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15"/>
  </p:notesMasterIdLst>
  <p:sldIdLst>
    <p:sldId id="416" r:id="rId2"/>
    <p:sldId id="402" r:id="rId3"/>
    <p:sldId id="388" r:id="rId4"/>
    <p:sldId id="363" r:id="rId5"/>
    <p:sldId id="418" r:id="rId6"/>
    <p:sldId id="364" r:id="rId7"/>
    <p:sldId id="367" r:id="rId8"/>
    <p:sldId id="370" r:id="rId9"/>
    <p:sldId id="409" r:id="rId10"/>
    <p:sldId id="373" r:id="rId11"/>
    <p:sldId id="394" r:id="rId12"/>
    <p:sldId id="378" r:id="rId13"/>
    <p:sldId id="403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4" autoAdjust="0"/>
    <p:restoredTop sz="87398" autoAdjust="0"/>
  </p:normalViewPr>
  <p:slideViewPr>
    <p:cSldViewPr>
      <p:cViewPr varScale="1">
        <p:scale>
          <a:sx n="74" d="100"/>
          <a:sy n="74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A1221-7895-9A46-8777-244D9A4FFCB5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162DC-9A38-234A-BF50-29269EF60E3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600" b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  <a:endParaRPr lang="en-US" sz="3600" b="0" dirty="0"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5376F90-9FB9-6441-9554-858E91071F1F}" type="parTrans" cxnId="{2CC17927-1A37-9B43-A607-4BA4F5CF900A}">
      <dgm:prSet/>
      <dgm:spPr/>
      <dgm:t>
        <a:bodyPr/>
        <a:lstStyle/>
        <a:p>
          <a:endParaRPr lang="en-US"/>
        </a:p>
      </dgm:t>
    </dgm:pt>
    <dgm:pt modelId="{57A63946-7EED-6443-8972-11A5E69850AC}" type="sibTrans" cxnId="{2CC17927-1A37-9B43-A607-4BA4F5CF900A}">
      <dgm:prSet/>
      <dgm:spPr/>
      <dgm:t>
        <a:bodyPr/>
        <a:lstStyle/>
        <a:p>
          <a:endParaRPr lang="en-US"/>
        </a:p>
      </dgm:t>
    </dgm:pt>
    <dgm:pt modelId="{9A425725-5BC3-9E48-8D4B-C57007FBE6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knows</a:t>
          </a:r>
          <a:endParaRPr lang="en-US" b="0" dirty="0">
            <a:ln>
              <a:solidFill>
                <a:schemeClr val="bg2">
                  <a:lumMod val="50000"/>
                </a:schemeClr>
              </a:solidFill>
            </a:ln>
            <a:solidFill>
              <a:srgbClr val="0000FF"/>
            </a:solidFill>
            <a:latin typeface="+mj-lt"/>
          </a:endParaRPr>
        </a:p>
      </dgm:t>
    </dgm:pt>
    <dgm:pt modelId="{66A970E0-3EAB-754C-AA2E-B2846BF273CE}" type="parTrans" cxnId="{5DC6B2A8-F686-5642-8173-64C8874E07C9}">
      <dgm:prSet/>
      <dgm:spPr/>
      <dgm:t>
        <a:bodyPr/>
        <a:lstStyle/>
        <a:p>
          <a:endParaRPr lang="en-US"/>
        </a:p>
      </dgm:t>
    </dgm:pt>
    <dgm:pt modelId="{2F6C71E9-4AE4-B245-8F52-0C7990E20B80}" type="sibTrans" cxnId="{5DC6B2A8-F686-5642-8173-64C8874E07C9}">
      <dgm:prSet/>
      <dgm:spPr/>
      <dgm:t>
        <a:bodyPr/>
        <a:lstStyle/>
        <a:p>
          <a:endParaRPr lang="en-US"/>
        </a:p>
      </dgm:t>
    </dgm:pt>
    <dgm:pt modelId="{DA094B08-D6EC-3A40-9D64-2185244C213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Password, PIN, answers to prearranged questions</a:t>
          </a:r>
          <a:endParaRPr lang="en-US" b="0" dirty="0">
            <a:solidFill>
              <a:srgbClr val="800000"/>
            </a:solidFill>
            <a:latin typeface="+mj-lt"/>
          </a:endParaRPr>
        </a:p>
      </dgm:t>
    </dgm:pt>
    <dgm:pt modelId="{18D841F5-114F-294C-BA24-406997EE8226}" type="parTrans" cxnId="{6C86A8AA-F03A-614A-8B2B-006CA15AA635}">
      <dgm:prSet/>
      <dgm:spPr/>
      <dgm:t>
        <a:bodyPr/>
        <a:lstStyle/>
        <a:p>
          <a:endParaRPr lang="en-US"/>
        </a:p>
      </dgm:t>
    </dgm:pt>
    <dgm:pt modelId="{1750BC11-6B46-644A-AD2C-4A05463E92F7}" type="sibTrans" cxnId="{6C86A8AA-F03A-614A-8B2B-006CA15AA635}">
      <dgm:prSet/>
      <dgm:spPr/>
      <dgm:t>
        <a:bodyPr/>
        <a:lstStyle/>
        <a:p>
          <a:endParaRPr lang="en-US"/>
        </a:p>
      </dgm:t>
    </dgm:pt>
    <dgm:pt modelId="{490135F2-5863-F54B-85A0-238664A3B64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possesses (token)</a:t>
          </a:r>
        </a:p>
      </dgm:t>
    </dgm:pt>
    <dgm:pt modelId="{319E5F9E-199F-D646-A5DD-76D10B86F2A5}" type="parTrans" cxnId="{F346C330-4186-CF46-A48F-B37F8D782A3C}">
      <dgm:prSet/>
      <dgm:spPr/>
      <dgm:t>
        <a:bodyPr/>
        <a:lstStyle/>
        <a:p>
          <a:endParaRPr lang="en-US"/>
        </a:p>
      </dgm:t>
    </dgm:pt>
    <dgm:pt modelId="{129DA994-79FE-934D-A1C5-EDDC22B1AD0A}" type="sibTrans" cxnId="{F346C330-4186-CF46-A48F-B37F8D782A3C}">
      <dgm:prSet/>
      <dgm:spPr/>
      <dgm:t>
        <a:bodyPr/>
        <a:lstStyle/>
        <a:p>
          <a:endParaRPr lang="en-US"/>
        </a:p>
      </dgm:t>
    </dgm:pt>
    <dgm:pt modelId="{70BCDC5B-1DFE-D44E-B10C-19879EEB222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Smartcard, electronic keycard, physical key</a:t>
          </a:r>
        </a:p>
      </dgm:t>
    </dgm:pt>
    <dgm:pt modelId="{995CF7EC-C73B-B54A-9F3A-94B5C720ED68}" type="parTrans" cxnId="{2ECFC01E-761A-734A-A0B1-27C40E6CF113}">
      <dgm:prSet/>
      <dgm:spPr/>
      <dgm:t>
        <a:bodyPr/>
        <a:lstStyle/>
        <a:p>
          <a:endParaRPr lang="en-US"/>
        </a:p>
      </dgm:t>
    </dgm:pt>
    <dgm:pt modelId="{A59289C0-7DA3-D54A-BB56-CD02D399341A}" type="sibTrans" cxnId="{2ECFC01E-761A-734A-A0B1-27C40E6CF113}">
      <dgm:prSet/>
      <dgm:spPr/>
      <dgm:t>
        <a:bodyPr/>
        <a:lstStyle/>
        <a:p>
          <a:endParaRPr lang="en-US"/>
        </a:p>
      </dgm:t>
    </dgm:pt>
    <dgm:pt modelId="{2494B512-93B2-CD4E-A97A-F5D3578693A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is (static biometrics)</a:t>
          </a:r>
        </a:p>
      </dgm:t>
    </dgm:pt>
    <dgm:pt modelId="{F83CB3DE-5D3F-6046-AB1F-FE5F4773E567}" type="parTrans" cxnId="{D4C05942-5341-B843-9DE9-E1451246169F}">
      <dgm:prSet/>
      <dgm:spPr/>
      <dgm:t>
        <a:bodyPr/>
        <a:lstStyle/>
        <a:p>
          <a:endParaRPr lang="en-US"/>
        </a:p>
      </dgm:t>
    </dgm:pt>
    <dgm:pt modelId="{B96E484E-7A8C-AF4B-AD2C-C80711D7E208}" type="sibTrans" cxnId="{D4C05942-5341-B843-9DE9-E1451246169F}">
      <dgm:prSet/>
      <dgm:spPr/>
      <dgm:t>
        <a:bodyPr/>
        <a:lstStyle/>
        <a:p>
          <a:endParaRPr lang="en-US"/>
        </a:p>
      </dgm:t>
    </dgm:pt>
    <dgm:pt modelId="{19D906B0-C045-4441-BB75-E10C4668B4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Fingerprint, retina, face</a:t>
          </a:r>
        </a:p>
      </dgm:t>
    </dgm:pt>
    <dgm:pt modelId="{7C29C5C0-9240-C245-89FF-1D864E2780E2}" type="parTrans" cxnId="{229AC9E0-E552-CB4D-9807-D28F6510C7D9}">
      <dgm:prSet/>
      <dgm:spPr/>
      <dgm:t>
        <a:bodyPr/>
        <a:lstStyle/>
        <a:p>
          <a:endParaRPr lang="en-US"/>
        </a:p>
      </dgm:t>
    </dgm:pt>
    <dgm:pt modelId="{DB0C8628-3B90-D346-8162-77FF036E8D8B}" type="sibTrans" cxnId="{229AC9E0-E552-CB4D-9807-D28F6510C7D9}">
      <dgm:prSet/>
      <dgm:spPr/>
      <dgm:t>
        <a:bodyPr/>
        <a:lstStyle/>
        <a:p>
          <a:endParaRPr lang="en-US"/>
        </a:p>
      </dgm:t>
    </dgm:pt>
    <dgm:pt modelId="{ECBE5338-F799-904D-B2C8-F97AA7811BF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does (dynamic biometrics) </a:t>
          </a:r>
        </a:p>
      </dgm:t>
    </dgm:pt>
    <dgm:pt modelId="{E5B20691-5E9C-AA43-A5E2-ED0FFC82B6F7}" type="parTrans" cxnId="{60156B1E-83EB-8F45-8D77-C070E0AEF9E2}">
      <dgm:prSet/>
      <dgm:spPr/>
      <dgm:t>
        <a:bodyPr/>
        <a:lstStyle/>
        <a:p>
          <a:endParaRPr lang="en-US"/>
        </a:p>
      </dgm:t>
    </dgm:pt>
    <dgm:pt modelId="{CAD717D8-1D22-F347-A298-725960198930}" type="sibTrans" cxnId="{60156B1E-83EB-8F45-8D77-C070E0AEF9E2}">
      <dgm:prSet/>
      <dgm:spPr/>
      <dgm:t>
        <a:bodyPr/>
        <a:lstStyle/>
        <a:p>
          <a:endParaRPr lang="en-US"/>
        </a:p>
      </dgm:t>
    </dgm:pt>
    <dgm:pt modelId="{C56929A0-38DC-C741-8731-AD113AF3DD1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Voice pattern, handwriting, typing rhythm </a:t>
          </a:r>
        </a:p>
      </dgm:t>
    </dgm:pt>
    <dgm:pt modelId="{CEFC98D1-1059-FB49-AEB4-927C7972D131}" type="parTrans" cxnId="{0BCD6708-E2D4-9D44-8D04-593614F4BA62}">
      <dgm:prSet/>
      <dgm:spPr/>
      <dgm:t>
        <a:bodyPr/>
        <a:lstStyle/>
        <a:p>
          <a:endParaRPr lang="en-US"/>
        </a:p>
      </dgm:t>
    </dgm:pt>
    <dgm:pt modelId="{63371AFB-75E8-8949-A739-2D77669A48DE}" type="sibTrans" cxnId="{0BCD6708-E2D4-9D44-8D04-593614F4BA62}">
      <dgm:prSet/>
      <dgm:spPr/>
      <dgm:t>
        <a:bodyPr/>
        <a:lstStyle/>
        <a:p>
          <a:endParaRPr lang="en-US"/>
        </a:p>
      </dgm:t>
    </dgm:pt>
    <dgm:pt modelId="{4DE75C25-8AB6-AC48-8CCE-CC14CE5AFDD6}">
      <dgm:prSet/>
      <dgm:spPr/>
      <dgm:t>
        <a:bodyPr/>
        <a:lstStyle/>
        <a:p>
          <a:endParaRPr lang="en-US" dirty="0"/>
        </a:p>
      </dgm:t>
    </dgm:pt>
    <dgm:pt modelId="{903A8029-00E0-0F45-84C0-751562C032E2}" type="parTrans" cxnId="{45FE3C7E-946A-4E41-96FC-A255609384F5}">
      <dgm:prSet/>
      <dgm:spPr/>
      <dgm:t>
        <a:bodyPr/>
        <a:lstStyle/>
        <a:p>
          <a:endParaRPr lang="en-US"/>
        </a:p>
      </dgm:t>
    </dgm:pt>
    <dgm:pt modelId="{1E4A610B-7136-FF4C-AA80-249B00558E9F}" type="sibTrans" cxnId="{45FE3C7E-946A-4E41-96FC-A255609384F5}">
      <dgm:prSet/>
      <dgm:spPr/>
      <dgm:t>
        <a:bodyPr/>
        <a:lstStyle/>
        <a:p>
          <a:endParaRPr lang="en-US"/>
        </a:p>
      </dgm:t>
    </dgm:pt>
    <dgm:pt modelId="{5BDAED95-C48D-644A-87B0-7F68122F3229}" type="pres">
      <dgm:prSet presAssocID="{293A1221-7895-9A46-8777-244D9A4FFC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1D77E-6AC8-8E42-B99A-293D993351D8}" type="pres">
      <dgm:prSet presAssocID="{3C8162DC-9A38-234A-BF50-29269EF60E37}" presName="roof" presStyleLbl="dkBgShp" presStyleIdx="0" presStyleCnt="2"/>
      <dgm:spPr/>
      <dgm:t>
        <a:bodyPr/>
        <a:lstStyle/>
        <a:p>
          <a:endParaRPr lang="en-US"/>
        </a:p>
      </dgm:t>
    </dgm:pt>
    <dgm:pt modelId="{7478F3E0-8E09-F64C-B855-BD7879D406BD}" type="pres">
      <dgm:prSet presAssocID="{3C8162DC-9A38-234A-BF50-29269EF60E37}" presName="pillars" presStyleCnt="0"/>
      <dgm:spPr/>
    </dgm:pt>
    <dgm:pt modelId="{198BB093-4285-EC44-88FF-71FB54257C73}" type="pres">
      <dgm:prSet presAssocID="{3C8162DC-9A38-234A-BF50-29269EF60E37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B2944-485F-D94E-91E5-D49764415E8F}" type="pres">
      <dgm:prSet presAssocID="{490135F2-5863-F54B-85A0-238664A3B643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55D28-D450-0B40-8AFF-C3F11E85BEFF}" type="pres">
      <dgm:prSet presAssocID="{2494B512-93B2-CD4E-A97A-F5D3578693A5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62CB-8350-7548-AF1C-8700E4AF25F5}" type="pres">
      <dgm:prSet presAssocID="{ECBE5338-F799-904D-B2C8-F97AA7811BF5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527E0-2AA5-794B-AC2B-3E3DC5EF240C}" type="pres">
      <dgm:prSet presAssocID="{3C8162DC-9A38-234A-BF50-29269EF60E37}" presName="base" presStyleLbl="dkBgShp" presStyleIdx="1" presStyleCnt="2"/>
      <dgm:spPr/>
    </dgm:pt>
  </dgm:ptLst>
  <dgm:cxnLst>
    <dgm:cxn modelId="{2CC17927-1A37-9B43-A607-4BA4F5CF900A}" srcId="{293A1221-7895-9A46-8777-244D9A4FFCB5}" destId="{3C8162DC-9A38-234A-BF50-29269EF60E37}" srcOrd="0" destOrd="0" parTransId="{15376F90-9FB9-6441-9554-858E91071F1F}" sibTransId="{57A63946-7EED-6443-8972-11A5E69850AC}"/>
    <dgm:cxn modelId="{12B400F4-AFD8-474B-8C4B-7A3DC822B164}" type="presOf" srcId="{2494B512-93B2-CD4E-A97A-F5D3578693A5}" destId="{BCF55D28-D450-0B40-8AFF-C3F11E85BEFF}" srcOrd="0" destOrd="0" presId="urn:microsoft.com/office/officeart/2005/8/layout/hList3"/>
    <dgm:cxn modelId="{E99AE321-8152-9B43-B0C1-9DED6815B668}" type="presOf" srcId="{70BCDC5B-1DFE-D44E-B10C-19879EEB2220}" destId="{0B6B2944-485F-D94E-91E5-D49764415E8F}" srcOrd="0" destOrd="1" presId="urn:microsoft.com/office/officeart/2005/8/layout/hList3"/>
    <dgm:cxn modelId="{4D333204-B25D-EA4A-B29E-8A50D363F853}" type="presOf" srcId="{C56929A0-38DC-C741-8731-AD113AF3DD10}" destId="{83BB62CB-8350-7548-AF1C-8700E4AF25F5}" srcOrd="0" destOrd="1" presId="urn:microsoft.com/office/officeart/2005/8/layout/hList3"/>
    <dgm:cxn modelId="{BCCBF41E-F2B7-9A40-BDAA-C6A3E40DFB7F}" type="presOf" srcId="{19D906B0-C045-4441-BB75-E10C4668B4F2}" destId="{BCF55D28-D450-0B40-8AFF-C3F11E85BEFF}" srcOrd="0" destOrd="1" presId="urn:microsoft.com/office/officeart/2005/8/layout/hList3"/>
    <dgm:cxn modelId="{9200AE44-AA47-1943-9FF7-369FF37D3DCB}" type="presOf" srcId="{DA094B08-D6EC-3A40-9D64-2185244C2134}" destId="{198BB093-4285-EC44-88FF-71FB54257C73}" srcOrd="0" destOrd="1" presId="urn:microsoft.com/office/officeart/2005/8/layout/hList3"/>
    <dgm:cxn modelId="{F346C330-4186-CF46-A48F-B37F8D782A3C}" srcId="{3C8162DC-9A38-234A-BF50-29269EF60E37}" destId="{490135F2-5863-F54B-85A0-238664A3B643}" srcOrd="1" destOrd="0" parTransId="{319E5F9E-199F-D646-A5DD-76D10B86F2A5}" sibTransId="{129DA994-79FE-934D-A1C5-EDDC22B1AD0A}"/>
    <dgm:cxn modelId="{0BCD6708-E2D4-9D44-8D04-593614F4BA62}" srcId="{ECBE5338-F799-904D-B2C8-F97AA7811BF5}" destId="{C56929A0-38DC-C741-8731-AD113AF3DD10}" srcOrd="0" destOrd="0" parTransId="{CEFC98D1-1059-FB49-AEB4-927C7972D131}" sibTransId="{63371AFB-75E8-8949-A739-2D77669A48DE}"/>
    <dgm:cxn modelId="{AF4DA540-982C-C242-A754-77E763105A94}" type="presOf" srcId="{490135F2-5863-F54B-85A0-238664A3B643}" destId="{0B6B2944-485F-D94E-91E5-D49764415E8F}" srcOrd="0" destOrd="0" presId="urn:microsoft.com/office/officeart/2005/8/layout/hList3"/>
    <dgm:cxn modelId="{2ECFC01E-761A-734A-A0B1-27C40E6CF113}" srcId="{490135F2-5863-F54B-85A0-238664A3B643}" destId="{70BCDC5B-1DFE-D44E-B10C-19879EEB2220}" srcOrd="0" destOrd="0" parTransId="{995CF7EC-C73B-B54A-9F3A-94B5C720ED68}" sibTransId="{A59289C0-7DA3-D54A-BB56-CD02D399341A}"/>
    <dgm:cxn modelId="{6C86A8AA-F03A-614A-8B2B-006CA15AA635}" srcId="{9A425725-5BC3-9E48-8D4B-C57007FBE638}" destId="{DA094B08-D6EC-3A40-9D64-2185244C2134}" srcOrd="0" destOrd="0" parTransId="{18D841F5-114F-294C-BA24-406997EE8226}" sibTransId="{1750BC11-6B46-644A-AD2C-4A05463E92F7}"/>
    <dgm:cxn modelId="{3434451E-3847-C342-948D-5170E6038810}" type="presOf" srcId="{293A1221-7895-9A46-8777-244D9A4FFCB5}" destId="{5BDAED95-C48D-644A-87B0-7F68122F3229}" srcOrd="0" destOrd="0" presId="urn:microsoft.com/office/officeart/2005/8/layout/hList3"/>
    <dgm:cxn modelId="{5DC6B2A8-F686-5642-8173-64C8874E07C9}" srcId="{3C8162DC-9A38-234A-BF50-29269EF60E37}" destId="{9A425725-5BC3-9E48-8D4B-C57007FBE638}" srcOrd="0" destOrd="0" parTransId="{66A970E0-3EAB-754C-AA2E-B2846BF273CE}" sibTransId="{2F6C71E9-4AE4-B245-8F52-0C7990E20B80}"/>
    <dgm:cxn modelId="{D4C05942-5341-B843-9DE9-E1451246169F}" srcId="{3C8162DC-9A38-234A-BF50-29269EF60E37}" destId="{2494B512-93B2-CD4E-A97A-F5D3578693A5}" srcOrd="2" destOrd="0" parTransId="{F83CB3DE-5D3F-6046-AB1F-FE5F4773E567}" sibTransId="{B96E484E-7A8C-AF4B-AD2C-C80711D7E208}"/>
    <dgm:cxn modelId="{60156B1E-83EB-8F45-8D77-C070E0AEF9E2}" srcId="{3C8162DC-9A38-234A-BF50-29269EF60E37}" destId="{ECBE5338-F799-904D-B2C8-F97AA7811BF5}" srcOrd="3" destOrd="0" parTransId="{E5B20691-5E9C-AA43-A5E2-ED0FFC82B6F7}" sibTransId="{CAD717D8-1D22-F347-A298-725960198930}"/>
    <dgm:cxn modelId="{0568D2FC-A046-7E40-8FF6-30C6C2E7994B}" type="presOf" srcId="{9A425725-5BC3-9E48-8D4B-C57007FBE638}" destId="{198BB093-4285-EC44-88FF-71FB54257C73}" srcOrd="0" destOrd="0" presId="urn:microsoft.com/office/officeart/2005/8/layout/hList3"/>
    <dgm:cxn modelId="{229AC9E0-E552-CB4D-9807-D28F6510C7D9}" srcId="{2494B512-93B2-CD4E-A97A-F5D3578693A5}" destId="{19D906B0-C045-4441-BB75-E10C4668B4F2}" srcOrd="0" destOrd="0" parTransId="{7C29C5C0-9240-C245-89FF-1D864E2780E2}" sibTransId="{DB0C8628-3B90-D346-8162-77FF036E8D8B}"/>
    <dgm:cxn modelId="{55387907-C94F-9C45-A32C-5AE215E99F96}" type="presOf" srcId="{3C8162DC-9A38-234A-BF50-29269EF60E37}" destId="{D2C1D77E-6AC8-8E42-B99A-293D993351D8}" srcOrd="0" destOrd="0" presId="urn:microsoft.com/office/officeart/2005/8/layout/hList3"/>
    <dgm:cxn modelId="{45FE3C7E-946A-4E41-96FC-A255609384F5}" srcId="{293A1221-7895-9A46-8777-244D9A4FFCB5}" destId="{4DE75C25-8AB6-AC48-8CCE-CC14CE5AFDD6}" srcOrd="1" destOrd="0" parTransId="{903A8029-00E0-0F45-84C0-751562C032E2}" sibTransId="{1E4A610B-7136-FF4C-AA80-249B00558E9F}"/>
    <dgm:cxn modelId="{3EE8F793-C6F2-F944-BCF7-5BC9B26E609D}" type="presOf" srcId="{ECBE5338-F799-904D-B2C8-F97AA7811BF5}" destId="{83BB62CB-8350-7548-AF1C-8700E4AF25F5}" srcOrd="0" destOrd="0" presId="urn:microsoft.com/office/officeart/2005/8/layout/hList3"/>
    <dgm:cxn modelId="{A622117E-22EE-594E-9B25-360ACE63EBB6}" type="presParOf" srcId="{5BDAED95-C48D-644A-87B0-7F68122F3229}" destId="{D2C1D77E-6AC8-8E42-B99A-293D993351D8}" srcOrd="0" destOrd="0" presId="urn:microsoft.com/office/officeart/2005/8/layout/hList3"/>
    <dgm:cxn modelId="{FBBF7710-5E4C-8243-8B75-2883F6361741}" type="presParOf" srcId="{5BDAED95-C48D-644A-87B0-7F68122F3229}" destId="{7478F3E0-8E09-F64C-B855-BD7879D406BD}" srcOrd="1" destOrd="0" presId="urn:microsoft.com/office/officeart/2005/8/layout/hList3"/>
    <dgm:cxn modelId="{6DD8A3BF-0B0A-6A42-951B-F4361AC10129}" type="presParOf" srcId="{7478F3E0-8E09-F64C-B855-BD7879D406BD}" destId="{198BB093-4285-EC44-88FF-71FB54257C73}" srcOrd="0" destOrd="0" presId="urn:microsoft.com/office/officeart/2005/8/layout/hList3"/>
    <dgm:cxn modelId="{2C40E6CB-FEF5-3C49-BC00-D6CC97DE6C32}" type="presParOf" srcId="{7478F3E0-8E09-F64C-B855-BD7879D406BD}" destId="{0B6B2944-485F-D94E-91E5-D49764415E8F}" srcOrd="1" destOrd="0" presId="urn:microsoft.com/office/officeart/2005/8/layout/hList3"/>
    <dgm:cxn modelId="{8314629A-7A70-ED40-8A3F-349D4EB66ED5}" type="presParOf" srcId="{7478F3E0-8E09-F64C-B855-BD7879D406BD}" destId="{BCF55D28-D450-0B40-8AFF-C3F11E85BEFF}" srcOrd="2" destOrd="0" presId="urn:microsoft.com/office/officeart/2005/8/layout/hList3"/>
    <dgm:cxn modelId="{638CF924-E6C7-9F47-AFBC-35489F90B55A}" type="presParOf" srcId="{7478F3E0-8E09-F64C-B855-BD7879D406BD}" destId="{83BB62CB-8350-7548-AF1C-8700E4AF25F5}" srcOrd="3" destOrd="0" presId="urn:microsoft.com/office/officeart/2005/8/layout/hList3"/>
    <dgm:cxn modelId="{0F3E7904-91A8-0546-A8B7-DC7C526B7AE6}" type="presParOf" srcId="{5BDAED95-C48D-644A-87B0-7F68122F3229}" destId="{216527E0-2AA5-794B-AC2B-3E3DC5EF240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C9008-82C0-C949-96F1-CC6FBB077F21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CE486-D003-9F47-A879-B1503AE3A9C0}">
      <dgm:prSet/>
      <dgm:spPr/>
      <dgm:t>
        <a:bodyPr/>
        <a:lstStyle/>
        <a:p>
          <a:pPr rtl="0"/>
          <a:r>
            <a:rPr lang="en-US" smtClean="0"/>
            <a:t>Dictionary attacks</a:t>
          </a:r>
          <a:endParaRPr lang="en-US"/>
        </a:p>
      </dgm:t>
    </dgm:pt>
    <dgm:pt modelId="{DD7F5FB6-E726-CB48-90CA-680322705085}" type="parTrans" cxnId="{A5AB7E63-7EA8-CC4A-9F52-B76D3773FB71}">
      <dgm:prSet/>
      <dgm:spPr/>
      <dgm:t>
        <a:bodyPr/>
        <a:lstStyle/>
        <a:p>
          <a:endParaRPr lang="en-US"/>
        </a:p>
      </dgm:t>
    </dgm:pt>
    <dgm:pt modelId="{E6F73963-0ED4-C048-A44F-A61692AE148F}" type="sibTrans" cxnId="{A5AB7E63-7EA8-CC4A-9F52-B76D3773FB71}">
      <dgm:prSet/>
      <dgm:spPr/>
      <dgm:t>
        <a:bodyPr/>
        <a:lstStyle/>
        <a:p>
          <a:endParaRPr lang="en-US"/>
        </a:p>
      </dgm:t>
    </dgm:pt>
    <dgm:pt modelId="{D027BA27-679C-9944-8687-060F5F67C43B}">
      <dgm:prSet/>
      <dgm:spPr/>
      <dgm:t>
        <a:bodyPr/>
        <a:lstStyle/>
        <a:p>
          <a:pPr rtl="0"/>
          <a:r>
            <a:rPr lang="en-US" smtClean="0"/>
            <a:t>Develop a large dictionary of possible passwords and try each against the password file</a:t>
          </a:r>
          <a:endParaRPr lang="en-US"/>
        </a:p>
      </dgm:t>
    </dgm:pt>
    <dgm:pt modelId="{2531265C-944D-3542-AA28-B8C981EC9B5A}" type="parTrans" cxnId="{60CC5EE3-942A-914D-BFB4-6F74B6A44EE9}">
      <dgm:prSet/>
      <dgm:spPr/>
      <dgm:t>
        <a:bodyPr/>
        <a:lstStyle/>
        <a:p>
          <a:endParaRPr lang="en-US"/>
        </a:p>
      </dgm:t>
    </dgm:pt>
    <dgm:pt modelId="{D6B84638-ED5D-454A-84A2-2CC845A73CA3}" type="sibTrans" cxnId="{60CC5EE3-942A-914D-BFB4-6F74B6A44EE9}">
      <dgm:prSet/>
      <dgm:spPr/>
      <dgm:t>
        <a:bodyPr/>
        <a:lstStyle/>
        <a:p>
          <a:endParaRPr lang="en-US"/>
        </a:p>
      </dgm:t>
    </dgm:pt>
    <dgm:pt modelId="{9B8BC059-1ADB-DF4E-BE69-2BC8CF5410F2}">
      <dgm:prSet/>
      <dgm:spPr/>
      <dgm:t>
        <a:bodyPr/>
        <a:lstStyle/>
        <a:p>
          <a:pPr rtl="0"/>
          <a:r>
            <a:rPr lang="en-US" smtClean="0"/>
            <a:t>Each password must be hashed using each salt value and then compared to stored hash values</a:t>
          </a:r>
          <a:endParaRPr lang="en-US"/>
        </a:p>
      </dgm:t>
    </dgm:pt>
    <dgm:pt modelId="{75BCD549-6E10-4743-A9BF-766CC66C6DE4}" type="parTrans" cxnId="{DABB26C7-922F-1F4C-A248-DF0090560746}">
      <dgm:prSet/>
      <dgm:spPr/>
      <dgm:t>
        <a:bodyPr/>
        <a:lstStyle/>
        <a:p>
          <a:endParaRPr lang="en-US"/>
        </a:p>
      </dgm:t>
    </dgm:pt>
    <dgm:pt modelId="{0A723921-ADC2-9647-9B4A-8A1286BCEBA4}" type="sibTrans" cxnId="{DABB26C7-922F-1F4C-A248-DF0090560746}">
      <dgm:prSet/>
      <dgm:spPr/>
      <dgm:t>
        <a:bodyPr/>
        <a:lstStyle/>
        <a:p>
          <a:endParaRPr lang="en-US"/>
        </a:p>
      </dgm:t>
    </dgm:pt>
    <dgm:pt modelId="{591501B4-2940-6C4E-9D1E-21244EEF576C}">
      <dgm:prSet/>
      <dgm:spPr/>
      <dgm:t>
        <a:bodyPr/>
        <a:lstStyle/>
        <a:p>
          <a:pPr rtl="0"/>
          <a:r>
            <a:rPr lang="en-US" smtClean="0"/>
            <a:t>Rainbow table attacks</a:t>
          </a:r>
          <a:endParaRPr lang="en-US"/>
        </a:p>
      </dgm:t>
    </dgm:pt>
    <dgm:pt modelId="{4CE23651-5495-CF4D-AF49-815271E7438E}" type="parTrans" cxnId="{DA5E68E9-7247-3A49-BA93-A814347B4EA8}">
      <dgm:prSet/>
      <dgm:spPr/>
      <dgm:t>
        <a:bodyPr/>
        <a:lstStyle/>
        <a:p>
          <a:endParaRPr lang="en-US"/>
        </a:p>
      </dgm:t>
    </dgm:pt>
    <dgm:pt modelId="{F901134E-0DA6-DB40-A31C-4FE32CC1F029}" type="sibTrans" cxnId="{DA5E68E9-7247-3A49-BA93-A814347B4EA8}">
      <dgm:prSet/>
      <dgm:spPr/>
      <dgm:t>
        <a:bodyPr/>
        <a:lstStyle/>
        <a:p>
          <a:endParaRPr lang="en-US"/>
        </a:p>
      </dgm:t>
    </dgm:pt>
    <dgm:pt modelId="{45CA037C-3F1B-D641-95FF-04D49842CB14}">
      <dgm:prSet/>
      <dgm:spPr/>
      <dgm:t>
        <a:bodyPr/>
        <a:lstStyle/>
        <a:p>
          <a:pPr rtl="0"/>
          <a:r>
            <a:rPr lang="en-US" smtClean="0"/>
            <a:t>Pre-compute tables of hash values for all salts</a:t>
          </a:r>
          <a:endParaRPr lang="en-US"/>
        </a:p>
      </dgm:t>
    </dgm:pt>
    <dgm:pt modelId="{F83FF084-B9EC-4C4C-8E70-5A01B9E787CC}" type="parTrans" cxnId="{AE1CB58F-D1C0-3347-9399-1C9749517482}">
      <dgm:prSet/>
      <dgm:spPr/>
      <dgm:t>
        <a:bodyPr/>
        <a:lstStyle/>
        <a:p>
          <a:endParaRPr lang="en-US"/>
        </a:p>
      </dgm:t>
    </dgm:pt>
    <dgm:pt modelId="{352755A1-0C6D-6346-A15D-7AF3DD3F56F6}" type="sibTrans" cxnId="{AE1CB58F-D1C0-3347-9399-1C9749517482}">
      <dgm:prSet/>
      <dgm:spPr/>
      <dgm:t>
        <a:bodyPr/>
        <a:lstStyle/>
        <a:p>
          <a:endParaRPr lang="en-US"/>
        </a:p>
      </dgm:t>
    </dgm:pt>
    <dgm:pt modelId="{ED84DDDE-AF93-3B43-A14C-8427D5FA587C}">
      <dgm:prSet/>
      <dgm:spPr/>
      <dgm:t>
        <a:bodyPr/>
        <a:lstStyle/>
        <a:p>
          <a:pPr rtl="0"/>
          <a:r>
            <a:rPr lang="en-US" smtClean="0"/>
            <a:t>A mammoth table of hash values </a:t>
          </a:r>
          <a:endParaRPr lang="en-US"/>
        </a:p>
      </dgm:t>
    </dgm:pt>
    <dgm:pt modelId="{4F2F3588-2BD3-6F4A-8CED-855C84300048}" type="parTrans" cxnId="{156369F0-454A-7C43-BB16-8946F686AB7C}">
      <dgm:prSet/>
      <dgm:spPr/>
      <dgm:t>
        <a:bodyPr/>
        <a:lstStyle/>
        <a:p>
          <a:endParaRPr lang="en-US"/>
        </a:p>
      </dgm:t>
    </dgm:pt>
    <dgm:pt modelId="{1B11BFDB-B10E-9742-985D-F362842D6484}" type="sibTrans" cxnId="{156369F0-454A-7C43-BB16-8946F686AB7C}">
      <dgm:prSet/>
      <dgm:spPr/>
      <dgm:t>
        <a:bodyPr/>
        <a:lstStyle/>
        <a:p>
          <a:endParaRPr lang="en-US"/>
        </a:p>
      </dgm:t>
    </dgm:pt>
    <dgm:pt modelId="{2580AB64-0450-174A-9695-C1608E1A0188}">
      <dgm:prSet/>
      <dgm:spPr/>
      <dgm:t>
        <a:bodyPr/>
        <a:lstStyle/>
        <a:p>
          <a:pPr rtl="0"/>
          <a:r>
            <a:rPr lang="en-US" smtClean="0"/>
            <a:t>Can be countered by using a sufficiently large salt value and a sufficiently large hash length</a:t>
          </a:r>
          <a:endParaRPr lang="en-US"/>
        </a:p>
      </dgm:t>
    </dgm:pt>
    <dgm:pt modelId="{B71E9235-8262-1341-BBCA-B6E48619912A}" type="parTrans" cxnId="{C8FA68B9-C630-E344-AC99-B3688484FB06}">
      <dgm:prSet/>
      <dgm:spPr/>
      <dgm:t>
        <a:bodyPr/>
        <a:lstStyle/>
        <a:p>
          <a:endParaRPr lang="en-US"/>
        </a:p>
      </dgm:t>
    </dgm:pt>
    <dgm:pt modelId="{55D0168F-1895-C542-BEEC-15468CAC92A4}" type="sibTrans" cxnId="{C8FA68B9-C630-E344-AC99-B3688484FB06}">
      <dgm:prSet/>
      <dgm:spPr/>
      <dgm:t>
        <a:bodyPr/>
        <a:lstStyle/>
        <a:p>
          <a:endParaRPr lang="en-US"/>
        </a:p>
      </dgm:t>
    </dgm:pt>
    <dgm:pt modelId="{FD4900DA-4EAC-6F41-B14D-3991671DDE33}">
      <dgm:prSet/>
      <dgm:spPr/>
      <dgm:t>
        <a:bodyPr/>
        <a:lstStyle/>
        <a:p>
          <a:pPr rtl="0"/>
          <a:r>
            <a:rPr lang="en-US" smtClean="0"/>
            <a:t>Password crackers exploit the fact that people choose easily guessable passwords</a:t>
          </a:r>
          <a:endParaRPr lang="en-US"/>
        </a:p>
      </dgm:t>
    </dgm:pt>
    <dgm:pt modelId="{A128D6A0-54BD-0347-94FF-02B2E6110BF6}" type="parTrans" cxnId="{3BEF1249-BABB-6541-8798-242866D37C5A}">
      <dgm:prSet/>
      <dgm:spPr/>
      <dgm:t>
        <a:bodyPr/>
        <a:lstStyle/>
        <a:p>
          <a:endParaRPr lang="en-US"/>
        </a:p>
      </dgm:t>
    </dgm:pt>
    <dgm:pt modelId="{B7EEB9EC-7074-BE4D-82E1-3868DD5BB25C}" type="sibTrans" cxnId="{3BEF1249-BABB-6541-8798-242866D37C5A}">
      <dgm:prSet/>
      <dgm:spPr/>
      <dgm:t>
        <a:bodyPr/>
        <a:lstStyle/>
        <a:p>
          <a:endParaRPr lang="en-US"/>
        </a:p>
      </dgm:t>
    </dgm:pt>
    <dgm:pt modelId="{474E4F79-37A6-AE4B-90F2-9B7A67FB40DB}">
      <dgm:prSet/>
      <dgm:spPr/>
      <dgm:t>
        <a:bodyPr/>
        <a:lstStyle/>
        <a:p>
          <a:pPr rtl="0"/>
          <a:r>
            <a:rPr lang="en-US" smtClean="0"/>
            <a:t>Shorter password lengths are also easier to crack</a:t>
          </a:r>
          <a:endParaRPr lang="en-US"/>
        </a:p>
      </dgm:t>
    </dgm:pt>
    <dgm:pt modelId="{47BB7629-47BD-2F44-8F62-794E1508D380}" type="parTrans" cxnId="{1C760BB9-DF3A-D546-85A2-15D7FA5E05AC}">
      <dgm:prSet/>
      <dgm:spPr/>
      <dgm:t>
        <a:bodyPr/>
        <a:lstStyle/>
        <a:p>
          <a:endParaRPr lang="en-US"/>
        </a:p>
      </dgm:t>
    </dgm:pt>
    <dgm:pt modelId="{83327295-888B-CF49-830C-8E64132BC9A8}" type="sibTrans" cxnId="{1C760BB9-DF3A-D546-85A2-15D7FA5E05AC}">
      <dgm:prSet/>
      <dgm:spPr/>
      <dgm:t>
        <a:bodyPr/>
        <a:lstStyle/>
        <a:p>
          <a:endParaRPr lang="en-US"/>
        </a:p>
      </dgm:t>
    </dgm:pt>
    <dgm:pt modelId="{3C8E3EA8-8253-EB4C-B661-E8106B9652B5}">
      <dgm:prSet/>
      <dgm:spPr/>
      <dgm:t>
        <a:bodyPr/>
        <a:lstStyle/>
        <a:p>
          <a:pPr rtl="0"/>
          <a:r>
            <a:rPr lang="en-US" smtClean="0"/>
            <a:t>John the Ripper</a:t>
          </a:r>
          <a:endParaRPr lang="en-US"/>
        </a:p>
      </dgm:t>
    </dgm:pt>
    <dgm:pt modelId="{13DCE8B7-11DB-464E-B63E-E8A2403DD401}" type="parTrans" cxnId="{4622402C-FFBD-D943-BD2C-3E148ECA7F58}">
      <dgm:prSet/>
      <dgm:spPr/>
      <dgm:t>
        <a:bodyPr/>
        <a:lstStyle/>
        <a:p>
          <a:endParaRPr lang="en-US"/>
        </a:p>
      </dgm:t>
    </dgm:pt>
    <dgm:pt modelId="{3D95F127-1203-F148-9254-656C449186C8}" type="sibTrans" cxnId="{4622402C-FFBD-D943-BD2C-3E148ECA7F58}">
      <dgm:prSet/>
      <dgm:spPr/>
      <dgm:t>
        <a:bodyPr/>
        <a:lstStyle/>
        <a:p>
          <a:endParaRPr lang="en-US"/>
        </a:p>
      </dgm:t>
    </dgm:pt>
    <dgm:pt modelId="{68F9C917-0065-EC4D-B0EF-9BF52CA52ABD}">
      <dgm:prSet/>
      <dgm:spPr/>
      <dgm:t>
        <a:bodyPr/>
        <a:lstStyle/>
        <a:p>
          <a:pPr rtl="0"/>
          <a:r>
            <a:rPr lang="en-US" smtClean="0"/>
            <a:t>Open-source password cracker first developed in in 1996</a:t>
          </a:r>
          <a:endParaRPr lang="en-US"/>
        </a:p>
      </dgm:t>
    </dgm:pt>
    <dgm:pt modelId="{BB832485-C922-A947-B86A-CCBF480C3B73}" type="parTrans" cxnId="{B2D87CC1-8722-104A-BD97-C18D5475D4E7}">
      <dgm:prSet/>
      <dgm:spPr/>
      <dgm:t>
        <a:bodyPr/>
        <a:lstStyle/>
        <a:p>
          <a:endParaRPr lang="en-US"/>
        </a:p>
      </dgm:t>
    </dgm:pt>
    <dgm:pt modelId="{207CB597-8EC5-844F-A22C-7EA79A3AC4D6}" type="sibTrans" cxnId="{B2D87CC1-8722-104A-BD97-C18D5475D4E7}">
      <dgm:prSet/>
      <dgm:spPr/>
      <dgm:t>
        <a:bodyPr/>
        <a:lstStyle/>
        <a:p>
          <a:endParaRPr lang="en-US"/>
        </a:p>
      </dgm:t>
    </dgm:pt>
    <dgm:pt modelId="{545C78C1-8F4A-3044-BC0E-952D77129478}">
      <dgm:prSet/>
      <dgm:spPr/>
      <dgm:t>
        <a:bodyPr/>
        <a:lstStyle/>
        <a:p>
          <a:pPr rtl="0"/>
          <a:r>
            <a:rPr lang="en-US" smtClean="0"/>
            <a:t>Uses a combination of brute-force and dictionary techniques</a:t>
          </a:r>
          <a:endParaRPr lang="en-US"/>
        </a:p>
      </dgm:t>
    </dgm:pt>
    <dgm:pt modelId="{0035AB4E-DF83-A544-A155-F9EB8355ADAA}" type="parTrans" cxnId="{B9A54167-E256-CA41-888B-0CF3E4AF52ED}">
      <dgm:prSet/>
      <dgm:spPr/>
      <dgm:t>
        <a:bodyPr/>
        <a:lstStyle/>
        <a:p>
          <a:endParaRPr lang="en-US"/>
        </a:p>
      </dgm:t>
    </dgm:pt>
    <dgm:pt modelId="{2E4D7121-7956-8A42-998A-03F9F6DA01E8}" type="sibTrans" cxnId="{B9A54167-E256-CA41-888B-0CF3E4AF52ED}">
      <dgm:prSet/>
      <dgm:spPr/>
      <dgm:t>
        <a:bodyPr/>
        <a:lstStyle/>
        <a:p>
          <a:endParaRPr lang="en-US"/>
        </a:p>
      </dgm:t>
    </dgm:pt>
    <dgm:pt modelId="{55564003-4868-BA42-A749-C6E1A17BB86C}" type="pres">
      <dgm:prSet presAssocID="{478C9008-82C0-C949-96F1-CC6FBB077F2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21F6E-90E6-6945-ACF9-519CE5143683}" type="pres">
      <dgm:prSet presAssocID="{478C9008-82C0-C949-96F1-CC6FBB077F21}" presName="diamond" presStyleLbl="bgShp" presStyleIdx="0" presStyleCnt="1"/>
      <dgm:spPr/>
    </dgm:pt>
    <dgm:pt modelId="{38BA154D-3448-C247-9480-F48D86360482}" type="pres">
      <dgm:prSet presAssocID="{478C9008-82C0-C949-96F1-CC6FBB077F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4EFE1-0725-5945-B830-29EC1BECF1D1}" type="pres">
      <dgm:prSet presAssocID="{478C9008-82C0-C949-96F1-CC6FBB077F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425A1-F2CE-2843-B729-57B95437EA87}" type="pres">
      <dgm:prSet presAssocID="{478C9008-82C0-C949-96F1-CC6FBB077F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992AA-187E-DF43-AC6D-09A34233146C}" type="pres">
      <dgm:prSet presAssocID="{478C9008-82C0-C949-96F1-CC6FBB077F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6369F0-454A-7C43-BB16-8946F686AB7C}" srcId="{591501B4-2940-6C4E-9D1E-21244EEF576C}" destId="{ED84DDDE-AF93-3B43-A14C-8427D5FA587C}" srcOrd="1" destOrd="0" parTransId="{4F2F3588-2BD3-6F4A-8CED-855C84300048}" sibTransId="{1B11BFDB-B10E-9742-985D-F362842D6484}"/>
    <dgm:cxn modelId="{60CC5EE3-942A-914D-BFB4-6F74B6A44EE9}" srcId="{BBCCE486-D003-9F47-A879-B1503AE3A9C0}" destId="{D027BA27-679C-9944-8687-060F5F67C43B}" srcOrd="0" destOrd="0" parTransId="{2531265C-944D-3542-AA28-B8C981EC9B5A}" sibTransId="{D6B84638-ED5D-454A-84A2-2CC845A73CA3}"/>
    <dgm:cxn modelId="{3BEF1249-BABB-6541-8798-242866D37C5A}" srcId="{478C9008-82C0-C949-96F1-CC6FBB077F21}" destId="{FD4900DA-4EAC-6F41-B14D-3991671DDE33}" srcOrd="2" destOrd="0" parTransId="{A128D6A0-54BD-0347-94FF-02B2E6110BF6}" sibTransId="{B7EEB9EC-7074-BE4D-82E1-3868DD5BB25C}"/>
    <dgm:cxn modelId="{AE1CB58F-D1C0-3347-9399-1C9749517482}" srcId="{591501B4-2940-6C4E-9D1E-21244EEF576C}" destId="{45CA037C-3F1B-D641-95FF-04D49842CB14}" srcOrd="0" destOrd="0" parTransId="{F83FF084-B9EC-4C4C-8E70-5A01B9E787CC}" sibTransId="{352755A1-0C6D-6346-A15D-7AF3DD3F56F6}"/>
    <dgm:cxn modelId="{AA73E346-1502-FC4C-A93D-A33EC08937B0}" type="presOf" srcId="{BBCCE486-D003-9F47-A879-B1503AE3A9C0}" destId="{38BA154D-3448-C247-9480-F48D86360482}" srcOrd="0" destOrd="0" presId="urn:microsoft.com/office/officeart/2005/8/layout/matrix3"/>
    <dgm:cxn modelId="{919504C0-DF88-DC40-8D4D-5D4121596C61}" type="presOf" srcId="{3C8E3EA8-8253-EB4C-B661-E8106B9652B5}" destId="{17C992AA-187E-DF43-AC6D-09A34233146C}" srcOrd="0" destOrd="0" presId="urn:microsoft.com/office/officeart/2005/8/layout/matrix3"/>
    <dgm:cxn modelId="{5D064A3A-BFB3-0141-A913-D0A96E31D4B9}" type="presOf" srcId="{2580AB64-0450-174A-9695-C1608E1A0188}" destId="{E594EFE1-0725-5945-B830-29EC1BECF1D1}" srcOrd="0" destOrd="3" presId="urn:microsoft.com/office/officeart/2005/8/layout/matrix3"/>
    <dgm:cxn modelId="{4622402C-FFBD-D943-BD2C-3E148ECA7F58}" srcId="{478C9008-82C0-C949-96F1-CC6FBB077F21}" destId="{3C8E3EA8-8253-EB4C-B661-E8106B9652B5}" srcOrd="3" destOrd="0" parTransId="{13DCE8B7-11DB-464E-B63E-E8A2403DD401}" sibTransId="{3D95F127-1203-F148-9254-656C449186C8}"/>
    <dgm:cxn modelId="{8A50A2D9-42E6-B04E-921B-F68087335934}" type="presOf" srcId="{478C9008-82C0-C949-96F1-CC6FBB077F21}" destId="{55564003-4868-BA42-A749-C6E1A17BB86C}" srcOrd="0" destOrd="0" presId="urn:microsoft.com/office/officeart/2005/8/layout/matrix3"/>
    <dgm:cxn modelId="{B9A54167-E256-CA41-888B-0CF3E4AF52ED}" srcId="{3C8E3EA8-8253-EB4C-B661-E8106B9652B5}" destId="{545C78C1-8F4A-3044-BC0E-952D77129478}" srcOrd="1" destOrd="0" parTransId="{0035AB4E-DF83-A544-A155-F9EB8355ADAA}" sibTransId="{2E4D7121-7956-8A42-998A-03F9F6DA01E8}"/>
    <dgm:cxn modelId="{DF0F3DB6-0A45-8B43-8C4C-5F7DE75F54F3}" type="presOf" srcId="{9B8BC059-1ADB-DF4E-BE69-2BC8CF5410F2}" destId="{38BA154D-3448-C247-9480-F48D86360482}" srcOrd="0" destOrd="2" presId="urn:microsoft.com/office/officeart/2005/8/layout/matrix3"/>
    <dgm:cxn modelId="{17914AA0-A43A-2A4B-A288-A39839BB8080}" type="presOf" srcId="{ED84DDDE-AF93-3B43-A14C-8427D5FA587C}" destId="{E594EFE1-0725-5945-B830-29EC1BECF1D1}" srcOrd="0" destOrd="2" presId="urn:microsoft.com/office/officeart/2005/8/layout/matrix3"/>
    <dgm:cxn modelId="{53E6A306-3AE5-8D4F-B8F6-91979A3EE26F}" type="presOf" srcId="{FD4900DA-4EAC-6F41-B14D-3991671DDE33}" destId="{D43425A1-F2CE-2843-B729-57B95437EA87}" srcOrd="0" destOrd="0" presId="urn:microsoft.com/office/officeart/2005/8/layout/matrix3"/>
    <dgm:cxn modelId="{C8FA68B9-C630-E344-AC99-B3688484FB06}" srcId="{591501B4-2940-6C4E-9D1E-21244EEF576C}" destId="{2580AB64-0450-174A-9695-C1608E1A0188}" srcOrd="2" destOrd="0" parTransId="{B71E9235-8262-1341-BBCA-B6E48619912A}" sibTransId="{55D0168F-1895-C542-BEEC-15468CAC92A4}"/>
    <dgm:cxn modelId="{5A8EDA0A-E1B5-9C42-B379-AF649A893B61}" type="presOf" srcId="{68F9C917-0065-EC4D-B0EF-9BF52CA52ABD}" destId="{17C992AA-187E-DF43-AC6D-09A34233146C}" srcOrd="0" destOrd="1" presId="urn:microsoft.com/office/officeart/2005/8/layout/matrix3"/>
    <dgm:cxn modelId="{1C760BB9-DF3A-D546-85A2-15D7FA5E05AC}" srcId="{FD4900DA-4EAC-6F41-B14D-3991671DDE33}" destId="{474E4F79-37A6-AE4B-90F2-9B7A67FB40DB}" srcOrd="0" destOrd="0" parTransId="{47BB7629-47BD-2F44-8F62-794E1508D380}" sibTransId="{83327295-888B-CF49-830C-8E64132BC9A8}"/>
    <dgm:cxn modelId="{592A5AEA-78BB-5440-8356-CB190EF96EDD}" type="presOf" srcId="{474E4F79-37A6-AE4B-90F2-9B7A67FB40DB}" destId="{D43425A1-F2CE-2843-B729-57B95437EA87}" srcOrd="0" destOrd="1" presId="urn:microsoft.com/office/officeart/2005/8/layout/matrix3"/>
    <dgm:cxn modelId="{A5AB7E63-7EA8-CC4A-9F52-B76D3773FB71}" srcId="{478C9008-82C0-C949-96F1-CC6FBB077F21}" destId="{BBCCE486-D003-9F47-A879-B1503AE3A9C0}" srcOrd="0" destOrd="0" parTransId="{DD7F5FB6-E726-CB48-90CA-680322705085}" sibTransId="{E6F73963-0ED4-C048-A44F-A61692AE148F}"/>
    <dgm:cxn modelId="{51681833-92FC-EA41-A606-615788466393}" type="presOf" srcId="{D027BA27-679C-9944-8687-060F5F67C43B}" destId="{38BA154D-3448-C247-9480-F48D86360482}" srcOrd="0" destOrd="1" presId="urn:microsoft.com/office/officeart/2005/8/layout/matrix3"/>
    <dgm:cxn modelId="{FFCA1EF6-EB1A-EA4C-90B6-6B547F740980}" type="presOf" srcId="{45CA037C-3F1B-D641-95FF-04D49842CB14}" destId="{E594EFE1-0725-5945-B830-29EC1BECF1D1}" srcOrd="0" destOrd="1" presId="urn:microsoft.com/office/officeart/2005/8/layout/matrix3"/>
    <dgm:cxn modelId="{B2D87CC1-8722-104A-BD97-C18D5475D4E7}" srcId="{3C8E3EA8-8253-EB4C-B661-E8106B9652B5}" destId="{68F9C917-0065-EC4D-B0EF-9BF52CA52ABD}" srcOrd="0" destOrd="0" parTransId="{BB832485-C922-A947-B86A-CCBF480C3B73}" sibTransId="{207CB597-8EC5-844F-A22C-7EA79A3AC4D6}"/>
    <dgm:cxn modelId="{DABB26C7-922F-1F4C-A248-DF0090560746}" srcId="{BBCCE486-D003-9F47-A879-B1503AE3A9C0}" destId="{9B8BC059-1ADB-DF4E-BE69-2BC8CF5410F2}" srcOrd="1" destOrd="0" parTransId="{75BCD549-6E10-4743-A9BF-766CC66C6DE4}" sibTransId="{0A723921-ADC2-9647-9B4A-8A1286BCEBA4}"/>
    <dgm:cxn modelId="{DA5E68E9-7247-3A49-BA93-A814347B4EA8}" srcId="{478C9008-82C0-C949-96F1-CC6FBB077F21}" destId="{591501B4-2940-6C4E-9D1E-21244EEF576C}" srcOrd="1" destOrd="0" parTransId="{4CE23651-5495-CF4D-AF49-815271E7438E}" sibTransId="{F901134E-0DA6-DB40-A31C-4FE32CC1F029}"/>
    <dgm:cxn modelId="{D6308D1D-6EE8-C449-8E85-F2B96C3B1030}" type="presOf" srcId="{591501B4-2940-6C4E-9D1E-21244EEF576C}" destId="{E594EFE1-0725-5945-B830-29EC1BECF1D1}" srcOrd="0" destOrd="0" presId="urn:microsoft.com/office/officeart/2005/8/layout/matrix3"/>
    <dgm:cxn modelId="{4B711B6E-D57C-9344-A83B-AE9EA9F09D3B}" type="presOf" srcId="{545C78C1-8F4A-3044-BC0E-952D77129478}" destId="{17C992AA-187E-DF43-AC6D-09A34233146C}" srcOrd="0" destOrd="2" presId="urn:microsoft.com/office/officeart/2005/8/layout/matrix3"/>
    <dgm:cxn modelId="{6855EB68-B4C1-AE42-9FCC-A10FDE27645A}" type="presParOf" srcId="{55564003-4868-BA42-A749-C6E1A17BB86C}" destId="{D9121F6E-90E6-6945-ACF9-519CE5143683}" srcOrd="0" destOrd="0" presId="urn:microsoft.com/office/officeart/2005/8/layout/matrix3"/>
    <dgm:cxn modelId="{ABBB8DC5-ECEE-F644-8AFA-9D8CAC6961FC}" type="presParOf" srcId="{55564003-4868-BA42-A749-C6E1A17BB86C}" destId="{38BA154D-3448-C247-9480-F48D86360482}" srcOrd="1" destOrd="0" presId="urn:microsoft.com/office/officeart/2005/8/layout/matrix3"/>
    <dgm:cxn modelId="{207EA70F-6FB8-EE42-A691-8E828B7481A7}" type="presParOf" srcId="{55564003-4868-BA42-A749-C6E1A17BB86C}" destId="{E594EFE1-0725-5945-B830-29EC1BECF1D1}" srcOrd="2" destOrd="0" presId="urn:microsoft.com/office/officeart/2005/8/layout/matrix3"/>
    <dgm:cxn modelId="{DBC5DAD6-F227-CA4E-A9E4-B445D29CBACD}" type="presParOf" srcId="{55564003-4868-BA42-A749-C6E1A17BB86C}" destId="{D43425A1-F2CE-2843-B729-57B95437EA87}" srcOrd="3" destOrd="0" presId="urn:microsoft.com/office/officeart/2005/8/layout/matrix3"/>
    <dgm:cxn modelId="{9FDF8409-B41C-774A-A9EA-E98E5ED43492}" type="presParOf" srcId="{55564003-4868-BA42-A749-C6E1A17BB86C}" destId="{17C992AA-187E-DF43-AC6D-09A34233146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C4421-7743-494C-903B-70BFAA8292D1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72030-0C60-0443-8B17-CF9D2CC015EB}">
      <dgm:prSet custT="1"/>
      <dgm:spPr/>
      <dgm:t>
        <a:bodyPr/>
        <a:lstStyle/>
        <a:p>
          <a:pPr rtl="0"/>
          <a:r>
            <a:rPr lang="en-US" sz="2400" b="1" dirty="0" smtClean="0">
              <a:ln>
                <a:noFill/>
              </a:ln>
              <a:solidFill>
                <a:schemeClr val="tx1"/>
              </a:solidFill>
              <a:effectLst/>
            </a:rPr>
            <a:t>User education</a:t>
          </a:r>
        </a:p>
      </dgm:t>
    </dgm:pt>
    <dgm:pt modelId="{42B7A277-2923-534E-8393-8F87431D9BDF}" type="parTrans" cxnId="{E5CDCB7C-6204-7B4E-9C57-C610A4248CC2}">
      <dgm:prSet/>
      <dgm:spPr/>
      <dgm:t>
        <a:bodyPr/>
        <a:lstStyle/>
        <a:p>
          <a:endParaRPr lang="en-US"/>
        </a:p>
      </dgm:t>
    </dgm:pt>
    <dgm:pt modelId="{25D5FD08-8AB5-F94B-8AA0-7AF95B6F071A}" type="sibTrans" cxnId="{E5CDCB7C-6204-7B4E-9C57-C610A4248CC2}">
      <dgm:prSet/>
      <dgm:spPr/>
      <dgm:t>
        <a:bodyPr/>
        <a:lstStyle/>
        <a:p>
          <a:endParaRPr lang="en-US"/>
        </a:p>
      </dgm:t>
    </dgm:pt>
    <dgm:pt modelId="{CB1DDC3C-5413-C445-9A13-4275C2B0FD8C}">
      <dgm:prSet/>
      <dgm:spPr/>
      <dgm:t>
        <a:bodyPr/>
        <a:lstStyle/>
        <a:p>
          <a:pPr rtl="0"/>
          <a:r>
            <a:rPr lang="en-US" b="1" dirty="0" smtClean="0"/>
            <a:t>Users can be told the importance of using hard to guess passwords and can be provided with guidelines for selecting strong passwords</a:t>
          </a:r>
          <a:endParaRPr lang="en-US" dirty="0"/>
        </a:p>
      </dgm:t>
    </dgm:pt>
    <dgm:pt modelId="{CAF9889E-2C5C-E04A-A7A0-30D4611D8C41}" type="parTrans" cxnId="{3E28FFA1-FEFC-794E-9A91-5DC4813D97A9}">
      <dgm:prSet/>
      <dgm:spPr/>
      <dgm:t>
        <a:bodyPr/>
        <a:lstStyle/>
        <a:p>
          <a:endParaRPr lang="en-US"/>
        </a:p>
      </dgm:t>
    </dgm:pt>
    <dgm:pt modelId="{5EBD917B-C51F-AE42-BB9C-1839C2AA9B4E}" type="sibTrans" cxnId="{3E28FFA1-FEFC-794E-9A91-5DC4813D97A9}">
      <dgm:prSet/>
      <dgm:spPr/>
      <dgm:t>
        <a:bodyPr/>
        <a:lstStyle/>
        <a:p>
          <a:endParaRPr lang="en-US"/>
        </a:p>
      </dgm:t>
    </dgm:pt>
    <dgm:pt modelId="{588E17AB-9003-C946-94A7-CC6266FC6FC6}">
      <dgm:prSet custT="1"/>
      <dgm:spPr/>
      <dgm:t>
        <a:bodyPr/>
        <a:lstStyle/>
        <a:p>
          <a:pPr rtl="0"/>
          <a:r>
            <a:rPr lang="en-US" sz="2400" b="1" dirty="0" smtClean="0">
              <a:ln>
                <a:noFill/>
              </a:ln>
              <a:solidFill>
                <a:schemeClr val="tx1"/>
              </a:solidFill>
              <a:effectLst/>
            </a:rPr>
            <a:t>Computer generated passwords</a:t>
          </a:r>
        </a:p>
      </dgm:t>
    </dgm:pt>
    <dgm:pt modelId="{9FD87379-B3C2-034B-878C-A2A4F8E2BC49}" type="parTrans" cxnId="{693D7D58-0DB7-514A-AD53-3635A6DA9C88}">
      <dgm:prSet/>
      <dgm:spPr/>
      <dgm:t>
        <a:bodyPr/>
        <a:lstStyle/>
        <a:p>
          <a:endParaRPr lang="en-US"/>
        </a:p>
      </dgm:t>
    </dgm:pt>
    <dgm:pt modelId="{2ADF9D27-DEDD-114A-86CA-AFCC808F6E58}" type="sibTrans" cxnId="{693D7D58-0DB7-514A-AD53-3635A6DA9C88}">
      <dgm:prSet/>
      <dgm:spPr/>
      <dgm:t>
        <a:bodyPr/>
        <a:lstStyle/>
        <a:p>
          <a:endParaRPr lang="en-US"/>
        </a:p>
      </dgm:t>
    </dgm:pt>
    <dgm:pt modelId="{210D3FDB-069E-B643-9746-57321C8501D5}">
      <dgm:prSet/>
      <dgm:spPr/>
      <dgm:t>
        <a:bodyPr/>
        <a:lstStyle/>
        <a:p>
          <a:pPr rtl="0"/>
          <a:r>
            <a:rPr lang="en-US" b="1" dirty="0" smtClean="0"/>
            <a:t>Users have trouble remembering them</a:t>
          </a:r>
          <a:endParaRPr lang="en-US" dirty="0"/>
        </a:p>
      </dgm:t>
    </dgm:pt>
    <dgm:pt modelId="{EB55D521-EE85-C143-AEDB-015FB9EA03CD}" type="parTrans" cxnId="{34CD2087-8251-1645-B8D0-3FC13896B3B3}">
      <dgm:prSet/>
      <dgm:spPr/>
      <dgm:t>
        <a:bodyPr/>
        <a:lstStyle/>
        <a:p>
          <a:endParaRPr lang="en-US"/>
        </a:p>
      </dgm:t>
    </dgm:pt>
    <dgm:pt modelId="{40AD993A-5B59-FC48-B6B7-4241942AE0FE}" type="sibTrans" cxnId="{34CD2087-8251-1645-B8D0-3FC13896B3B3}">
      <dgm:prSet/>
      <dgm:spPr/>
      <dgm:t>
        <a:bodyPr/>
        <a:lstStyle/>
        <a:p>
          <a:endParaRPr lang="en-US"/>
        </a:p>
      </dgm:t>
    </dgm:pt>
    <dgm:pt modelId="{5A04B812-6B9E-824D-80C7-AF137353AC52}">
      <dgm:prSet custT="1"/>
      <dgm:spPr/>
      <dgm:t>
        <a:bodyPr/>
        <a:lstStyle/>
        <a:p>
          <a:pPr rtl="0"/>
          <a:r>
            <a:rPr lang="en-US" sz="2400" b="1" dirty="0" smtClean="0">
              <a:ln>
                <a:noFill/>
              </a:ln>
              <a:solidFill>
                <a:schemeClr val="tx1"/>
              </a:solidFill>
              <a:effectLst/>
            </a:rPr>
            <a:t>Reactive password checking</a:t>
          </a:r>
        </a:p>
      </dgm:t>
    </dgm:pt>
    <dgm:pt modelId="{06F5C964-74CB-8148-8526-30F4A5429BFA}" type="parTrans" cxnId="{09E844B8-B7E2-AE4C-8F90-CA2930797013}">
      <dgm:prSet/>
      <dgm:spPr/>
      <dgm:t>
        <a:bodyPr/>
        <a:lstStyle/>
        <a:p>
          <a:endParaRPr lang="en-US"/>
        </a:p>
      </dgm:t>
    </dgm:pt>
    <dgm:pt modelId="{FC4DA392-EF24-7D40-8DE0-5BE113125EB5}" type="sibTrans" cxnId="{09E844B8-B7E2-AE4C-8F90-CA2930797013}">
      <dgm:prSet/>
      <dgm:spPr/>
      <dgm:t>
        <a:bodyPr/>
        <a:lstStyle/>
        <a:p>
          <a:endParaRPr lang="en-US"/>
        </a:p>
      </dgm:t>
    </dgm:pt>
    <dgm:pt modelId="{12E46908-F5FD-BD42-9196-081A53E4C6C8}">
      <dgm:prSet/>
      <dgm:spPr/>
      <dgm:t>
        <a:bodyPr/>
        <a:lstStyle/>
        <a:p>
          <a:pPr rtl="0"/>
          <a:r>
            <a:rPr lang="en-US" b="1" dirty="0" smtClean="0"/>
            <a:t>System periodically runs its own password cracker to find guessable passwords</a:t>
          </a:r>
          <a:endParaRPr lang="en-US" dirty="0"/>
        </a:p>
      </dgm:t>
    </dgm:pt>
    <dgm:pt modelId="{AA85B2E7-69C6-EF4F-8B80-3CBA14904189}" type="parTrans" cxnId="{A4DE716D-D998-684A-A767-33158264FE47}">
      <dgm:prSet/>
      <dgm:spPr/>
      <dgm:t>
        <a:bodyPr/>
        <a:lstStyle/>
        <a:p>
          <a:endParaRPr lang="en-US"/>
        </a:p>
      </dgm:t>
    </dgm:pt>
    <dgm:pt modelId="{7F097837-8F55-D64C-A2F8-C572AF9ED2B9}" type="sibTrans" cxnId="{A4DE716D-D998-684A-A767-33158264FE47}">
      <dgm:prSet/>
      <dgm:spPr/>
      <dgm:t>
        <a:bodyPr/>
        <a:lstStyle/>
        <a:p>
          <a:endParaRPr lang="en-US"/>
        </a:p>
      </dgm:t>
    </dgm:pt>
    <dgm:pt modelId="{975A0467-F42B-A241-9513-0B6CD540ADC0}">
      <dgm:prSet custT="1"/>
      <dgm:spPr/>
      <dgm:t>
        <a:bodyPr/>
        <a:lstStyle/>
        <a:p>
          <a:pPr rtl="0"/>
          <a:r>
            <a:rPr lang="en-US" sz="2400" b="1" dirty="0" smtClean="0">
              <a:ln>
                <a:noFill/>
              </a:ln>
              <a:solidFill>
                <a:schemeClr val="tx1"/>
              </a:solidFill>
              <a:effectLst/>
            </a:rPr>
            <a:t>Complex password policy</a:t>
          </a:r>
        </a:p>
      </dgm:t>
    </dgm:pt>
    <dgm:pt modelId="{2D2A6A79-BD38-4F4F-BE8F-C2CADAB04647}" type="parTrans" cxnId="{AFDE664B-C235-6E49-B71D-9047089F19CE}">
      <dgm:prSet/>
      <dgm:spPr/>
      <dgm:t>
        <a:bodyPr/>
        <a:lstStyle/>
        <a:p>
          <a:endParaRPr lang="en-US"/>
        </a:p>
      </dgm:t>
    </dgm:pt>
    <dgm:pt modelId="{047F20C8-C766-B74C-BDCA-58F0DFB857C5}" type="sibTrans" cxnId="{AFDE664B-C235-6E49-B71D-9047089F19CE}">
      <dgm:prSet/>
      <dgm:spPr/>
      <dgm:t>
        <a:bodyPr/>
        <a:lstStyle/>
        <a:p>
          <a:endParaRPr lang="en-US"/>
        </a:p>
      </dgm:t>
    </dgm:pt>
    <dgm:pt modelId="{C48775E6-0E6F-1648-AD4E-674F69B5BD63}">
      <dgm:prSet/>
      <dgm:spPr/>
      <dgm:t>
        <a:bodyPr/>
        <a:lstStyle/>
        <a:p>
          <a:pPr rtl="0"/>
          <a:r>
            <a:rPr lang="en-US" b="1" dirty="0" smtClean="0"/>
            <a:t>User is allowed to select their own password, however the system checks to see if the password is allowable, and if  not, rejects it</a:t>
          </a:r>
          <a:endParaRPr lang="en-US" dirty="0"/>
        </a:p>
      </dgm:t>
    </dgm:pt>
    <dgm:pt modelId="{F72FED51-8CF4-0241-86AB-D741B43F07F2}" type="parTrans" cxnId="{CE19C793-E957-E84D-8C9B-C617EC6B08DA}">
      <dgm:prSet/>
      <dgm:spPr/>
      <dgm:t>
        <a:bodyPr/>
        <a:lstStyle/>
        <a:p>
          <a:endParaRPr lang="en-US"/>
        </a:p>
      </dgm:t>
    </dgm:pt>
    <dgm:pt modelId="{0B3058A4-63B2-D04C-A11A-CE9292D1741C}" type="sibTrans" cxnId="{CE19C793-E957-E84D-8C9B-C617EC6B08DA}">
      <dgm:prSet/>
      <dgm:spPr/>
      <dgm:t>
        <a:bodyPr/>
        <a:lstStyle/>
        <a:p>
          <a:endParaRPr lang="en-US"/>
        </a:p>
      </dgm:t>
    </dgm:pt>
    <dgm:pt modelId="{3798FBE5-6439-1B43-B4D4-664FC7AD44C3}">
      <dgm:prSet/>
      <dgm:spPr/>
      <dgm:t>
        <a:bodyPr/>
        <a:lstStyle/>
        <a:p>
          <a:pPr rtl="0"/>
          <a:r>
            <a:rPr lang="en-US" b="1" dirty="0" smtClean="0"/>
            <a:t>Goal is to  eliminate guessable passwords while allowing the user to select a password that is memorable</a:t>
          </a:r>
          <a:endParaRPr lang="en-US" dirty="0"/>
        </a:p>
      </dgm:t>
    </dgm:pt>
    <dgm:pt modelId="{0E5B9139-624A-4442-B465-8C8C6223DF54}" type="parTrans" cxnId="{B82929EF-CB43-6642-B522-20B1A310F042}">
      <dgm:prSet/>
      <dgm:spPr/>
      <dgm:t>
        <a:bodyPr/>
        <a:lstStyle/>
        <a:p>
          <a:endParaRPr lang="en-US"/>
        </a:p>
      </dgm:t>
    </dgm:pt>
    <dgm:pt modelId="{588D9ED7-07E0-AB4D-BEFE-8EB52082B51A}" type="sibTrans" cxnId="{B82929EF-CB43-6642-B522-20B1A310F042}">
      <dgm:prSet/>
      <dgm:spPr/>
      <dgm:t>
        <a:bodyPr/>
        <a:lstStyle/>
        <a:p>
          <a:endParaRPr lang="en-US"/>
        </a:p>
      </dgm:t>
    </dgm:pt>
    <dgm:pt modelId="{2374836F-E08C-E849-B671-28C02E307471}" type="pres">
      <dgm:prSet presAssocID="{2F7C4421-7743-494C-903B-70BFAA8292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9E8C5-7807-9446-BB28-5614C6BE4638}" type="pres">
      <dgm:prSet presAssocID="{975A0467-F42B-A241-9513-0B6CD540ADC0}" presName="boxAndChildren" presStyleCnt="0"/>
      <dgm:spPr/>
    </dgm:pt>
    <dgm:pt modelId="{DE56FC7C-E6A5-CA48-87EB-19A8AAF4F22C}" type="pres">
      <dgm:prSet presAssocID="{975A0467-F42B-A241-9513-0B6CD540ADC0}" presName="parentTextBox" presStyleLbl="node1" presStyleIdx="0" presStyleCnt="4"/>
      <dgm:spPr/>
      <dgm:t>
        <a:bodyPr/>
        <a:lstStyle/>
        <a:p>
          <a:endParaRPr lang="en-US"/>
        </a:p>
      </dgm:t>
    </dgm:pt>
    <dgm:pt modelId="{F858A043-AEB7-DF49-B0C7-99C98D85774A}" type="pres">
      <dgm:prSet presAssocID="{975A0467-F42B-A241-9513-0B6CD540ADC0}" presName="entireBox" presStyleLbl="node1" presStyleIdx="0" presStyleCnt="4" custLinFactNeighborX="-31858" custLinFactNeighborY="189"/>
      <dgm:spPr/>
      <dgm:t>
        <a:bodyPr/>
        <a:lstStyle/>
        <a:p>
          <a:endParaRPr lang="en-US"/>
        </a:p>
      </dgm:t>
    </dgm:pt>
    <dgm:pt modelId="{85FAE131-6ECD-D741-A33B-A722526F6B59}" type="pres">
      <dgm:prSet presAssocID="{975A0467-F42B-A241-9513-0B6CD540ADC0}" presName="descendantBox" presStyleCnt="0"/>
      <dgm:spPr/>
    </dgm:pt>
    <dgm:pt modelId="{3C44AD89-49B6-D943-ACA0-428E0665597D}" type="pres">
      <dgm:prSet presAssocID="{C48775E6-0E6F-1648-AD4E-674F69B5BD63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1248-7954-A04A-A7D9-1C4288DF32D6}" type="pres">
      <dgm:prSet presAssocID="{3798FBE5-6439-1B43-B4D4-664FC7AD44C3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70124-9B2D-4B41-AA22-AC594AD1CB0F}" type="pres">
      <dgm:prSet presAssocID="{FC4DA392-EF24-7D40-8DE0-5BE113125EB5}" presName="sp" presStyleCnt="0"/>
      <dgm:spPr/>
    </dgm:pt>
    <dgm:pt modelId="{5DE44892-A818-4E41-AAF0-2804E25A70F5}" type="pres">
      <dgm:prSet presAssocID="{5A04B812-6B9E-824D-80C7-AF137353AC52}" presName="arrowAndChildren" presStyleCnt="0"/>
      <dgm:spPr/>
    </dgm:pt>
    <dgm:pt modelId="{6885BD27-1142-3944-9E04-C45CA7F77367}" type="pres">
      <dgm:prSet presAssocID="{5A04B812-6B9E-824D-80C7-AF137353AC52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573FB75E-857C-1949-B778-45CABA8452C7}" type="pres">
      <dgm:prSet presAssocID="{5A04B812-6B9E-824D-80C7-AF137353AC52}" presName="arrow" presStyleLbl="node1" presStyleIdx="1" presStyleCnt="4"/>
      <dgm:spPr/>
      <dgm:t>
        <a:bodyPr/>
        <a:lstStyle/>
        <a:p>
          <a:endParaRPr lang="en-US"/>
        </a:p>
      </dgm:t>
    </dgm:pt>
    <dgm:pt modelId="{1FAE94A9-37FF-0B4B-8DDD-D301F1F94850}" type="pres">
      <dgm:prSet presAssocID="{5A04B812-6B9E-824D-80C7-AF137353AC52}" presName="descendantArrow" presStyleCnt="0"/>
      <dgm:spPr/>
    </dgm:pt>
    <dgm:pt modelId="{87C515BD-8FB6-6145-9EF2-5A9D1AF6403D}" type="pres">
      <dgm:prSet presAssocID="{12E46908-F5FD-BD42-9196-081A53E4C6C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1A3E8-3F4E-4A4D-9386-8618FE4E9B01}" type="pres">
      <dgm:prSet presAssocID="{2ADF9D27-DEDD-114A-86CA-AFCC808F6E58}" presName="sp" presStyleCnt="0"/>
      <dgm:spPr/>
    </dgm:pt>
    <dgm:pt modelId="{7B543CFB-FE82-A949-A94A-49A5DD7E9321}" type="pres">
      <dgm:prSet presAssocID="{588E17AB-9003-C946-94A7-CC6266FC6FC6}" presName="arrowAndChildren" presStyleCnt="0"/>
      <dgm:spPr/>
    </dgm:pt>
    <dgm:pt modelId="{80383991-D6D8-2144-866D-13F3982A4220}" type="pres">
      <dgm:prSet presAssocID="{588E17AB-9003-C946-94A7-CC6266FC6FC6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5F5AB94-6F42-3045-A75B-DECAB4E676C4}" type="pres">
      <dgm:prSet presAssocID="{588E17AB-9003-C946-94A7-CC6266FC6FC6}" presName="arrow" presStyleLbl="node1" presStyleIdx="2" presStyleCnt="4"/>
      <dgm:spPr/>
      <dgm:t>
        <a:bodyPr/>
        <a:lstStyle/>
        <a:p>
          <a:endParaRPr lang="en-US"/>
        </a:p>
      </dgm:t>
    </dgm:pt>
    <dgm:pt modelId="{F67C2544-BB1D-4540-B5AA-1120950A5E4E}" type="pres">
      <dgm:prSet presAssocID="{588E17AB-9003-C946-94A7-CC6266FC6FC6}" presName="descendantArrow" presStyleCnt="0"/>
      <dgm:spPr/>
    </dgm:pt>
    <dgm:pt modelId="{473476BE-03A0-034D-8273-ADB6465722C2}" type="pres">
      <dgm:prSet presAssocID="{210D3FDB-069E-B643-9746-57321C8501D5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290E8-3806-8041-997C-152B48668B65}" type="pres">
      <dgm:prSet presAssocID="{25D5FD08-8AB5-F94B-8AA0-7AF95B6F071A}" presName="sp" presStyleCnt="0"/>
      <dgm:spPr/>
    </dgm:pt>
    <dgm:pt modelId="{FBA86CD1-AB9E-1C4C-8170-16F31F499F3C}" type="pres">
      <dgm:prSet presAssocID="{34E72030-0C60-0443-8B17-CF9D2CC015EB}" presName="arrowAndChildren" presStyleCnt="0"/>
      <dgm:spPr/>
    </dgm:pt>
    <dgm:pt modelId="{A25D7EB0-D30D-3C47-892C-5C19BEC13048}" type="pres">
      <dgm:prSet presAssocID="{34E72030-0C60-0443-8B17-CF9D2CC015E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AFDD328-F6FE-8742-B842-B0DB5587933C}" type="pres">
      <dgm:prSet presAssocID="{34E72030-0C60-0443-8B17-CF9D2CC015EB}" presName="arrow" presStyleLbl="node1" presStyleIdx="3" presStyleCnt="4"/>
      <dgm:spPr/>
      <dgm:t>
        <a:bodyPr/>
        <a:lstStyle/>
        <a:p>
          <a:endParaRPr lang="en-US"/>
        </a:p>
      </dgm:t>
    </dgm:pt>
    <dgm:pt modelId="{9E552DC4-924E-F241-894D-BD73935D1B03}" type="pres">
      <dgm:prSet presAssocID="{34E72030-0C60-0443-8B17-CF9D2CC015EB}" presName="descendantArrow" presStyleCnt="0"/>
      <dgm:spPr/>
    </dgm:pt>
    <dgm:pt modelId="{57322FFB-B0D4-8943-B89E-579608E192F2}" type="pres">
      <dgm:prSet presAssocID="{CB1DDC3C-5413-C445-9A13-4275C2B0FD8C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B77EA7-FA91-7644-B743-B7C15F77EC6F}" type="presOf" srcId="{2F7C4421-7743-494C-903B-70BFAA8292D1}" destId="{2374836F-E08C-E849-B671-28C02E307471}" srcOrd="0" destOrd="0" presId="urn:microsoft.com/office/officeart/2005/8/layout/process4"/>
    <dgm:cxn modelId="{BCA38DD1-4398-CB4A-8EB8-8A36E8D98751}" type="presOf" srcId="{C48775E6-0E6F-1648-AD4E-674F69B5BD63}" destId="{3C44AD89-49B6-D943-ACA0-428E0665597D}" srcOrd="0" destOrd="0" presId="urn:microsoft.com/office/officeart/2005/8/layout/process4"/>
    <dgm:cxn modelId="{3E28FFA1-FEFC-794E-9A91-5DC4813D97A9}" srcId="{34E72030-0C60-0443-8B17-CF9D2CC015EB}" destId="{CB1DDC3C-5413-C445-9A13-4275C2B0FD8C}" srcOrd="0" destOrd="0" parTransId="{CAF9889E-2C5C-E04A-A7A0-30D4611D8C41}" sibTransId="{5EBD917B-C51F-AE42-BB9C-1839C2AA9B4E}"/>
    <dgm:cxn modelId="{09E844B8-B7E2-AE4C-8F90-CA2930797013}" srcId="{2F7C4421-7743-494C-903B-70BFAA8292D1}" destId="{5A04B812-6B9E-824D-80C7-AF137353AC52}" srcOrd="2" destOrd="0" parTransId="{06F5C964-74CB-8148-8526-30F4A5429BFA}" sibTransId="{FC4DA392-EF24-7D40-8DE0-5BE113125EB5}"/>
    <dgm:cxn modelId="{D9AFA6A8-DB1D-314F-96FE-DDD8E25CCC0B}" type="presOf" srcId="{588E17AB-9003-C946-94A7-CC6266FC6FC6}" destId="{E5F5AB94-6F42-3045-A75B-DECAB4E676C4}" srcOrd="1" destOrd="0" presId="urn:microsoft.com/office/officeart/2005/8/layout/process4"/>
    <dgm:cxn modelId="{005F7869-E344-1346-B49E-AFFA28723655}" type="presOf" srcId="{5A04B812-6B9E-824D-80C7-AF137353AC52}" destId="{6885BD27-1142-3944-9E04-C45CA7F77367}" srcOrd="0" destOrd="0" presId="urn:microsoft.com/office/officeart/2005/8/layout/process4"/>
    <dgm:cxn modelId="{693D7D58-0DB7-514A-AD53-3635A6DA9C88}" srcId="{2F7C4421-7743-494C-903B-70BFAA8292D1}" destId="{588E17AB-9003-C946-94A7-CC6266FC6FC6}" srcOrd="1" destOrd="0" parTransId="{9FD87379-B3C2-034B-878C-A2A4F8E2BC49}" sibTransId="{2ADF9D27-DEDD-114A-86CA-AFCC808F6E58}"/>
    <dgm:cxn modelId="{54BEC043-DC4C-4349-A28D-CEF09290E0D0}" type="presOf" srcId="{34E72030-0C60-0443-8B17-CF9D2CC015EB}" destId="{0AFDD328-F6FE-8742-B842-B0DB5587933C}" srcOrd="1" destOrd="0" presId="urn:microsoft.com/office/officeart/2005/8/layout/process4"/>
    <dgm:cxn modelId="{CE19C793-E957-E84D-8C9B-C617EC6B08DA}" srcId="{975A0467-F42B-A241-9513-0B6CD540ADC0}" destId="{C48775E6-0E6F-1648-AD4E-674F69B5BD63}" srcOrd="0" destOrd="0" parTransId="{F72FED51-8CF4-0241-86AB-D741B43F07F2}" sibTransId="{0B3058A4-63B2-D04C-A11A-CE9292D1741C}"/>
    <dgm:cxn modelId="{7FD64B56-DDED-BC49-B159-0D96141097CD}" type="presOf" srcId="{3798FBE5-6439-1B43-B4D4-664FC7AD44C3}" destId="{81731248-7954-A04A-A7D9-1C4288DF32D6}" srcOrd="0" destOrd="0" presId="urn:microsoft.com/office/officeart/2005/8/layout/process4"/>
    <dgm:cxn modelId="{E5CDCB7C-6204-7B4E-9C57-C610A4248CC2}" srcId="{2F7C4421-7743-494C-903B-70BFAA8292D1}" destId="{34E72030-0C60-0443-8B17-CF9D2CC015EB}" srcOrd="0" destOrd="0" parTransId="{42B7A277-2923-534E-8393-8F87431D9BDF}" sibTransId="{25D5FD08-8AB5-F94B-8AA0-7AF95B6F071A}"/>
    <dgm:cxn modelId="{B82929EF-CB43-6642-B522-20B1A310F042}" srcId="{975A0467-F42B-A241-9513-0B6CD540ADC0}" destId="{3798FBE5-6439-1B43-B4D4-664FC7AD44C3}" srcOrd="1" destOrd="0" parTransId="{0E5B9139-624A-4442-B465-8C8C6223DF54}" sibTransId="{588D9ED7-07E0-AB4D-BEFE-8EB52082B51A}"/>
    <dgm:cxn modelId="{8EEE6E8D-A755-804B-BBDA-C8C602674379}" type="presOf" srcId="{34E72030-0C60-0443-8B17-CF9D2CC015EB}" destId="{A25D7EB0-D30D-3C47-892C-5C19BEC13048}" srcOrd="0" destOrd="0" presId="urn:microsoft.com/office/officeart/2005/8/layout/process4"/>
    <dgm:cxn modelId="{FF819CE7-5A9F-944C-A3AA-0CB66CA08D5F}" type="presOf" srcId="{588E17AB-9003-C946-94A7-CC6266FC6FC6}" destId="{80383991-D6D8-2144-866D-13F3982A4220}" srcOrd="0" destOrd="0" presId="urn:microsoft.com/office/officeart/2005/8/layout/process4"/>
    <dgm:cxn modelId="{C9F11AE3-3351-5040-BA35-4C377F60EBCA}" type="presOf" srcId="{12E46908-F5FD-BD42-9196-081A53E4C6C8}" destId="{87C515BD-8FB6-6145-9EF2-5A9D1AF6403D}" srcOrd="0" destOrd="0" presId="urn:microsoft.com/office/officeart/2005/8/layout/process4"/>
    <dgm:cxn modelId="{CC76EC4C-E53F-4143-A395-C231299CE153}" type="presOf" srcId="{5A04B812-6B9E-824D-80C7-AF137353AC52}" destId="{573FB75E-857C-1949-B778-45CABA8452C7}" srcOrd="1" destOrd="0" presId="urn:microsoft.com/office/officeart/2005/8/layout/process4"/>
    <dgm:cxn modelId="{14EB77EA-3CCA-774F-98DA-CFBFD2B6B0E4}" type="presOf" srcId="{210D3FDB-069E-B643-9746-57321C8501D5}" destId="{473476BE-03A0-034D-8273-ADB6465722C2}" srcOrd="0" destOrd="0" presId="urn:microsoft.com/office/officeart/2005/8/layout/process4"/>
    <dgm:cxn modelId="{BAE39FB9-669D-F440-81E1-2CD43523A079}" type="presOf" srcId="{975A0467-F42B-A241-9513-0B6CD540ADC0}" destId="{F858A043-AEB7-DF49-B0C7-99C98D85774A}" srcOrd="1" destOrd="0" presId="urn:microsoft.com/office/officeart/2005/8/layout/process4"/>
    <dgm:cxn modelId="{AA696DA0-4213-EE4F-AB21-624F1922F64F}" type="presOf" srcId="{975A0467-F42B-A241-9513-0B6CD540ADC0}" destId="{DE56FC7C-E6A5-CA48-87EB-19A8AAF4F22C}" srcOrd="0" destOrd="0" presId="urn:microsoft.com/office/officeart/2005/8/layout/process4"/>
    <dgm:cxn modelId="{AFDE664B-C235-6E49-B71D-9047089F19CE}" srcId="{2F7C4421-7743-494C-903B-70BFAA8292D1}" destId="{975A0467-F42B-A241-9513-0B6CD540ADC0}" srcOrd="3" destOrd="0" parTransId="{2D2A6A79-BD38-4F4F-BE8F-C2CADAB04647}" sibTransId="{047F20C8-C766-B74C-BDCA-58F0DFB857C5}"/>
    <dgm:cxn modelId="{A4DE716D-D998-684A-A767-33158264FE47}" srcId="{5A04B812-6B9E-824D-80C7-AF137353AC52}" destId="{12E46908-F5FD-BD42-9196-081A53E4C6C8}" srcOrd="0" destOrd="0" parTransId="{AA85B2E7-69C6-EF4F-8B80-3CBA14904189}" sibTransId="{7F097837-8F55-D64C-A2F8-C572AF9ED2B9}"/>
    <dgm:cxn modelId="{34CD2087-8251-1645-B8D0-3FC13896B3B3}" srcId="{588E17AB-9003-C946-94A7-CC6266FC6FC6}" destId="{210D3FDB-069E-B643-9746-57321C8501D5}" srcOrd="0" destOrd="0" parTransId="{EB55D521-EE85-C143-AEDB-015FB9EA03CD}" sibTransId="{40AD993A-5B59-FC48-B6B7-4241942AE0FE}"/>
    <dgm:cxn modelId="{E47D186F-B426-AE4B-87BF-611AC2762C34}" type="presOf" srcId="{CB1DDC3C-5413-C445-9A13-4275C2B0FD8C}" destId="{57322FFB-B0D4-8943-B89E-579608E192F2}" srcOrd="0" destOrd="0" presId="urn:microsoft.com/office/officeart/2005/8/layout/process4"/>
    <dgm:cxn modelId="{7FB69562-5A5B-8145-BCE4-4CEA02EE3A21}" type="presParOf" srcId="{2374836F-E08C-E849-B671-28C02E307471}" destId="{1E29E8C5-7807-9446-BB28-5614C6BE4638}" srcOrd="0" destOrd="0" presId="urn:microsoft.com/office/officeart/2005/8/layout/process4"/>
    <dgm:cxn modelId="{F5692E5F-F4CD-6B47-9CC3-4ED820F4E739}" type="presParOf" srcId="{1E29E8C5-7807-9446-BB28-5614C6BE4638}" destId="{DE56FC7C-E6A5-CA48-87EB-19A8AAF4F22C}" srcOrd="0" destOrd="0" presId="urn:microsoft.com/office/officeart/2005/8/layout/process4"/>
    <dgm:cxn modelId="{F027C1AE-E785-EF4C-AC18-DBEE8EC95FE2}" type="presParOf" srcId="{1E29E8C5-7807-9446-BB28-5614C6BE4638}" destId="{F858A043-AEB7-DF49-B0C7-99C98D85774A}" srcOrd="1" destOrd="0" presId="urn:microsoft.com/office/officeart/2005/8/layout/process4"/>
    <dgm:cxn modelId="{DF88E4C5-8578-1F43-9E69-F98E4E124375}" type="presParOf" srcId="{1E29E8C5-7807-9446-BB28-5614C6BE4638}" destId="{85FAE131-6ECD-D741-A33B-A722526F6B59}" srcOrd="2" destOrd="0" presId="urn:microsoft.com/office/officeart/2005/8/layout/process4"/>
    <dgm:cxn modelId="{58392709-FA0A-6C44-9FC8-1C6F04FA0E70}" type="presParOf" srcId="{85FAE131-6ECD-D741-A33B-A722526F6B59}" destId="{3C44AD89-49B6-D943-ACA0-428E0665597D}" srcOrd="0" destOrd="0" presId="urn:microsoft.com/office/officeart/2005/8/layout/process4"/>
    <dgm:cxn modelId="{0F232645-323A-9E4C-A014-98899870811C}" type="presParOf" srcId="{85FAE131-6ECD-D741-A33B-A722526F6B59}" destId="{81731248-7954-A04A-A7D9-1C4288DF32D6}" srcOrd="1" destOrd="0" presId="urn:microsoft.com/office/officeart/2005/8/layout/process4"/>
    <dgm:cxn modelId="{8B4A2DAB-05C7-304D-B471-C159453AF544}" type="presParOf" srcId="{2374836F-E08C-E849-B671-28C02E307471}" destId="{9AD70124-9B2D-4B41-AA22-AC594AD1CB0F}" srcOrd="1" destOrd="0" presId="urn:microsoft.com/office/officeart/2005/8/layout/process4"/>
    <dgm:cxn modelId="{EAEF5F1D-EB47-3543-B801-8367F6293A11}" type="presParOf" srcId="{2374836F-E08C-E849-B671-28C02E307471}" destId="{5DE44892-A818-4E41-AAF0-2804E25A70F5}" srcOrd="2" destOrd="0" presId="urn:microsoft.com/office/officeart/2005/8/layout/process4"/>
    <dgm:cxn modelId="{A1A417C4-D1E5-AD4D-BE82-B1C616188A72}" type="presParOf" srcId="{5DE44892-A818-4E41-AAF0-2804E25A70F5}" destId="{6885BD27-1142-3944-9E04-C45CA7F77367}" srcOrd="0" destOrd="0" presId="urn:microsoft.com/office/officeart/2005/8/layout/process4"/>
    <dgm:cxn modelId="{EBBAACE0-5E69-6541-BAA2-8A69978F39DE}" type="presParOf" srcId="{5DE44892-A818-4E41-AAF0-2804E25A70F5}" destId="{573FB75E-857C-1949-B778-45CABA8452C7}" srcOrd="1" destOrd="0" presId="urn:microsoft.com/office/officeart/2005/8/layout/process4"/>
    <dgm:cxn modelId="{DA7D5C10-549B-3E4F-839F-8BA417C0D7B0}" type="presParOf" srcId="{5DE44892-A818-4E41-AAF0-2804E25A70F5}" destId="{1FAE94A9-37FF-0B4B-8DDD-D301F1F94850}" srcOrd="2" destOrd="0" presId="urn:microsoft.com/office/officeart/2005/8/layout/process4"/>
    <dgm:cxn modelId="{CDA0DCC9-196B-1C49-8609-0787777CF493}" type="presParOf" srcId="{1FAE94A9-37FF-0B4B-8DDD-D301F1F94850}" destId="{87C515BD-8FB6-6145-9EF2-5A9D1AF6403D}" srcOrd="0" destOrd="0" presId="urn:microsoft.com/office/officeart/2005/8/layout/process4"/>
    <dgm:cxn modelId="{02BB6B53-DA19-E545-9593-4FDFA3E67C52}" type="presParOf" srcId="{2374836F-E08C-E849-B671-28C02E307471}" destId="{7F21A3E8-3F4E-4A4D-9386-8618FE4E9B01}" srcOrd="3" destOrd="0" presId="urn:microsoft.com/office/officeart/2005/8/layout/process4"/>
    <dgm:cxn modelId="{0DFE57CC-472B-104C-BDF4-8B53D668E373}" type="presParOf" srcId="{2374836F-E08C-E849-B671-28C02E307471}" destId="{7B543CFB-FE82-A949-A94A-49A5DD7E9321}" srcOrd="4" destOrd="0" presId="urn:microsoft.com/office/officeart/2005/8/layout/process4"/>
    <dgm:cxn modelId="{33C36B3E-26BC-3D42-ADCE-AA5692EDE767}" type="presParOf" srcId="{7B543CFB-FE82-A949-A94A-49A5DD7E9321}" destId="{80383991-D6D8-2144-866D-13F3982A4220}" srcOrd="0" destOrd="0" presId="urn:microsoft.com/office/officeart/2005/8/layout/process4"/>
    <dgm:cxn modelId="{0BE5C660-33F9-1047-B4C3-4E13B1023F36}" type="presParOf" srcId="{7B543CFB-FE82-A949-A94A-49A5DD7E9321}" destId="{E5F5AB94-6F42-3045-A75B-DECAB4E676C4}" srcOrd="1" destOrd="0" presId="urn:microsoft.com/office/officeart/2005/8/layout/process4"/>
    <dgm:cxn modelId="{44D025C4-46B1-8740-98D5-70F963639973}" type="presParOf" srcId="{7B543CFB-FE82-A949-A94A-49A5DD7E9321}" destId="{F67C2544-BB1D-4540-B5AA-1120950A5E4E}" srcOrd="2" destOrd="0" presId="urn:microsoft.com/office/officeart/2005/8/layout/process4"/>
    <dgm:cxn modelId="{9530A90B-F6FC-8344-A58D-3383EF541333}" type="presParOf" srcId="{F67C2544-BB1D-4540-B5AA-1120950A5E4E}" destId="{473476BE-03A0-034D-8273-ADB6465722C2}" srcOrd="0" destOrd="0" presId="urn:microsoft.com/office/officeart/2005/8/layout/process4"/>
    <dgm:cxn modelId="{2B636BF4-B32D-D541-A1CC-535324EF3398}" type="presParOf" srcId="{2374836F-E08C-E849-B671-28C02E307471}" destId="{BC4290E8-3806-8041-997C-152B48668B65}" srcOrd="5" destOrd="0" presId="urn:microsoft.com/office/officeart/2005/8/layout/process4"/>
    <dgm:cxn modelId="{867E43E7-AFDD-0045-996D-E99849523D6D}" type="presParOf" srcId="{2374836F-E08C-E849-B671-28C02E307471}" destId="{FBA86CD1-AB9E-1C4C-8170-16F31F499F3C}" srcOrd="6" destOrd="0" presId="urn:microsoft.com/office/officeart/2005/8/layout/process4"/>
    <dgm:cxn modelId="{33088825-40EE-4148-923B-49D1DDE0611B}" type="presParOf" srcId="{FBA86CD1-AB9E-1C4C-8170-16F31F499F3C}" destId="{A25D7EB0-D30D-3C47-892C-5C19BEC13048}" srcOrd="0" destOrd="0" presId="urn:microsoft.com/office/officeart/2005/8/layout/process4"/>
    <dgm:cxn modelId="{DBDA4842-8381-0D4D-994E-1991C2A005B8}" type="presParOf" srcId="{FBA86CD1-AB9E-1C4C-8170-16F31F499F3C}" destId="{0AFDD328-F6FE-8742-B842-B0DB5587933C}" srcOrd="1" destOrd="0" presId="urn:microsoft.com/office/officeart/2005/8/layout/process4"/>
    <dgm:cxn modelId="{7803772B-572A-474F-BF36-B38513AEC083}" type="presParOf" srcId="{FBA86CD1-AB9E-1C4C-8170-16F31F499F3C}" destId="{9E552DC4-924E-F241-894D-BD73935D1B03}" srcOrd="2" destOrd="0" presId="urn:microsoft.com/office/officeart/2005/8/layout/process4"/>
    <dgm:cxn modelId="{E7EFA436-34EA-2D44-BD5E-05EA01BC069F}" type="presParOf" srcId="{9E552DC4-924E-F241-894D-BD73935D1B03}" destId="{57322FFB-B0D4-8943-B89E-579608E192F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1D77E-6AC8-8E42-B99A-293D993351D8}">
      <dsp:nvSpPr>
        <dsp:cNvPr id="0" name=""/>
        <dsp:cNvSpPr/>
      </dsp:nvSpPr>
      <dsp:spPr>
        <a:xfrm>
          <a:off x="0" y="0"/>
          <a:ext cx="8229600" cy="144018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  <a:endParaRPr lang="en-US" sz="3600" b="0" kern="1200" dirty="0"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0" y="0"/>
        <a:ext cx="8229600" cy="1440180"/>
      </dsp:txXfrm>
    </dsp:sp>
    <dsp:sp modelId="{198BB093-4285-EC44-88FF-71FB54257C73}">
      <dsp:nvSpPr>
        <dsp:cNvPr id="0" name=""/>
        <dsp:cNvSpPr/>
      </dsp:nvSpPr>
      <dsp:spPr>
        <a:xfrm>
          <a:off x="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knows</a:t>
          </a:r>
          <a:endParaRPr lang="en-US" sz="2300" b="0" kern="1200" dirty="0">
            <a:ln>
              <a:solidFill>
                <a:schemeClr val="bg2">
                  <a:lumMod val="50000"/>
                </a:schemeClr>
              </a:solidFill>
            </a:ln>
            <a:solidFill>
              <a:srgbClr val="0000FF"/>
            </a:solidFill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Password, PIN, answers to prearranged questions</a:t>
          </a:r>
          <a:endParaRPr lang="en-US" sz="1800" b="0" kern="1200" dirty="0">
            <a:solidFill>
              <a:srgbClr val="800000"/>
            </a:solidFill>
            <a:latin typeface="+mj-lt"/>
          </a:endParaRPr>
        </a:p>
      </dsp:txBody>
      <dsp:txXfrm>
        <a:off x="0" y="1440180"/>
        <a:ext cx="2057399" cy="3024378"/>
      </dsp:txXfrm>
    </dsp:sp>
    <dsp:sp modelId="{0B6B2944-485F-D94E-91E5-D49764415E8F}">
      <dsp:nvSpPr>
        <dsp:cNvPr id="0" name=""/>
        <dsp:cNvSpPr/>
      </dsp:nvSpPr>
      <dsp:spPr>
        <a:xfrm>
          <a:off x="20574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possesses (token)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Smartcard, electronic keycard, physical key</a:t>
          </a:r>
        </a:p>
      </dsp:txBody>
      <dsp:txXfrm>
        <a:off x="2057400" y="1440180"/>
        <a:ext cx="2057399" cy="3024378"/>
      </dsp:txXfrm>
    </dsp:sp>
    <dsp:sp modelId="{BCF55D28-D450-0B40-8AFF-C3F11E85BEFF}">
      <dsp:nvSpPr>
        <dsp:cNvPr id="0" name=""/>
        <dsp:cNvSpPr/>
      </dsp:nvSpPr>
      <dsp:spPr>
        <a:xfrm>
          <a:off x="41148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is (static biometrics)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Fingerprint, retina, face</a:t>
          </a:r>
        </a:p>
      </dsp:txBody>
      <dsp:txXfrm>
        <a:off x="4114800" y="1440180"/>
        <a:ext cx="2057399" cy="3024378"/>
      </dsp:txXfrm>
    </dsp:sp>
    <dsp:sp modelId="{83BB62CB-8350-7548-AF1C-8700E4AF25F5}">
      <dsp:nvSpPr>
        <dsp:cNvPr id="0" name=""/>
        <dsp:cNvSpPr/>
      </dsp:nvSpPr>
      <dsp:spPr>
        <a:xfrm>
          <a:off x="6172199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does (dynamic biometrics)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Voice pattern, handwriting, typing rhythm </a:t>
          </a:r>
        </a:p>
      </dsp:txBody>
      <dsp:txXfrm>
        <a:off x="6172199" y="1440180"/>
        <a:ext cx="2057399" cy="3024378"/>
      </dsp:txXfrm>
    </dsp:sp>
    <dsp:sp modelId="{216527E0-2AA5-794B-AC2B-3E3DC5EF240C}">
      <dsp:nvSpPr>
        <dsp:cNvPr id="0" name=""/>
        <dsp:cNvSpPr/>
      </dsp:nvSpPr>
      <dsp:spPr>
        <a:xfrm>
          <a:off x="0" y="4464558"/>
          <a:ext cx="8229600" cy="33604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21F6E-90E6-6945-ACF9-519CE5143683}">
      <dsp:nvSpPr>
        <dsp:cNvPr id="0" name=""/>
        <dsp:cNvSpPr/>
      </dsp:nvSpPr>
      <dsp:spPr>
        <a:xfrm>
          <a:off x="1457907" y="0"/>
          <a:ext cx="5832648" cy="58326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BA154D-3448-C247-9480-F48D86360482}">
      <dsp:nvSpPr>
        <dsp:cNvPr id="0" name=""/>
        <dsp:cNvSpPr/>
      </dsp:nvSpPr>
      <dsp:spPr>
        <a:xfrm>
          <a:off x="2012009" y="554101"/>
          <a:ext cx="2274732" cy="2274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Dictionary attacks</a:t>
          </a:r>
          <a:endParaRPr lang="en-U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Develop a large dictionary of possible passwords and try each against the password file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Each password must be hashed using each salt value and then compared to stored hash values</a:t>
          </a:r>
          <a:endParaRPr lang="en-US" sz="1200" kern="1200"/>
        </a:p>
      </dsp:txBody>
      <dsp:txXfrm>
        <a:off x="2123052" y="665144"/>
        <a:ext cx="2052646" cy="2052646"/>
      </dsp:txXfrm>
    </dsp:sp>
    <dsp:sp modelId="{E594EFE1-0725-5945-B830-29EC1BECF1D1}">
      <dsp:nvSpPr>
        <dsp:cNvPr id="0" name=""/>
        <dsp:cNvSpPr/>
      </dsp:nvSpPr>
      <dsp:spPr>
        <a:xfrm>
          <a:off x="4461721" y="554101"/>
          <a:ext cx="2274732" cy="2274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Rainbow table attacks</a:t>
          </a:r>
          <a:endParaRPr lang="en-U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Pre-compute tables of hash values for all salts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 mammoth table of hash values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Can be countered by using a sufficiently large salt value and a sufficiently large hash length</a:t>
          </a:r>
          <a:endParaRPr lang="en-US" sz="1200" kern="1200"/>
        </a:p>
      </dsp:txBody>
      <dsp:txXfrm>
        <a:off x="4572764" y="665144"/>
        <a:ext cx="2052646" cy="2052646"/>
      </dsp:txXfrm>
    </dsp:sp>
    <dsp:sp modelId="{D43425A1-F2CE-2843-B729-57B95437EA87}">
      <dsp:nvSpPr>
        <dsp:cNvPr id="0" name=""/>
        <dsp:cNvSpPr/>
      </dsp:nvSpPr>
      <dsp:spPr>
        <a:xfrm>
          <a:off x="2012009" y="3003813"/>
          <a:ext cx="2274732" cy="2274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Password crackers exploit the fact that people choose easily guessable passwords</a:t>
          </a:r>
          <a:endParaRPr lang="en-U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Shorter password lengths are also easier to crack</a:t>
          </a:r>
          <a:endParaRPr lang="en-US" sz="1200" kern="1200"/>
        </a:p>
      </dsp:txBody>
      <dsp:txXfrm>
        <a:off x="2123052" y="3114856"/>
        <a:ext cx="2052646" cy="2052646"/>
      </dsp:txXfrm>
    </dsp:sp>
    <dsp:sp modelId="{17C992AA-187E-DF43-AC6D-09A34233146C}">
      <dsp:nvSpPr>
        <dsp:cNvPr id="0" name=""/>
        <dsp:cNvSpPr/>
      </dsp:nvSpPr>
      <dsp:spPr>
        <a:xfrm>
          <a:off x="4461721" y="3003813"/>
          <a:ext cx="2274732" cy="2274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John the Ripper</a:t>
          </a:r>
          <a:endParaRPr lang="en-U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Open-source password cracker first developed in in 1996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Uses a combination of brute-force and dictionary techniques</a:t>
          </a:r>
          <a:endParaRPr lang="en-US" sz="1200" kern="1200"/>
        </a:p>
      </dsp:txBody>
      <dsp:txXfrm>
        <a:off x="4572764" y="3114856"/>
        <a:ext cx="2052646" cy="205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A043-AEB7-DF49-B0C7-99C98D85774A}">
      <dsp:nvSpPr>
        <dsp:cNvPr id="0" name=""/>
        <dsp:cNvSpPr/>
      </dsp:nvSpPr>
      <dsp:spPr>
        <a:xfrm>
          <a:off x="0" y="4457791"/>
          <a:ext cx="8519864" cy="9748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>
                <a:noFill/>
              </a:ln>
              <a:solidFill>
                <a:schemeClr val="tx1"/>
              </a:solidFill>
              <a:effectLst/>
            </a:rPr>
            <a:t>Complex password policy</a:t>
          </a:r>
        </a:p>
      </dsp:txBody>
      <dsp:txXfrm>
        <a:off x="0" y="4457791"/>
        <a:ext cx="8519864" cy="526420"/>
      </dsp:txXfrm>
    </dsp:sp>
    <dsp:sp modelId="{3C44AD89-49B6-D943-ACA0-428E0665597D}">
      <dsp:nvSpPr>
        <dsp:cNvPr id="0" name=""/>
        <dsp:cNvSpPr/>
      </dsp:nvSpPr>
      <dsp:spPr>
        <a:xfrm>
          <a:off x="0" y="4962872"/>
          <a:ext cx="4259931" cy="448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User is allowed to select their own password, however the system checks to see if the password is allowable, and if  not, rejects it</a:t>
          </a:r>
          <a:endParaRPr lang="en-US" sz="1000" kern="1200" dirty="0"/>
        </a:p>
      </dsp:txBody>
      <dsp:txXfrm>
        <a:off x="0" y="4962872"/>
        <a:ext cx="4259931" cy="448432"/>
      </dsp:txXfrm>
    </dsp:sp>
    <dsp:sp modelId="{81731248-7954-A04A-A7D9-1C4288DF32D6}">
      <dsp:nvSpPr>
        <dsp:cNvPr id="0" name=""/>
        <dsp:cNvSpPr/>
      </dsp:nvSpPr>
      <dsp:spPr>
        <a:xfrm>
          <a:off x="4259932" y="4962872"/>
          <a:ext cx="4259931" cy="448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Goal is to  eliminate guessable passwords while allowing the user to select a password that is memorable</a:t>
          </a:r>
          <a:endParaRPr lang="en-US" sz="1000" kern="1200" dirty="0"/>
        </a:p>
      </dsp:txBody>
      <dsp:txXfrm>
        <a:off x="4259932" y="4962872"/>
        <a:ext cx="4259931" cy="448432"/>
      </dsp:txXfrm>
    </dsp:sp>
    <dsp:sp modelId="{573FB75E-857C-1949-B778-45CABA8452C7}">
      <dsp:nvSpPr>
        <dsp:cNvPr id="0" name=""/>
        <dsp:cNvSpPr/>
      </dsp:nvSpPr>
      <dsp:spPr>
        <a:xfrm rot="10800000">
          <a:off x="0" y="2971248"/>
          <a:ext cx="8519864" cy="149932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>
                <a:noFill/>
              </a:ln>
              <a:solidFill>
                <a:schemeClr val="tx1"/>
              </a:solidFill>
              <a:effectLst/>
            </a:rPr>
            <a:t>Reactive password checking</a:t>
          </a:r>
        </a:p>
      </dsp:txBody>
      <dsp:txXfrm rot="-10800000">
        <a:off x="0" y="2971248"/>
        <a:ext cx="8519864" cy="526262"/>
      </dsp:txXfrm>
    </dsp:sp>
    <dsp:sp modelId="{87C515BD-8FB6-6145-9EF2-5A9D1AF6403D}">
      <dsp:nvSpPr>
        <dsp:cNvPr id="0" name=""/>
        <dsp:cNvSpPr/>
      </dsp:nvSpPr>
      <dsp:spPr>
        <a:xfrm>
          <a:off x="0" y="3497511"/>
          <a:ext cx="8519864" cy="4482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System periodically runs its own password cracker to find guessable passwords</a:t>
          </a:r>
          <a:endParaRPr lang="en-US" sz="1000" kern="1200" dirty="0"/>
        </a:p>
      </dsp:txBody>
      <dsp:txXfrm>
        <a:off x="0" y="3497511"/>
        <a:ext cx="8519864" cy="448297"/>
      </dsp:txXfrm>
    </dsp:sp>
    <dsp:sp modelId="{E5F5AB94-6F42-3045-A75B-DECAB4E676C4}">
      <dsp:nvSpPr>
        <dsp:cNvPr id="0" name=""/>
        <dsp:cNvSpPr/>
      </dsp:nvSpPr>
      <dsp:spPr>
        <a:xfrm rot="10800000">
          <a:off x="0" y="1486547"/>
          <a:ext cx="8519864" cy="149932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>
                <a:noFill/>
              </a:ln>
              <a:solidFill>
                <a:schemeClr val="tx1"/>
              </a:solidFill>
              <a:effectLst/>
            </a:rPr>
            <a:t>Computer generated passwords</a:t>
          </a:r>
        </a:p>
      </dsp:txBody>
      <dsp:txXfrm rot="-10800000">
        <a:off x="0" y="1486547"/>
        <a:ext cx="8519864" cy="526262"/>
      </dsp:txXfrm>
    </dsp:sp>
    <dsp:sp modelId="{473476BE-03A0-034D-8273-ADB6465722C2}">
      <dsp:nvSpPr>
        <dsp:cNvPr id="0" name=""/>
        <dsp:cNvSpPr/>
      </dsp:nvSpPr>
      <dsp:spPr>
        <a:xfrm>
          <a:off x="0" y="2012810"/>
          <a:ext cx="8519864" cy="4482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Users have trouble remembering them</a:t>
          </a:r>
          <a:endParaRPr lang="en-US" sz="1000" kern="1200" dirty="0"/>
        </a:p>
      </dsp:txBody>
      <dsp:txXfrm>
        <a:off x="0" y="2012810"/>
        <a:ext cx="8519864" cy="448297"/>
      </dsp:txXfrm>
    </dsp:sp>
    <dsp:sp modelId="{0AFDD328-F6FE-8742-B842-B0DB5587933C}">
      <dsp:nvSpPr>
        <dsp:cNvPr id="0" name=""/>
        <dsp:cNvSpPr/>
      </dsp:nvSpPr>
      <dsp:spPr>
        <a:xfrm rot="10800000">
          <a:off x="0" y="1846"/>
          <a:ext cx="8519864" cy="149932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>
                <a:noFill/>
              </a:ln>
              <a:solidFill>
                <a:schemeClr val="tx1"/>
              </a:solidFill>
              <a:effectLst/>
            </a:rPr>
            <a:t>User education</a:t>
          </a:r>
        </a:p>
      </dsp:txBody>
      <dsp:txXfrm rot="-10800000">
        <a:off x="0" y="1846"/>
        <a:ext cx="8519864" cy="526262"/>
      </dsp:txXfrm>
    </dsp:sp>
    <dsp:sp modelId="{57322FFB-B0D4-8943-B89E-579608E192F2}">
      <dsp:nvSpPr>
        <dsp:cNvPr id="0" name=""/>
        <dsp:cNvSpPr/>
      </dsp:nvSpPr>
      <dsp:spPr>
        <a:xfrm>
          <a:off x="0" y="528109"/>
          <a:ext cx="8519864" cy="4482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Users can be told the importance of using hard to guess passwords and can be provided with guidelines for selecting strong passwords</a:t>
          </a:r>
          <a:endParaRPr lang="en-US" sz="1000" kern="1200" dirty="0"/>
        </a:p>
      </dsp:txBody>
      <dsp:txXfrm>
        <a:off x="0" y="528109"/>
        <a:ext cx="8519864" cy="44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6B4704-35C5-FE4A-8DDF-C541CD54E57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7" charset="0"/>
              </a:rPr>
              <a:t>4/e,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3 “User Authentication”.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5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B06EA-C492-8740-BC87-64DAA7CFB181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When not constrained, many users choose a password that is too short or too easy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guess. At the other extreme, if users are assigned passwords consisting of eight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randomly selected printable characters, password cracking is effectively impossible.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it would be almost as impossible for most users to remember their passwords.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Fortunately, even if we limit the password universe to strings of characters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reasonably memorable, the size of the universe is still too large to permit practical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cracking. Our goal, then, is to eliminate guessable passwords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while allowing the user to select a password that is memorable. Four basic techniques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in use:</a:t>
            </a:r>
          </a:p>
          <a:p>
            <a:endParaRPr lang="en-US" dirty="0" smtClean="0"/>
          </a:p>
          <a:p>
            <a:r>
              <a:rPr lang="en-US" dirty="0" smtClean="0"/>
              <a:t>• User education</a:t>
            </a:r>
          </a:p>
          <a:p>
            <a:r>
              <a:rPr lang="en-US" dirty="0" smtClean="0"/>
              <a:t>• Computer-generated passwords</a:t>
            </a:r>
          </a:p>
          <a:p>
            <a:r>
              <a:rPr lang="en-US" dirty="0" smtClean="0"/>
              <a:t>• Reactive password checking</a:t>
            </a:r>
          </a:p>
          <a:p>
            <a:r>
              <a:rPr lang="en-US" dirty="0" smtClean="0"/>
              <a:t>• Complex</a:t>
            </a:r>
            <a:r>
              <a:rPr lang="en-US" baseline="0" dirty="0" smtClean="0"/>
              <a:t> password policy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Users can be told the importance of using hard-to-guess passwords and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provided with guidelines for selecting strong passwords. This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education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strategy is unlikely to succeed at most installations, particularly where there is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population or a lot of turnover. Many users will simply ignore the guidelines.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Others may not be good judges of what is a strong password. For example, many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users (mistakenly) believe that reversing a word or capitalizing the last letter makes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password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unguessable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Nonetheless, it makes sense to provide users with guidelines on the selection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passwords. Perhaps the best approach is the following advice: A good technique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choosing a password is to use the first letter of each word of a phrase. However,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 not pick a well-known phrase like “An apple a day keeps the doctor away”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Aaadktda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Instead, pick something like “My dog’s first name is Rex”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MdfniR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“My sister Peg is 24 years old” (MsPi24yo). Studies have shown that users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remember such passwords but that they are not susceptible to password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guessing attacks based on commonly used passwords.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Computer-generated passwords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also have problems. If the passwords are quite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in nature, users will not be able to remember them. Even if the password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pronounceable, the user may have difficulty remembering it and so be tempted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write it down. In general, computer-generated password schemes have a history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poor acceptance by users. FIPS 181 defines one of the best-designed automated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generators. The standard includes not only a description of the approach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also a complete listing of the C source code of the algorithm. The algorithm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generates words by forming pronounceable syllables and concatenating them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form a word. A random number generator produces a random stream of characters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construct the syllables and words.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reactive password checking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strategy is one in which the system periodically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runs its own password cracker to find guessable passwords. The system cancels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passwords that are guessed and notifies the user. This tactic has a number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drawbacks. First, it is resource intensive if the job is done right. Because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determined opponent who is able to steal a password file can devote full CPU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time to the task for hours or even days, an effective reactive password checker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 distinct disadvantage. Furthermore, any existing passwords remain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until the reactive password checker finds them. A good example is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openware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Jack the Ripper password cracker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openwall.com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/john/pro/), which works on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operating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promising approach to improved password security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password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policy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or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proactive password checker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 this scheme, a user is allowed to select 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her own password. However, at the time of selection, the system checks to see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password is allowable and, if not, rejects it. Such checkers are based on the philosophy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that, with sufficient guidance from the system, users can select memorable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 from a fairly large password space that are not likely to be guessed in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dictionary attack.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trick with a proactive password checker is to strike a balance between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acceptability and strength. If the system rejects too many passwords, users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complain that it is too hard to select a password. If the system uses some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define what is acceptable, this provides guidance to password crackers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refine their guessing technique. In the remainder of this subsection, we look 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approaches to proactive password checking.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71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b="0" dirty="0" smtClean="0"/>
              <a:t>A biometric authentication system attempts to authenticate an individual based on</a:t>
            </a:r>
          </a:p>
          <a:p>
            <a:pPr>
              <a:defRPr/>
            </a:pPr>
            <a:r>
              <a:rPr lang="en-US" b="0" dirty="0" smtClean="0"/>
              <a:t>his or her unique physical characteristics. These include static characteristics, such</a:t>
            </a:r>
          </a:p>
          <a:p>
            <a:pPr>
              <a:defRPr/>
            </a:pPr>
            <a:r>
              <a:rPr lang="en-US" b="0" dirty="0" smtClean="0"/>
              <a:t>as fingerprints, hand geometry, facial characteristics, and retinal and iris patterns;</a:t>
            </a:r>
          </a:p>
          <a:p>
            <a:pPr>
              <a:defRPr/>
            </a:pPr>
            <a:r>
              <a:rPr lang="en-US" b="0" dirty="0" smtClean="0"/>
              <a:t>and dynamic characteristics, such as voiceprint and signature. In essence, biometrics</a:t>
            </a:r>
          </a:p>
          <a:p>
            <a:pPr>
              <a:defRPr/>
            </a:pPr>
            <a:r>
              <a:rPr lang="en-US" b="0" dirty="0" smtClean="0"/>
              <a:t>is based on pattern recognition. Compared to passwords and tokens, biometric</a:t>
            </a:r>
          </a:p>
          <a:p>
            <a:pPr>
              <a:defRPr/>
            </a:pPr>
            <a:r>
              <a:rPr lang="en-US" b="0" dirty="0" smtClean="0"/>
              <a:t>authentication is both technically complex and expensive. While it is used in a</a:t>
            </a:r>
          </a:p>
          <a:p>
            <a:pPr>
              <a:defRPr/>
            </a:pPr>
            <a:r>
              <a:rPr lang="en-US" b="0" dirty="0" smtClean="0"/>
              <a:t>number of specific applications, biometrics has yet to mature as a standard tool for</a:t>
            </a:r>
          </a:p>
          <a:p>
            <a:pPr>
              <a:defRPr/>
            </a:pPr>
            <a:r>
              <a:rPr lang="en-US" b="0" dirty="0" smtClean="0"/>
              <a:t>user authentication to computer systems.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 number of different types of physical characteristics are either in use or under</a:t>
            </a:r>
          </a:p>
          <a:p>
            <a:pPr>
              <a:defRPr/>
            </a:pPr>
            <a:r>
              <a:rPr lang="en-US" b="0" dirty="0" smtClean="0"/>
              <a:t>study for user authentication. The most common are the following: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Facial characteristics: Facial characteristics are the most common means</a:t>
            </a:r>
          </a:p>
          <a:p>
            <a:pPr>
              <a:defRPr/>
            </a:pPr>
            <a:r>
              <a:rPr lang="en-US" b="0" dirty="0" smtClean="0"/>
              <a:t>of human-to-human identification; thus it is natural to consider them for</a:t>
            </a:r>
          </a:p>
          <a:p>
            <a:pPr>
              <a:defRPr/>
            </a:pPr>
            <a:r>
              <a:rPr lang="en-US" b="0" dirty="0" smtClean="0"/>
              <a:t>identification by computer. The most common approach is to define characteristics</a:t>
            </a:r>
          </a:p>
          <a:p>
            <a:pPr>
              <a:defRPr/>
            </a:pPr>
            <a:r>
              <a:rPr lang="en-US" b="0" dirty="0" smtClean="0"/>
              <a:t>based on relative location and shape of key facial features, such as</a:t>
            </a:r>
          </a:p>
          <a:p>
            <a:pPr>
              <a:defRPr/>
            </a:pPr>
            <a:r>
              <a:rPr lang="en-US" b="0" dirty="0" smtClean="0"/>
              <a:t>eyes, eyebrows, nose, lips, and chin shape. An alternative approach is to use an</a:t>
            </a:r>
          </a:p>
          <a:p>
            <a:pPr>
              <a:defRPr/>
            </a:pPr>
            <a:r>
              <a:rPr lang="en-US" b="0" dirty="0" smtClean="0"/>
              <a:t>infrared camera to produce a face thermogram that correlates with the underlying</a:t>
            </a:r>
          </a:p>
          <a:p>
            <a:pPr>
              <a:defRPr/>
            </a:pPr>
            <a:r>
              <a:rPr lang="en-US" b="0" dirty="0" smtClean="0"/>
              <a:t>vascular system in the human face.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Fingerprints: Fingerprints have been used as a means of identification for</a:t>
            </a:r>
          </a:p>
          <a:p>
            <a:pPr>
              <a:defRPr/>
            </a:pPr>
            <a:r>
              <a:rPr lang="en-US" b="0" dirty="0" smtClean="0"/>
              <a:t>centuries, and the process has been systematized and automated particularly</a:t>
            </a:r>
          </a:p>
          <a:p>
            <a:pPr>
              <a:defRPr/>
            </a:pPr>
            <a:r>
              <a:rPr lang="en-US" b="0" dirty="0" smtClean="0"/>
              <a:t>for law enforcement purposes. A fingerprint is the pattern of ridges and</a:t>
            </a:r>
          </a:p>
          <a:p>
            <a:pPr>
              <a:defRPr/>
            </a:pPr>
            <a:r>
              <a:rPr lang="en-US" b="0" dirty="0" smtClean="0"/>
              <a:t>furrows on the surface of the fingertip. Fingerprints are believed to be unique</a:t>
            </a:r>
          </a:p>
          <a:p>
            <a:pPr>
              <a:defRPr/>
            </a:pPr>
            <a:r>
              <a:rPr lang="en-US" b="0" dirty="0" smtClean="0"/>
              <a:t>across the entire human population. In practice, automated fingerprint recognition</a:t>
            </a:r>
          </a:p>
          <a:p>
            <a:pPr>
              <a:defRPr/>
            </a:pPr>
            <a:r>
              <a:rPr lang="en-US" b="0" dirty="0" smtClean="0"/>
              <a:t>and matching system extract a number of features from the fingerprint</a:t>
            </a:r>
          </a:p>
          <a:p>
            <a:pPr>
              <a:defRPr/>
            </a:pPr>
            <a:r>
              <a:rPr lang="en-US" b="0" dirty="0" smtClean="0"/>
              <a:t>for storage as a numerical surrogate for the full fingerprint pattern.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Hand geometry: Hand geometry systems identify features of the hand,</a:t>
            </a:r>
          </a:p>
          <a:p>
            <a:pPr>
              <a:defRPr/>
            </a:pPr>
            <a:r>
              <a:rPr lang="en-US" b="0" dirty="0" smtClean="0"/>
              <a:t>including shape, and lengths and widths of fingers.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Retinal pattern: The pattern formed by veins beneath the retinal surface is</a:t>
            </a:r>
          </a:p>
          <a:p>
            <a:pPr>
              <a:defRPr/>
            </a:pPr>
            <a:r>
              <a:rPr lang="en-US" b="0" dirty="0" smtClean="0"/>
              <a:t>unique and therefore suitable for identification. A retinal biometric system</a:t>
            </a:r>
          </a:p>
          <a:p>
            <a:pPr>
              <a:defRPr/>
            </a:pPr>
            <a:r>
              <a:rPr lang="en-US" b="0" dirty="0" smtClean="0"/>
              <a:t>obtains a digital image of the retinal pattern by projecting a low-intensity</a:t>
            </a:r>
          </a:p>
          <a:p>
            <a:pPr>
              <a:defRPr/>
            </a:pPr>
            <a:r>
              <a:rPr lang="en-US" b="0" dirty="0" smtClean="0"/>
              <a:t>beam of visual or infrared light into the eye.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Iris: Another unique physical characteristic is the detailed structure of the iris.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Signature: Each individual has a unique style of handwriting and this is</a:t>
            </a:r>
          </a:p>
          <a:p>
            <a:pPr>
              <a:defRPr/>
            </a:pPr>
            <a:r>
              <a:rPr lang="en-US" b="0" dirty="0" smtClean="0"/>
              <a:t>reflected especially in the signature, which is typically a frequently written</a:t>
            </a:r>
          </a:p>
          <a:p>
            <a:pPr>
              <a:defRPr/>
            </a:pPr>
            <a:r>
              <a:rPr lang="en-US" b="0" dirty="0" smtClean="0"/>
              <a:t>sequence. However, multiple signature samples from a single individual will</a:t>
            </a:r>
          </a:p>
          <a:p>
            <a:pPr>
              <a:defRPr/>
            </a:pPr>
            <a:r>
              <a:rPr lang="en-US" b="0" dirty="0" smtClean="0"/>
              <a:t>not be identical. This complicates the task of developing a computer representation</a:t>
            </a:r>
          </a:p>
          <a:p>
            <a:pPr>
              <a:defRPr/>
            </a:pPr>
            <a:r>
              <a:rPr lang="en-US" b="0" dirty="0" smtClean="0"/>
              <a:t>of the signature that can be matched to future samples.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Voice: Whereas the signature style of an individual reflects not only the unique</a:t>
            </a:r>
          </a:p>
          <a:p>
            <a:pPr>
              <a:defRPr/>
            </a:pPr>
            <a:r>
              <a:rPr lang="en-US" b="0" dirty="0" smtClean="0"/>
              <a:t>physical attributes of the writer but also the writing habit that has developed,</a:t>
            </a:r>
          </a:p>
          <a:p>
            <a:pPr>
              <a:defRPr/>
            </a:pPr>
            <a:r>
              <a:rPr lang="en-US" b="0" dirty="0" smtClean="0"/>
              <a:t>voice patterns are more closely tied to the physical and anatomical characteristics</a:t>
            </a:r>
          </a:p>
          <a:p>
            <a:pPr>
              <a:defRPr/>
            </a:pPr>
            <a:r>
              <a:rPr lang="en-US" b="0" dirty="0" smtClean="0"/>
              <a:t>of the speaker. Nevertheless, there is still a variation from sample to sample over</a:t>
            </a:r>
          </a:p>
          <a:p>
            <a:pPr>
              <a:defRPr/>
            </a:pPr>
            <a:r>
              <a:rPr lang="en-US" b="0" dirty="0" smtClean="0"/>
              <a:t>time from the same speaker, complicating the biometric recognition task.</a:t>
            </a:r>
            <a:endParaRPr lang="en-US" b="0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E8A16-903B-6945-9B99-DC18A818EE9B}" type="slidenum">
              <a:rPr lang="en-AU" smtClean="0"/>
              <a:pPr/>
              <a:t>11</a:t>
            </a:fld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64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2709F-43D5-0A47-B6B3-C7B2653AEFD2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Figure 3.8 gives a rough indication of the relative cost and accuracy of these</a:t>
            </a:r>
          </a:p>
          <a:p>
            <a:r>
              <a:rPr lang="en-US" dirty="0" smtClean="0"/>
              <a:t>biometric measures. The concept of accuracy does not apply to user authentication</a:t>
            </a:r>
          </a:p>
          <a:p>
            <a:r>
              <a:rPr lang="en-US" dirty="0" smtClean="0"/>
              <a:t>schemes using smart cards or passwords. For example, if a user enters a password,</a:t>
            </a:r>
          </a:p>
          <a:p>
            <a:r>
              <a:rPr lang="en-US" dirty="0" smtClean="0"/>
              <a:t>it either matches exactly the password expected for that user or not. In the case of</a:t>
            </a:r>
          </a:p>
          <a:p>
            <a:r>
              <a:rPr lang="en-US" dirty="0" smtClean="0"/>
              <a:t>biometric parameters, the system instead must determine how closely a presented</a:t>
            </a:r>
          </a:p>
          <a:p>
            <a:r>
              <a:rPr lang="en-US" dirty="0" smtClean="0"/>
              <a:t>biometric characteristic matches a stored characteristic. Before elaborating on the</a:t>
            </a:r>
          </a:p>
          <a:p>
            <a:r>
              <a:rPr lang="en-US" dirty="0" smtClean="0"/>
              <a:t>concept of biometric accuracy, we need to have a general idea of how biometric</a:t>
            </a:r>
          </a:p>
          <a:p>
            <a:r>
              <a:rPr lang="en-US" dirty="0" smtClean="0"/>
              <a:t>systems work.</a:t>
            </a:r>
            <a:endParaRPr lang="en-US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4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3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59679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most computer security contexts, user authentication is the fundamental building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block and the primary line of defense. User authentication is the basis for most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types of access control and for user accountability.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User authentication encompasses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functions. First, the user identifies herself to the system by presenting a credential,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user ID. Second, the system verifies the user by the exchange of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In essence, identification is the means by which a user provides a claimed identity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system; user authentication is the means of establishing the validity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claim. Note user authentication is distinct from message authentication. As defined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2, message authentication is a procedure that allows communicating parties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that the contents of a received message have not been altered, and that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 is authentic. This chapter is concerned solely with user authentication.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chapter first provides an overview of different means of user authentication,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examines each in some detail.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4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C452E-A0ED-BE41-B448-B29A356FBA95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800-63-3 (Digital Authentication Guideline , October 2016) defines digital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authentication as the process of establishing confidence in user identities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presented electronically to an information system. Systems can use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authenticated identity to determine if the authenticated individual is authorized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perform particular functions, such as database transactions or access to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resources. In many cases, the authentication and transaction, or other authorized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function, take place across an open network such as the Internet. Equally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subsequent authorization can take place locally, such as across a local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area network.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37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3D415-03AD-4749-9717-E66872E9B2DD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-110" charset="0"/>
              </a:rPr>
              <a:t>There are four general means of authenticating a user's identity, which can be used alone or in combination: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knows:</a:t>
            </a:r>
            <a:r>
              <a:rPr lang="en-US" dirty="0">
                <a:latin typeface="Times" pitchFamily="-110" charset="0"/>
              </a:rPr>
              <a:t> Examples includes a password, a personal identification number (PIN), or answers to a prearranged set of questions.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possesses:</a:t>
            </a:r>
            <a:r>
              <a:rPr lang="en-US" dirty="0">
                <a:latin typeface="Times" pitchFamily="-110" charset="0"/>
              </a:rPr>
              <a:t> Examples include electronic keycards, smart cards, and physical keys. This type of authenticator is referred to as a </a:t>
            </a:r>
            <a:r>
              <a:rPr lang="en-US" i="1" dirty="0">
                <a:latin typeface="Times" pitchFamily="-110" charset="0"/>
              </a:rPr>
              <a:t>token</a:t>
            </a:r>
            <a:r>
              <a:rPr lang="en-US" dirty="0">
                <a:latin typeface="Times" pitchFamily="-110" charset="0"/>
              </a:rPr>
              <a:t>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is (static biometrics):</a:t>
            </a:r>
            <a:r>
              <a:rPr lang="en-US" dirty="0">
                <a:latin typeface="Times" pitchFamily="-110" charset="0"/>
              </a:rPr>
              <a:t> Examples include recognition by fingerprint, retina, and face.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does (dynamic biometrics):</a:t>
            </a:r>
            <a:r>
              <a:rPr lang="en-US" dirty="0">
                <a:latin typeface="Times" pitchFamily="-110" charset="0"/>
              </a:rPr>
              <a:t> Examples include recognition by voice pattern, handwriting characteristics, and typing rhythm.</a:t>
            </a:r>
          </a:p>
          <a:p>
            <a:pPr eaLnBrk="1" hangingPunct="1"/>
            <a:endParaRPr lang="en-US" dirty="0">
              <a:latin typeface="Times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</a:rPr>
              <a:t>All of these methods, properly implemented and used, can provide secure user authentication. However, each method has problems. An adversary may be able to guess or steal a password. Similarly, an adversary may be able to forge or steal a token. A user may forget a password or lose a token. Further, there is a significant administrative overhead for managing password and token information on systems and securing such information on systems. With respect to biometric authenticators, there are a variety of problems, including dealing with false positives and false negatives, user acceptance, cost, and convenience. </a:t>
            </a:r>
          </a:p>
        </p:txBody>
      </p:sp>
    </p:spTree>
    <p:extLst>
      <p:ext uri="{BB962C8B-B14F-4D97-AF65-F5344CB8AC3E}">
        <p14:creationId xmlns:p14="http://schemas.microsoft.com/office/powerpoint/2010/main" val="410192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Multifactor authentication refers to the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more than one of the authentication means in the preceding list (see Figure 3.2).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authentication systems is largely determined by the number of factors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incorporated by the system. Implementations that use two factors are considered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stronger than those that use only one factor; systems that incorporate three factors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stronger than systems that only incorporate two of the factors, and so on.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6B4704-35C5-FE4A-8DDF-C541CD54E575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04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ADAFE-447F-6C4E-AE28-381242E32B84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widely used line of defense against intruders is the password system. Virtually all</a:t>
            </a:r>
          </a:p>
          <a:p>
            <a:pPr eaLnBrk="1" hangingPunct="1"/>
            <a:r>
              <a:rPr lang="en-US" dirty="0" smtClean="0"/>
              <a:t>multiuser systems, network-based servers, Web-based e-commerce sites, and other</a:t>
            </a:r>
          </a:p>
          <a:p>
            <a:pPr eaLnBrk="1" hangingPunct="1"/>
            <a:r>
              <a:rPr lang="en-US" dirty="0" smtClean="0"/>
              <a:t>similar services require that a user provide not only a name or identifier (ID) but</a:t>
            </a:r>
          </a:p>
          <a:p>
            <a:pPr eaLnBrk="1" hangingPunct="1"/>
            <a:r>
              <a:rPr lang="en-US" dirty="0" smtClean="0"/>
              <a:t>also a password. The system compares the password to a previously stored password</a:t>
            </a:r>
          </a:p>
          <a:p>
            <a:pPr eaLnBrk="1" hangingPunct="1"/>
            <a:r>
              <a:rPr lang="en-US" dirty="0" smtClean="0"/>
              <a:t>for that user ID, maintained in a system password file. The password serves</a:t>
            </a:r>
          </a:p>
          <a:p>
            <a:pPr eaLnBrk="1" hangingPunct="1"/>
            <a:r>
              <a:rPr lang="en-US" dirty="0" smtClean="0"/>
              <a:t>to authenticate the ID of the individual logging on to the system. In turn, the ID</a:t>
            </a:r>
          </a:p>
          <a:p>
            <a:pPr eaLnBrk="1" hangingPunct="1"/>
            <a:r>
              <a:rPr lang="en-US" dirty="0" smtClean="0"/>
              <a:t>provides security in the following ways: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• The ID determines whether the user is authorized to gain access to a system.</a:t>
            </a:r>
          </a:p>
          <a:p>
            <a:pPr eaLnBrk="1" hangingPunct="1"/>
            <a:r>
              <a:rPr lang="en-US" dirty="0" smtClean="0"/>
              <a:t>In some systems, only those who already have an ID filed on the system are</a:t>
            </a:r>
          </a:p>
          <a:p>
            <a:pPr eaLnBrk="1" hangingPunct="1"/>
            <a:r>
              <a:rPr lang="en-US" dirty="0" smtClean="0"/>
              <a:t>allowed to gain access.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• The ID determines the privileges accorded to the user. A few users may have</a:t>
            </a:r>
          </a:p>
          <a:p>
            <a:pPr eaLnBrk="1" hangingPunct="1"/>
            <a:r>
              <a:rPr lang="en-US" dirty="0" smtClean="0"/>
              <a:t>supervisory or “superuser” status that enables them to read files and perform</a:t>
            </a:r>
          </a:p>
          <a:p>
            <a:pPr eaLnBrk="1" hangingPunct="1"/>
            <a:r>
              <a:rPr lang="en-US" dirty="0" smtClean="0"/>
              <a:t>functions that are especially protected by the operating system. Some systems</a:t>
            </a:r>
          </a:p>
          <a:p>
            <a:pPr eaLnBrk="1" hangingPunct="1"/>
            <a:r>
              <a:rPr lang="en-US" dirty="0" smtClean="0"/>
              <a:t>have guest or anonymous accounts, and users of these accounts have more</a:t>
            </a:r>
          </a:p>
          <a:p>
            <a:pPr eaLnBrk="1" hangingPunct="1"/>
            <a:r>
              <a:rPr lang="en-US" dirty="0" smtClean="0"/>
              <a:t>limited privileges than others.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ID is used in what is referred to as discretionary access control. For example,</a:t>
            </a:r>
          </a:p>
          <a:p>
            <a:pPr eaLnBrk="1" hangingPunct="1"/>
            <a:r>
              <a:rPr lang="en-US" dirty="0" smtClean="0"/>
              <a:t>by listing the IDs of the other users, a user may grant permission to the</a:t>
            </a:r>
            <a:r>
              <a:rPr lang="en-US" baseline="0" dirty="0" smtClean="0"/>
              <a:t>m</a:t>
            </a:r>
          </a:p>
          <a:p>
            <a:pPr eaLnBrk="1" hangingPunct="1"/>
            <a:r>
              <a:rPr lang="en-US" dirty="0" smtClean="0"/>
              <a:t>to read files owned by that user.</a:t>
            </a:r>
            <a:endParaRPr lang="en-US" dirty="0" smtClean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1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19E9C-B69F-7445-B22B-164B4BA7C0F3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widely used password security technique is the use of hashed passwords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salt value. This scheme is found on virtually all UNIX variants as well as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other operating systems. The following procedure is employed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3.3a). To load a new password into the system, the user selects or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assigned a password. This password is combined with a fixed-length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value [MORR79]. In older implementations, this value is related to the time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which the password is assigned to the user. Newer implementations use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or random number. The password and salt serve as inputs 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hashing algorithm to produce a fixed-length hash code. The hash algorithm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designed to be slow to execute in order to thwart attacks. The hashed password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then stored, together with a plaintext copy of the salt, in the password file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corresponding user ID. The hashed password method has been shown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against a variety of cryptanalytic attacks [WAGN00].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 user attempts to log on to a UNIX system, the user provides an 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a password (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3.3b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The operating system uses the ID to index into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password file and retrieve the plaintext salt and the encrypted password. The salt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user-supplied password are used as input to the encryption routine. If the result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matches the stored value, the password is accepted.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salt serves three purposes: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It prevents duplicate passwords from being visible in the password file. Even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users choose the same password, those passwords will be assigned different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 values. Hence, the hashed passwords of the two users will differ.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It greatly increases the difficulty of offline dictionary attacks. For a salt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b bits, the number of possible passwords is increased by a factor of 2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increasing the difficulty of guessing a password in a dictionary attack.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It becomes nearly impossible to find out whether a person with passwords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or more systems has used the same password on all of them.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see the second point, consider the way that an offline dictionary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work. The attacker obtains a copy of the password file. Suppose first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salt is not used. The attacker’s goal is to guess a single password. To that end,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submits a large number of likely passwords to the hashing function.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any of the guesses matches one of the hashes in the file, then the attacker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found a password that is in the file. But faced with the UNIX scheme,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must take each guess and submit it to the hash function once for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 value in the dictionary file, multiplying the number of guesses that must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checked.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threats to the UNIX password scheme. First, a user can gain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on a machine using a guest account or by some other means and then run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password guessing program, called a password cracker, on that machine.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should be able to check many thousands of possible passwords with little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 consumption. In addition, if an opponent is able to obtain a copy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file, then a cracker program can be run on another machine at leisure.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enables the opponent to run through millions of possible passwords in a reasonable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period.</a:t>
            </a:r>
            <a:endParaRPr lang="en-US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6D1BF-FFB5-8D4C-8299-7BCB84DEA870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/>
              <a:t>The traditional approach to password guessing,</a:t>
            </a:r>
          </a:p>
          <a:p>
            <a:r>
              <a:rPr lang="en-US" b="0" dirty="0" smtClean="0"/>
              <a:t>or password cracking as it is called, is to develop a large dictionary of possible</a:t>
            </a:r>
          </a:p>
          <a:p>
            <a:r>
              <a:rPr lang="en-US" b="0" dirty="0" smtClean="0"/>
              <a:t>passwords and to try each of these against the password file. This means that</a:t>
            </a:r>
          </a:p>
          <a:p>
            <a:r>
              <a:rPr lang="en-US" b="0" dirty="0" smtClean="0"/>
              <a:t>each password must be hashed using each salt value in the password file and then</a:t>
            </a:r>
          </a:p>
          <a:p>
            <a:r>
              <a:rPr lang="en-US" b="0" dirty="0" smtClean="0"/>
              <a:t>compared to stored hash values. If no match is found, then the cracking program</a:t>
            </a:r>
          </a:p>
          <a:p>
            <a:r>
              <a:rPr lang="en-US" b="0" dirty="0" smtClean="0"/>
              <a:t>tries variations on all the words in its dictionary of likely passwords. Such variations</a:t>
            </a:r>
          </a:p>
          <a:p>
            <a:r>
              <a:rPr lang="en-US" b="0" dirty="0" smtClean="0"/>
              <a:t>include backward spelling of words, additional numbers or special characters, or</a:t>
            </a:r>
          </a:p>
          <a:p>
            <a:r>
              <a:rPr lang="en-US" b="0" dirty="0" smtClean="0"/>
              <a:t>sequence of characters,</a:t>
            </a:r>
          </a:p>
          <a:p>
            <a:endParaRPr lang="en-US" b="0" dirty="0" smtClean="0"/>
          </a:p>
          <a:p>
            <a:r>
              <a:rPr lang="en-US" b="0" dirty="0" smtClean="0"/>
              <a:t>An alternative is to trade off space for time by precomputing potential hash</a:t>
            </a:r>
          </a:p>
          <a:p>
            <a:r>
              <a:rPr lang="en-US" b="0" dirty="0" smtClean="0"/>
              <a:t>values. In this approach the attacker generates a large dictionary of possible passwords.</a:t>
            </a:r>
          </a:p>
          <a:p>
            <a:r>
              <a:rPr lang="en-US" b="0" dirty="0" smtClean="0"/>
              <a:t>For each password, the attacker generates the hash values associated with</a:t>
            </a:r>
          </a:p>
          <a:p>
            <a:r>
              <a:rPr lang="en-US" b="0" dirty="0" smtClean="0"/>
              <a:t>each possible salt value. The result is a mammoth table of hash values known as a</a:t>
            </a:r>
          </a:p>
          <a:p>
            <a:r>
              <a:rPr lang="en-US" b="1" dirty="0" smtClean="0"/>
              <a:t>rainbow table</a:t>
            </a:r>
            <a:r>
              <a:rPr lang="en-US" b="0" dirty="0" smtClean="0"/>
              <a:t>. For example, [OECH03] showed that using 1.4 GB of data, he could</a:t>
            </a:r>
          </a:p>
          <a:p>
            <a:r>
              <a:rPr lang="en-US" b="0" dirty="0" smtClean="0"/>
              <a:t>crack 99.9% of all alphanumeric Windows password hashes in 13.8 seconds. This</a:t>
            </a:r>
          </a:p>
          <a:p>
            <a:r>
              <a:rPr lang="en-US" b="0" dirty="0" smtClean="0"/>
              <a:t>approach can be countered by using a sufficiently large salt value and a sufficiently</a:t>
            </a:r>
          </a:p>
          <a:p>
            <a:r>
              <a:rPr lang="en-US" b="0" dirty="0" smtClean="0"/>
              <a:t>large hash length. Both the FreeBSD and OpenBSD approaches should be secure</a:t>
            </a:r>
          </a:p>
          <a:p>
            <a:r>
              <a:rPr lang="en-US" b="0" dirty="0" smtClean="0"/>
              <a:t>from this attack for the foreseeable future.</a:t>
            </a:r>
          </a:p>
          <a:p>
            <a:endParaRPr lang="en-US" b="0" dirty="0" smtClean="0">
              <a:latin typeface="Times New Roman" pitchFamily="-110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To counter the use of large salt values and hash lengths, password crackers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 the fact that some people choose easily guessable passwords. A particular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problem is that users, when permitted to choose their own password, tend to choose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short ones. [BONN12] summarizes the results of a number of studies over the past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few years involving over 40 million hacked passwords, as well as their own analysis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almost 70 million anonymized passwords of Yahoo! users, and found a tendency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toward six to eight characters of length and a strong dislike of non-alphanumeric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characters in passwords.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analysis of the 70 million passwords in [BONN12] estimates that passwords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provide fewer than 10 bits of security against an online, trawling attack,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only about 20 bits of security against an optimal offline dictionary attack.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words, an attacker who can manage 10 guesses per account, typically within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realm of rate-limiting mechanisms, will compromise around 1% of accounts,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as they would against random 10-bit strings. Against an optimal attacker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performing unrestricted brute force and wanting to break half of all available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accounts, passwords appear to be roughly equivalent to 20-bit random strings.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can be seen then that using offline search enables an adversary to break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 number of accounts, even if a significant amount of iterated hashing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length is only part of the problem. Many people, when permitted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choose their own password, pick a password that is guessable, such as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own name, their street name, a common dictionary word, and so forth. This makes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job of password cracking straightforward. The cracker simply has to test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password file against lists of likely passwords. Because many people use guessable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passwords, such a strategy should succeed on virtually all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that use a combination of brute-force and dictionary techniques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become common. A notable example of this dual approach is John the Ripper,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open-source password cracker first developed in 1996 and still in use [OPEN13].</a:t>
            </a:r>
            <a:endParaRPr lang="en-US" b="0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10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Sadly, this type of vulnerability has not lessened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past 25 years or so. Users are doing a better job of selecting passwords,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organizations are doing a better job of forcing users to pick stronger passwords,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concept known as a complex password policy, as discussed subsequently. However,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password-cracking techniques have improved to keep pace. The improvements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of two kinds. First, the processing capacity available for password cracking has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increased dramatically. Now used increasingly for computing, graphics processors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allow password-cracking programs to work thousands of times faster than they did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a decade ago on similarly priced PCs that used traditional CPUs alone. A PC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running a single AMD Radeon HD7970 GPU, for instance, can try on average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8.2 *  10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9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password combinations each second, depending on the algorithm used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scramble them [GOOD12a]. Only a decade ago, such speeds were possible only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using pricey supercomputers.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area of improvement in password cracking is in the use of sophisticated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algorithms to generate potential passwords. For example, [NARA05]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model for password generation using the probabilities of letters in natural language.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researchers used standard Markov modeling techniques from natural language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processing to dramatically reduce the size of the password space to be searched.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But the best results have been achieved by studying examples of actual passwords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use. To develop techniques that are more efficient and effective than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dictionary and brute-force attacks, researchers and hackers have studied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of passwords. To do this, analysts need a large pool of real-word passwords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study, which they now have. The first big breakthrough came in late 2009,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an SQL injection attack against online games service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RockYou.com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exposed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32 million plaintext passwords used by its members to log in to their accounts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[TIMM10]. Since then, numerous sets of leaked password files have become available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analysis.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large datasets of leaked passwords as training data, [WEIR09] reports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development of a probabilistic context-free grammar for password cracking.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approach, guesses are ordered according to their likelihood, based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frequency of their character-class structures in the training data, as well as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frequency of their digit and symbol substrings. This approach has been shown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efficient in password cracking [KELL12, ZHAN10].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6B4704-35C5-FE4A-8DDF-C541CD54E575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5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Password Selection Strategies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28442721"/>
              </p:ext>
            </p:extLst>
          </p:nvPr>
        </p:nvGraphicFramePr>
        <p:xfrm>
          <a:off x="395536" y="1196752"/>
          <a:ext cx="8519864" cy="5432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 rotWithShape="0">
                    <a:srgbClr val="0E0A99"/>
                  </a:outerShdw>
                </a:effectLst>
              </a:rPr>
              <a:t>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/>
          </a:bodyPr>
          <a:lstStyle/>
          <a:p>
            <a:pPr marL="347472">
              <a:spcBef>
                <a:spcPts val="1200"/>
              </a:spcBef>
              <a:defRPr/>
            </a:pPr>
            <a:r>
              <a:rPr lang="en-US" dirty="0"/>
              <a:t>A</a:t>
            </a:r>
            <a:r>
              <a:rPr lang="en-US" dirty="0" smtClean="0"/>
              <a:t>ttempts to authenticate an individual based on unique physical characteristics</a:t>
            </a:r>
          </a:p>
          <a:p>
            <a:pPr marL="347472">
              <a:spcBef>
                <a:spcPts val="1200"/>
              </a:spcBef>
              <a:defRPr/>
            </a:pPr>
            <a:r>
              <a:rPr lang="en-US" dirty="0"/>
              <a:t>B</a:t>
            </a:r>
            <a:r>
              <a:rPr lang="en-US" dirty="0" smtClean="0"/>
              <a:t>ased on pattern recognition</a:t>
            </a:r>
          </a:p>
          <a:p>
            <a:pPr marL="347472">
              <a:spcBef>
                <a:spcPts val="1200"/>
              </a:spcBef>
              <a:defRPr/>
            </a:pPr>
            <a:r>
              <a:rPr lang="en-US" dirty="0" smtClean="0"/>
              <a:t> Is technically complex and expensive when compared to passwords and tokens</a:t>
            </a:r>
          </a:p>
          <a:p>
            <a:pPr marL="347472">
              <a:spcBef>
                <a:spcPts val="1200"/>
              </a:spcBef>
              <a:defRPr/>
            </a:pPr>
            <a:r>
              <a:rPr lang="en-US" dirty="0"/>
              <a:t>P</a:t>
            </a:r>
            <a:r>
              <a:rPr lang="en-US" dirty="0" smtClean="0"/>
              <a:t>hysical characteristics used include: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F</a:t>
            </a:r>
            <a:r>
              <a:rPr lang="en-US" sz="1800" dirty="0" smtClean="0"/>
              <a:t>acial characteristics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F</a:t>
            </a:r>
            <a:r>
              <a:rPr lang="en-US" sz="1800" dirty="0" smtClean="0"/>
              <a:t>ingerprints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H</a:t>
            </a:r>
            <a:r>
              <a:rPr lang="en-US" sz="1800" dirty="0" smtClean="0"/>
              <a:t>and geometry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R</a:t>
            </a:r>
            <a:r>
              <a:rPr lang="en-US" sz="1800" dirty="0" smtClean="0"/>
              <a:t>etinal pattern 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I</a:t>
            </a:r>
            <a:r>
              <a:rPr lang="en-US" sz="1800" dirty="0" smtClean="0"/>
              <a:t>ris 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S</a:t>
            </a:r>
            <a:r>
              <a:rPr lang="en-US" sz="1800" dirty="0" smtClean="0"/>
              <a:t>ignature </a:t>
            </a:r>
          </a:p>
          <a:p>
            <a:pPr lvl="2">
              <a:buFont typeface="Courier New"/>
              <a:buChar char="o"/>
              <a:defRPr/>
            </a:pPr>
            <a:r>
              <a:rPr lang="en-US" sz="1800" dirty="0"/>
              <a:t>V</a:t>
            </a:r>
            <a:r>
              <a:rPr lang="en-US" sz="1800" dirty="0" smtClean="0"/>
              <a:t>oice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  <a:t/>
            </a:r>
            <a:b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  <a:t/>
            </a:r>
            <a:b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  <a:t/>
            </a:r>
            <a:br>
              <a:rPr lang="en-US" sz="4444" dirty="0" smtClean="0">
                <a:solidFill>
                  <a:schemeClr val="accent1"/>
                </a:solidFill>
                <a:ea typeface="+mj-ea"/>
                <a:cs typeface="+mj-cs"/>
              </a:rPr>
            </a:br>
            <a:endParaRPr lang="en-US" sz="4889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5419" r="5590" b="20613"/>
          <a:stretch/>
        </p:blipFill>
        <p:spPr>
          <a:xfrm>
            <a:off x="457200" y="304800"/>
            <a:ext cx="8236472" cy="627540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60032" y="1196752"/>
            <a:ext cx="4067944" cy="576064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Biometric authentication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4248472" cy="5733256"/>
          </a:xfrm>
        </p:spPr>
        <p:txBody>
          <a:bodyPr>
            <a:normAutofit/>
          </a:bodyPr>
          <a:lstStyle/>
          <a:p>
            <a:r>
              <a:rPr lang="en-US" dirty="0" smtClean="0"/>
              <a:t>Digital user authentication principles</a:t>
            </a:r>
          </a:p>
          <a:p>
            <a:pPr lvl="1"/>
            <a:r>
              <a:rPr lang="en-US" dirty="0" smtClean="0"/>
              <a:t>A model for digital user authentication</a:t>
            </a:r>
          </a:p>
          <a:p>
            <a:pPr lvl="1"/>
            <a:r>
              <a:rPr lang="en-US" dirty="0" smtClean="0"/>
              <a:t>Means of authentication</a:t>
            </a:r>
          </a:p>
          <a:p>
            <a:pPr lvl="1"/>
            <a:r>
              <a:rPr lang="en-US" dirty="0" smtClean="0"/>
              <a:t>Risk assessment for user authentication</a:t>
            </a:r>
          </a:p>
          <a:p>
            <a:r>
              <a:rPr lang="en-US" dirty="0" smtClean="0"/>
              <a:t>Password-based authentication </a:t>
            </a:r>
          </a:p>
          <a:p>
            <a:pPr lvl="1"/>
            <a:r>
              <a:rPr lang="en-US" dirty="0" smtClean="0"/>
              <a:t>The vulnerability of passwords</a:t>
            </a:r>
          </a:p>
          <a:p>
            <a:pPr lvl="1"/>
            <a:r>
              <a:rPr lang="en-US" dirty="0" smtClean="0"/>
              <a:t>The use of hashed passwords</a:t>
            </a:r>
          </a:p>
          <a:p>
            <a:pPr lvl="1"/>
            <a:r>
              <a:rPr lang="en-US" dirty="0" smtClean="0"/>
              <a:t>Password cracking of user-chosen passwords</a:t>
            </a:r>
          </a:p>
          <a:p>
            <a:pPr lvl="1"/>
            <a:r>
              <a:rPr lang="en-US" dirty="0" smtClean="0"/>
              <a:t>Password file access control</a:t>
            </a:r>
          </a:p>
          <a:p>
            <a:pPr lvl="1"/>
            <a:r>
              <a:rPr lang="en-US" dirty="0" smtClean="0"/>
              <a:t>Password selection </a:t>
            </a:r>
            <a:r>
              <a:rPr lang="en-US" dirty="0" smtClean="0"/>
              <a:t>strategies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User Authentication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7"/>
            <a:ext cx="8445624" cy="1800200"/>
          </a:xfrm>
        </p:spPr>
        <p:txBody>
          <a:bodyPr/>
          <a:lstStyle/>
          <a:p>
            <a:pPr algn="l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NIST SP 800-63-3 (</a:t>
            </a:r>
            <a:r>
              <a:rPr lang="en-GB" sz="32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Digital Authentication Guideline, </a:t>
            </a:r>
            <a:r>
              <a:rPr lang="en-GB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October 2016) defines digital user authentication as: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492896"/>
            <a:ext cx="8229600" cy="258174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Font typeface="Wingdings" pitchFamily="-107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	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process of establishing confidence in user identities that are presented electronically to an information system.”</a:t>
            </a:r>
            <a:endParaRPr lang="en-A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4325377"/>
              </p:ext>
            </p:extLst>
          </p:nvPr>
        </p:nvGraphicFramePr>
        <p:xfrm>
          <a:off x="478985" y="1002851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34250"/>
          <a:stretch/>
        </p:blipFill>
        <p:spPr>
          <a:xfrm>
            <a:off x="467544" y="404664"/>
            <a:ext cx="8180717" cy="611379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606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915" y="116632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Password-Based </a:t>
            </a:r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Authentication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W</a:t>
            </a:r>
            <a:r>
              <a:rPr lang="en-US" sz="3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idely </a:t>
            </a:r>
            <a:r>
              <a:rPr lang="en-US" sz="3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used line of defense against intruders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U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ser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provides name/login and password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S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ystem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compares password with the one stored for that specified login</a:t>
            </a:r>
          </a:p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T</a:t>
            </a:r>
            <a:r>
              <a:rPr lang="en-US" sz="3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he </a:t>
            </a:r>
            <a:r>
              <a:rPr lang="en-US" sz="3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user ID: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D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etermines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that the user is authorized to access the system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D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etermines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the user’s privileges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s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used in discretionary access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2750" r="2355" b="2750"/>
          <a:stretch/>
        </p:blipFill>
        <p:spPr>
          <a:xfrm>
            <a:off x="2195736" y="188640"/>
            <a:ext cx="4896544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080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Password Cracking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242698"/>
              </p:ext>
            </p:extLst>
          </p:nvPr>
        </p:nvGraphicFramePr>
        <p:xfrm>
          <a:off x="251520" y="908720"/>
          <a:ext cx="874846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Complex password policy</a:t>
            </a:r>
          </a:p>
          <a:p>
            <a:pPr lvl="1">
              <a:spcAft>
                <a:spcPts val="1200"/>
              </a:spcAft>
            </a:pPr>
            <a:r>
              <a:rPr lang="en-US" sz="1800" dirty="0" smtClean="0"/>
              <a:t>Forcing users to pick stronger passwords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However password-cracking techniques have also </a:t>
            </a:r>
            <a:r>
              <a:rPr lang="en-US" sz="2800" dirty="0" smtClean="0"/>
              <a:t>improved</a:t>
            </a:r>
          </a:p>
          <a:p>
            <a:pPr lvl="1"/>
            <a:r>
              <a:rPr lang="en-US" sz="1800" dirty="0"/>
              <a:t>The processing capacity available for password cracking has increased dramatically</a:t>
            </a:r>
          </a:p>
          <a:p>
            <a:pPr lvl="1"/>
            <a:r>
              <a:rPr lang="en-US" sz="1800" dirty="0"/>
              <a:t>The use of sophisticated algorithms to generate potential </a:t>
            </a:r>
            <a:r>
              <a:rPr lang="en-US" sz="1800" dirty="0" smtClean="0"/>
              <a:t>passwords</a:t>
            </a:r>
          </a:p>
          <a:p>
            <a:pPr lvl="1"/>
            <a:r>
              <a:rPr lang="en-US" sz="1800" dirty="0" smtClean="0"/>
              <a:t>Studying examples and structures of actual passwords in 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94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72905</TotalTime>
  <Words>3723</Words>
  <Application>Microsoft Office PowerPoint</Application>
  <PresentationFormat>On-screen Show (4:3)</PresentationFormat>
  <Paragraphs>425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PowerPoint Presentation</vt:lpstr>
      <vt:lpstr>Chapter 3</vt:lpstr>
      <vt:lpstr>NIST SP 800-63-3 (Digital Authentication Guideline, October 2016) defines digital user authentication as:</vt:lpstr>
      <vt:lpstr>PowerPoint Presentation</vt:lpstr>
      <vt:lpstr>PowerPoint Presentation</vt:lpstr>
      <vt:lpstr>Password-Based Authentication</vt:lpstr>
      <vt:lpstr>PowerPoint Presentation</vt:lpstr>
      <vt:lpstr>Password Cracking</vt:lpstr>
      <vt:lpstr>Modern Approaches</vt:lpstr>
      <vt:lpstr>Password Selection Strategies</vt:lpstr>
      <vt:lpstr>Biometric Authentication</vt:lpstr>
      <vt:lpstr>   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3 Lecture Overheads</dc:subject>
  <dc:creator>Dr Lawrie Brown</dc:creator>
  <cp:keywords/>
  <dc:description/>
  <cp:lastModifiedBy>admin</cp:lastModifiedBy>
  <cp:revision>243</cp:revision>
  <dcterms:created xsi:type="dcterms:W3CDTF">2012-03-07T02:43:26Z</dcterms:created>
  <dcterms:modified xsi:type="dcterms:W3CDTF">2022-10-20T11:51:00Z</dcterms:modified>
  <cp:category/>
</cp:coreProperties>
</file>