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5"/>
  </p:notesMasterIdLst>
  <p:sldIdLst>
    <p:sldId id="424" r:id="rId2"/>
    <p:sldId id="425" r:id="rId3"/>
    <p:sldId id="426" r:id="rId4"/>
    <p:sldId id="387" r:id="rId5"/>
    <p:sldId id="363" r:id="rId6"/>
    <p:sldId id="366" r:id="rId7"/>
    <p:sldId id="367" r:id="rId8"/>
    <p:sldId id="408" r:id="rId9"/>
    <p:sldId id="409" r:id="rId10"/>
    <p:sldId id="410" r:id="rId11"/>
    <p:sldId id="427" r:id="rId12"/>
    <p:sldId id="415" r:id="rId13"/>
    <p:sldId id="405" r:id="rId1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3" autoAdjust="0"/>
    <p:restoredTop sz="72234" autoAdjust="0"/>
  </p:normalViewPr>
  <p:slideViewPr>
    <p:cSldViewPr>
      <p:cViewPr varScale="1">
        <p:scale>
          <a:sx n="61" d="100"/>
          <a:sy n="61" d="100"/>
        </p:scale>
        <p:origin x="18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C0FE5-B9FF-914F-AF60-85D28D11EDDB}" type="doc">
      <dgm:prSet loTypeId="urn:microsoft.com/office/officeart/2008/layout/RadialCluster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0E98C-2977-1047-A7F4-F52547AB7EE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Reasons database security has not kept pace with the increased reliance on databases are:</a:t>
          </a:r>
          <a:endParaRPr lang="en-US" b="1" dirty="0">
            <a:solidFill>
              <a:schemeClr val="tx1"/>
            </a:solidFill>
          </a:endParaRPr>
        </a:p>
      </dgm:t>
    </dgm:pt>
    <dgm:pt modelId="{733985D4-E1AD-5D47-997C-E16B0004E1DE}" type="parTrans" cxnId="{F8814C76-1283-964C-8A51-A62B8A7D3542}">
      <dgm:prSet/>
      <dgm:spPr/>
      <dgm:t>
        <a:bodyPr/>
        <a:lstStyle/>
        <a:p>
          <a:endParaRPr lang="en-US"/>
        </a:p>
      </dgm:t>
    </dgm:pt>
    <dgm:pt modelId="{0D740E36-8CAD-1C4E-BACA-F706DE965E8D}" type="sibTrans" cxnId="{F8814C76-1283-964C-8A51-A62B8A7D3542}">
      <dgm:prSet/>
      <dgm:spPr/>
      <dgm:t>
        <a:bodyPr/>
        <a:lstStyle/>
        <a:p>
          <a:endParaRPr lang="en-US"/>
        </a:p>
      </dgm:t>
    </dgm:pt>
    <dgm:pt modelId="{B5E4E7EF-304F-4547-8BC0-7E1F1432354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500" b="1" dirty="0" smtClean="0">
              <a:solidFill>
                <a:schemeClr val="bg1"/>
              </a:solidFill>
            </a:rPr>
            <a:t>There is a dramatic imbalance between the complexity of modern database management systems (DBMS) and the security technique used to protect these critical systems</a:t>
          </a:r>
          <a:endParaRPr lang="en-US" sz="1500" b="1" dirty="0">
            <a:solidFill>
              <a:schemeClr val="bg1"/>
            </a:solidFill>
          </a:endParaRPr>
        </a:p>
      </dgm:t>
    </dgm:pt>
    <dgm:pt modelId="{DA1C1963-76FC-E744-994A-182227EDF80C}" type="parTrans" cxnId="{AA1C1EAF-5BDD-7345-8F04-0FA5C3488F25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D63D349-F56B-CE46-BBB0-8AEC9EE6D706}" type="sibTrans" cxnId="{AA1C1EAF-5BDD-7345-8F04-0FA5C3488F25}">
      <dgm:prSet/>
      <dgm:spPr/>
      <dgm:t>
        <a:bodyPr/>
        <a:lstStyle/>
        <a:p>
          <a:endParaRPr lang="en-US"/>
        </a:p>
      </dgm:t>
    </dgm:pt>
    <dgm:pt modelId="{70CE1DB4-437D-7440-8E46-1A248A53398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500" b="1" dirty="0" smtClean="0">
              <a:solidFill>
                <a:schemeClr val="bg1"/>
              </a:solidFill>
            </a:rPr>
            <a:t>Databases have a sophisticated interaction protocol, Structured Query Language (SQL), which is complex</a:t>
          </a:r>
          <a:endParaRPr lang="en-US" sz="1500" b="1" dirty="0">
            <a:solidFill>
              <a:schemeClr val="bg1"/>
            </a:solidFill>
          </a:endParaRPr>
        </a:p>
      </dgm:t>
    </dgm:pt>
    <dgm:pt modelId="{DFA5F62C-A46C-8741-B982-839B675B6A8A}" type="parTrans" cxnId="{C99C7E98-E18C-4842-8A73-FB3C61A0FEE6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8BCE4AB4-16DB-9145-BB8D-55B6B022BF1F}" type="sibTrans" cxnId="{C99C7E98-E18C-4842-8A73-FB3C61A0FEE6}">
      <dgm:prSet/>
      <dgm:spPr/>
      <dgm:t>
        <a:bodyPr/>
        <a:lstStyle/>
        <a:p>
          <a:endParaRPr lang="en-US"/>
        </a:p>
      </dgm:t>
    </dgm:pt>
    <dgm:pt modelId="{FB1DBB18-014C-D949-8D70-C762FF6B3051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500" b="1" dirty="0" smtClean="0">
              <a:solidFill>
                <a:schemeClr val="bg1"/>
              </a:solidFill>
            </a:rPr>
            <a:t>Effective database security requires a strategy based on a full understanding of the security vulnerabilities of SQL</a:t>
          </a:r>
          <a:endParaRPr lang="en-US" sz="1500" b="1" dirty="0">
            <a:solidFill>
              <a:schemeClr val="bg1"/>
            </a:solidFill>
          </a:endParaRPr>
        </a:p>
      </dgm:t>
    </dgm:pt>
    <dgm:pt modelId="{0B05E3D5-87AC-564D-A0C0-313E00E59250}" type="parTrans" cxnId="{7729DD88-8C05-6E43-8367-A14E1B15A2D6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1FBC9F6-C021-744D-BB0D-3B3ED91B1155}" type="sibTrans" cxnId="{7729DD88-8C05-6E43-8367-A14E1B15A2D6}">
      <dgm:prSet/>
      <dgm:spPr/>
      <dgm:t>
        <a:bodyPr/>
        <a:lstStyle/>
        <a:p>
          <a:endParaRPr lang="en-US"/>
        </a:p>
      </dgm:t>
    </dgm:pt>
    <dgm:pt modelId="{0A2FA811-1180-D244-9309-F63FC92D0AD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500" b="1" dirty="0" smtClean="0">
              <a:solidFill>
                <a:schemeClr val="bg1"/>
              </a:solidFill>
            </a:rPr>
            <a:t>The typical organization lacks full-time database security personnel</a:t>
          </a:r>
          <a:endParaRPr lang="en-US" sz="1500" b="1" dirty="0">
            <a:solidFill>
              <a:schemeClr val="bg1"/>
            </a:solidFill>
          </a:endParaRPr>
        </a:p>
      </dgm:t>
    </dgm:pt>
    <dgm:pt modelId="{946611E1-D67D-1742-B1E1-C56007E7F677}" type="parTrans" cxnId="{D9E48BEB-CD3C-6F4B-A257-9B47B1153CC6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61980F9-6F2D-FB40-A1B5-0D2BFEBAAFFC}" type="sibTrans" cxnId="{D9E48BEB-CD3C-6F4B-A257-9B47B1153CC6}">
      <dgm:prSet/>
      <dgm:spPr/>
      <dgm:t>
        <a:bodyPr/>
        <a:lstStyle/>
        <a:p>
          <a:endParaRPr lang="en-US"/>
        </a:p>
      </dgm:t>
    </dgm:pt>
    <dgm:pt modelId="{C50D1C0C-238E-C645-B7FA-3E5749A004A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500" b="1" dirty="0" smtClean="0">
              <a:solidFill>
                <a:schemeClr val="bg1"/>
              </a:solidFill>
            </a:rPr>
            <a:t>Most enterprise environments consist of a heterogeneous mixture of database platforms, enterprise platforms, and OS platforms, creating an additional complexity hurdle for security personnel</a:t>
          </a:r>
          <a:endParaRPr lang="en-US" sz="1500" b="1" dirty="0">
            <a:solidFill>
              <a:schemeClr val="bg1"/>
            </a:solidFill>
          </a:endParaRPr>
        </a:p>
      </dgm:t>
    </dgm:pt>
    <dgm:pt modelId="{A3CC1756-699A-7743-A471-E11178F52400}" type="parTrans" cxnId="{AB22D34D-00E4-4241-BA40-E217D532F057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0EF14397-F70D-6E45-A06E-ACB7F642258D}" type="sibTrans" cxnId="{AB22D34D-00E4-4241-BA40-E217D532F057}">
      <dgm:prSet/>
      <dgm:spPr/>
      <dgm:t>
        <a:bodyPr/>
        <a:lstStyle/>
        <a:p>
          <a:endParaRPr lang="en-US"/>
        </a:p>
      </dgm:t>
    </dgm:pt>
    <dgm:pt modelId="{E94140DA-A6C7-D347-A15C-31BC5798273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500" b="1" dirty="0" smtClean="0">
              <a:solidFill>
                <a:schemeClr val="bg1"/>
              </a:solidFill>
            </a:rPr>
            <a:t>The increasing reliance on cloud technology to host part or all of the corporate database</a:t>
          </a:r>
          <a:endParaRPr lang="en-US" sz="1500" b="1" dirty="0">
            <a:solidFill>
              <a:schemeClr val="bg1"/>
            </a:solidFill>
          </a:endParaRPr>
        </a:p>
      </dgm:t>
    </dgm:pt>
    <dgm:pt modelId="{22AB0417-F5F9-944E-8428-B9413A524809}" type="parTrans" cxnId="{EF2BA5DC-BC4E-BB46-AF3F-26E4476416B0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7AF01986-7651-CD46-BE7D-090FDCD64A00}" type="sibTrans" cxnId="{EF2BA5DC-BC4E-BB46-AF3F-26E4476416B0}">
      <dgm:prSet/>
      <dgm:spPr/>
      <dgm:t>
        <a:bodyPr/>
        <a:lstStyle/>
        <a:p>
          <a:endParaRPr lang="en-US"/>
        </a:p>
      </dgm:t>
    </dgm:pt>
    <dgm:pt modelId="{58043931-DADA-324C-9B6A-04FCFF6533B7}" type="pres">
      <dgm:prSet presAssocID="{8D1C0FE5-B9FF-914F-AF60-85D28D11ED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D70A67-B3DE-D544-986B-5E6AB7595F2F}" type="pres">
      <dgm:prSet presAssocID="{2450E98C-2977-1047-A7F4-F52547AB7EE2}" presName="singleCycle" presStyleCnt="0"/>
      <dgm:spPr/>
    </dgm:pt>
    <dgm:pt modelId="{3A0DA593-D195-2F44-959F-64157309109A}" type="pres">
      <dgm:prSet presAssocID="{2450E98C-2977-1047-A7F4-F52547AB7EE2}" presName="singleCenter" presStyleLbl="node1" presStyleIdx="0" presStyleCnt="7" custLinFactNeighborX="-1624" custLinFactNeighborY="276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813BD15-78C2-E642-A120-326C1AFD9315}" type="pres">
      <dgm:prSet presAssocID="{DA1C1963-76FC-E744-994A-182227EDF80C}" presName="Name56" presStyleLbl="parChTrans1D2" presStyleIdx="0" presStyleCnt="6"/>
      <dgm:spPr/>
      <dgm:t>
        <a:bodyPr/>
        <a:lstStyle/>
        <a:p>
          <a:endParaRPr lang="en-US"/>
        </a:p>
      </dgm:t>
    </dgm:pt>
    <dgm:pt modelId="{B4ED5751-08AC-0F4D-8C7F-3102335CDC0B}" type="pres">
      <dgm:prSet presAssocID="{B5E4E7EF-304F-4547-8BC0-7E1F14323548}" presName="text0" presStyleLbl="node1" presStyleIdx="1" presStyleCnt="7" custScaleX="197166" custScaleY="161244" custRadScaleRad="81263" custRadScaleInc="-6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C636-C498-DE4F-907E-60D7F2CEEA99}" type="pres">
      <dgm:prSet presAssocID="{DFA5F62C-A46C-8741-B982-839B675B6A8A}" presName="Name56" presStyleLbl="parChTrans1D2" presStyleIdx="1" presStyleCnt="6"/>
      <dgm:spPr/>
      <dgm:t>
        <a:bodyPr/>
        <a:lstStyle/>
        <a:p>
          <a:endParaRPr lang="en-US"/>
        </a:p>
      </dgm:t>
    </dgm:pt>
    <dgm:pt modelId="{44D1F416-BEF4-AC4F-AB25-3F8D1766725E}" type="pres">
      <dgm:prSet presAssocID="{70CE1DB4-437D-7440-8E46-1A248A533981}" presName="text0" presStyleLbl="node1" presStyleIdx="2" presStyleCnt="7" custScaleX="151059" custScaleY="169417" custRadScaleRad="92903" custRadScaleInc="35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FE0B0-EFA2-D542-B40A-F37DBDF73E06}" type="pres">
      <dgm:prSet presAssocID="{0B05E3D5-87AC-564D-A0C0-313E00E59250}" presName="Name56" presStyleLbl="parChTrans1D2" presStyleIdx="2" presStyleCnt="6"/>
      <dgm:spPr/>
      <dgm:t>
        <a:bodyPr/>
        <a:lstStyle/>
        <a:p>
          <a:endParaRPr lang="en-US"/>
        </a:p>
      </dgm:t>
    </dgm:pt>
    <dgm:pt modelId="{8C0F155D-048D-5348-A9BB-D8A579D1252F}" type="pres">
      <dgm:prSet presAssocID="{FB1DBB18-014C-D949-8D70-C762FF6B3051}" presName="text0" presStyleLbl="node1" presStyleIdx="3" presStyleCnt="7" custScaleX="162398" custScaleY="156408" custRadScaleRad="106653" custRadScaleInc="14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D5CA6-F177-CB4C-9966-05BD50D15216}" type="pres">
      <dgm:prSet presAssocID="{946611E1-D67D-1742-B1E1-C56007E7F677}" presName="Name56" presStyleLbl="parChTrans1D2" presStyleIdx="3" presStyleCnt="6"/>
      <dgm:spPr/>
      <dgm:t>
        <a:bodyPr/>
        <a:lstStyle/>
        <a:p>
          <a:endParaRPr lang="en-US"/>
        </a:p>
      </dgm:t>
    </dgm:pt>
    <dgm:pt modelId="{B380454B-E352-2E49-86E8-9EA9A0B200E5}" type="pres">
      <dgm:prSet presAssocID="{0A2FA811-1180-D244-9309-F63FC92D0AD8}" presName="text0" presStyleLbl="node1" presStyleIdx="4" presStyleCnt="7" custScaleX="169196" custRadScaleRad="92601" custRadScaleInc="1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6C763-2619-1D48-89BC-89F2F9890BAF}" type="pres">
      <dgm:prSet presAssocID="{A3CC1756-699A-7743-A471-E11178F52400}" presName="Name56" presStyleLbl="parChTrans1D2" presStyleIdx="4" presStyleCnt="6"/>
      <dgm:spPr/>
      <dgm:t>
        <a:bodyPr/>
        <a:lstStyle/>
        <a:p>
          <a:endParaRPr lang="en-US"/>
        </a:p>
      </dgm:t>
    </dgm:pt>
    <dgm:pt modelId="{157D8C92-4FA3-294C-B685-92B4EF6825F5}" type="pres">
      <dgm:prSet presAssocID="{C50D1C0C-238E-C645-B7FA-3E5749A004AF}" presName="text0" presStyleLbl="node1" presStyleIdx="5" presStyleCnt="7" custScaleX="245156" custScaleY="183108" custRadScaleRad="127385" custRadScaleInc="19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E5FCD-7508-954C-BD26-19EC4511F77E}" type="pres">
      <dgm:prSet presAssocID="{22AB0417-F5F9-944E-8428-B9413A524809}" presName="Name56" presStyleLbl="parChTrans1D2" presStyleIdx="5" presStyleCnt="6"/>
      <dgm:spPr/>
      <dgm:t>
        <a:bodyPr/>
        <a:lstStyle/>
        <a:p>
          <a:endParaRPr lang="en-US"/>
        </a:p>
      </dgm:t>
    </dgm:pt>
    <dgm:pt modelId="{AF721C51-E63A-3E41-A0DD-7BD486704BC8}" type="pres">
      <dgm:prSet presAssocID="{E94140DA-A6C7-D347-A15C-31BC57982739}" presName="text0" presStyleLbl="node1" presStyleIdx="6" presStyleCnt="7" custScaleX="172612" custScaleY="117774" custRadScaleRad="115234" custRadScaleInc="-405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F0C97-AC4F-E24F-913D-4105740198A3}" type="presOf" srcId="{70CE1DB4-437D-7440-8E46-1A248A533981}" destId="{44D1F416-BEF4-AC4F-AB25-3F8D1766725E}" srcOrd="0" destOrd="0" presId="urn:microsoft.com/office/officeart/2008/layout/RadialCluster"/>
    <dgm:cxn modelId="{2D1DB816-243C-A740-9451-B12BEE965127}" type="presOf" srcId="{C50D1C0C-238E-C645-B7FA-3E5749A004AF}" destId="{157D8C92-4FA3-294C-B685-92B4EF6825F5}" srcOrd="0" destOrd="0" presId="urn:microsoft.com/office/officeart/2008/layout/RadialCluster"/>
    <dgm:cxn modelId="{7729DD88-8C05-6E43-8367-A14E1B15A2D6}" srcId="{2450E98C-2977-1047-A7F4-F52547AB7EE2}" destId="{FB1DBB18-014C-D949-8D70-C762FF6B3051}" srcOrd="2" destOrd="0" parTransId="{0B05E3D5-87AC-564D-A0C0-313E00E59250}" sibTransId="{31FBC9F6-C021-744D-BB0D-3B3ED91B1155}"/>
    <dgm:cxn modelId="{B124950F-FD18-B849-8150-E4B71CBE9A5E}" type="presOf" srcId="{0A2FA811-1180-D244-9309-F63FC92D0AD8}" destId="{B380454B-E352-2E49-86E8-9EA9A0B200E5}" srcOrd="0" destOrd="0" presId="urn:microsoft.com/office/officeart/2008/layout/RadialCluster"/>
    <dgm:cxn modelId="{99962461-4D92-5A4C-8870-7DB2C97789CF}" type="presOf" srcId="{B5E4E7EF-304F-4547-8BC0-7E1F14323548}" destId="{B4ED5751-08AC-0F4D-8C7F-3102335CDC0B}" srcOrd="0" destOrd="0" presId="urn:microsoft.com/office/officeart/2008/layout/RadialCluster"/>
    <dgm:cxn modelId="{AA1C1EAF-5BDD-7345-8F04-0FA5C3488F25}" srcId="{2450E98C-2977-1047-A7F4-F52547AB7EE2}" destId="{B5E4E7EF-304F-4547-8BC0-7E1F14323548}" srcOrd="0" destOrd="0" parTransId="{DA1C1963-76FC-E744-994A-182227EDF80C}" sibTransId="{DD63D349-F56B-CE46-BBB0-8AEC9EE6D706}"/>
    <dgm:cxn modelId="{F8814C76-1283-964C-8A51-A62B8A7D3542}" srcId="{8D1C0FE5-B9FF-914F-AF60-85D28D11EDDB}" destId="{2450E98C-2977-1047-A7F4-F52547AB7EE2}" srcOrd="0" destOrd="0" parTransId="{733985D4-E1AD-5D47-997C-E16B0004E1DE}" sibTransId="{0D740E36-8CAD-1C4E-BACA-F706DE965E8D}"/>
    <dgm:cxn modelId="{88DB954B-5EF5-5840-885D-1E50150E4811}" type="presOf" srcId="{2450E98C-2977-1047-A7F4-F52547AB7EE2}" destId="{3A0DA593-D195-2F44-959F-64157309109A}" srcOrd="0" destOrd="0" presId="urn:microsoft.com/office/officeart/2008/layout/RadialCluster"/>
    <dgm:cxn modelId="{017F475F-F357-8740-A094-ADAF8EA01F03}" type="presOf" srcId="{DA1C1963-76FC-E744-994A-182227EDF80C}" destId="{7813BD15-78C2-E642-A120-326C1AFD9315}" srcOrd="0" destOrd="0" presId="urn:microsoft.com/office/officeart/2008/layout/RadialCluster"/>
    <dgm:cxn modelId="{C99C7E98-E18C-4842-8A73-FB3C61A0FEE6}" srcId="{2450E98C-2977-1047-A7F4-F52547AB7EE2}" destId="{70CE1DB4-437D-7440-8E46-1A248A533981}" srcOrd="1" destOrd="0" parTransId="{DFA5F62C-A46C-8741-B982-839B675B6A8A}" sibTransId="{8BCE4AB4-16DB-9145-BB8D-55B6B022BF1F}"/>
    <dgm:cxn modelId="{D8D9FAA1-F357-1549-97E8-48F7D8847337}" type="presOf" srcId="{A3CC1756-699A-7743-A471-E11178F52400}" destId="{53F6C763-2619-1D48-89BC-89F2F9890BAF}" srcOrd="0" destOrd="0" presId="urn:microsoft.com/office/officeart/2008/layout/RadialCluster"/>
    <dgm:cxn modelId="{5245363D-D202-6D43-99B3-58E4E1EBD7B4}" type="presOf" srcId="{E94140DA-A6C7-D347-A15C-31BC57982739}" destId="{AF721C51-E63A-3E41-A0DD-7BD486704BC8}" srcOrd="0" destOrd="0" presId="urn:microsoft.com/office/officeart/2008/layout/RadialCluster"/>
    <dgm:cxn modelId="{DB69C473-1C4F-004F-AF6B-29E297107717}" type="presOf" srcId="{DFA5F62C-A46C-8741-B982-839B675B6A8A}" destId="{7988C636-C498-DE4F-907E-60D7F2CEEA99}" srcOrd="0" destOrd="0" presId="urn:microsoft.com/office/officeart/2008/layout/RadialCluster"/>
    <dgm:cxn modelId="{5AB01EA5-4C05-2340-B81C-E15DCDCEF76A}" type="presOf" srcId="{FB1DBB18-014C-D949-8D70-C762FF6B3051}" destId="{8C0F155D-048D-5348-A9BB-D8A579D1252F}" srcOrd="0" destOrd="0" presId="urn:microsoft.com/office/officeart/2008/layout/RadialCluster"/>
    <dgm:cxn modelId="{EF2BA5DC-BC4E-BB46-AF3F-26E4476416B0}" srcId="{2450E98C-2977-1047-A7F4-F52547AB7EE2}" destId="{E94140DA-A6C7-D347-A15C-31BC57982739}" srcOrd="5" destOrd="0" parTransId="{22AB0417-F5F9-944E-8428-B9413A524809}" sibTransId="{7AF01986-7651-CD46-BE7D-090FDCD64A00}"/>
    <dgm:cxn modelId="{14531541-8AED-CF49-82F6-7E422676978D}" type="presOf" srcId="{946611E1-D67D-1742-B1E1-C56007E7F677}" destId="{981D5CA6-F177-CB4C-9966-05BD50D15216}" srcOrd="0" destOrd="0" presId="urn:microsoft.com/office/officeart/2008/layout/RadialCluster"/>
    <dgm:cxn modelId="{3853F344-ABAA-FE43-817B-6C3CBAD90F0A}" type="presOf" srcId="{8D1C0FE5-B9FF-914F-AF60-85D28D11EDDB}" destId="{58043931-DADA-324C-9B6A-04FCFF6533B7}" srcOrd="0" destOrd="0" presId="urn:microsoft.com/office/officeart/2008/layout/RadialCluster"/>
    <dgm:cxn modelId="{AB22D34D-00E4-4241-BA40-E217D532F057}" srcId="{2450E98C-2977-1047-A7F4-F52547AB7EE2}" destId="{C50D1C0C-238E-C645-B7FA-3E5749A004AF}" srcOrd="4" destOrd="0" parTransId="{A3CC1756-699A-7743-A471-E11178F52400}" sibTransId="{0EF14397-F70D-6E45-A06E-ACB7F642258D}"/>
    <dgm:cxn modelId="{4F7A4224-A131-F34F-B087-C8135B9E0098}" type="presOf" srcId="{0B05E3D5-87AC-564D-A0C0-313E00E59250}" destId="{D24FE0B0-EFA2-D542-B40A-F37DBDF73E06}" srcOrd="0" destOrd="0" presId="urn:microsoft.com/office/officeart/2008/layout/RadialCluster"/>
    <dgm:cxn modelId="{D9E48BEB-CD3C-6F4B-A257-9B47B1153CC6}" srcId="{2450E98C-2977-1047-A7F4-F52547AB7EE2}" destId="{0A2FA811-1180-D244-9309-F63FC92D0AD8}" srcOrd="3" destOrd="0" parTransId="{946611E1-D67D-1742-B1E1-C56007E7F677}" sibTransId="{D61980F9-6F2D-FB40-A1B5-0D2BFEBAAFFC}"/>
    <dgm:cxn modelId="{66B4F43F-A034-6540-AA98-F66EB110579E}" type="presOf" srcId="{22AB0417-F5F9-944E-8428-B9413A524809}" destId="{D4BE5FCD-7508-954C-BD26-19EC4511F77E}" srcOrd="0" destOrd="0" presId="urn:microsoft.com/office/officeart/2008/layout/RadialCluster"/>
    <dgm:cxn modelId="{DDC9F731-07E7-4E41-80CF-5EC2C098F165}" type="presParOf" srcId="{58043931-DADA-324C-9B6A-04FCFF6533B7}" destId="{48D70A67-B3DE-D544-986B-5E6AB7595F2F}" srcOrd="0" destOrd="0" presId="urn:microsoft.com/office/officeart/2008/layout/RadialCluster"/>
    <dgm:cxn modelId="{512AA942-A58D-4347-8C47-1F6BAD91AAC8}" type="presParOf" srcId="{48D70A67-B3DE-D544-986B-5E6AB7595F2F}" destId="{3A0DA593-D195-2F44-959F-64157309109A}" srcOrd="0" destOrd="0" presId="urn:microsoft.com/office/officeart/2008/layout/RadialCluster"/>
    <dgm:cxn modelId="{4310C1A8-7253-5941-B027-C03830581416}" type="presParOf" srcId="{48D70A67-B3DE-D544-986B-5E6AB7595F2F}" destId="{7813BD15-78C2-E642-A120-326C1AFD9315}" srcOrd="1" destOrd="0" presId="urn:microsoft.com/office/officeart/2008/layout/RadialCluster"/>
    <dgm:cxn modelId="{03E41FA4-787A-004D-8203-3F7B6B58CB7B}" type="presParOf" srcId="{48D70A67-B3DE-D544-986B-5E6AB7595F2F}" destId="{B4ED5751-08AC-0F4D-8C7F-3102335CDC0B}" srcOrd="2" destOrd="0" presId="urn:microsoft.com/office/officeart/2008/layout/RadialCluster"/>
    <dgm:cxn modelId="{828C01DF-1FCD-BC40-84C1-177B2652DD84}" type="presParOf" srcId="{48D70A67-B3DE-D544-986B-5E6AB7595F2F}" destId="{7988C636-C498-DE4F-907E-60D7F2CEEA99}" srcOrd="3" destOrd="0" presId="urn:microsoft.com/office/officeart/2008/layout/RadialCluster"/>
    <dgm:cxn modelId="{198B07B6-32E2-CB4A-9186-FF812A954F6C}" type="presParOf" srcId="{48D70A67-B3DE-D544-986B-5E6AB7595F2F}" destId="{44D1F416-BEF4-AC4F-AB25-3F8D1766725E}" srcOrd="4" destOrd="0" presId="urn:microsoft.com/office/officeart/2008/layout/RadialCluster"/>
    <dgm:cxn modelId="{AAF3293E-AE8A-3A42-BC70-5292D2BC1B42}" type="presParOf" srcId="{48D70A67-B3DE-D544-986B-5E6AB7595F2F}" destId="{D24FE0B0-EFA2-D542-B40A-F37DBDF73E06}" srcOrd="5" destOrd="0" presId="urn:microsoft.com/office/officeart/2008/layout/RadialCluster"/>
    <dgm:cxn modelId="{C50470A8-E1C0-224D-876A-878FE107C438}" type="presParOf" srcId="{48D70A67-B3DE-D544-986B-5E6AB7595F2F}" destId="{8C0F155D-048D-5348-A9BB-D8A579D1252F}" srcOrd="6" destOrd="0" presId="urn:microsoft.com/office/officeart/2008/layout/RadialCluster"/>
    <dgm:cxn modelId="{2C6C00B3-8F63-654A-8324-65D97F2D89BB}" type="presParOf" srcId="{48D70A67-B3DE-D544-986B-5E6AB7595F2F}" destId="{981D5CA6-F177-CB4C-9966-05BD50D15216}" srcOrd="7" destOrd="0" presId="urn:microsoft.com/office/officeart/2008/layout/RadialCluster"/>
    <dgm:cxn modelId="{A28BF064-3440-B049-BBB2-41EBB643FCF3}" type="presParOf" srcId="{48D70A67-B3DE-D544-986B-5E6AB7595F2F}" destId="{B380454B-E352-2E49-86E8-9EA9A0B200E5}" srcOrd="8" destOrd="0" presId="urn:microsoft.com/office/officeart/2008/layout/RadialCluster"/>
    <dgm:cxn modelId="{B8E772A7-F9CE-4D44-9D4A-5E2EA726E950}" type="presParOf" srcId="{48D70A67-B3DE-D544-986B-5E6AB7595F2F}" destId="{53F6C763-2619-1D48-89BC-89F2F9890BAF}" srcOrd="9" destOrd="0" presId="urn:microsoft.com/office/officeart/2008/layout/RadialCluster"/>
    <dgm:cxn modelId="{7979C703-2794-B64D-90E2-5BC1F7EF309B}" type="presParOf" srcId="{48D70A67-B3DE-D544-986B-5E6AB7595F2F}" destId="{157D8C92-4FA3-294C-B685-92B4EF6825F5}" srcOrd="10" destOrd="0" presId="urn:microsoft.com/office/officeart/2008/layout/RadialCluster"/>
    <dgm:cxn modelId="{4913AE29-BF92-344D-AC8B-37BE6B39A6B2}" type="presParOf" srcId="{48D70A67-B3DE-D544-986B-5E6AB7595F2F}" destId="{D4BE5FCD-7508-954C-BD26-19EC4511F77E}" srcOrd="11" destOrd="0" presId="urn:microsoft.com/office/officeart/2008/layout/RadialCluster"/>
    <dgm:cxn modelId="{85FA0B54-B0C8-2941-8DAB-24B360D71B28}" type="presParOf" srcId="{48D70A67-B3DE-D544-986B-5E6AB7595F2F}" destId="{AF721C51-E63A-3E41-A0DD-7BD486704BC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676947-F161-7542-B30F-8D249BB9564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AA7D3-BD62-0E48-A792-5A662CC5D701}">
      <dgm:prSet phldrT="[Text]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D</a:t>
          </a:r>
          <a:r>
            <a:rPr lang="en-US" dirty="0" smtClean="0">
              <a:latin typeface="+mj-lt"/>
              <a:ea typeface="+mn-ea"/>
              <a:cs typeface="+mn-cs"/>
            </a:rPr>
            <a:t>atabase management system (DBMS)</a:t>
          </a:r>
          <a:endParaRPr lang="en-US" dirty="0">
            <a:latin typeface="+mj-lt"/>
          </a:endParaRPr>
        </a:p>
      </dgm:t>
    </dgm:pt>
    <dgm:pt modelId="{561906E6-2DF5-214C-B250-F52B4D78A433}" type="parTrans" cxnId="{094F8C80-4F9D-9141-A1A2-3F16BFE8E92A}">
      <dgm:prSet/>
      <dgm:spPr/>
      <dgm:t>
        <a:bodyPr/>
        <a:lstStyle/>
        <a:p>
          <a:endParaRPr lang="en-US"/>
        </a:p>
      </dgm:t>
    </dgm:pt>
    <dgm:pt modelId="{F2606400-A3D7-8B49-8472-301E5153E25E}" type="sibTrans" cxnId="{094F8C80-4F9D-9141-A1A2-3F16BFE8E92A}">
      <dgm:prSet/>
      <dgm:spPr/>
      <dgm:t>
        <a:bodyPr/>
        <a:lstStyle/>
        <a:p>
          <a:endParaRPr lang="en-US"/>
        </a:p>
      </dgm:t>
    </dgm:pt>
    <dgm:pt modelId="{87AC066D-44C6-1B43-8284-E2F12D3817BB}">
      <dgm:prSet/>
      <dgm:spPr>
        <a:solidFill>
          <a:schemeClr val="accent3">
            <a:lumMod val="20000"/>
            <a:lumOff val="8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S</a:t>
          </a:r>
          <a:r>
            <a:rPr lang="en-US" dirty="0" smtClean="0">
              <a:latin typeface="+mj-lt"/>
              <a:ea typeface="+mn-ea"/>
            </a:rPr>
            <a:t>uite of programs for constructing and maintaining the database</a:t>
          </a:r>
        </a:p>
      </dgm:t>
    </dgm:pt>
    <dgm:pt modelId="{1EEAFFC9-EDFC-4540-8816-D030D1E4E65D}" type="parTrans" cxnId="{BDF9D263-285C-9E4D-B976-879B5EF8F2A3}">
      <dgm:prSet/>
      <dgm:spPr/>
      <dgm:t>
        <a:bodyPr/>
        <a:lstStyle/>
        <a:p>
          <a:endParaRPr lang="en-US"/>
        </a:p>
      </dgm:t>
    </dgm:pt>
    <dgm:pt modelId="{2FF38173-8318-2A4F-BCA4-9F3B406B8BF9}" type="sibTrans" cxnId="{BDF9D263-285C-9E4D-B976-879B5EF8F2A3}">
      <dgm:prSet/>
      <dgm:spPr/>
      <dgm:t>
        <a:bodyPr/>
        <a:lstStyle/>
        <a:p>
          <a:endParaRPr lang="en-US"/>
        </a:p>
      </dgm:t>
    </dgm:pt>
    <dgm:pt modelId="{94F49E41-03FC-9E43-95C0-C1806F09893E}">
      <dgm:prSet/>
      <dgm:spPr>
        <a:solidFill>
          <a:schemeClr val="accent3">
            <a:lumMod val="20000"/>
            <a:lumOff val="8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O</a:t>
          </a:r>
          <a:r>
            <a:rPr lang="en-US" dirty="0" smtClean="0">
              <a:latin typeface="+mj-lt"/>
              <a:ea typeface="+mn-ea"/>
            </a:rPr>
            <a:t>ffers ad hoc query facilities to multiple users and applications</a:t>
          </a:r>
        </a:p>
      </dgm:t>
    </dgm:pt>
    <dgm:pt modelId="{C8480A74-99E2-2B42-B2AB-FA8188F482F9}" type="parTrans" cxnId="{C469F6A0-B37F-8644-8586-025A289A983D}">
      <dgm:prSet/>
      <dgm:spPr/>
      <dgm:t>
        <a:bodyPr/>
        <a:lstStyle/>
        <a:p>
          <a:endParaRPr lang="en-US"/>
        </a:p>
      </dgm:t>
    </dgm:pt>
    <dgm:pt modelId="{0799FA2D-67C8-B74B-9AFF-FB2EC8199BC9}" type="sibTrans" cxnId="{C469F6A0-B37F-8644-8586-025A289A983D}">
      <dgm:prSet/>
      <dgm:spPr/>
      <dgm:t>
        <a:bodyPr/>
        <a:lstStyle/>
        <a:p>
          <a:endParaRPr lang="en-US"/>
        </a:p>
      </dgm:t>
    </dgm:pt>
    <dgm:pt modelId="{4BD554FD-5624-D540-9D0B-15CE56AB3AEC}" type="pres">
      <dgm:prSet presAssocID="{D8676947-F161-7542-B30F-8D249BB956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2666C3-9DC5-AE4A-A7B5-9EA0A106C73E}" type="pres">
      <dgm:prSet presAssocID="{BF0AA7D3-BD62-0E48-A792-5A662CC5D701}" presName="composite" presStyleCnt="0"/>
      <dgm:spPr/>
    </dgm:pt>
    <dgm:pt modelId="{C47B15C8-A880-7648-A14E-9CF40B4018BE}" type="pres">
      <dgm:prSet presAssocID="{BF0AA7D3-BD62-0E48-A792-5A662CC5D70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DF569-AC0A-C44F-8A4D-F54EE5B06548}" type="pres">
      <dgm:prSet presAssocID="{BF0AA7D3-BD62-0E48-A792-5A662CC5D70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60DCAE-D4E1-4B46-8635-974A73025942}" type="presOf" srcId="{D8676947-F161-7542-B30F-8D249BB95649}" destId="{4BD554FD-5624-D540-9D0B-15CE56AB3AEC}" srcOrd="0" destOrd="0" presId="urn:microsoft.com/office/officeart/2005/8/layout/hList1"/>
    <dgm:cxn modelId="{6E680154-9150-A846-896E-99117B1F312B}" type="presOf" srcId="{BF0AA7D3-BD62-0E48-A792-5A662CC5D701}" destId="{C47B15C8-A880-7648-A14E-9CF40B4018BE}" srcOrd="0" destOrd="0" presId="urn:microsoft.com/office/officeart/2005/8/layout/hList1"/>
    <dgm:cxn modelId="{094F8C80-4F9D-9141-A1A2-3F16BFE8E92A}" srcId="{D8676947-F161-7542-B30F-8D249BB95649}" destId="{BF0AA7D3-BD62-0E48-A792-5A662CC5D701}" srcOrd="0" destOrd="0" parTransId="{561906E6-2DF5-214C-B250-F52B4D78A433}" sibTransId="{F2606400-A3D7-8B49-8472-301E5153E25E}"/>
    <dgm:cxn modelId="{A0BA7EC5-13DF-F844-A954-F202058302DE}" type="presOf" srcId="{94F49E41-03FC-9E43-95C0-C1806F09893E}" destId="{F9ADF569-AC0A-C44F-8A4D-F54EE5B06548}" srcOrd="0" destOrd="1" presId="urn:microsoft.com/office/officeart/2005/8/layout/hList1"/>
    <dgm:cxn modelId="{BDF9D263-285C-9E4D-B976-879B5EF8F2A3}" srcId="{BF0AA7D3-BD62-0E48-A792-5A662CC5D701}" destId="{87AC066D-44C6-1B43-8284-E2F12D3817BB}" srcOrd="0" destOrd="0" parTransId="{1EEAFFC9-EDFC-4540-8816-D030D1E4E65D}" sibTransId="{2FF38173-8318-2A4F-BCA4-9F3B406B8BF9}"/>
    <dgm:cxn modelId="{BE72F22C-D732-C54C-BAA3-C848300FF89C}" type="presOf" srcId="{87AC066D-44C6-1B43-8284-E2F12D3817BB}" destId="{F9ADF569-AC0A-C44F-8A4D-F54EE5B06548}" srcOrd="0" destOrd="0" presId="urn:microsoft.com/office/officeart/2005/8/layout/hList1"/>
    <dgm:cxn modelId="{C469F6A0-B37F-8644-8586-025A289A983D}" srcId="{BF0AA7D3-BD62-0E48-A792-5A662CC5D701}" destId="{94F49E41-03FC-9E43-95C0-C1806F09893E}" srcOrd="1" destOrd="0" parTransId="{C8480A74-99E2-2B42-B2AB-FA8188F482F9}" sibTransId="{0799FA2D-67C8-B74B-9AFF-FB2EC8199BC9}"/>
    <dgm:cxn modelId="{46808064-9E17-014A-9F5A-2DDC862197A8}" type="presParOf" srcId="{4BD554FD-5624-D540-9D0B-15CE56AB3AEC}" destId="{592666C3-9DC5-AE4A-A7B5-9EA0A106C73E}" srcOrd="0" destOrd="0" presId="urn:microsoft.com/office/officeart/2005/8/layout/hList1"/>
    <dgm:cxn modelId="{3829B52E-47B8-8345-8BC8-A2F1AF513838}" type="presParOf" srcId="{592666C3-9DC5-AE4A-A7B5-9EA0A106C73E}" destId="{C47B15C8-A880-7648-A14E-9CF40B4018BE}" srcOrd="0" destOrd="0" presId="urn:microsoft.com/office/officeart/2005/8/layout/hList1"/>
    <dgm:cxn modelId="{4CB7B02C-56D8-6D4D-90D8-B8D4434AAD8F}" type="presParOf" srcId="{592666C3-9DC5-AE4A-A7B5-9EA0A106C73E}" destId="{F9ADF569-AC0A-C44F-8A4D-F54EE5B065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329AE-D020-4B4D-8C80-01AD14BB57D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FB4DF-A93B-D649-8729-43A47AD702FD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</a:rPr>
            <a:t>SQL statements can be used to:</a:t>
          </a:r>
          <a:endParaRPr lang="en-US" b="1" dirty="0">
            <a:solidFill>
              <a:schemeClr val="tx1"/>
            </a:solidFill>
          </a:endParaRPr>
        </a:p>
      </dgm:t>
    </dgm:pt>
    <dgm:pt modelId="{7D7D3C29-E601-7B48-8300-6C4966896A38}" type="parTrans" cxnId="{617DECC6-8F5C-1341-8C5A-ACF86E7765D0}">
      <dgm:prSet/>
      <dgm:spPr/>
      <dgm:t>
        <a:bodyPr/>
        <a:lstStyle/>
        <a:p>
          <a:endParaRPr lang="en-US"/>
        </a:p>
      </dgm:t>
    </dgm:pt>
    <dgm:pt modelId="{A1A5E429-2340-7746-805F-D85EDB7F393A}" type="sibTrans" cxnId="{617DECC6-8F5C-1341-8C5A-ACF86E7765D0}">
      <dgm:prSet/>
      <dgm:spPr/>
      <dgm:t>
        <a:bodyPr/>
        <a:lstStyle/>
        <a:p>
          <a:endParaRPr lang="en-US"/>
        </a:p>
      </dgm:t>
    </dgm:pt>
    <dgm:pt modelId="{21856587-A146-8442-B3FF-1D65E287C1BB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Create tables </a:t>
          </a:r>
        </a:p>
      </dgm:t>
    </dgm:pt>
    <dgm:pt modelId="{A9872C9E-D942-D042-A54A-9E3ED8BD8A66}" type="parTrans" cxnId="{67595E5A-582C-EB41-9F6F-51066A3D0902}">
      <dgm:prSet/>
      <dgm:spPr/>
      <dgm:t>
        <a:bodyPr/>
        <a:lstStyle/>
        <a:p>
          <a:endParaRPr lang="en-US"/>
        </a:p>
      </dgm:t>
    </dgm:pt>
    <dgm:pt modelId="{8C34D3B0-CD33-3A45-AC20-F312A3A8224A}" type="sibTrans" cxnId="{67595E5A-582C-EB41-9F6F-51066A3D0902}">
      <dgm:prSet/>
      <dgm:spPr/>
      <dgm:t>
        <a:bodyPr/>
        <a:lstStyle/>
        <a:p>
          <a:endParaRPr lang="en-US"/>
        </a:p>
      </dgm:t>
    </dgm:pt>
    <dgm:pt modelId="{E7E540AA-E688-D347-95E9-592A12793212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Insert and delete data in tables </a:t>
          </a:r>
        </a:p>
      </dgm:t>
    </dgm:pt>
    <dgm:pt modelId="{076AC029-1BA6-F646-A7DB-8D3C639C3A70}" type="parTrans" cxnId="{C34C3295-BC70-BE45-9C04-4961242ECFBE}">
      <dgm:prSet/>
      <dgm:spPr/>
      <dgm:t>
        <a:bodyPr/>
        <a:lstStyle/>
        <a:p>
          <a:endParaRPr lang="en-US"/>
        </a:p>
      </dgm:t>
    </dgm:pt>
    <dgm:pt modelId="{66AB3B76-1E36-A84E-A48E-94605DD39569}" type="sibTrans" cxnId="{C34C3295-BC70-BE45-9C04-4961242ECFBE}">
      <dgm:prSet/>
      <dgm:spPr/>
      <dgm:t>
        <a:bodyPr/>
        <a:lstStyle/>
        <a:p>
          <a:endParaRPr lang="en-US"/>
        </a:p>
      </dgm:t>
    </dgm:pt>
    <dgm:pt modelId="{C364A1C9-BC50-7A4F-958D-06806FB182AE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Create views </a:t>
          </a:r>
        </a:p>
      </dgm:t>
    </dgm:pt>
    <dgm:pt modelId="{7579968D-85BC-6948-9DC8-6805F1C5FD33}" type="parTrans" cxnId="{A9E154D0-5FBE-C443-B645-B5ABA3C015B5}">
      <dgm:prSet/>
      <dgm:spPr/>
      <dgm:t>
        <a:bodyPr/>
        <a:lstStyle/>
        <a:p>
          <a:endParaRPr lang="en-US"/>
        </a:p>
      </dgm:t>
    </dgm:pt>
    <dgm:pt modelId="{3CDC4511-2132-6241-86A0-3D0E051B1BAB}" type="sibTrans" cxnId="{A9E154D0-5FBE-C443-B645-B5ABA3C015B5}">
      <dgm:prSet/>
      <dgm:spPr/>
      <dgm:t>
        <a:bodyPr/>
        <a:lstStyle/>
        <a:p>
          <a:endParaRPr lang="en-US"/>
        </a:p>
      </dgm:t>
    </dgm:pt>
    <dgm:pt modelId="{FFF468A1-A748-FF48-8F60-17D959AAAB43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Retrieve data with query statements</a:t>
          </a:r>
        </a:p>
      </dgm:t>
    </dgm:pt>
    <dgm:pt modelId="{09E26048-E3BC-264C-9CC9-5BAAABE63268}" type="parTrans" cxnId="{44CB20DE-2BC3-9547-8FA4-374C1630A89C}">
      <dgm:prSet/>
      <dgm:spPr/>
      <dgm:t>
        <a:bodyPr/>
        <a:lstStyle/>
        <a:p>
          <a:endParaRPr lang="en-US"/>
        </a:p>
      </dgm:t>
    </dgm:pt>
    <dgm:pt modelId="{F2EDC7B4-169C-BD4A-8062-F69804C8996F}" type="sibTrans" cxnId="{44CB20DE-2BC3-9547-8FA4-374C1630A89C}">
      <dgm:prSet/>
      <dgm:spPr/>
      <dgm:t>
        <a:bodyPr/>
        <a:lstStyle/>
        <a:p>
          <a:endParaRPr lang="en-US"/>
        </a:p>
      </dgm:t>
    </dgm:pt>
    <dgm:pt modelId="{2E70F202-7551-944C-B26F-EB341DF96E04}" type="pres">
      <dgm:prSet presAssocID="{C7B329AE-D020-4B4D-8C80-01AD14BB57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0E5B2-274F-B041-94D2-52B2742F455E}" type="pres">
      <dgm:prSet presAssocID="{2B7FB4DF-A93B-D649-8729-43A47AD702FD}" presName="composite" presStyleCnt="0"/>
      <dgm:spPr/>
    </dgm:pt>
    <dgm:pt modelId="{5E70569A-157E-B84F-8BE4-052909CE1C9C}" type="pres">
      <dgm:prSet presAssocID="{2B7FB4DF-A93B-D649-8729-43A47AD702F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9D32B-B686-2946-9864-E0BC67B6D38C}" type="pres">
      <dgm:prSet presAssocID="{2B7FB4DF-A93B-D649-8729-43A47AD702F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52663-B3C7-F442-940A-E2DD7BEFF903}" type="presOf" srcId="{C7B329AE-D020-4B4D-8C80-01AD14BB57D1}" destId="{2E70F202-7551-944C-B26F-EB341DF96E04}" srcOrd="0" destOrd="0" presId="urn:microsoft.com/office/officeart/2005/8/layout/hList1"/>
    <dgm:cxn modelId="{44CB20DE-2BC3-9547-8FA4-374C1630A89C}" srcId="{2B7FB4DF-A93B-D649-8729-43A47AD702FD}" destId="{FFF468A1-A748-FF48-8F60-17D959AAAB43}" srcOrd="3" destOrd="0" parTransId="{09E26048-E3BC-264C-9CC9-5BAAABE63268}" sibTransId="{F2EDC7B4-169C-BD4A-8062-F69804C8996F}"/>
    <dgm:cxn modelId="{547A420A-754C-8348-8AB3-50B849BB9FE4}" type="presOf" srcId="{E7E540AA-E688-D347-95E9-592A12793212}" destId="{8059D32B-B686-2946-9864-E0BC67B6D38C}" srcOrd="0" destOrd="1" presId="urn:microsoft.com/office/officeart/2005/8/layout/hList1"/>
    <dgm:cxn modelId="{A9E154D0-5FBE-C443-B645-B5ABA3C015B5}" srcId="{2B7FB4DF-A93B-D649-8729-43A47AD702FD}" destId="{C364A1C9-BC50-7A4F-958D-06806FB182AE}" srcOrd="2" destOrd="0" parTransId="{7579968D-85BC-6948-9DC8-6805F1C5FD33}" sibTransId="{3CDC4511-2132-6241-86A0-3D0E051B1BAB}"/>
    <dgm:cxn modelId="{C34C3295-BC70-BE45-9C04-4961242ECFBE}" srcId="{2B7FB4DF-A93B-D649-8729-43A47AD702FD}" destId="{E7E540AA-E688-D347-95E9-592A12793212}" srcOrd="1" destOrd="0" parTransId="{076AC029-1BA6-F646-A7DB-8D3C639C3A70}" sibTransId="{66AB3B76-1E36-A84E-A48E-94605DD39569}"/>
    <dgm:cxn modelId="{6F8B3C2D-7C9A-CB40-B71C-CEC3D01F12A6}" type="presOf" srcId="{2B7FB4DF-A93B-D649-8729-43A47AD702FD}" destId="{5E70569A-157E-B84F-8BE4-052909CE1C9C}" srcOrd="0" destOrd="0" presId="urn:microsoft.com/office/officeart/2005/8/layout/hList1"/>
    <dgm:cxn modelId="{BCDE21F1-90FE-064A-9640-65D91E77804D}" type="presOf" srcId="{21856587-A146-8442-B3FF-1D65E287C1BB}" destId="{8059D32B-B686-2946-9864-E0BC67B6D38C}" srcOrd="0" destOrd="0" presId="urn:microsoft.com/office/officeart/2005/8/layout/hList1"/>
    <dgm:cxn modelId="{67595E5A-582C-EB41-9F6F-51066A3D0902}" srcId="{2B7FB4DF-A93B-D649-8729-43A47AD702FD}" destId="{21856587-A146-8442-B3FF-1D65E287C1BB}" srcOrd="0" destOrd="0" parTransId="{A9872C9E-D942-D042-A54A-9E3ED8BD8A66}" sibTransId="{8C34D3B0-CD33-3A45-AC20-F312A3A8224A}"/>
    <dgm:cxn modelId="{1855C2B6-C19B-6548-822B-CCA8E993B5E3}" type="presOf" srcId="{FFF468A1-A748-FF48-8F60-17D959AAAB43}" destId="{8059D32B-B686-2946-9864-E0BC67B6D38C}" srcOrd="0" destOrd="3" presId="urn:microsoft.com/office/officeart/2005/8/layout/hList1"/>
    <dgm:cxn modelId="{A26FBA27-E962-E840-B1B2-EFD62315AE3E}" type="presOf" srcId="{C364A1C9-BC50-7A4F-958D-06806FB182AE}" destId="{8059D32B-B686-2946-9864-E0BC67B6D38C}" srcOrd="0" destOrd="2" presId="urn:microsoft.com/office/officeart/2005/8/layout/hList1"/>
    <dgm:cxn modelId="{617DECC6-8F5C-1341-8C5A-ACF86E7765D0}" srcId="{C7B329AE-D020-4B4D-8C80-01AD14BB57D1}" destId="{2B7FB4DF-A93B-D649-8729-43A47AD702FD}" srcOrd="0" destOrd="0" parTransId="{7D7D3C29-E601-7B48-8300-6C4966896A38}" sibTransId="{A1A5E429-2340-7746-805F-D85EDB7F393A}"/>
    <dgm:cxn modelId="{32C36337-D716-BF47-8119-E8CECC8B0DB6}" type="presParOf" srcId="{2E70F202-7551-944C-B26F-EB341DF96E04}" destId="{59E0E5B2-274F-B041-94D2-52B2742F455E}" srcOrd="0" destOrd="0" presId="urn:microsoft.com/office/officeart/2005/8/layout/hList1"/>
    <dgm:cxn modelId="{9C353667-B54F-DF4D-83A3-2D6D5E774791}" type="presParOf" srcId="{59E0E5B2-274F-B041-94D2-52B2742F455E}" destId="{5E70569A-157E-B84F-8BE4-052909CE1C9C}" srcOrd="0" destOrd="0" presId="urn:microsoft.com/office/officeart/2005/8/layout/hList1"/>
    <dgm:cxn modelId="{16DFF6D1-E699-F340-A163-673E40E62695}" type="presParOf" srcId="{59E0E5B2-274F-B041-94D2-52B2742F455E}" destId="{8059D32B-B686-2946-9864-E0BC67B6D3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39F8D-C288-C346-B08F-7C509C165E88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8C794-48C2-D845-9421-064A3A0E257A}">
      <dgm:prSet/>
      <dgm:spPr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The </a:t>
          </a:r>
          <a:r>
            <a:rPr lang="en-US" b="1" dirty="0" err="1" smtClean="0">
              <a:solidFill>
                <a:schemeClr val="bg1"/>
              </a:solidFill>
            </a:rPr>
            <a:t>SQLi</a:t>
          </a:r>
          <a:r>
            <a:rPr lang="en-US" b="1" dirty="0" smtClean="0">
              <a:solidFill>
                <a:schemeClr val="bg1"/>
              </a:solidFill>
            </a:rPr>
            <a:t> attack typically works by prematurely terminating a text string and appending a new command</a:t>
          </a:r>
          <a:endParaRPr lang="en-US" b="1" dirty="0">
            <a:solidFill>
              <a:schemeClr val="bg1"/>
            </a:solidFill>
          </a:endParaRPr>
        </a:p>
      </dgm:t>
    </dgm:pt>
    <dgm:pt modelId="{3B930D6A-2B6C-AB49-8167-9E5F1C6C0450}" type="parTrans" cxnId="{B3E64FD0-F0EF-464E-94F0-6EB236B1FE04}">
      <dgm:prSet/>
      <dgm:spPr/>
      <dgm:t>
        <a:bodyPr/>
        <a:lstStyle/>
        <a:p>
          <a:endParaRPr lang="en-US"/>
        </a:p>
      </dgm:t>
    </dgm:pt>
    <dgm:pt modelId="{29A6D2D5-74B9-D543-A230-687EDD5BF144}" type="sibTrans" cxnId="{B3E64FD0-F0EF-464E-94F0-6EB236B1FE04}">
      <dgm:prSet/>
      <dgm:spPr/>
      <dgm:t>
        <a:bodyPr/>
        <a:lstStyle/>
        <a:p>
          <a:endParaRPr lang="en-US"/>
        </a:p>
      </dgm:t>
    </dgm:pt>
    <dgm:pt modelId="{E48B7084-AA95-F447-92D5-6D0E34148E52}">
      <dgm:prSet/>
      <dgm:spPr>
        <a:solidFill>
          <a:schemeClr val="accent6">
            <a:lumMod val="40000"/>
            <a:lumOff val="60000"/>
            <a:alpha val="90000"/>
          </a:schemeClr>
        </a:solidFill>
        <a:ln w="25400">
          <a:solidFill>
            <a:schemeClr val="bg1"/>
          </a:solidFill>
        </a:ln>
      </dgm:spPr>
      <dgm:t>
        <a:bodyPr/>
        <a:lstStyle/>
        <a:p>
          <a:pPr rtl="0"/>
          <a:r>
            <a:rPr lang="en-US" dirty="0" smtClean="0"/>
            <a:t>Because the inserted command may have additional strings appended to it before it is executed the attacker terminates the injected string with a comment mark “- -”</a:t>
          </a:r>
          <a:endParaRPr lang="en-US" dirty="0"/>
        </a:p>
      </dgm:t>
    </dgm:pt>
    <dgm:pt modelId="{CB5B42C3-C677-234F-9678-014C7FB27236}" type="parTrans" cxnId="{185FA164-C910-AD41-B44A-A09DAA76D3E8}">
      <dgm:prSet/>
      <dgm:spPr/>
      <dgm:t>
        <a:bodyPr/>
        <a:lstStyle/>
        <a:p>
          <a:endParaRPr lang="en-US"/>
        </a:p>
      </dgm:t>
    </dgm:pt>
    <dgm:pt modelId="{026B3130-9EB6-FE45-85A9-B7D357127932}" type="sibTrans" cxnId="{185FA164-C910-AD41-B44A-A09DAA76D3E8}">
      <dgm:prSet/>
      <dgm:spPr/>
      <dgm:t>
        <a:bodyPr/>
        <a:lstStyle/>
        <a:p>
          <a:endParaRPr lang="en-US"/>
        </a:p>
      </dgm:t>
    </dgm:pt>
    <dgm:pt modelId="{ADCA4019-1E9D-0742-98DE-A12EEEACA29D}">
      <dgm:prSet/>
      <dgm:spPr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Subsequent text is ignored at execution time</a:t>
          </a:r>
          <a:endParaRPr lang="en-US" b="1" dirty="0">
            <a:solidFill>
              <a:schemeClr val="bg1"/>
            </a:solidFill>
          </a:endParaRPr>
        </a:p>
      </dgm:t>
    </dgm:pt>
    <dgm:pt modelId="{BAC8A197-0877-614C-9D4B-0A80DA1C3CE1}" type="parTrans" cxnId="{F24C133F-25AB-E947-9D39-5C9FF8A863DF}">
      <dgm:prSet/>
      <dgm:spPr/>
      <dgm:t>
        <a:bodyPr/>
        <a:lstStyle/>
        <a:p>
          <a:endParaRPr lang="en-US"/>
        </a:p>
      </dgm:t>
    </dgm:pt>
    <dgm:pt modelId="{109CF322-7436-7D4C-B5C8-7FDE6610D393}" type="sibTrans" cxnId="{F24C133F-25AB-E947-9D39-5C9FF8A863DF}">
      <dgm:prSet/>
      <dgm:spPr/>
      <dgm:t>
        <a:bodyPr/>
        <a:lstStyle/>
        <a:p>
          <a:endParaRPr lang="en-US"/>
        </a:p>
      </dgm:t>
    </dgm:pt>
    <dgm:pt modelId="{D8534915-E245-9E43-9EF0-45CEFD9C0478}" type="pres">
      <dgm:prSet presAssocID="{0A639F8D-C288-C346-B08F-7C509C165E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D58BC-A84A-964D-BD9B-A8BD149D6D75}" type="pres">
      <dgm:prSet presAssocID="{ADCA4019-1E9D-0742-98DE-A12EEEACA29D}" presName="boxAndChildren" presStyleCnt="0"/>
      <dgm:spPr/>
    </dgm:pt>
    <dgm:pt modelId="{A8F199B5-9582-1D41-AA0F-90C248A8369F}" type="pres">
      <dgm:prSet presAssocID="{ADCA4019-1E9D-0742-98DE-A12EEEACA29D}" presName="parentTextBox" presStyleLbl="node1" presStyleIdx="0" presStyleCnt="2" custScaleY="43654"/>
      <dgm:spPr/>
      <dgm:t>
        <a:bodyPr/>
        <a:lstStyle/>
        <a:p>
          <a:endParaRPr lang="en-US"/>
        </a:p>
      </dgm:t>
    </dgm:pt>
    <dgm:pt modelId="{CF60CC9C-39AA-5145-9EFF-81D00F0B1F83}" type="pres">
      <dgm:prSet presAssocID="{29A6D2D5-74B9-D543-A230-687EDD5BF144}" presName="sp" presStyleCnt="0"/>
      <dgm:spPr/>
    </dgm:pt>
    <dgm:pt modelId="{4B55EF89-7A95-9945-AA8B-8DC70CB65DE9}" type="pres">
      <dgm:prSet presAssocID="{C3C8C794-48C2-D845-9421-064A3A0E257A}" presName="arrowAndChildren" presStyleCnt="0"/>
      <dgm:spPr/>
    </dgm:pt>
    <dgm:pt modelId="{8F2574DE-1AE8-F341-9AF4-764E7916287A}" type="pres">
      <dgm:prSet presAssocID="{C3C8C794-48C2-D845-9421-064A3A0E257A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B121884D-C389-FC4E-85A6-C9D2F8467421}" type="pres">
      <dgm:prSet presAssocID="{C3C8C794-48C2-D845-9421-064A3A0E257A}" presName="arrow" presStyleLbl="node1" presStyleIdx="1" presStyleCnt="2"/>
      <dgm:spPr/>
      <dgm:t>
        <a:bodyPr/>
        <a:lstStyle/>
        <a:p>
          <a:endParaRPr lang="en-US"/>
        </a:p>
      </dgm:t>
    </dgm:pt>
    <dgm:pt modelId="{32114042-2744-E745-8A51-DCB551FF5DA9}" type="pres">
      <dgm:prSet presAssocID="{C3C8C794-48C2-D845-9421-064A3A0E257A}" presName="descendantArrow" presStyleCnt="0"/>
      <dgm:spPr/>
    </dgm:pt>
    <dgm:pt modelId="{A2DC8247-886C-F948-BD27-D7F583898F2F}" type="pres">
      <dgm:prSet presAssocID="{E48B7084-AA95-F447-92D5-6D0E34148E52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5FA164-C910-AD41-B44A-A09DAA76D3E8}" srcId="{C3C8C794-48C2-D845-9421-064A3A0E257A}" destId="{E48B7084-AA95-F447-92D5-6D0E34148E52}" srcOrd="0" destOrd="0" parTransId="{CB5B42C3-C677-234F-9678-014C7FB27236}" sibTransId="{026B3130-9EB6-FE45-85A9-B7D357127932}"/>
    <dgm:cxn modelId="{B3E64FD0-F0EF-464E-94F0-6EB236B1FE04}" srcId="{0A639F8D-C288-C346-B08F-7C509C165E88}" destId="{C3C8C794-48C2-D845-9421-064A3A0E257A}" srcOrd="0" destOrd="0" parTransId="{3B930D6A-2B6C-AB49-8167-9E5F1C6C0450}" sibTransId="{29A6D2D5-74B9-D543-A230-687EDD5BF144}"/>
    <dgm:cxn modelId="{0F98FD49-1C9B-F444-A8A0-4410AC63AF61}" type="presOf" srcId="{E48B7084-AA95-F447-92D5-6D0E34148E52}" destId="{A2DC8247-886C-F948-BD27-D7F583898F2F}" srcOrd="0" destOrd="0" presId="urn:microsoft.com/office/officeart/2005/8/layout/process4"/>
    <dgm:cxn modelId="{426E4243-E8AB-8648-8FCA-C400D5263341}" type="presOf" srcId="{C3C8C794-48C2-D845-9421-064A3A0E257A}" destId="{8F2574DE-1AE8-F341-9AF4-764E7916287A}" srcOrd="0" destOrd="0" presId="urn:microsoft.com/office/officeart/2005/8/layout/process4"/>
    <dgm:cxn modelId="{F24C133F-25AB-E947-9D39-5C9FF8A863DF}" srcId="{0A639F8D-C288-C346-B08F-7C509C165E88}" destId="{ADCA4019-1E9D-0742-98DE-A12EEEACA29D}" srcOrd="1" destOrd="0" parTransId="{BAC8A197-0877-614C-9D4B-0A80DA1C3CE1}" sibTransId="{109CF322-7436-7D4C-B5C8-7FDE6610D393}"/>
    <dgm:cxn modelId="{7CD07199-02FC-AC42-918D-C9BDA9F2C459}" type="presOf" srcId="{C3C8C794-48C2-D845-9421-064A3A0E257A}" destId="{B121884D-C389-FC4E-85A6-C9D2F8467421}" srcOrd="1" destOrd="0" presId="urn:microsoft.com/office/officeart/2005/8/layout/process4"/>
    <dgm:cxn modelId="{6692304F-3414-AF46-8579-98999AF49853}" type="presOf" srcId="{ADCA4019-1E9D-0742-98DE-A12EEEACA29D}" destId="{A8F199B5-9582-1D41-AA0F-90C248A8369F}" srcOrd="0" destOrd="0" presId="urn:microsoft.com/office/officeart/2005/8/layout/process4"/>
    <dgm:cxn modelId="{4F0ABF13-1EA1-024E-A5FD-DE46DD225AB6}" type="presOf" srcId="{0A639F8D-C288-C346-B08F-7C509C165E88}" destId="{D8534915-E245-9E43-9EF0-45CEFD9C0478}" srcOrd="0" destOrd="0" presId="urn:microsoft.com/office/officeart/2005/8/layout/process4"/>
    <dgm:cxn modelId="{704FDBDF-6098-DC4F-A8CD-7CEAC69D0BC2}" type="presParOf" srcId="{D8534915-E245-9E43-9EF0-45CEFD9C0478}" destId="{FC9D58BC-A84A-964D-BD9B-A8BD149D6D75}" srcOrd="0" destOrd="0" presId="urn:microsoft.com/office/officeart/2005/8/layout/process4"/>
    <dgm:cxn modelId="{2A3E6812-09E0-BD4F-8E73-5FFE5E618644}" type="presParOf" srcId="{FC9D58BC-A84A-964D-BD9B-A8BD149D6D75}" destId="{A8F199B5-9582-1D41-AA0F-90C248A8369F}" srcOrd="0" destOrd="0" presId="urn:microsoft.com/office/officeart/2005/8/layout/process4"/>
    <dgm:cxn modelId="{4B127D99-DA15-B443-9024-6D018E916BCA}" type="presParOf" srcId="{D8534915-E245-9E43-9EF0-45CEFD9C0478}" destId="{CF60CC9C-39AA-5145-9EFF-81D00F0B1F83}" srcOrd="1" destOrd="0" presId="urn:microsoft.com/office/officeart/2005/8/layout/process4"/>
    <dgm:cxn modelId="{04658D2D-1BBC-604E-B6D6-483694515232}" type="presParOf" srcId="{D8534915-E245-9E43-9EF0-45CEFD9C0478}" destId="{4B55EF89-7A95-9945-AA8B-8DC70CB65DE9}" srcOrd="2" destOrd="0" presId="urn:microsoft.com/office/officeart/2005/8/layout/process4"/>
    <dgm:cxn modelId="{3B87F4E7-BB2A-8D41-9527-648DB380F54E}" type="presParOf" srcId="{4B55EF89-7A95-9945-AA8B-8DC70CB65DE9}" destId="{8F2574DE-1AE8-F341-9AF4-764E7916287A}" srcOrd="0" destOrd="0" presId="urn:microsoft.com/office/officeart/2005/8/layout/process4"/>
    <dgm:cxn modelId="{D089BD76-AEE1-F644-86AB-351F3BA35247}" type="presParOf" srcId="{4B55EF89-7A95-9945-AA8B-8DC70CB65DE9}" destId="{B121884D-C389-FC4E-85A6-C9D2F8467421}" srcOrd="1" destOrd="0" presId="urn:microsoft.com/office/officeart/2005/8/layout/process4"/>
    <dgm:cxn modelId="{29374795-D172-604E-9F01-80D78D88ECED}" type="presParOf" srcId="{4B55EF89-7A95-9945-AA8B-8DC70CB65DE9}" destId="{32114042-2744-E745-8A51-DCB551FF5DA9}" srcOrd="2" destOrd="0" presId="urn:microsoft.com/office/officeart/2005/8/layout/process4"/>
    <dgm:cxn modelId="{BFCF3A68-CB5C-714E-8453-6CD91833AC89}" type="presParOf" srcId="{32114042-2744-E745-8A51-DCB551FF5DA9}" destId="{A2DC8247-886C-F948-BD27-D7F583898F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39F8D-C288-C346-B08F-7C509C165E88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8C794-48C2-D845-9421-064A3A0E257A}">
      <dgm:prSet/>
      <dgm:spPr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$query = "select count(*) from users where username</a:t>
          </a:r>
        </a:p>
        <a:p>
          <a:r>
            <a:rPr lang="en-US" b="1" dirty="0" smtClean="0">
              <a:solidFill>
                <a:schemeClr val="bg1"/>
              </a:solidFill>
            </a:rPr>
            <a:t>= '$username' and password = '$password` ";</a:t>
          </a:r>
          <a:endParaRPr lang="en-US" b="1" dirty="0">
            <a:solidFill>
              <a:schemeClr val="bg1"/>
            </a:solidFill>
          </a:endParaRPr>
        </a:p>
      </dgm:t>
    </dgm:pt>
    <dgm:pt modelId="{3B930D6A-2B6C-AB49-8167-9E5F1C6C0450}" type="parTrans" cxnId="{B3E64FD0-F0EF-464E-94F0-6EB236B1FE04}">
      <dgm:prSet/>
      <dgm:spPr/>
      <dgm:t>
        <a:bodyPr/>
        <a:lstStyle/>
        <a:p>
          <a:endParaRPr lang="en-US"/>
        </a:p>
      </dgm:t>
    </dgm:pt>
    <dgm:pt modelId="{29A6D2D5-74B9-D543-A230-687EDD5BF144}" type="sibTrans" cxnId="{B3E64FD0-F0EF-464E-94F0-6EB236B1FE04}">
      <dgm:prSet/>
      <dgm:spPr/>
      <dgm:t>
        <a:bodyPr/>
        <a:lstStyle/>
        <a:p>
          <a:endParaRPr lang="en-US"/>
        </a:p>
      </dgm:t>
    </dgm:pt>
    <dgm:pt modelId="{E48B7084-AA95-F447-92D5-6D0E34148E52}">
      <dgm:prSet/>
      <dgm:spPr>
        <a:solidFill>
          <a:schemeClr val="accent6">
            <a:lumMod val="40000"/>
            <a:lumOff val="60000"/>
            <a:alpha val="90000"/>
          </a:schemeClr>
        </a:solidFill>
        <a:ln w="25400">
          <a:solidFill>
            <a:schemeClr val="bg1"/>
          </a:solidFill>
        </a:ln>
      </dgm:spPr>
      <dgm:t>
        <a:bodyPr/>
        <a:lstStyle/>
        <a:p>
          <a:pPr rtl="0"/>
          <a:r>
            <a:rPr lang="en-US" dirty="0" smtClean="0"/>
            <a:t>Username: admin</a:t>
          </a:r>
        </a:p>
        <a:p>
          <a:pPr rtl="0"/>
          <a:r>
            <a:rPr lang="en-US" dirty="0" smtClean="0"/>
            <a:t> Password:  ' or 1=1 - -</a:t>
          </a:r>
          <a:endParaRPr lang="en-US" dirty="0"/>
        </a:p>
      </dgm:t>
    </dgm:pt>
    <dgm:pt modelId="{CB5B42C3-C677-234F-9678-014C7FB27236}" type="parTrans" cxnId="{185FA164-C910-AD41-B44A-A09DAA76D3E8}">
      <dgm:prSet/>
      <dgm:spPr/>
      <dgm:t>
        <a:bodyPr/>
        <a:lstStyle/>
        <a:p>
          <a:endParaRPr lang="en-US"/>
        </a:p>
      </dgm:t>
    </dgm:pt>
    <dgm:pt modelId="{026B3130-9EB6-FE45-85A9-B7D357127932}" type="sibTrans" cxnId="{185FA164-C910-AD41-B44A-A09DAA76D3E8}">
      <dgm:prSet/>
      <dgm:spPr/>
      <dgm:t>
        <a:bodyPr/>
        <a:lstStyle/>
        <a:p>
          <a:endParaRPr lang="en-US"/>
        </a:p>
      </dgm:t>
    </dgm:pt>
    <dgm:pt modelId="{ADCA4019-1E9D-0742-98DE-A12EEEACA29D}">
      <dgm:prSet/>
      <dgm:spPr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$query = "select count(*) from users where username</a:t>
          </a:r>
        </a:p>
        <a:p>
          <a:r>
            <a:rPr lang="en-US" b="1" dirty="0" smtClean="0">
              <a:solidFill>
                <a:schemeClr val="bg1"/>
              </a:solidFill>
            </a:rPr>
            <a:t>= ‘admin' and password = ‘’ or 1=1 --’ ";</a:t>
          </a:r>
          <a:endParaRPr lang="en-US" b="1" dirty="0">
            <a:solidFill>
              <a:schemeClr val="bg1"/>
            </a:solidFill>
          </a:endParaRPr>
        </a:p>
      </dgm:t>
    </dgm:pt>
    <dgm:pt modelId="{BAC8A197-0877-614C-9D4B-0A80DA1C3CE1}" type="parTrans" cxnId="{F24C133F-25AB-E947-9D39-5C9FF8A863DF}">
      <dgm:prSet/>
      <dgm:spPr/>
      <dgm:t>
        <a:bodyPr/>
        <a:lstStyle/>
        <a:p>
          <a:endParaRPr lang="en-US"/>
        </a:p>
      </dgm:t>
    </dgm:pt>
    <dgm:pt modelId="{109CF322-7436-7D4C-B5C8-7FDE6610D393}" type="sibTrans" cxnId="{F24C133F-25AB-E947-9D39-5C9FF8A863DF}">
      <dgm:prSet/>
      <dgm:spPr/>
      <dgm:t>
        <a:bodyPr/>
        <a:lstStyle/>
        <a:p>
          <a:endParaRPr lang="en-US"/>
        </a:p>
      </dgm:t>
    </dgm:pt>
    <dgm:pt modelId="{D8534915-E245-9E43-9EF0-45CEFD9C0478}" type="pres">
      <dgm:prSet presAssocID="{0A639F8D-C288-C346-B08F-7C509C165E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D58BC-A84A-964D-BD9B-A8BD149D6D75}" type="pres">
      <dgm:prSet presAssocID="{ADCA4019-1E9D-0742-98DE-A12EEEACA29D}" presName="boxAndChildren" presStyleCnt="0"/>
      <dgm:spPr/>
    </dgm:pt>
    <dgm:pt modelId="{A8F199B5-9582-1D41-AA0F-90C248A8369F}" type="pres">
      <dgm:prSet presAssocID="{ADCA4019-1E9D-0742-98DE-A12EEEACA29D}" presName="parentTextBox" presStyleLbl="node1" presStyleIdx="0" presStyleCnt="2" custScaleY="43654"/>
      <dgm:spPr/>
      <dgm:t>
        <a:bodyPr/>
        <a:lstStyle/>
        <a:p>
          <a:endParaRPr lang="en-US"/>
        </a:p>
      </dgm:t>
    </dgm:pt>
    <dgm:pt modelId="{CF60CC9C-39AA-5145-9EFF-81D00F0B1F83}" type="pres">
      <dgm:prSet presAssocID="{29A6D2D5-74B9-D543-A230-687EDD5BF144}" presName="sp" presStyleCnt="0"/>
      <dgm:spPr/>
    </dgm:pt>
    <dgm:pt modelId="{4B55EF89-7A95-9945-AA8B-8DC70CB65DE9}" type="pres">
      <dgm:prSet presAssocID="{C3C8C794-48C2-D845-9421-064A3A0E257A}" presName="arrowAndChildren" presStyleCnt="0"/>
      <dgm:spPr/>
    </dgm:pt>
    <dgm:pt modelId="{8F2574DE-1AE8-F341-9AF4-764E7916287A}" type="pres">
      <dgm:prSet presAssocID="{C3C8C794-48C2-D845-9421-064A3A0E257A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B121884D-C389-FC4E-85A6-C9D2F8467421}" type="pres">
      <dgm:prSet presAssocID="{C3C8C794-48C2-D845-9421-064A3A0E257A}" presName="arrow" presStyleLbl="node1" presStyleIdx="1" presStyleCnt="2"/>
      <dgm:spPr/>
      <dgm:t>
        <a:bodyPr/>
        <a:lstStyle/>
        <a:p>
          <a:endParaRPr lang="en-US"/>
        </a:p>
      </dgm:t>
    </dgm:pt>
    <dgm:pt modelId="{32114042-2744-E745-8A51-DCB551FF5DA9}" type="pres">
      <dgm:prSet presAssocID="{C3C8C794-48C2-D845-9421-064A3A0E257A}" presName="descendantArrow" presStyleCnt="0"/>
      <dgm:spPr/>
    </dgm:pt>
    <dgm:pt modelId="{A2DC8247-886C-F948-BD27-D7F583898F2F}" type="pres">
      <dgm:prSet presAssocID="{E48B7084-AA95-F447-92D5-6D0E34148E52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5FA164-C910-AD41-B44A-A09DAA76D3E8}" srcId="{C3C8C794-48C2-D845-9421-064A3A0E257A}" destId="{E48B7084-AA95-F447-92D5-6D0E34148E52}" srcOrd="0" destOrd="0" parTransId="{CB5B42C3-C677-234F-9678-014C7FB27236}" sibTransId="{026B3130-9EB6-FE45-85A9-B7D357127932}"/>
    <dgm:cxn modelId="{B3E64FD0-F0EF-464E-94F0-6EB236B1FE04}" srcId="{0A639F8D-C288-C346-B08F-7C509C165E88}" destId="{C3C8C794-48C2-D845-9421-064A3A0E257A}" srcOrd="0" destOrd="0" parTransId="{3B930D6A-2B6C-AB49-8167-9E5F1C6C0450}" sibTransId="{29A6D2D5-74B9-D543-A230-687EDD5BF144}"/>
    <dgm:cxn modelId="{0F98FD49-1C9B-F444-A8A0-4410AC63AF61}" type="presOf" srcId="{E48B7084-AA95-F447-92D5-6D0E34148E52}" destId="{A2DC8247-886C-F948-BD27-D7F583898F2F}" srcOrd="0" destOrd="0" presId="urn:microsoft.com/office/officeart/2005/8/layout/process4"/>
    <dgm:cxn modelId="{426E4243-E8AB-8648-8FCA-C400D5263341}" type="presOf" srcId="{C3C8C794-48C2-D845-9421-064A3A0E257A}" destId="{8F2574DE-1AE8-F341-9AF4-764E7916287A}" srcOrd="0" destOrd="0" presId="urn:microsoft.com/office/officeart/2005/8/layout/process4"/>
    <dgm:cxn modelId="{F24C133F-25AB-E947-9D39-5C9FF8A863DF}" srcId="{0A639F8D-C288-C346-B08F-7C509C165E88}" destId="{ADCA4019-1E9D-0742-98DE-A12EEEACA29D}" srcOrd="1" destOrd="0" parTransId="{BAC8A197-0877-614C-9D4B-0A80DA1C3CE1}" sibTransId="{109CF322-7436-7D4C-B5C8-7FDE6610D393}"/>
    <dgm:cxn modelId="{7CD07199-02FC-AC42-918D-C9BDA9F2C459}" type="presOf" srcId="{C3C8C794-48C2-D845-9421-064A3A0E257A}" destId="{B121884D-C389-FC4E-85A6-C9D2F8467421}" srcOrd="1" destOrd="0" presId="urn:microsoft.com/office/officeart/2005/8/layout/process4"/>
    <dgm:cxn modelId="{6692304F-3414-AF46-8579-98999AF49853}" type="presOf" srcId="{ADCA4019-1E9D-0742-98DE-A12EEEACA29D}" destId="{A8F199B5-9582-1D41-AA0F-90C248A8369F}" srcOrd="0" destOrd="0" presId="urn:microsoft.com/office/officeart/2005/8/layout/process4"/>
    <dgm:cxn modelId="{4F0ABF13-1EA1-024E-A5FD-DE46DD225AB6}" type="presOf" srcId="{0A639F8D-C288-C346-B08F-7C509C165E88}" destId="{D8534915-E245-9E43-9EF0-45CEFD9C0478}" srcOrd="0" destOrd="0" presId="urn:microsoft.com/office/officeart/2005/8/layout/process4"/>
    <dgm:cxn modelId="{704FDBDF-6098-DC4F-A8CD-7CEAC69D0BC2}" type="presParOf" srcId="{D8534915-E245-9E43-9EF0-45CEFD9C0478}" destId="{FC9D58BC-A84A-964D-BD9B-A8BD149D6D75}" srcOrd="0" destOrd="0" presId="urn:microsoft.com/office/officeart/2005/8/layout/process4"/>
    <dgm:cxn modelId="{2A3E6812-09E0-BD4F-8E73-5FFE5E618644}" type="presParOf" srcId="{FC9D58BC-A84A-964D-BD9B-A8BD149D6D75}" destId="{A8F199B5-9582-1D41-AA0F-90C248A8369F}" srcOrd="0" destOrd="0" presId="urn:microsoft.com/office/officeart/2005/8/layout/process4"/>
    <dgm:cxn modelId="{4B127D99-DA15-B443-9024-6D018E916BCA}" type="presParOf" srcId="{D8534915-E245-9E43-9EF0-45CEFD9C0478}" destId="{CF60CC9C-39AA-5145-9EFF-81D00F0B1F83}" srcOrd="1" destOrd="0" presId="urn:microsoft.com/office/officeart/2005/8/layout/process4"/>
    <dgm:cxn modelId="{04658D2D-1BBC-604E-B6D6-483694515232}" type="presParOf" srcId="{D8534915-E245-9E43-9EF0-45CEFD9C0478}" destId="{4B55EF89-7A95-9945-AA8B-8DC70CB65DE9}" srcOrd="2" destOrd="0" presId="urn:microsoft.com/office/officeart/2005/8/layout/process4"/>
    <dgm:cxn modelId="{3B87F4E7-BB2A-8D41-9527-648DB380F54E}" type="presParOf" srcId="{4B55EF89-7A95-9945-AA8B-8DC70CB65DE9}" destId="{8F2574DE-1AE8-F341-9AF4-764E7916287A}" srcOrd="0" destOrd="0" presId="urn:microsoft.com/office/officeart/2005/8/layout/process4"/>
    <dgm:cxn modelId="{D089BD76-AEE1-F644-86AB-351F3BA35247}" type="presParOf" srcId="{4B55EF89-7A95-9945-AA8B-8DC70CB65DE9}" destId="{B121884D-C389-FC4E-85A6-C9D2F8467421}" srcOrd="1" destOrd="0" presId="urn:microsoft.com/office/officeart/2005/8/layout/process4"/>
    <dgm:cxn modelId="{29374795-D172-604E-9F01-80D78D88ECED}" type="presParOf" srcId="{4B55EF89-7A95-9945-AA8B-8DC70CB65DE9}" destId="{32114042-2744-E745-8A51-DCB551FF5DA9}" srcOrd="2" destOrd="0" presId="urn:microsoft.com/office/officeart/2005/8/layout/process4"/>
    <dgm:cxn modelId="{BFCF3A68-CB5C-714E-8453-6CD91833AC89}" type="presParOf" srcId="{32114042-2744-E745-8A51-DCB551FF5DA9}" destId="{A2DC8247-886C-F948-BD27-D7F583898F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DA593-D195-2F44-959F-64157309109A}">
      <dsp:nvSpPr>
        <dsp:cNvPr id="0" name=""/>
        <dsp:cNvSpPr/>
      </dsp:nvSpPr>
      <dsp:spPr>
        <a:xfrm>
          <a:off x="3778932" y="2650800"/>
          <a:ext cx="1974051" cy="1974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Reasons database security has not kept pace with the increased reliance on databases are: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875297" y="2747165"/>
        <a:ext cx="1781321" cy="1781321"/>
      </dsp:txXfrm>
    </dsp:sp>
    <dsp:sp modelId="{7813BD15-78C2-E642-A120-326C1AFD9315}">
      <dsp:nvSpPr>
        <dsp:cNvPr id="0" name=""/>
        <dsp:cNvSpPr/>
      </dsp:nvSpPr>
      <dsp:spPr>
        <a:xfrm rot="16220146">
          <a:off x="4659183" y="2537579"/>
          <a:ext cx="2264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445" y="0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D5751-08AC-0F4D-8C7F-3102335CDC0B}">
      <dsp:nvSpPr>
        <dsp:cNvPr id="0" name=""/>
        <dsp:cNvSpPr/>
      </dsp:nvSpPr>
      <dsp:spPr>
        <a:xfrm>
          <a:off x="3475445" y="291722"/>
          <a:ext cx="2607746" cy="2132636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There is a dramatic imbalance between the complexity of modern database management systems (DBMS) and the security technique used to protect these critical systems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3579552" y="395829"/>
        <a:ext cx="2399532" cy="1924422"/>
      </dsp:txXfrm>
    </dsp:sp>
    <dsp:sp modelId="{7988C636-C498-DE4F-907E-60D7F2CEEA99}">
      <dsp:nvSpPr>
        <dsp:cNvPr id="0" name=""/>
        <dsp:cNvSpPr/>
      </dsp:nvSpPr>
      <dsp:spPr>
        <a:xfrm rot="20289887">
          <a:off x="5737441" y="3161762"/>
          <a:ext cx="4332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3289" y="0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1F416-BEF4-AC4F-AB25-3F8D1766725E}">
      <dsp:nvSpPr>
        <dsp:cNvPr id="0" name=""/>
        <dsp:cNvSpPr/>
      </dsp:nvSpPr>
      <dsp:spPr>
        <a:xfrm>
          <a:off x="6155187" y="1560547"/>
          <a:ext cx="1997928" cy="2240733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Databases have a sophisticated interaction protocol, Structured Query Language (SQL), which is complex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6252718" y="1658078"/>
        <a:ext cx="1802866" cy="2045671"/>
      </dsp:txXfrm>
    </dsp:sp>
    <dsp:sp modelId="{D24FE0B0-EFA2-D542-B40A-F37DBDF73E06}">
      <dsp:nvSpPr>
        <dsp:cNvPr id="0" name=""/>
        <dsp:cNvSpPr/>
      </dsp:nvSpPr>
      <dsp:spPr>
        <a:xfrm rot="1855678">
          <a:off x="5724973" y="4330452"/>
          <a:ext cx="3939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3993" y="0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F155D-048D-5348-A9BB-D8A579D1252F}">
      <dsp:nvSpPr>
        <dsp:cNvPr id="0" name=""/>
        <dsp:cNvSpPr/>
      </dsp:nvSpPr>
      <dsp:spPr>
        <a:xfrm>
          <a:off x="6090956" y="4040821"/>
          <a:ext cx="2147899" cy="2068674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Effective database security requires a strategy based on a full understanding of the security vulnerabilities of SQL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6191940" y="4141805"/>
        <a:ext cx="1945931" cy="1866706"/>
      </dsp:txXfrm>
    </dsp:sp>
    <dsp:sp modelId="{981D5CA6-F177-CB4C-9966-05BD50D15216}">
      <dsp:nvSpPr>
        <dsp:cNvPr id="0" name=""/>
        <dsp:cNvSpPr/>
      </dsp:nvSpPr>
      <dsp:spPr>
        <a:xfrm rot="5298402">
          <a:off x="4484398" y="4944911"/>
          <a:ext cx="640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0398" y="0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0454B-E352-2E49-86E8-9EA9A0B200E5}">
      <dsp:nvSpPr>
        <dsp:cNvPr id="0" name=""/>
        <dsp:cNvSpPr/>
      </dsp:nvSpPr>
      <dsp:spPr>
        <a:xfrm>
          <a:off x="3714704" y="5264971"/>
          <a:ext cx="2237810" cy="1322614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The typical organization lacks full-time database security personnel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3779269" y="5329536"/>
        <a:ext cx="2108680" cy="1193484"/>
      </dsp:txXfrm>
    </dsp:sp>
    <dsp:sp modelId="{53F6C763-2619-1D48-89BC-89F2F9890BAF}">
      <dsp:nvSpPr>
        <dsp:cNvPr id="0" name=""/>
        <dsp:cNvSpPr/>
      </dsp:nvSpPr>
      <dsp:spPr>
        <a:xfrm rot="9446713">
          <a:off x="3406163" y="4122105"/>
          <a:ext cx="3875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591" y="0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D8C92-4FA3-294C-B685-92B4EF6825F5}">
      <dsp:nvSpPr>
        <dsp:cNvPr id="0" name=""/>
        <dsp:cNvSpPr/>
      </dsp:nvSpPr>
      <dsp:spPr>
        <a:xfrm>
          <a:off x="178517" y="3658886"/>
          <a:ext cx="3242468" cy="2421813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Most enterprise environments consist of a heterogeneous mixture of database platforms, enterprise platforms, and OS platforms, creating an additional complexity hurdle for security personnel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296740" y="3777109"/>
        <a:ext cx="3006022" cy="2185367"/>
      </dsp:txXfrm>
    </dsp:sp>
    <dsp:sp modelId="{D4BE5FCD-7508-954C-BD26-19EC4511F77E}">
      <dsp:nvSpPr>
        <dsp:cNvPr id="0" name=""/>
        <dsp:cNvSpPr/>
      </dsp:nvSpPr>
      <dsp:spPr>
        <a:xfrm rot="12058179">
          <a:off x="3085862" y="3131279"/>
          <a:ext cx="7168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6806" y="0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21C51-E63A-3E41-A0DD-7BD486704BC8}">
      <dsp:nvSpPr>
        <dsp:cNvPr id="0" name=""/>
        <dsp:cNvSpPr/>
      </dsp:nvSpPr>
      <dsp:spPr>
        <a:xfrm>
          <a:off x="826608" y="1786683"/>
          <a:ext cx="2282991" cy="155769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The increasing reliance on cloud technology to host part or all of the corporate database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902648" y="1862723"/>
        <a:ext cx="2130911" cy="140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B15C8-A880-7648-A14E-9CF40B4018BE}">
      <dsp:nvSpPr>
        <dsp:cNvPr id="0" name=""/>
        <dsp:cNvSpPr/>
      </dsp:nvSpPr>
      <dsp:spPr>
        <a:xfrm>
          <a:off x="0" y="2797"/>
          <a:ext cx="3581400" cy="736605"/>
        </a:xfrm>
        <a:prstGeom prst="rect">
          <a:avLst/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D</a:t>
          </a:r>
          <a:r>
            <a:rPr lang="en-US" sz="2000" kern="1200" dirty="0" smtClean="0">
              <a:latin typeface="+mj-lt"/>
              <a:ea typeface="+mn-ea"/>
              <a:cs typeface="+mn-cs"/>
            </a:rPr>
            <a:t>atabase management system (DBMS)</a:t>
          </a:r>
          <a:endParaRPr lang="en-US" sz="2000" kern="1200" dirty="0">
            <a:latin typeface="+mj-lt"/>
          </a:endParaRPr>
        </a:p>
      </dsp:txBody>
      <dsp:txXfrm>
        <a:off x="0" y="2797"/>
        <a:ext cx="3581400" cy="736605"/>
      </dsp:txXfrm>
    </dsp:sp>
    <dsp:sp modelId="{F9ADF569-AC0A-C44F-8A4D-F54EE5B06548}">
      <dsp:nvSpPr>
        <dsp:cNvPr id="0" name=""/>
        <dsp:cNvSpPr/>
      </dsp:nvSpPr>
      <dsp:spPr>
        <a:xfrm>
          <a:off x="0" y="739402"/>
          <a:ext cx="3581400" cy="2305799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75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</a:t>
          </a:r>
          <a:r>
            <a:rPr lang="en-US" sz="2000" kern="1200" dirty="0" smtClean="0">
              <a:latin typeface="+mj-lt"/>
              <a:ea typeface="+mn-ea"/>
            </a:rPr>
            <a:t>uite of programs for constructing and maintaining the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O</a:t>
          </a:r>
          <a:r>
            <a:rPr lang="en-US" sz="2000" kern="1200" dirty="0" smtClean="0">
              <a:latin typeface="+mj-lt"/>
              <a:ea typeface="+mn-ea"/>
            </a:rPr>
            <a:t>ffers ad hoc query facilities to multiple users and applications</a:t>
          </a:r>
        </a:p>
      </dsp:txBody>
      <dsp:txXfrm>
        <a:off x="0" y="739402"/>
        <a:ext cx="3581400" cy="2305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0569A-157E-B84F-8BE4-052909CE1C9C}">
      <dsp:nvSpPr>
        <dsp:cNvPr id="0" name=""/>
        <dsp:cNvSpPr/>
      </dsp:nvSpPr>
      <dsp:spPr>
        <a:xfrm>
          <a:off x="0" y="1391"/>
          <a:ext cx="6096000" cy="662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</a:rPr>
            <a:t>SQL statements can be used to: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0" y="1391"/>
        <a:ext cx="6096000" cy="662400"/>
      </dsp:txXfrm>
    </dsp:sp>
    <dsp:sp modelId="{8059D32B-B686-2946-9864-E0BC67B6D38C}">
      <dsp:nvSpPr>
        <dsp:cNvPr id="0" name=""/>
        <dsp:cNvSpPr/>
      </dsp:nvSpPr>
      <dsp:spPr>
        <a:xfrm>
          <a:off x="0" y="663791"/>
          <a:ext cx="6096000" cy="1925617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9525" cap="flat" cmpd="sng" algn="ctr">
          <a:solidFill>
            <a:schemeClr val="accent5">
              <a:lumMod val="75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effectLst/>
            </a:rPr>
            <a:t>Create tables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effectLst/>
            </a:rPr>
            <a:t>Insert and delete data in tables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effectLst/>
            </a:rPr>
            <a:t>Create views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effectLst/>
            </a:rPr>
            <a:t>Retrieve data with query statements</a:t>
          </a:r>
        </a:p>
      </dsp:txBody>
      <dsp:txXfrm>
        <a:off x="0" y="663791"/>
        <a:ext cx="6096000" cy="1925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199B5-9582-1D41-AA0F-90C248A8369F}">
      <dsp:nvSpPr>
        <dsp:cNvPr id="0" name=""/>
        <dsp:cNvSpPr/>
      </dsp:nvSpPr>
      <dsp:spPr>
        <a:xfrm>
          <a:off x="0" y="3220304"/>
          <a:ext cx="8229600" cy="922391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Subsequent text is ignored at execution time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0" y="3220304"/>
        <a:ext cx="8229600" cy="922391"/>
      </dsp:txXfrm>
    </dsp:sp>
    <dsp:sp modelId="{B121884D-C389-FC4E-85A6-C9D2F8467421}">
      <dsp:nvSpPr>
        <dsp:cNvPr id="0" name=""/>
        <dsp:cNvSpPr/>
      </dsp:nvSpPr>
      <dsp:spPr>
        <a:xfrm rot="10800000">
          <a:off x="0" y="2267"/>
          <a:ext cx="8229600" cy="3249731"/>
        </a:xfrm>
        <a:prstGeom prst="upArrowCallout">
          <a:avLst/>
        </a:prstGeom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The </a:t>
          </a:r>
          <a:r>
            <a:rPr lang="en-US" sz="2400" b="1" kern="1200" dirty="0" err="1" smtClean="0">
              <a:solidFill>
                <a:schemeClr val="bg1"/>
              </a:solidFill>
            </a:rPr>
            <a:t>SQLi</a:t>
          </a:r>
          <a:r>
            <a:rPr lang="en-US" sz="2400" b="1" kern="1200" dirty="0" smtClean="0">
              <a:solidFill>
                <a:schemeClr val="bg1"/>
              </a:solidFill>
            </a:rPr>
            <a:t> attack typically works by prematurely terminating a text string and appending a new command</a:t>
          </a:r>
          <a:endParaRPr lang="en-US" sz="2400" b="1" kern="1200" dirty="0">
            <a:solidFill>
              <a:schemeClr val="bg1"/>
            </a:solidFill>
          </a:endParaRPr>
        </a:p>
      </dsp:txBody>
      <dsp:txXfrm rot="-10800000">
        <a:off x="0" y="2267"/>
        <a:ext cx="8229600" cy="1140655"/>
      </dsp:txXfrm>
    </dsp:sp>
    <dsp:sp modelId="{A2DC8247-886C-F948-BD27-D7F583898F2F}">
      <dsp:nvSpPr>
        <dsp:cNvPr id="0" name=""/>
        <dsp:cNvSpPr/>
      </dsp:nvSpPr>
      <dsp:spPr>
        <a:xfrm>
          <a:off x="0" y="1142922"/>
          <a:ext cx="8229600" cy="971669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Because the inserted command may have additional strings appended to it before it is executed the attacker terminates the injected string with a comment mark “- -”</a:t>
          </a:r>
          <a:endParaRPr lang="en-US" sz="1900" kern="1200" dirty="0"/>
        </a:p>
      </dsp:txBody>
      <dsp:txXfrm>
        <a:off x="0" y="1142922"/>
        <a:ext cx="8229600" cy="971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199B5-9582-1D41-AA0F-90C248A8369F}">
      <dsp:nvSpPr>
        <dsp:cNvPr id="0" name=""/>
        <dsp:cNvSpPr/>
      </dsp:nvSpPr>
      <dsp:spPr>
        <a:xfrm>
          <a:off x="0" y="3220304"/>
          <a:ext cx="8229600" cy="922391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$query = "select count(*) from users where username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= ‘admin' and password = ‘’ or 1=1 --’ ";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0" y="3220304"/>
        <a:ext cx="8229600" cy="922391"/>
      </dsp:txXfrm>
    </dsp:sp>
    <dsp:sp modelId="{B121884D-C389-FC4E-85A6-C9D2F8467421}">
      <dsp:nvSpPr>
        <dsp:cNvPr id="0" name=""/>
        <dsp:cNvSpPr/>
      </dsp:nvSpPr>
      <dsp:spPr>
        <a:xfrm rot="10800000">
          <a:off x="0" y="2267"/>
          <a:ext cx="8229600" cy="3249731"/>
        </a:xfrm>
        <a:prstGeom prst="upArrowCallout">
          <a:avLst/>
        </a:prstGeom>
        <a:solidFill>
          <a:schemeClr val="accent5">
            <a:lumMod val="60000"/>
            <a:lumOff val="40000"/>
          </a:schemeClr>
        </a:solidFill>
        <a:ln w="25400"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$query = "select count(*) from users where username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= '$username' and password = '$password` ";</a:t>
          </a:r>
          <a:endParaRPr lang="en-US" sz="1800" b="1" kern="1200" dirty="0">
            <a:solidFill>
              <a:schemeClr val="bg1"/>
            </a:solidFill>
          </a:endParaRPr>
        </a:p>
      </dsp:txBody>
      <dsp:txXfrm rot="-10800000">
        <a:off x="0" y="2267"/>
        <a:ext cx="8229600" cy="1140655"/>
      </dsp:txXfrm>
    </dsp:sp>
    <dsp:sp modelId="{A2DC8247-886C-F948-BD27-D7F583898F2F}">
      <dsp:nvSpPr>
        <dsp:cNvPr id="0" name=""/>
        <dsp:cNvSpPr/>
      </dsp:nvSpPr>
      <dsp:spPr>
        <a:xfrm>
          <a:off x="0" y="1142922"/>
          <a:ext cx="8229600" cy="971669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Username: admin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Password:  ' or 1=1 - -</a:t>
          </a:r>
          <a:endParaRPr lang="en-US" sz="2400" kern="1200" dirty="0"/>
        </a:p>
      </dsp:txBody>
      <dsp:txXfrm>
        <a:off x="0" y="1142922"/>
        <a:ext cx="8229600" cy="971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3C198186-20EE-9348-AA27-7E60E141A4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069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</a:t>
            </a:r>
            <a:r>
              <a:rPr lang="en-US" smtClean="0">
                <a:latin typeface="Times New Roman" pitchFamily="-107" charset="0"/>
              </a:rPr>
              <a:t>, GE, by </a:t>
            </a:r>
            <a:r>
              <a:rPr lang="en-US" dirty="0" smtClean="0">
                <a:latin typeface="Times New Roman" pitchFamily="-107" charset="0"/>
              </a:rPr>
              <a:t>William Stallings and Lawrie Brown, Chapter 5 “Database</a:t>
            </a:r>
            <a:r>
              <a:rPr lang="en-US" baseline="0" dirty="0" smtClean="0">
                <a:latin typeface="Times New Roman" pitchFamily="-107" charset="0"/>
              </a:rPr>
              <a:t> and Data Center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74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 typically works by prematurely terminating a text string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appending a new command. Because the inserted command may have additional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strings appended to it before it is executed, the attacker terminates the injected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string with a comment mark “--”. Subsequent text is ignored at execution time.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8186-20EE-9348-AA27-7E60E141A490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34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8186-20EE-9348-AA27-7E60E141A490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71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are so prevalent, damaging, and varied both by attack avenue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type, a single countermeasure is insufficient. Rather an integrated set of techniques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necessary. In this section, we provide a brief overview of the types of countermeasures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are in use or being researched, using the classification in [SHAR13].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countermeasures can be classified into three types: defensive coding, detection,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run-time prevention.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succeed because developers have used insecure coding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practices. Thus, defensive coding is an effective way to dramatically reduce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threat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Examples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defensive coding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include the following: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Manual defensive coding practices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A common vulnerability exploited by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is insufficient input validation. The straightforward solution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eliminating these vulnerabilities is to apply suitable defensive coding practices.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example is input type checking, to check that inputs that are supposed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numeric contain no characters other than digits. This type of technique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avoid attacks based on forcing errors in the database management system.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type of coding practice is one that performs pattern matching to try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distinguish normal input from abnormal input.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Parameterized query insertion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This approach attempts to prevent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allowing the application developer to more accurately specify the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an SQL query, and pass the value parameters to it separately such that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unsanitary user input is not allowed to modify the query structure.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 DOM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SQL DOM is a set of classes that enables automated data type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validation and escaping [MCCL05]. This approach uses encapsulation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database queries to provide a safe and reliable way to access databases.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changes the query-building process from an unregulated one that uses string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concatenation to a systematic one that uses a type-checked API. Within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API, developers are able to systematically apply coding best practices such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 filtering and rigorous type checking of user input.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variety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methods have been developed, including the following: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Signature based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This technique attempts to match specific attack patterns.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an approach must be constantly updated and may not work against self-modifying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Anomaly based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This approach attempts to define normal behavior and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 behavior patterns outside the normal range. A number of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been used. In general terms, there is a training phase, in which the system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learns the range of normal behavior, followed by the actual detection phase.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Code analysis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Code analysis techniques involve the use of a test suite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vulnerabilities. The test suite is designed to generate a wide range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and assess the response of the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Finally, a number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run-time prevention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techniques have been developed as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countermeasures. These techniques check queries at runtime to see if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conform to a model of expected queries. Various automated tools are available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purpose [CHAN11, SHAR13].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8186-20EE-9348-AA27-7E60E141A490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84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13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5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16607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This chapter looks at the unique security issues that relate to databases. The focus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this chapter is on relational database management systems (RDBMS). The relational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dominates industry, government, and research sectors, and is likely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do so for the foreseeable future. We begin with an overview of the need for database-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specific security techniques. Then we provide a brief introduction to database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management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systems, followed by an overview of relational databases. Next, we look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the issue of database access control, followed by a discussion of the inference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threat. Then, we examine database encryption. Finally, we will examine the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issues related to the deployment of large data centers.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2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Organizational databases tend to concentrate sensitive information in a single</a:t>
            </a: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logical system. Examples include:</a:t>
            </a:r>
          </a:p>
          <a:p>
            <a:pPr eaLnBrk="1" hangingPunct="1">
              <a:defRPr/>
            </a:pPr>
            <a:endParaRPr lang="en-US" sz="1200" b="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Corporate financial data</a:t>
            </a:r>
          </a:p>
          <a:p>
            <a:pPr eaLnBrk="1" hangingPunct="1">
              <a:defRPr/>
            </a:pPr>
            <a:endParaRPr lang="en-US" sz="1200" b="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Confidential phone records</a:t>
            </a:r>
          </a:p>
          <a:p>
            <a:pPr eaLnBrk="1" hangingPunct="1">
              <a:defRPr/>
            </a:pPr>
            <a:endParaRPr lang="en-US" sz="1200" b="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Customer and employee information, such as name, Social Security number,</a:t>
            </a: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bank account information, credit card information</a:t>
            </a:r>
          </a:p>
          <a:p>
            <a:pPr eaLnBrk="1" hangingPunct="1">
              <a:defRPr/>
            </a:pPr>
            <a:endParaRPr lang="en-US" sz="1200" b="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Proprietary product information</a:t>
            </a:r>
          </a:p>
          <a:p>
            <a:pPr eaLnBrk="1" hangingPunct="1">
              <a:defRPr/>
            </a:pPr>
            <a:endParaRPr lang="en-US" sz="1200" b="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Health care information and medical records</a:t>
            </a:r>
          </a:p>
          <a:p>
            <a:pPr eaLnBrk="1" hangingPunct="1">
              <a:defRPr/>
            </a:pPr>
            <a:endParaRPr lang="en-US" sz="1200" b="0" kern="120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many businesses and other organizations, it is important to be able to</a:t>
            </a: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provide customers, partners, and employees with access to this information. But such</a:t>
            </a: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can be targeted by internal and external threats of misuse or unauthorized</a:t>
            </a: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change. Accordingly, security specifically tailored to databases is an increasingly</a:t>
            </a:r>
          </a:p>
          <a:p>
            <a:pPr eaLnBrk="1" hangingPunct="1"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important component of an overall organizational security strategy.</a:t>
            </a:r>
          </a:p>
          <a:p>
            <a:endParaRPr lang="en-US" b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[BENN06] cites the following reasons why database security has not kept pace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the increased reliance on databases: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There is a dramatic imbalance between the complexity of modern database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management systems (DBMS) and the security techniques used to protect these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critical systems. A DBMS is a very complex, large piece of software, providing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options, all of which need to be well understood and then secured to avoid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breaches. Although security techniques have advanced, the increasing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complexity of the DBMS—with many new features and services—has brought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new vulnerabilities and the potential for misuse.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Databases have a sophisticated interaction protocol called the Structured Query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Language (SQL), which is far more complex, than for example, the Hypertext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Transfer Protocol (HTTP) used to interact with a Web service. Effective database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security requires a strategy based on a full understanding of the security vulnerabilities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SQL.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The typical organization lacks full-time database security personnel. The result is 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mismatch between requirements and capabilities. Most organizations have a staff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database administrators, whose job is to manage the database to ensure availability,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performance, correctness, and ease of use. Such administrators may have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limited knowledge of security and little available time to master and apply security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techniques. On the other hand, those responsible for security within an organization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 have very limited understanding of database and DBMS technology.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Most enterprise environments consist of a heterogeneous mixture of database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platforms (Oracle, IBM DB2 and Informix, Microsoft, Sybase, etc.), enterprise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platforms (Oracle E-Business Suite, PeopleSoft, SAP, Siebel, etc.), and OS platforms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(UNIX, Linux, z/OS, and Windows, etc.). This creates an additional complexity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hurdle for security personnel.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additional recent challenge for organizations is their increasing reliance 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cloud technology to host part or all of the corporate database. This adds an additional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burden to the security staff.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8186-20EE-9348-AA27-7E60E141A490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44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In some cases, an organization can function with a relatively simple collection of files of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data. Each file may contain text (e.g., copies of memos and reports) or numerical data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(e.g., spreadsheets). A more elaborate file consists of a set of records. However, for an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organization of any appreciable size, a more complex structure known as a database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is required. A </a:t>
            </a:r>
            <a:r>
              <a:rPr lang="en-US" b="1" dirty="0" smtClean="0">
                <a:ea typeface="+mn-ea"/>
                <a:cs typeface="+mn-cs"/>
              </a:rPr>
              <a:t>database</a:t>
            </a:r>
            <a:r>
              <a:rPr lang="en-US" b="0" dirty="0" smtClean="0">
                <a:ea typeface="+mn-ea"/>
                <a:cs typeface="+mn-cs"/>
              </a:rPr>
              <a:t> is a structured collection of data stored for use by one or more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applications. In addition to data, a database contains the relationships between data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items and groups of data items. As an example of the distinction between data files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and a database, consider the following. A simple personnel file might consist of a set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of records, one for each employee. Each record gives the employee’s name, address,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date of birth, position, salary, and other details needed by the personnel department.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A personnel database includes a personnel file, as just described. It may also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include a time and attendance file, showing for each week the hours worked by each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employee. With a database organization, these two files are tied together so that a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payroll program can extract the information about time worked and salary for each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employee to generate paychecks.</a:t>
            </a:r>
          </a:p>
          <a:p>
            <a:pPr eaLnBrk="1" hangingPunct="1">
              <a:defRPr/>
            </a:pPr>
            <a:endParaRPr lang="en-US" b="0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Accompanying the database is a </a:t>
            </a:r>
            <a:r>
              <a:rPr lang="en-US" b="1" dirty="0" smtClean="0">
                <a:ea typeface="+mn-ea"/>
                <a:cs typeface="+mn-cs"/>
              </a:rPr>
              <a:t>database management system (DBMS) </a:t>
            </a:r>
            <a:r>
              <a:rPr lang="en-US" b="0" dirty="0" smtClean="0">
                <a:ea typeface="+mn-ea"/>
                <a:cs typeface="+mn-cs"/>
              </a:rPr>
              <a:t>,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which is a suite of programs for constructing and maintaining the database and for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offering ad hoc query facilities to multiple users and applications. A </a:t>
            </a:r>
            <a:r>
              <a:rPr lang="en-US" b="1" dirty="0" smtClean="0">
                <a:ea typeface="+mn-ea"/>
                <a:cs typeface="+mn-cs"/>
              </a:rPr>
              <a:t>query language</a:t>
            </a:r>
          </a:p>
          <a:p>
            <a:pPr eaLnBrk="1" hangingPunct="1">
              <a:defRPr/>
            </a:pPr>
            <a:r>
              <a:rPr lang="en-US" b="0" dirty="0" smtClean="0">
                <a:ea typeface="+mn-ea"/>
                <a:cs typeface="+mn-cs"/>
              </a:rPr>
              <a:t>provides a uniform interface to the database for users and applications.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34C4E-6EB5-0E47-99EC-F05CF0F9BF2D}" type="slidenum">
              <a:rPr lang="en-AU" smtClean="0">
                <a:latin typeface="Arial" pitchFamily="-109" charset="0"/>
              </a:rPr>
              <a:pPr/>
              <a:t>4</a:t>
            </a:fld>
            <a:endParaRPr lang="en-AU" smtClean="0">
              <a:latin typeface="Arial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8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E7852-0CE3-1F42-AE1F-2C6BEDCEB64F}" type="slidenum">
              <a:rPr lang="en-AU">
                <a:latin typeface="Arial" pitchFamily="-109" charset="0"/>
              </a:rPr>
              <a:pPr/>
              <a:t>5</a:t>
            </a:fld>
            <a:endParaRPr lang="en-AU">
              <a:latin typeface="Arial" pitchFamily="-109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The basic building block of a relational database is a table of data, consisting of rows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and columns, similar to a spreadsheet. Each column holds a particular type of data,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while each row contains a specific value for each column. Ideally, the table has at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least one column in which each value is unique, thus serving as an identifier for a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given entry. For example, a typical telephone directory contains one entry for each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subscriber, with columns for name, telephone number, and address. Such a table is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called a flat file because it is a single two-dimensional (rows and columns) file. In a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flat file, all of the data are stored in a single table. For the telephone directory, there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might be a number of subscribers with the same name, but the telephone numbers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should be unique, so that the telephone number serves as a unique identifier for a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row. However, two or more people sharing the same phone number might each be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listed in the directory. To continue to hold all of the data for the telephone directory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in a single table and to provide for a unique identifier for each row, we could require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a separate column for secondary subscriber, tertiary subscriber, and so on. The result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would be that for each telephone number in use, there is a single entry in the table.</a:t>
            </a:r>
          </a:p>
          <a:p>
            <a:pPr eaLnBrk="1" hangingPunct="1"/>
            <a:endParaRPr lang="en-US" dirty="0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The drawback of using a single table is that some of the column positions for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a given row may be blank (not used). Also, any time a new service or new type of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information is incorporated in the database, more columns must be added and the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database and accompanying software must be redesigned and rebuilt.</a:t>
            </a:r>
          </a:p>
          <a:p>
            <a:pPr eaLnBrk="1" hangingPunct="1"/>
            <a:endParaRPr lang="en-US" dirty="0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The relational database structure enables the creation of multiple tables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tied together by a unique identifier that is present in all tables.</a:t>
            </a:r>
          </a:p>
          <a:p>
            <a:pPr eaLnBrk="1" hangingPunct="1"/>
            <a:endParaRPr lang="en-US" dirty="0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Users and applications use a relational query language to access the database.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The query language uses declarative statements rather than the procedural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instructions of a programming language. In essence, the query language allows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the user to request selected items of data from all records that fit a given set of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criteria. The software then figures out how to extract the requested data from one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or more tables. For example, a telephone company representative could retrieve a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subscriber’s billing information as well as the status of special services or the latest</a:t>
            </a:r>
          </a:p>
          <a:p>
            <a:pPr eaLnBrk="1" hangingPunct="1"/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payment received, all displayed on one screen.</a:t>
            </a:r>
            <a:endParaRPr lang="en-US" dirty="0" smtClean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44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36489-DBA9-A943-B7AE-CDDB5A4708C7}" type="slidenum">
              <a:rPr lang="en-AU">
                <a:latin typeface="Arial" pitchFamily="-109" charset="0"/>
              </a:rPr>
              <a:pPr/>
              <a:t>6</a:t>
            </a:fld>
            <a:endParaRPr lang="en-AU">
              <a:latin typeface="Arial" pitchFamily="-109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Figure 5.4a provides a relational database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example.In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Department table, the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department ID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is the primary key;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each value is unique. This table gives the ID, name, and account number for 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department. The Employee table contains the name, salary code, employee ID,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phone number of each employee. The Employee table also indicates the department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which each employee is assigned by including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is identified as a foreign key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provides the relationship between the Employee table and the Department table.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view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 virtual table. In essence, a view is the result of a query that returns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rows and columns from one or more tables.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5.4b is a view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includes the employee name, ID, and phone number from the Employee table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corresponding department name from the Department table. The linkage is the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so that the view table includes data from each row of the Employee table,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additional data from the Department table. It is also possible to construct a view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a single table. For example, one view of the Employee table consists of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rows, with the salary code column deleted. A view can be qualified to include only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 rows and/or some columns. For example, a view can be defined consisting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all rows in the Employee table for which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 15.</a:t>
            </a:r>
            <a:endParaRPr lang="en-US" dirty="0" smtClean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862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3DD2A-7E87-A440-850D-3601378074C8}" type="slidenum">
              <a:rPr lang="en-AU">
                <a:latin typeface="Arial" pitchFamily="-109" charset="0"/>
              </a:rPr>
              <a:pPr/>
              <a:t>7</a:t>
            </a:fld>
            <a:endParaRPr lang="en-AU">
              <a:latin typeface="Arial" pitchFamily="-109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Structured Query Language (SQL) is a standardized language that can be used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define schema, manipulate, and query data in a relational database. There are several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versions of the ANSI/ISO standard and a variety of different implementations,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all follow the same basic syntax and semantics.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SQL statements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used to create tables, insert and delete data in tables, create views,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retrieve data with query statements.</a:t>
            </a:r>
            <a:endParaRPr lang="en-US" dirty="0" smtClean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SQL injection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attack is one of the most prevalent and dangerous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network-based security threats. Consider the following reports: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 The July 2013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Imperva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Web Application Attack Report [IMPE13] surveyed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cross-section of Web application servers in industry and monitored eight different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types of common attacks. The report found 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ranked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or second in total number of attack incidents, the number of attack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requests per attack incident, and average number of days per month that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 experienced at least one attack incident.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Imperva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observed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Web site that received 94,057 SQL injection attack requests in one day.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 The Open Web Application Security Project’s 2013 report [OWAS13] on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ten most critical Web application security risks listed injection attacks, especially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attacks, as the top risk. This ranking is unchanged from its 2010 report.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Veracode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2016 State of Software Security Report [VERA16] found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percentage of applications affected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is around 35%.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Trustwave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2016 Global Security Report [TRUS16] lists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of the top two intrusion techniques.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The report notes that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can pose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significant threat to sensitive data such as personally identifiable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(PII) and credit card data, and it can be hard to prevent and relatively easy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 these 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general terms,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 is designed to exploit the nature of Web application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pages. In contrast to the static Web pages of years gone by, most current Web sites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dynamic components and content. Many such pages ask for information,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location, personal identity information, and credit card information. This dynamic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content is usually transferred to and from back-end databases that contain volumes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information—anything from cardholder data to which type of running shoes is most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purchased. An application server Web page will make SQL queries to databases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send and receive information critical to making a positive user experience.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such an environment,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 is designed to send malicious SQL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commands to the database server. The most common attack goal is bulk extraction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data. Attackers can dump database tables with hundreds of thousands of customer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records. Depending on the environment, SQL injection can also be exploited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modify or delete data, execute arbitrary operating system commands, or launch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denial-of-service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8186-20EE-9348-AA27-7E60E141A490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4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attack that exploits a security vulnerability occurring in the database layer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an application (such as queries). Using SQL injection, the attacker can extract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manipulate the web application’s data. The attack is viable when user input is either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incorrectly filtered for string literal escape characters embedded in SQL statements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user input is not strongly typed, and thereby unexpectedly executed.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5.5, from [ACUN13], is a typical example of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SQLi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attack. The steps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involved are as follows: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 Hacker finds a vulnerability in a custom Web application and injects an SQL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command to a database by sending the command to the Web server. The command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injected into traffic that will be accepted by the firewall.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2. The Web server receives the malicious code and sends it to the Web application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The Web application server receives the malicious code from the Web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sends it to the database server.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4. The database server executes the malicious code on the database. The database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returns data from credit cards table.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5. The Web application server dynamically generates a page with data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credit card details from the database.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6. The Web server sends the credit card details to the hacker.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98186-20EE-9348-AA27-7E60E141A490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63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Edition,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Injection Technique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315810"/>
              </p:ext>
            </p:extLst>
          </p:nvPr>
        </p:nvGraphicFramePr>
        <p:xfrm>
          <a:off x="609600" y="19050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1346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Injection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Example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721403"/>
              </p:ext>
            </p:extLst>
          </p:nvPr>
        </p:nvGraphicFramePr>
        <p:xfrm>
          <a:off x="609600" y="19050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6305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SQLi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Countermeasures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501208"/>
          </a:xfrm>
        </p:spPr>
        <p:txBody>
          <a:bodyPr/>
          <a:lstStyle/>
          <a:p>
            <a:pPr lvl="0"/>
            <a:r>
              <a:rPr lang="en-US" dirty="0"/>
              <a:t>Manual defensive coding </a:t>
            </a:r>
            <a:r>
              <a:rPr lang="en-US" dirty="0" smtClean="0"/>
              <a:t>practices:</a:t>
            </a:r>
          </a:p>
          <a:p>
            <a:pPr lvl="1"/>
            <a:r>
              <a:rPr lang="en-US" dirty="0" smtClean="0"/>
              <a:t>Input Validation</a:t>
            </a:r>
          </a:p>
          <a:p>
            <a:pPr lvl="1"/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Parameterized query </a:t>
            </a:r>
            <a:r>
              <a:rPr lang="en-US" dirty="0" smtClean="0"/>
              <a:t>insertion:</a:t>
            </a:r>
          </a:p>
          <a:p>
            <a:pPr lvl="1"/>
            <a:r>
              <a:rPr lang="en-US" dirty="0"/>
              <a:t>This coding style allows the database to </a:t>
            </a:r>
            <a:r>
              <a:rPr lang="en-US" dirty="0" smtClean="0"/>
              <a:t>distinguish between </a:t>
            </a:r>
            <a:r>
              <a:rPr lang="en-US" dirty="0"/>
              <a:t>code and data, regardless of what user input </a:t>
            </a:r>
            <a:r>
              <a:rPr lang="en-US" dirty="0" smtClean="0"/>
              <a:t>is supplied.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SELECT account balance FROM user data </a:t>
            </a:r>
            <a:r>
              <a:rPr lang="en-US" dirty="0" smtClean="0"/>
              <a:t>WHERE user </a:t>
            </a:r>
            <a:r>
              <a:rPr lang="en-US" dirty="0"/>
              <a:t>name = ?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3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76056" y="1340768"/>
            <a:ext cx="3816424" cy="5517232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AU" sz="2400" dirty="0" smtClean="0"/>
              <a:t>Database access control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AU" dirty="0"/>
              <a:t>SQL-based access definition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AU" dirty="0"/>
              <a:t>Cascading authorizations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AU" dirty="0"/>
              <a:t>Role-based access control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AU" sz="2400" dirty="0" smtClean="0"/>
              <a:t>Database encryption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1196752"/>
            <a:ext cx="4176464" cy="566124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The need for database security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Database management systems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Relational databases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Elements of a relational database system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Structured Query Language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SQL injection attacks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A typical </a:t>
            </a:r>
            <a:r>
              <a:rPr lang="en-US" dirty="0" err="1"/>
              <a:t>SQLi</a:t>
            </a:r>
            <a:r>
              <a:rPr lang="en-US" dirty="0"/>
              <a:t> attack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The injection technique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err="1"/>
              <a:t>SQLi</a:t>
            </a:r>
            <a:r>
              <a:rPr lang="en-US" dirty="0"/>
              <a:t> attack avenues and types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err="1"/>
              <a:t>SQLi</a:t>
            </a:r>
            <a:r>
              <a:rPr lang="en-US" dirty="0"/>
              <a:t> countermeasures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5033256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Database Security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32048"/>
            <a:ext cx="3275856" cy="1484784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Database Security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608988"/>
              </p:ext>
            </p:extLst>
          </p:nvPr>
        </p:nvGraphicFramePr>
        <p:xfrm>
          <a:off x="641276" y="-35768"/>
          <a:ext cx="9155360" cy="6580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37800" y="-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716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6792"/>
            <a:ext cx="4648200" cy="504056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S</a:t>
            </a:r>
            <a:r>
              <a:rPr lang="en-US" dirty="0" smtClean="0">
                <a:ea typeface="+mn-ea"/>
                <a:cs typeface="+mn-cs"/>
              </a:rPr>
              <a:t>tructured collection of data stored for use by one or more applications</a:t>
            </a:r>
          </a:p>
          <a:p>
            <a:pPr eaLnBrk="1" fontAlgn="auto" hangingPunct="1"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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C</a:t>
            </a:r>
            <a:r>
              <a:rPr lang="en-US" dirty="0" smtClean="0">
                <a:ea typeface="+mn-ea"/>
                <a:cs typeface="+mn-cs"/>
              </a:rPr>
              <a:t>ontains the relationships between data items and groups of data items</a:t>
            </a:r>
          </a:p>
          <a:p>
            <a:pPr eaLnBrk="1" fontAlgn="auto" hangingPunct="1"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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dirty="0"/>
              <a:t>C</a:t>
            </a:r>
            <a:r>
              <a:rPr lang="en-US" dirty="0" smtClean="0">
                <a:ea typeface="+mn-ea"/>
                <a:cs typeface="+mn-cs"/>
              </a:rPr>
              <a:t>an sometimes contain sensitive data that needs to be secured</a:t>
            </a:r>
          </a:p>
          <a:p>
            <a:pPr marL="342900" lvl="2" indent="-342900" eaLnBrk="1" fontAlgn="auto" hangingPunct="1">
              <a:spcBef>
                <a:spcPts val="2000"/>
              </a:spcBef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400" dirty="0" smtClean="0"/>
              <a:t>Q</a:t>
            </a:r>
            <a:r>
              <a:rPr lang="en-US" sz="2400" dirty="0" smtClean="0">
                <a:ea typeface="+mn-ea"/>
              </a:rPr>
              <a:t>uery language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54" dirty="0"/>
              <a:t>P</a:t>
            </a:r>
            <a:r>
              <a:rPr lang="en-US" sz="2054" dirty="0" smtClean="0">
                <a:ea typeface="+mn-ea"/>
              </a:rPr>
              <a:t>rovides a uniform interface to the database for users and applications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"/>
              <a:defRPr/>
            </a:pPr>
            <a:endParaRPr lang="en-US" dirty="0">
              <a:ea typeface="+mn-ea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98761132"/>
              </p:ext>
            </p:extLst>
          </p:nvPr>
        </p:nvGraphicFramePr>
        <p:xfrm>
          <a:off x="5105400" y="2438400"/>
          <a:ext cx="3581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4931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Relational Databases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T</a:t>
            </a:r>
            <a:r>
              <a:rPr lang="en-US" dirty="0" smtClean="0"/>
              <a:t>able of data consisting of rows and columns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/>
              <a:t>ach column holds a particular type of data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/>
              <a:t>ach row contains a specific value for each column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I</a:t>
            </a:r>
            <a:r>
              <a:rPr lang="en-US" dirty="0" smtClean="0"/>
              <a:t>deally has one column where all values are unique, forming an identifier/key for that row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/>
              <a:t>nables the creation of multiple tables linked together by a unique identifier that is present in all tables</a:t>
            </a:r>
            <a:endParaRPr lang="en-US" sz="1600" dirty="0"/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U</a:t>
            </a:r>
            <a:r>
              <a:rPr lang="en-US" dirty="0" smtClean="0"/>
              <a:t>se a relational query language to access the database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-110" charset="2"/>
              <a:buChar char=""/>
              <a:defRPr/>
            </a:pPr>
            <a:r>
              <a:rPr lang="en-US" dirty="0"/>
              <a:t>Allows the user to request data that fit a given set of criteria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14259" r="4619" b="16482"/>
          <a:stretch/>
        </p:blipFill>
        <p:spPr>
          <a:xfrm>
            <a:off x="1403648" y="188640"/>
            <a:ext cx="6550032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" y="404664"/>
            <a:ext cx="9144000" cy="115212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Structured Query Language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(SQL)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778124"/>
            <a:ext cx="8305800" cy="22098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lvl="1" indent="-342900" eaLnBrk="1" hangingPunct="1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" pitchFamily="-110" charset="2"/>
              <a:buChar char=""/>
              <a:defRPr/>
            </a:pPr>
            <a:r>
              <a:rPr lang="en-US" sz="2400" dirty="0"/>
              <a:t>S</a:t>
            </a:r>
            <a:r>
              <a:rPr lang="en-US" sz="2400" dirty="0" smtClean="0"/>
              <a:t>tandardized language to define schema, manipulate, and query data in a relational database</a:t>
            </a:r>
          </a:p>
          <a:p>
            <a:pPr marL="342900" lvl="1" indent="-342900" eaLnBrk="1" hangingPunct="1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" pitchFamily="-110" charset="2"/>
              <a:buChar char=""/>
              <a:defRPr/>
            </a:pPr>
            <a:r>
              <a:rPr lang="en-US" sz="2400" dirty="0"/>
              <a:t>S</a:t>
            </a:r>
            <a:r>
              <a:rPr lang="en-US" sz="2400" dirty="0" smtClean="0"/>
              <a:t>everal similar versions of ANSI/ISO standard</a:t>
            </a:r>
          </a:p>
          <a:p>
            <a:pPr marL="342900" lvl="1" indent="-342900" eaLnBrk="1" hangingPunct="1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Wingdings" pitchFamily="-110" charset="2"/>
              <a:buChar char=""/>
              <a:defRPr/>
            </a:pPr>
            <a:r>
              <a:rPr lang="en-US" sz="2400" dirty="0" smtClean="0"/>
              <a:t>All follow the same basic syntax and semantics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2360599"/>
              </p:ext>
            </p:extLst>
          </p:nvPr>
        </p:nvGraphicFramePr>
        <p:xfrm>
          <a:off x="1587500" y="40005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SQL Injection Attacks (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SQLi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800" y="1905000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r>
              <a:rPr lang="en-US" dirty="0" smtClean="0"/>
              <a:t>One of the most prevalent and dangerous network-based security threats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endParaRPr lang="en-US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r>
              <a:rPr lang="en-US" dirty="0" smtClean="0"/>
              <a:t>Designed to exploit the nature of Web application pages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endParaRPr lang="en-US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r>
              <a:rPr lang="en-US" dirty="0" smtClean="0"/>
              <a:t>Sends malicious SQL commands to the database server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800600" y="1981200"/>
            <a:ext cx="4041648" cy="452628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r>
              <a:rPr lang="en-US" dirty="0" smtClean="0"/>
              <a:t>Most common attack goal is bulk extraction of data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endParaRPr lang="en-US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80000"/>
            </a:pPr>
            <a:r>
              <a:rPr lang="en-US" dirty="0" smtClean="0"/>
              <a:t>Depending on the environment SQL injection can also be exploited to: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00000"/>
            </a:pPr>
            <a:r>
              <a:rPr lang="en-US" dirty="0" smtClean="0"/>
              <a:t>Modify or delete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00000"/>
            </a:pPr>
            <a:r>
              <a:rPr lang="en-US" dirty="0" smtClean="0"/>
              <a:t>Execute arbitrary operating system commands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00000"/>
            </a:pPr>
            <a:r>
              <a:rPr lang="en-US" dirty="0" smtClean="0"/>
              <a:t>Launch denial-of-service (</a:t>
            </a:r>
            <a:r>
              <a:rPr lang="en-US" dirty="0" err="1" smtClean="0"/>
              <a:t>DoS</a:t>
            </a:r>
            <a:r>
              <a:rPr lang="en-US" dirty="0" smtClean="0"/>
              <a:t>)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33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9051"/>
          <a:stretch/>
        </p:blipFill>
        <p:spPr>
          <a:xfrm>
            <a:off x="1691680" y="188640"/>
            <a:ext cx="5688632" cy="649298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3369905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34353</TotalTime>
  <Words>3107</Words>
  <Application>Microsoft Office PowerPoint</Application>
  <PresentationFormat>On-screen Show (4:3)</PresentationFormat>
  <Paragraphs>373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 New Roman</vt:lpstr>
      <vt:lpstr>Wingdings</vt:lpstr>
      <vt:lpstr>Executive</vt:lpstr>
      <vt:lpstr>PowerPoint Presentation</vt:lpstr>
      <vt:lpstr>Chapter 5</vt:lpstr>
      <vt:lpstr>Database Security</vt:lpstr>
      <vt:lpstr>Databases</vt:lpstr>
      <vt:lpstr>Relational Databases</vt:lpstr>
      <vt:lpstr>PowerPoint Presentation</vt:lpstr>
      <vt:lpstr>Structured Query Language  (SQL)</vt:lpstr>
      <vt:lpstr>SQL Injection Attacks (SQLi)</vt:lpstr>
      <vt:lpstr>PowerPoint Presentation</vt:lpstr>
      <vt:lpstr>Injection Technique</vt:lpstr>
      <vt:lpstr>Injection Example</vt:lpstr>
      <vt:lpstr>SQLi Countermeasures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5 Lecture Overheads</dc:subject>
  <dc:creator>Dr Lawrie Brown</dc:creator>
  <cp:keywords/>
  <dc:description/>
  <cp:lastModifiedBy>admin</cp:lastModifiedBy>
  <cp:revision>186</cp:revision>
  <dcterms:created xsi:type="dcterms:W3CDTF">2014-08-18T18:16:43Z</dcterms:created>
  <dcterms:modified xsi:type="dcterms:W3CDTF">2022-10-22T04:41:29Z</dcterms:modified>
  <cp:category/>
</cp:coreProperties>
</file>