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4"/>
  </p:notesMasterIdLst>
  <p:sldIdLst>
    <p:sldId id="416" r:id="rId2"/>
    <p:sldId id="414" r:id="rId3"/>
    <p:sldId id="417" r:id="rId4"/>
    <p:sldId id="418" r:id="rId5"/>
    <p:sldId id="363" r:id="rId6"/>
    <p:sldId id="364" r:id="rId7"/>
    <p:sldId id="403" r:id="rId8"/>
    <p:sldId id="368" r:id="rId9"/>
    <p:sldId id="407" r:id="rId10"/>
    <p:sldId id="376" r:id="rId11"/>
    <p:sldId id="377" r:id="rId12"/>
    <p:sldId id="415" r:id="rId13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4"/>
    <p:restoredTop sz="81455" autoAdjust="0"/>
  </p:normalViewPr>
  <p:slideViewPr>
    <p:cSldViewPr>
      <p:cViewPr varScale="1">
        <p:scale>
          <a:sx n="69" d="100"/>
          <a:sy n="69" d="100"/>
        </p:scale>
        <p:origin x="169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-285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738216-F1FC-0E42-BD3A-DA976518A916}" type="doc">
      <dgm:prSet loTypeId="urn:microsoft.com/office/officeart/2005/8/layout/hList6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8A9692FE-B7F9-6742-BF85-9DD37F148C70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algn="l" rtl="0"/>
          <a:r>
            <a:rPr lang="en-US" sz="1800" b="1" dirty="0" smtClean="0">
              <a:solidFill>
                <a:schemeClr val="tx1"/>
              </a:solidFill>
              <a:latin typeface="+mn-lt"/>
            </a:rPr>
            <a:t>Attacks where input provided by one user is subsequently output to another user</a:t>
          </a:r>
          <a:endParaRPr lang="en-US" sz="1800" b="1" dirty="0">
            <a:solidFill>
              <a:schemeClr val="tx1"/>
            </a:solidFill>
            <a:latin typeface="+mn-lt"/>
          </a:endParaRPr>
        </a:p>
      </dgm:t>
    </dgm:pt>
    <dgm:pt modelId="{AFCD9345-8969-654C-87F9-9DC5D0E88FBC}" type="parTrans" cxnId="{EAE945F3-D1C1-FB44-8352-D305FD4AD53F}">
      <dgm:prSet/>
      <dgm:spPr/>
      <dgm:t>
        <a:bodyPr/>
        <a:lstStyle/>
        <a:p>
          <a:endParaRPr lang="en-US"/>
        </a:p>
      </dgm:t>
    </dgm:pt>
    <dgm:pt modelId="{1897314B-E8F3-6B41-B262-3C0EDBDEB7F1}" type="sibTrans" cxnId="{EAE945F3-D1C1-FB44-8352-D305FD4AD53F}">
      <dgm:prSet/>
      <dgm:spPr/>
      <dgm:t>
        <a:bodyPr/>
        <a:lstStyle/>
        <a:p>
          <a:endParaRPr lang="en-US"/>
        </a:p>
      </dgm:t>
    </dgm:pt>
    <dgm:pt modelId="{0FDBFFBF-32AF-2145-B2FB-791C0BA6AEC5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l" rtl="0"/>
          <a:r>
            <a:rPr lang="en-US" sz="1600" b="1" dirty="0" smtClean="0">
              <a:solidFill>
                <a:schemeClr val="tx1"/>
              </a:solidFill>
              <a:latin typeface="+mn-lt"/>
            </a:rPr>
            <a:t>Commonly seen in scripted Web applications</a:t>
          </a:r>
        </a:p>
      </dgm:t>
    </dgm:pt>
    <dgm:pt modelId="{3B44C05C-8249-8441-B19A-03FF36505A67}" type="parTrans" cxnId="{28FE6D0C-E148-5E43-A23F-D50B1E91AEFA}">
      <dgm:prSet/>
      <dgm:spPr/>
      <dgm:t>
        <a:bodyPr/>
        <a:lstStyle/>
        <a:p>
          <a:endParaRPr lang="en-US"/>
        </a:p>
      </dgm:t>
    </dgm:pt>
    <dgm:pt modelId="{386E5FEE-12CF-CA46-896C-91710AD0224B}" type="sibTrans" cxnId="{28FE6D0C-E148-5E43-A23F-D50B1E91AEFA}">
      <dgm:prSet/>
      <dgm:spPr/>
      <dgm:t>
        <a:bodyPr/>
        <a:lstStyle/>
        <a:p>
          <a:endParaRPr lang="en-US"/>
        </a:p>
      </dgm:t>
    </dgm:pt>
    <dgm:pt modelId="{8474B88D-393D-F041-BBB4-E1DA4C6BEC54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l" rtl="0"/>
          <a:r>
            <a:rPr lang="en-US" sz="1200" b="1" dirty="0" smtClean="0">
              <a:solidFill>
                <a:schemeClr val="tx1"/>
              </a:solidFill>
              <a:latin typeface="+mn-lt"/>
            </a:rPr>
            <a:t>Vulnerability involves the inclusion of script code in the HTML content</a:t>
          </a:r>
          <a:endParaRPr lang="en-US" sz="1200" b="1" dirty="0">
            <a:solidFill>
              <a:schemeClr val="tx1"/>
            </a:solidFill>
            <a:latin typeface="+mn-lt"/>
          </a:endParaRPr>
        </a:p>
      </dgm:t>
    </dgm:pt>
    <dgm:pt modelId="{411787C8-E856-874D-BA41-D046582EA773}" type="parTrans" cxnId="{5CE98DFA-9EF2-D741-BEA2-B9698243485A}">
      <dgm:prSet/>
      <dgm:spPr/>
      <dgm:t>
        <a:bodyPr/>
        <a:lstStyle/>
        <a:p>
          <a:endParaRPr lang="en-US"/>
        </a:p>
      </dgm:t>
    </dgm:pt>
    <dgm:pt modelId="{6893AEF9-A94B-7240-A31E-1246AEC64669}" type="sibTrans" cxnId="{5CE98DFA-9EF2-D741-BEA2-B9698243485A}">
      <dgm:prSet/>
      <dgm:spPr/>
      <dgm:t>
        <a:bodyPr/>
        <a:lstStyle/>
        <a:p>
          <a:endParaRPr lang="en-US"/>
        </a:p>
      </dgm:t>
    </dgm:pt>
    <dgm:pt modelId="{797AC862-5275-0441-A11C-70B003F91977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l" rtl="0"/>
          <a:r>
            <a:rPr lang="en-US" sz="1200" b="1" dirty="0" smtClean="0">
              <a:solidFill>
                <a:schemeClr val="tx1"/>
              </a:solidFill>
              <a:latin typeface="+mn-lt"/>
            </a:rPr>
            <a:t>Script code may need to access data associated with other pages</a:t>
          </a:r>
          <a:endParaRPr lang="en-US" sz="1200" b="1" dirty="0">
            <a:solidFill>
              <a:schemeClr val="tx1"/>
            </a:solidFill>
            <a:latin typeface="+mn-lt"/>
          </a:endParaRPr>
        </a:p>
      </dgm:t>
    </dgm:pt>
    <dgm:pt modelId="{1F5856B2-F95E-1845-867A-47DF2330CC5F}" type="parTrans" cxnId="{83CC318D-D3E5-8B40-B91D-D1240953457E}">
      <dgm:prSet/>
      <dgm:spPr/>
      <dgm:t>
        <a:bodyPr/>
        <a:lstStyle/>
        <a:p>
          <a:endParaRPr lang="en-US"/>
        </a:p>
      </dgm:t>
    </dgm:pt>
    <dgm:pt modelId="{5F821B6B-9AFD-7B42-A384-368E0F6542EE}" type="sibTrans" cxnId="{83CC318D-D3E5-8B40-B91D-D1240953457E}">
      <dgm:prSet/>
      <dgm:spPr/>
      <dgm:t>
        <a:bodyPr/>
        <a:lstStyle/>
        <a:p>
          <a:endParaRPr lang="en-US"/>
        </a:p>
      </dgm:t>
    </dgm:pt>
    <dgm:pt modelId="{E4E72A15-A256-CE49-980B-A08E82DA0005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l" rtl="0"/>
          <a:r>
            <a:rPr lang="en-US" sz="1200" b="1" dirty="0" smtClean="0">
              <a:solidFill>
                <a:schemeClr val="tx1"/>
              </a:solidFill>
              <a:latin typeface="+mn-lt"/>
            </a:rPr>
            <a:t>Browsers impose security checks and restrict data access to pages originating from the same site</a:t>
          </a:r>
          <a:endParaRPr lang="en-US" sz="1200" b="1" dirty="0">
            <a:solidFill>
              <a:schemeClr val="tx1"/>
            </a:solidFill>
            <a:latin typeface="+mn-lt"/>
          </a:endParaRPr>
        </a:p>
      </dgm:t>
    </dgm:pt>
    <dgm:pt modelId="{41668D30-C8EE-7F45-BB6B-875C86CC7304}" type="parTrans" cxnId="{35320135-06F9-7C47-8CCF-5F798A6AE1DB}">
      <dgm:prSet/>
      <dgm:spPr/>
      <dgm:t>
        <a:bodyPr/>
        <a:lstStyle/>
        <a:p>
          <a:endParaRPr lang="en-US"/>
        </a:p>
      </dgm:t>
    </dgm:pt>
    <dgm:pt modelId="{9BC2AB1C-2EBE-344C-A338-89EE7B9BC640}" type="sibTrans" cxnId="{35320135-06F9-7C47-8CCF-5F798A6AE1DB}">
      <dgm:prSet/>
      <dgm:spPr/>
      <dgm:t>
        <a:bodyPr/>
        <a:lstStyle/>
        <a:p>
          <a:endParaRPr lang="en-US"/>
        </a:p>
      </dgm:t>
    </dgm:pt>
    <dgm:pt modelId="{7299EB4B-515F-C240-9F12-2B5C69E7C8AD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algn="l" rtl="0"/>
          <a:r>
            <a:rPr lang="en-US" sz="1800" b="1" dirty="0" smtClean="0">
              <a:solidFill>
                <a:schemeClr val="tx1"/>
              </a:solidFill>
              <a:latin typeface="+mn-lt"/>
            </a:rPr>
            <a:t>Exploit assumption that all content from one site is equally trusted and hence is permitted to interact with other content from the site</a:t>
          </a:r>
          <a:endParaRPr lang="en-US" sz="1800" b="1" dirty="0">
            <a:solidFill>
              <a:schemeClr val="tx1"/>
            </a:solidFill>
            <a:latin typeface="+mn-lt"/>
          </a:endParaRPr>
        </a:p>
      </dgm:t>
    </dgm:pt>
    <dgm:pt modelId="{C73192B3-045F-854A-97CF-F48EE6C5F510}" type="parTrans" cxnId="{DE07CD6B-D524-CE42-A697-F2118F000714}">
      <dgm:prSet/>
      <dgm:spPr/>
      <dgm:t>
        <a:bodyPr/>
        <a:lstStyle/>
        <a:p>
          <a:endParaRPr lang="en-US"/>
        </a:p>
      </dgm:t>
    </dgm:pt>
    <dgm:pt modelId="{AABD1336-E1F2-AF4F-9EAF-3AB8543BCBAC}" type="sibTrans" cxnId="{DE07CD6B-D524-CE42-A697-F2118F000714}">
      <dgm:prSet/>
      <dgm:spPr/>
      <dgm:t>
        <a:bodyPr/>
        <a:lstStyle/>
        <a:p>
          <a:endParaRPr lang="en-US"/>
        </a:p>
      </dgm:t>
    </dgm:pt>
    <dgm:pt modelId="{59383F9F-B252-8043-A32A-EFB5A575996F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l" rtl="0"/>
          <a:endParaRPr lang="en-US" sz="1800" b="1" dirty="0" smtClean="0">
            <a:solidFill>
              <a:schemeClr val="tx1"/>
            </a:solidFill>
            <a:latin typeface="+mn-lt"/>
          </a:endParaRPr>
        </a:p>
        <a:p>
          <a:pPr algn="l" rtl="0"/>
          <a:r>
            <a:rPr lang="en-US" sz="1800" b="1" dirty="0" smtClean="0">
              <a:solidFill>
                <a:schemeClr val="tx1"/>
              </a:solidFill>
              <a:latin typeface="+mn-lt"/>
            </a:rPr>
            <a:t>XSS reflection vulnerability</a:t>
          </a:r>
          <a:endParaRPr lang="en-US" sz="1800" b="1" dirty="0">
            <a:solidFill>
              <a:schemeClr val="tx1"/>
            </a:solidFill>
            <a:latin typeface="+mn-lt"/>
          </a:endParaRPr>
        </a:p>
      </dgm:t>
    </dgm:pt>
    <dgm:pt modelId="{98946462-F1F4-2F45-A0EA-D932BBE1E621}" type="parTrans" cxnId="{51F3357C-397C-484F-A72C-922CDA10F104}">
      <dgm:prSet/>
      <dgm:spPr/>
      <dgm:t>
        <a:bodyPr/>
        <a:lstStyle/>
        <a:p>
          <a:endParaRPr lang="en-US"/>
        </a:p>
      </dgm:t>
    </dgm:pt>
    <dgm:pt modelId="{83BA5EE4-62E5-5E4F-9368-A726FB81807E}" type="sibTrans" cxnId="{51F3357C-397C-484F-A72C-922CDA10F104}">
      <dgm:prSet/>
      <dgm:spPr/>
      <dgm:t>
        <a:bodyPr/>
        <a:lstStyle/>
        <a:p>
          <a:endParaRPr lang="en-US"/>
        </a:p>
      </dgm:t>
    </dgm:pt>
    <dgm:pt modelId="{EA459881-D6FA-8F4A-AB46-DCA7E65CA43D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algn="l" rtl="0"/>
          <a:r>
            <a:rPr lang="en-US" sz="1600" b="1" dirty="0" smtClean="0">
              <a:solidFill>
                <a:schemeClr val="tx1"/>
              </a:solidFill>
              <a:latin typeface="+mn-lt"/>
            </a:rPr>
            <a:t>Attacker includes the malicious script content in data supplied to a site</a:t>
          </a:r>
          <a:endParaRPr lang="en-US" sz="1600" b="1" dirty="0">
            <a:solidFill>
              <a:schemeClr val="tx1"/>
            </a:solidFill>
            <a:latin typeface="+mn-lt"/>
          </a:endParaRPr>
        </a:p>
      </dgm:t>
    </dgm:pt>
    <dgm:pt modelId="{8D099309-C48E-794C-BE14-649CD5F89254}" type="parTrans" cxnId="{B27B83CE-3276-D24A-9308-51E50C6FF3B8}">
      <dgm:prSet/>
      <dgm:spPr/>
      <dgm:t>
        <a:bodyPr/>
        <a:lstStyle/>
        <a:p>
          <a:endParaRPr lang="en-US"/>
        </a:p>
      </dgm:t>
    </dgm:pt>
    <dgm:pt modelId="{EC211667-D220-EF40-8228-2EC717277E57}" type="sibTrans" cxnId="{B27B83CE-3276-D24A-9308-51E50C6FF3B8}">
      <dgm:prSet/>
      <dgm:spPr/>
      <dgm:t>
        <a:bodyPr/>
        <a:lstStyle/>
        <a:p>
          <a:endParaRPr lang="en-US"/>
        </a:p>
      </dgm:t>
    </dgm:pt>
    <dgm:pt modelId="{46EBF384-467E-B949-AFEB-A2D10AEF5E9B}" type="pres">
      <dgm:prSet presAssocID="{ED738216-F1FC-0E42-BD3A-DA976518A91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D3B943-EFD4-CA49-81F0-3B5F3ED8EF44}" type="pres">
      <dgm:prSet presAssocID="{8A9692FE-B7F9-6742-BF85-9DD37F148C7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88D496-52D2-1B4E-B7DF-6C7534CDCA91}" type="pres">
      <dgm:prSet presAssocID="{1897314B-E8F3-6B41-B262-3C0EDBDEB7F1}" presName="sibTrans" presStyleCnt="0"/>
      <dgm:spPr/>
      <dgm:t>
        <a:bodyPr/>
        <a:lstStyle/>
        <a:p>
          <a:endParaRPr lang="en-US"/>
        </a:p>
      </dgm:t>
    </dgm:pt>
    <dgm:pt modelId="{14688093-8D8B-6348-AECE-C5CB825B39E9}" type="pres">
      <dgm:prSet presAssocID="{0FDBFFBF-32AF-2145-B2FB-791C0BA6AEC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5DE7CC-336A-2048-8B1A-136973C493DE}" type="pres">
      <dgm:prSet presAssocID="{386E5FEE-12CF-CA46-896C-91710AD0224B}" presName="sibTrans" presStyleCnt="0"/>
      <dgm:spPr/>
      <dgm:t>
        <a:bodyPr/>
        <a:lstStyle/>
        <a:p>
          <a:endParaRPr lang="en-US"/>
        </a:p>
      </dgm:t>
    </dgm:pt>
    <dgm:pt modelId="{3FE07096-8FB5-9946-B5FA-8A05FD6FAB4C}" type="pres">
      <dgm:prSet presAssocID="{7299EB4B-515F-C240-9F12-2B5C69E7C8A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8BBC24-43C5-1549-BA48-1327AB121258}" type="pres">
      <dgm:prSet presAssocID="{AABD1336-E1F2-AF4F-9EAF-3AB8543BCBAC}" presName="sibTrans" presStyleCnt="0"/>
      <dgm:spPr/>
      <dgm:t>
        <a:bodyPr/>
        <a:lstStyle/>
        <a:p>
          <a:endParaRPr lang="en-US"/>
        </a:p>
      </dgm:t>
    </dgm:pt>
    <dgm:pt modelId="{5C65FDC7-D923-E249-BFF8-519500BF915D}" type="pres">
      <dgm:prSet presAssocID="{59383F9F-B252-8043-A32A-EFB5A575996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7B83CE-3276-D24A-9308-51E50C6FF3B8}" srcId="{59383F9F-B252-8043-A32A-EFB5A575996F}" destId="{EA459881-D6FA-8F4A-AB46-DCA7E65CA43D}" srcOrd="0" destOrd="0" parTransId="{8D099309-C48E-794C-BE14-649CD5F89254}" sibTransId="{EC211667-D220-EF40-8228-2EC717277E57}"/>
    <dgm:cxn modelId="{A9909EEB-BC9E-C346-A601-A5679286B66C}" type="presOf" srcId="{0FDBFFBF-32AF-2145-B2FB-791C0BA6AEC5}" destId="{14688093-8D8B-6348-AECE-C5CB825B39E9}" srcOrd="0" destOrd="0" presId="urn:microsoft.com/office/officeart/2005/8/layout/hList6"/>
    <dgm:cxn modelId="{E64081D6-B804-E14B-AFD6-C42C82830AC2}" type="presOf" srcId="{8474B88D-393D-F041-BBB4-E1DA4C6BEC54}" destId="{14688093-8D8B-6348-AECE-C5CB825B39E9}" srcOrd="0" destOrd="1" presId="urn:microsoft.com/office/officeart/2005/8/layout/hList6"/>
    <dgm:cxn modelId="{71A28CC7-F1AF-124B-A06E-777A8D9588F4}" type="presOf" srcId="{EA459881-D6FA-8F4A-AB46-DCA7E65CA43D}" destId="{5C65FDC7-D923-E249-BFF8-519500BF915D}" srcOrd="0" destOrd="1" presId="urn:microsoft.com/office/officeart/2005/8/layout/hList6"/>
    <dgm:cxn modelId="{BAAFA990-C445-6142-A8DF-5943BCC71297}" type="presOf" srcId="{7299EB4B-515F-C240-9F12-2B5C69E7C8AD}" destId="{3FE07096-8FB5-9946-B5FA-8A05FD6FAB4C}" srcOrd="0" destOrd="0" presId="urn:microsoft.com/office/officeart/2005/8/layout/hList6"/>
    <dgm:cxn modelId="{FA67E3F5-526E-0E48-B3E3-CCEFEF2E1C11}" type="presOf" srcId="{797AC862-5275-0441-A11C-70B003F91977}" destId="{14688093-8D8B-6348-AECE-C5CB825B39E9}" srcOrd="0" destOrd="2" presId="urn:microsoft.com/office/officeart/2005/8/layout/hList6"/>
    <dgm:cxn modelId="{DE07CD6B-D524-CE42-A697-F2118F000714}" srcId="{ED738216-F1FC-0E42-BD3A-DA976518A916}" destId="{7299EB4B-515F-C240-9F12-2B5C69E7C8AD}" srcOrd="2" destOrd="0" parTransId="{C73192B3-045F-854A-97CF-F48EE6C5F510}" sibTransId="{AABD1336-E1F2-AF4F-9EAF-3AB8543BCBAC}"/>
    <dgm:cxn modelId="{28FE6D0C-E148-5E43-A23F-D50B1E91AEFA}" srcId="{ED738216-F1FC-0E42-BD3A-DA976518A916}" destId="{0FDBFFBF-32AF-2145-B2FB-791C0BA6AEC5}" srcOrd="1" destOrd="0" parTransId="{3B44C05C-8249-8441-B19A-03FF36505A67}" sibTransId="{386E5FEE-12CF-CA46-896C-91710AD0224B}"/>
    <dgm:cxn modelId="{57A18524-102E-8445-8960-0EE2820C125E}" type="presOf" srcId="{8A9692FE-B7F9-6742-BF85-9DD37F148C70}" destId="{E4D3B943-EFD4-CA49-81F0-3B5F3ED8EF44}" srcOrd="0" destOrd="0" presId="urn:microsoft.com/office/officeart/2005/8/layout/hList6"/>
    <dgm:cxn modelId="{EAE945F3-D1C1-FB44-8352-D305FD4AD53F}" srcId="{ED738216-F1FC-0E42-BD3A-DA976518A916}" destId="{8A9692FE-B7F9-6742-BF85-9DD37F148C70}" srcOrd="0" destOrd="0" parTransId="{AFCD9345-8969-654C-87F9-9DC5D0E88FBC}" sibTransId="{1897314B-E8F3-6B41-B262-3C0EDBDEB7F1}"/>
    <dgm:cxn modelId="{83CC318D-D3E5-8B40-B91D-D1240953457E}" srcId="{0FDBFFBF-32AF-2145-B2FB-791C0BA6AEC5}" destId="{797AC862-5275-0441-A11C-70B003F91977}" srcOrd="1" destOrd="0" parTransId="{1F5856B2-F95E-1845-867A-47DF2330CC5F}" sibTransId="{5F821B6B-9AFD-7B42-A384-368E0F6542EE}"/>
    <dgm:cxn modelId="{8E4FAED1-B96B-3F44-A9F1-B525E787E0E9}" type="presOf" srcId="{59383F9F-B252-8043-A32A-EFB5A575996F}" destId="{5C65FDC7-D923-E249-BFF8-519500BF915D}" srcOrd="0" destOrd="0" presId="urn:microsoft.com/office/officeart/2005/8/layout/hList6"/>
    <dgm:cxn modelId="{C2ED59D4-48BA-7C4C-B52E-968B4A3BC79E}" type="presOf" srcId="{ED738216-F1FC-0E42-BD3A-DA976518A916}" destId="{46EBF384-467E-B949-AFEB-A2D10AEF5E9B}" srcOrd="0" destOrd="0" presId="urn:microsoft.com/office/officeart/2005/8/layout/hList6"/>
    <dgm:cxn modelId="{BFE648E4-FE5B-294A-9C04-AE6885B165BD}" type="presOf" srcId="{E4E72A15-A256-CE49-980B-A08E82DA0005}" destId="{14688093-8D8B-6348-AECE-C5CB825B39E9}" srcOrd="0" destOrd="3" presId="urn:microsoft.com/office/officeart/2005/8/layout/hList6"/>
    <dgm:cxn modelId="{5CE98DFA-9EF2-D741-BEA2-B9698243485A}" srcId="{0FDBFFBF-32AF-2145-B2FB-791C0BA6AEC5}" destId="{8474B88D-393D-F041-BBB4-E1DA4C6BEC54}" srcOrd="0" destOrd="0" parTransId="{411787C8-E856-874D-BA41-D046582EA773}" sibTransId="{6893AEF9-A94B-7240-A31E-1246AEC64669}"/>
    <dgm:cxn modelId="{51F3357C-397C-484F-A72C-922CDA10F104}" srcId="{ED738216-F1FC-0E42-BD3A-DA976518A916}" destId="{59383F9F-B252-8043-A32A-EFB5A575996F}" srcOrd="3" destOrd="0" parTransId="{98946462-F1F4-2F45-A0EA-D932BBE1E621}" sibTransId="{83BA5EE4-62E5-5E4F-9368-A726FB81807E}"/>
    <dgm:cxn modelId="{35320135-06F9-7C47-8CCF-5F798A6AE1DB}" srcId="{0FDBFFBF-32AF-2145-B2FB-791C0BA6AEC5}" destId="{E4E72A15-A256-CE49-980B-A08E82DA0005}" srcOrd="2" destOrd="0" parTransId="{41668D30-C8EE-7F45-BB6B-875C86CC7304}" sibTransId="{9BC2AB1C-2EBE-344C-A338-89EE7B9BC640}"/>
    <dgm:cxn modelId="{3C1322E1-5041-714B-9BB3-E00DEC2680C9}" type="presParOf" srcId="{46EBF384-467E-B949-AFEB-A2D10AEF5E9B}" destId="{E4D3B943-EFD4-CA49-81F0-3B5F3ED8EF44}" srcOrd="0" destOrd="0" presId="urn:microsoft.com/office/officeart/2005/8/layout/hList6"/>
    <dgm:cxn modelId="{1AA62997-D9CB-BD40-A2DF-06F6C98FFDBF}" type="presParOf" srcId="{46EBF384-467E-B949-AFEB-A2D10AEF5E9B}" destId="{2988D496-52D2-1B4E-B7DF-6C7534CDCA91}" srcOrd="1" destOrd="0" presId="urn:microsoft.com/office/officeart/2005/8/layout/hList6"/>
    <dgm:cxn modelId="{EEDEA4D4-222C-B348-B3EC-3D62903FC548}" type="presParOf" srcId="{46EBF384-467E-B949-AFEB-A2D10AEF5E9B}" destId="{14688093-8D8B-6348-AECE-C5CB825B39E9}" srcOrd="2" destOrd="0" presId="urn:microsoft.com/office/officeart/2005/8/layout/hList6"/>
    <dgm:cxn modelId="{82A3E1E8-514B-1B4B-B4A2-FF5C316C3473}" type="presParOf" srcId="{46EBF384-467E-B949-AFEB-A2D10AEF5E9B}" destId="{365DE7CC-336A-2048-8B1A-136973C493DE}" srcOrd="3" destOrd="0" presId="urn:microsoft.com/office/officeart/2005/8/layout/hList6"/>
    <dgm:cxn modelId="{238E574E-4032-7340-99F9-2F547A2265E8}" type="presParOf" srcId="{46EBF384-467E-B949-AFEB-A2D10AEF5E9B}" destId="{3FE07096-8FB5-9946-B5FA-8A05FD6FAB4C}" srcOrd="4" destOrd="0" presId="urn:microsoft.com/office/officeart/2005/8/layout/hList6"/>
    <dgm:cxn modelId="{9536F470-87CE-5945-A5E6-7A4FCF4FB013}" type="presParOf" srcId="{46EBF384-467E-B949-AFEB-A2D10AEF5E9B}" destId="{6C8BBC24-43C5-1549-BA48-1327AB121258}" srcOrd="5" destOrd="0" presId="urn:microsoft.com/office/officeart/2005/8/layout/hList6"/>
    <dgm:cxn modelId="{AB3247C2-25B4-374F-9C81-7739AF385185}" type="presParOf" srcId="{46EBF384-467E-B949-AFEB-A2D10AEF5E9B}" destId="{5C65FDC7-D923-E249-BFF8-519500BF915D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BC92F8-8F93-DF42-95BA-766BB24D0322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107675-7C28-A045-B1EE-ADF2EE398880}">
      <dgm:prSet/>
      <dgm:spPr>
        <a:solidFill>
          <a:schemeClr val="accent3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It is necessary to ensure that data conform with any assumptions made about the data before subsequent use</a:t>
          </a:r>
          <a:endParaRPr lang="en-US" dirty="0">
            <a:solidFill>
              <a:schemeClr val="tx1"/>
            </a:solidFill>
          </a:endParaRPr>
        </a:p>
      </dgm:t>
    </dgm:pt>
    <dgm:pt modelId="{4D7198A3-91EF-AF45-895C-C6E4A359BD8B}" type="parTrans" cxnId="{79ECAE75-B48E-7342-9EC7-D20221EC0FCE}">
      <dgm:prSet/>
      <dgm:spPr/>
      <dgm:t>
        <a:bodyPr/>
        <a:lstStyle/>
        <a:p>
          <a:endParaRPr lang="en-US"/>
        </a:p>
      </dgm:t>
    </dgm:pt>
    <dgm:pt modelId="{A2EBACE0-6F49-DC48-A31D-1377E02CCC9A}" type="sibTrans" cxnId="{79ECAE75-B48E-7342-9EC7-D20221EC0FCE}">
      <dgm:prSet/>
      <dgm:spPr>
        <a:solidFill>
          <a:schemeClr val="accent6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722190B7-6D40-C34E-B155-DF55CC3999B7}">
      <dgm:prSet/>
      <dgm:spPr>
        <a:solidFill>
          <a:schemeClr val="accent5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Input data should be compared against what is wanted</a:t>
          </a:r>
          <a:endParaRPr lang="en-US" dirty="0">
            <a:solidFill>
              <a:schemeClr val="tx1"/>
            </a:solidFill>
          </a:endParaRPr>
        </a:p>
      </dgm:t>
    </dgm:pt>
    <dgm:pt modelId="{C2ADA83B-F727-C64E-8957-F82112784FED}" type="parTrans" cxnId="{554BF718-1219-8241-9478-12D52BF11E04}">
      <dgm:prSet/>
      <dgm:spPr/>
      <dgm:t>
        <a:bodyPr/>
        <a:lstStyle/>
        <a:p>
          <a:endParaRPr lang="en-US"/>
        </a:p>
      </dgm:t>
    </dgm:pt>
    <dgm:pt modelId="{BEB71B3E-E38D-9D42-B3E7-CA4A9DF19684}" type="sibTrans" cxnId="{554BF718-1219-8241-9478-12D52BF11E04}">
      <dgm:prSet/>
      <dgm:spPr>
        <a:solidFill>
          <a:schemeClr val="accent6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1FCB13A8-7353-8E47-A22F-BE8BAFA0FE78}">
      <dgm:prSet/>
      <dgm:spPr>
        <a:solidFill>
          <a:schemeClr val="accent3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 smtClean="0">
              <a:solidFill>
                <a:schemeClr val="tx1"/>
              </a:solidFill>
            </a:rPr>
            <a:t>Alternative is to compare the input data with known dangerous values</a:t>
          </a:r>
          <a:endParaRPr lang="en-US" dirty="0">
            <a:solidFill>
              <a:schemeClr val="tx1"/>
            </a:solidFill>
          </a:endParaRPr>
        </a:p>
      </dgm:t>
    </dgm:pt>
    <dgm:pt modelId="{F3FF9465-3A9B-EE4D-A595-68CD37BB03AF}" type="parTrans" cxnId="{2F032CEA-1A2C-6941-878C-83A26CAD0274}">
      <dgm:prSet/>
      <dgm:spPr/>
      <dgm:t>
        <a:bodyPr/>
        <a:lstStyle/>
        <a:p>
          <a:endParaRPr lang="en-US"/>
        </a:p>
      </dgm:t>
    </dgm:pt>
    <dgm:pt modelId="{BD72D601-1C9D-6444-9A12-763B79BB0138}" type="sibTrans" cxnId="{2F032CEA-1A2C-6941-878C-83A26CAD0274}">
      <dgm:prSet/>
      <dgm:spPr>
        <a:solidFill>
          <a:schemeClr val="accent6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C0C9CC9B-083B-8A41-A842-79178A9B39F6}">
      <dgm:prSet/>
      <dgm:spPr>
        <a:solidFill>
          <a:schemeClr val="accent5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By only accepting known safe data the program is more likely to remain secure</a:t>
          </a:r>
          <a:endParaRPr lang="en-US" b="1" dirty="0">
            <a:solidFill>
              <a:schemeClr val="tx1"/>
            </a:solidFill>
          </a:endParaRPr>
        </a:p>
      </dgm:t>
    </dgm:pt>
    <dgm:pt modelId="{5D444ED7-BB3D-614F-BEF1-866E8DE82AF6}" type="parTrans" cxnId="{07C82275-6611-BF41-A9FC-EE596B565039}">
      <dgm:prSet/>
      <dgm:spPr/>
      <dgm:t>
        <a:bodyPr/>
        <a:lstStyle/>
        <a:p>
          <a:endParaRPr lang="en-US"/>
        </a:p>
      </dgm:t>
    </dgm:pt>
    <dgm:pt modelId="{62E7101C-FC19-A44B-9920-318E4F078C9C}" type="sibTrans" cxnId="{07C82275-6611-BF41-A9FC-EE596B565039}">
      <dgm:prSet/>
      <dgm:spPr/>
      <dgm:t>
        <a:bodyPr/>
        <a:lstStyle/>
        <a:p>
          <a:endParaRPr lang="en-US"/>
        </a:p>
      </dgm:t>
    </dgm:pt>
    <dgm:pt modelId="{FDD30AC2-127E-B44B-97E5-AB9E40F24437}" type="pres">
      <dgm:prSet presAssocID="{12BC92F8-8F93-DF42-95BA-766BB24D032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CF6F2D-C934-094D-BE1D-E590FEF8E0EF}" type="pres">
      <dgm:prSet presAssocID="{DA107675-7C28-A045-B1EE-ADF2EE39888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0701CA-DD4D-9744-B880-79F2F6F32979}" type="pres">
      <dgm:prSet presAssocID="{A2EBACE0-6F49-DC48-A31D-1377E02CCC9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CD85C23E-9CD2-2D41-966A-967BB45F557E}" type="pres">
      <dgm:prSet presAssocID="{A2EBACE0-6F49-DC48-A31D-1377E02CCC9A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0430FEE-8E5A-7C4E-831E-586B9BD859C7}" type="pres">
      <dgm:prSet presAssocID="{722190B7-6D40-C34E-B155-DF55CC3999B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9398C-E85C-CD47-9B85-4D5B99E30286}" type="pres">
      <dgm:prSet presAssocID="{BEB71B3E-E38D-9D42-B3E7-CA4A9DF1968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9D98C3E2-4290-2D4C-88D1-15F11BA4EE17}" type="pres">
      <dgm:prSet presAssocID="{BEB71B3E-E38D-9D42-B3E7-CA4A9DF1968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66B292D-5F15-F445-9FAA-D0D696C23F23}" type="pres">
      <dgm:prSet presAssocID="{1FCB13A8-7353-8E47-A22F-BE8BAFA0FE7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CE1D9B-0F09-FA49-912D-319FB37B16F0}" type="pres">
      <dgm:prSet presAssocID="{BD72D601-1C9D-6444-9A12-763B79BB0138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2D9709A-70C9-C048-BC34-4E7D4B3BCC0E}" type="pres">
      <dgm:prSet presAssocID="{BD72D601-1C9D-6444-9A12-763B79BB0138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468874-D23D-BB4C-97FA-00CDB87E348D}" type="pres">
      <dgm:prSet presAssocID="{C0C9CC9B-083B-8A41-A842-79178A9B39F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ECAE75-B48E-7342-9EC7-D20221EC0FCE}" srcId="{12BC92F8-8F93-DF42-95BA-766BB24D0322}" destId="{DA107675-7C28-A045-B1EE-ADF2EE398880}" srcOrd="0" destOrd="0" parTransId="{4D7198A3-91EF-AF45-895C-C6E4A359BD8B}" sibTransId="{A2EBACE0-6F49-DC48-A31D-1377E02CCC9A}"/>
    <dgm:cxn modelId="{33FB7B00-4994-B14A-8A31-50D1738C5C62}" type="presOf" srcId="{722190B7-6D40-C34E-B155-DF55CC3999B7}" destId="{50430FEE-8E5A-7C4E-831E-586B9BD859C7}" srcOrd="0" destOrd="0" presId="urn:microsoft.com/office/officeart/2005/8/layout/process1"/>
    <dgm:cxn modelId="{C658B1AD-037E-8840-A517-E62E383490FA}" type="presOf" srcId="{A2EBACE0-6F49-DC48-A31D-1377E02CCC9A}" destId="{6D0701CA-DD4D-9744-B880-79F2F6F32979}" srcOrd="0" destOrd="0" presId="urn:microsoft.com/office/officeart/2005/8/layout/process1"/>
    <dgm:cxn modelId="{554BF718-1219-8241-9478-12D52BF11E04}" srcId="{12BC92F8-8F93-DF42-95BA-766BB24D0322}" destId="{722190B7-6D40-C34E-B155-DF55CC3999B7}" srcOrd="1" destOrd="0" parTransId="{C2ADA83B-F727-C64E-8957-F82112784FED}" sibTransId="{BEB71B3E-E38D-9D42-B3E7-CA4A9DF19684}"/>
    <dgm:cxn modelId="{0A3BA235-22C8-BE47-B485-ABF574C7ABD5}" type="presOf" srcId="{C0C9CC9B-083B-8A41-A842-79178A9B39F6}" destId="{91468874-D23D-BB4C-97FA-00CDB87E348D}" srcOrd="0" destOrd="0" presId="urn:microsoft.com/office/officeart/2005/8/layout/process1"/>
    <dgm:cxn modelId="{07C82275-6611-BF41-A9FC-EE596B565039}" srcId="{12BC92F8-8F93-DF42-95BA-766BB24D0322}" destId="{C0C9CC9B-083B-8A41-A842-79178A9B39F6}" srcOrd="3" destOrd="0" parTransId="{5D444ED7-BB3D-614F-BEF1-866E8DE82AF6}" sibTransId="{62E7101C-FC19-A44B-9920-318E4F078C9C}"/>
    <dgm:cxn modelId="{E55ED60E-A25C-1F46-BE22-653F47668B86}" type="presOf" srcId="{A2EBACE0-6F49-DC48-A31D-1377E02CCC9A}" destId="{CD85C23E-9CD2-2D41-966A-967BB45F557E}" srcOrd="1" destOrd="0" presId="urn:microsoft.com/office/officeart/2005/8/layout/process1"/>
    <dgm:cxn modelId="{472FA8B4-79EB-224F-98C2-1053A89218C6}" type="presOf" srcId="{BEB71B3E-E38D-9D42-B3E7-CA4A9DF19684}" destId="{ABB9398C-E85C-CD47-9B85-4D5B99E30286}" srcOrd="0" destOrd="0" presId="urn:microsoft.com/office/officeart/2005/8/layout/process1"/>
    <dgm:cxn modelId="{4B9FD0BD-7772-5C41-B946-388A1D6C4DD9}" type="presOf" srcId="{BD72D601-1C9D-6444-9A12-763B79BB0138}" destId="{65CE1D9B-0F09-FA49-912D-319FB37B16F0}" srcOrd="0" destOrd="0" presId="urn:microsoft.com/office/officeart/2005/8/layout/process1"/>
    <dgm:cxn modelId="{E9CD9427-81B9-2043-B0C8-B13DF317E752}" type="presOf" srcId="{12BC92F8-8F93-DF42-95BA-766BB24D0322}" destId="{FDD30AC2-127E-B44B-97E5-AB9E40F24437}" srcOrd="0" destOrd="0" presId="urn:microsoft.com/office/officeart/2005/8/layout/process1"/>
    <dgm:cxn modelId="{7931516C-D94F-224E-BC36-E432265B19BA}" type="presOf" srcId="{1FCB13A8-7353-8E47-A22F-BE8BAFA0FE78}" destId="{166B292D-5F15-F445-9FAA-D0D696C23F23}" srcOrd="0" destOrd="0" presId="urn:microsoft.com/office/officeart/2005/8/layout/process1"/>
    <dgm:cxn modelId="{B569A032-0CD2-B14C-B2F0-0DD18CFD7140}" type="presOf" srcId="{DA107675-7C28-A045-B1EE-ADF2EE398880}" destId="{7DCF6F2D-C934-094D-BE1D-E590FEF8E0EF}" srcOrd="0" destOrd="0" presId="urn:microsoft.com/office/officeart/2005/8/layout/process1"/>
    <dgm:cxn modelId="{0151B9DB-F03B-C54F-8360-A771609BDB4C}" type="presOf" srcId="{BEB71B3E-E38D-9D42-B3E7-CA4A9DF19684}" destId="{9D98C3E2-4290-2D4C-88D1-15F11BA4EE17}" srcOrd="1" destOrd="0" presId="urn:microsoft.com/office/officeart/2005/8/layout/process1"/>
    <dgm:cxn modelId="{2F032CEA-1A2C-6941-878C-83A26CAD0274}" srcId="{12BC92F8-8F93-DF42-95BA-766BB24D0322}" destId="{1FCB13A8-7353-8E47-A22F-BE8BAFA0FE78}" srcOrd="2" destOrd="0" parTransId="{F3FF9465-3A9B-EE4D-A595-68CD37BB03AF}" sibTransId="{BD72D601-1C9D-6444-9A12-763B79BB0138}"/>
    <dgm:cxn modelId="{9F64C568-39C3-DD42-9AF9-055BBE7567EE}" type="presOf" srcId="{BD72D601-1C9D-6444-9A12-763B79BB0138}" destId="{E2D9709A-70C9-C048-BC34-4E7D4B3BCC0E}" srcOrd="1" destOrd="0" presId="urn:microsoft.com/office/officeart/2005/8/layout/process1"/>
    <dgm:cxn modelId="{1CADC4F6-A8FE-CC49-8283-25657DB175B0}" type="presParOf" srcId="{FDD30AC2-127E-B44B-97E5-AB9E40F24437}" destId="{7DCF6F2D-C934-094D-BE1D-E590FEF8E0EF}" srcOrd="0" destOrd="0" presId="urn:microsoft.com/office/officeart/2005/8/layout/process1"/>
    <dgm:cxn modelId="{D4D61BEF-6274-9A4A-8999-72DDC8E0CDFF}" type="presParOf" srcId="{FDD30AC2-127E-B44B-97E5-AB9E40F24437}" destId="{6D0701CA-DD4D-9744-B880-79F2F6F32979}" srcOrd="1" destOrd="0" presId="urn:microsoft.com/office/officeart/2005/8/layout/process1"/>
    <dgm:cxn modelId="{95C0DB8D-3C96-6D45-9E40-A9E8F401B693}" type="presParOf" srcId="{6D0701CA-DD4D-9744-B880-79F2F6F32979}" destId="{CD85C23E-9CD2-2D41-966A-967BB45F557E}" srcOrd="0" destOrd="0" presId="urn:microsoft.com/office/officeart/2005/8/layout/process1"/>
    <dgm:cxn modelId="{F9CA68A0-0B6F-4A49-8258-45083365148B}" type="presParOf" srcId="{FDD30AC2-127E-B44B-97E5-AB9E40F24437}" destId="{50430FEE-8E5A-7C4E-831E-586B9BD859C7}" srcOrd="2" destOrd="0" presId="urn:microsoft.com/office/officeart/2005/8/layout/process1"/>
    <dgm:cxn modelId="{D7617DD1-6FAA-C943-8A48-1081BD7562C2}" type="presParOf" srcId="{FDD30AC2-127E-B44B-97E5-AB9E40F24437}" destId="{ABB9398C-E85C-CD47-9B85-4D5B99E30286}" srcOrd="3" destOrd="0" presId="urn:microsoft.com/office/officeart/2005/8/layout/process1"/>
    <dgm:cxn modelId="{190B995C-D467-D047-8B10-00C41F420DFA}" type="presParOf" srcId="{ABB9398C-E85C-CD47-9B85-4D5B99E30286}" destId="{9D98C3E2-4290-2D4C-88D1-15F11BA4EE17}" srcOrd="0" destOrd="0" presId="urn:microsoft.com/office/officeart/2005/8/layout/process1"/>
    <dgm:cxn modelId="{F084ECD6-EE67-4544-AF05-4387F09FD7BB}" type="presParOf" srcId="{FDD30AC2-127E-B44B-97E5-AB9E40F24437}" destId="{166B292D-5F15-F445-9FAA-D0D696C23F23}" srcOrd="4" destOrd="0" presId="urn:microsoft.com/office/officeart/2005/8/layout/process1"/>
    <dgm:cxn modelId="{FA78F9C1-62B9-A947-B79B-BAE4A2159DB0}" type="presParOf" srcId="{FDD30AC2-127E-B44B-97E5-AB9E40F24437}" destId="{65CE1D9B-0F09-FA49-912D-319FB37B16F0}" srcOrd="5" destOrd="0" presId="urn:microsoft.com/office/officeart/2005/8/layout/process1"/>
    <dgm:cxn modelId="{2E2D31CC-CF6C-D443-AEEA-7C7C5650454B}" type="presParOf" srcId="{65CE1D9B-0F09-FA49-912D-319FB37B16F0}" destId="{E2D9709A-70C9-C048-BC34-4E7D4B3BCC0E}" srcOrd="0" destOrd="0" presId="urn:microsoft.com/office/officeart/2005/8/layout/process1"/>
    <dgm:cxn modelId="{9ECD3A5F-A255-F54E-B5B3-305A26ECB163}" type="presParOf" srcId="{FDD30AC2-127E-B44B-97E5-AB9E40F24437}" destId="{91468874-D23D-BB4C-97FA-00CDB87E348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3B943-EFD4-CA49-81F0-3B5F3ED8EF44}">
      <dsp:nvSpPr>
        <dsp:cNvPr id="0" name=""/>
        <dsp:cNvSpPr/>
      </dsp:nvSpPr>
      <dsp:spPr>
        <a:xfrm rot="16200000">
          <a:off x="-1464941" y="1466998"/>
          <a:ext cx="4953000" cy="2019002"/>
        </a:xfrm>
        <a:prstGeom prst="flowChartManualOperation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  <a:latin typeface="+mn-lt"/>
            </a:rPr>
            <a:t>Attacks where input provided by one user is subsequently output to another user</a:t>
          </a:r>
          <a:endParaRPr lang="en-US" sz="1800" b="1" kern="1200" dirty="0">
            <a:solidFill>
              <a:schemeClr val="tx1"/>
            </a:solidFill>
            <a:latin typeface="+mn-lt"/>
          </a:endParaRPr>
        </a:p>
      </dsp:txBody>
      <dsp:txXfrm rot="5400000">
        <a:off x="2058" y="990599"/>
        <a:ext cx="2019002" cy="2971800"/>
      </dsp:txXfrm>
    </dsp:sp>
    <dsp:sp modelId="{14688093-8D8B-6348-AECE-C5CB825B39E9}">
      <dsp:nvSpPr>
        <dsp:cNvPr id="0" name=""/>
        <dsp:cNvSpPr/>
      </dsp:nvSpPr>
      <dsp:spPr>
        <a:xfrm rot="16200000">
          <a:off x="705486" y="1466998"/>
          <a:ext cx="4953000" cy="2019002"/>
        </a:xfrm>
        <a:prstGeom prst="flowChartManualOperation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n-lt"/>
            </a:rPr>
            <a:t>Commonly seen in scripted Web applications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chemeClr val="tx1"/>
              </a:solidFill>
              <a:latin typeface="+mn-lt"/>
            </a:rPr>
            <a:t>Vulnerability involves the inclusion of script code in the HTML content</a:t>
          </a:r>
          <a:endParaRPr lang="en-US" sz="1200" b="1" kern="1200" dirty="0">
            <a:solidFill>
              <a:schemeClr val="tx1"/>
            </a:solidFill>
            <a:latin typeface="+mn-lt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chemeClr val="tx1"/>
              </a:solidFill>
              <a:latin typeface="+mn-lt"/>
            </a:rPr>
            <a:t>Script code may need to access data associated with other pages</a:t>
          </a:r>
          <a:endParaRPr lang="en-US" sz="1200" b="1" kern="1200" dirty="0">
            <a:solidFill>
              <a:schemeClr val="tx1"/>
            </a:solidFill>
            <a:latin typeface="+mn-lt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chemeClr val="tx1"/>
              </a:solidFill>
              <a:latin typeface="+mn-lt"/>
            </a:rPr>
            <a:t>Browsers impose security checks and restrict data access to pages originating from the same site</a:t>
          </a:r>
          <a:endParaRPr lang="en-US" sz="1200" b="1" kern="1200" dirty="0">
            <a:solidFill>
              <a:schemeClr val="tx1"/>
            </a:solidFill>
            <a:latin typeface="+mn-lt"/>
          </a:endParaRPr>
        </a:p>
      </dsp:txBody>
      <dsp:txXfrm rot="5400000">
        <a:off x="2172485" y="990599"/>
        <a:ext cx="2019002" cy="2971800"/>
      </dsp:txXfrm>
    </dsp:sp>
    <dsp:sp modelId="{3FE07096-8FB5-9946-B5FA-8A05FD6FAB4C}">
      <dsp:nvSpPr>
        <dsp:cNvPr id="0" name=""/>
        <dsp:cNvSpPr/>
      </dsp:nvSpPr>
      <dsp:spPr>
        <a:xfrm rot="16200000">
          <a:off x="2875913" y="1466998"/>
          <a:ext cx="4953000" cy="2019002"/>
        </a:xfrm>
        <a:prstGeom prst="flowChartManualOperation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  <a:latin typeface="+mn-lt"/>
            </a:rPr>
            <a:t>Exploit assumption that all content from one site is equally trusted and hence is permitted to interact with other content from the site</a:t>
          </a:r>
          <a:endParaRPr lang="en-US" sz="1800" b="1" kern="1200" dirty="0">
            <a:solidFill>
              <a:schemeClr val="tx1"/>
            </a:solidFill>
            <a:latin typeface="+mn-lt"/>
          </a:endParaRPr>
        </a:p>
      </dsp:txBody>
      <dsp:txXfrm rot="5400000">
        <a:off x="4342912" y="990599"/>
        <a:ext cx="2019002" cy="2971800"/>
      </dsp:txXfrm>
    </dsp:sp>
    <dsp:sp modelId="{5C65FDC7-D923-E249-BFF8-519500BF915D}">
      <dsp:nvSpPr>
        <dsp:cNvPr id="0" name=""/>
        <dsp:cNvSpPr/>
      </dsp:nvSpPr>
      <dsp:spPr>
        <a:xfrm rot="16200000">
          <a:off x="5046341" y="1466998"/>
          <a:ext cx="4953000" cy="2019002"/>
        </a:xfrm>
        <a:prstGeom prst="flowChartManualOperation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 smtClean="0">
            <a:solidFill>
              <a:schemeClr val="tx1"/>
            </a:solidFill>
            <a:latin typeface="+mn-lt"/>
          </a:endParaRPr>
        </a:p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  <a:latin typeface="+mn-lt"/>
            </a:rPr>
            <a:t>XSS reflection vulnerability</a:t>
          </a:r>
          <a:endParaRPr lang="en-US" sz="1800" b="1" kern="1200" dirty="0">
            <a:solidFill>
              <a:schemeClr val="tx1"/>
            </a:solidFill>
            <a:latin typeface="+mn-lt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chemeClr val="tx1"/>
              </a:solidFill>
              <a:latin typeface="+mn-lt"/>
            </a:rPr>
            <a:t>Attacker includes the malicious script content in data supplied to a site</a:t>
          </a:r>
          <a:endParaRPr lang="en-US" sz="1600" b="1" kern="1200" dirty="0">
            <a:solidFill>
              <a:schemeClr val="tx1"/>
            </a:solidFill>
            <a:latin typeface="+mn-lt"/>
          </a:endParaRPr>
        </a:p>
      </dsp:txBody>
      <dsp:txXfrm rot="5400000">
        <a:off x="6513340" y="990599"/>
        <a:ext cx="2019002" cy="2971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F6F2D-C934-094D-BE1D-E590FEF8E0EF}">
      <dsp:nvSpPr>
        <dsp:cNvPr id="0" name=""/>
        <dsp:cNvSpPr/>
      </dsp:nvSpPr>
      <dsp:spPr>
        <a:xfrm>
          <a:off x="3616" y="1331933"/>
          <a:ext cx="1581224" cy="2060533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It is necessary to ensure that data conform with any assumptions made about the data before subsequent use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49928" y="1378245"/>
        <a:ext cx="1488600" cy="1967909"/>
      </dsp:txXfrm>
    </dsp:sp>
    <dsp:sp modelId="{6D0701CA-DD4D-9744-B880-79F2F6F32979}">
      <dsp:nvSpPr>
        <dsp:cNvPr id="0" name=""/>
        <dsp:cNvSpPr/>
      </dsp:nvSpPr>
      <dsp:spPr>
        <a:xfrm>
          <a:off x="1742963" y="2166128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742963" y="2244557"/>
        <a:ext cx="234653" cy="235285"/>
      </dsp:txXfrm>
    </dsp:sp>
    <dsp:sp modelId="{50430FEE-8E5A-7C4E-831E-586B9BD859C7}">
      <dsp:nvSpPr>
        <dsp:cNvPr id="0" name=""/>
        <dsp:cNvSpPr/>
      </dsp:nvSpPr>
      <dsp:spPr>
        <a:xfrm>
          <a:off x="2217330" y="1331933"/>
          <a:ext cx="1581224" cy="2060533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Input data should be compared against what is wanted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2263642" y="1378245"/>
        <a:ext cx="1488600" cy="1967909"/>
      </dsp:txXfrm>
    </dsp:sp>
    <dsp:sp modelId="{ABB9398C-E85C-CD47-9B85-4D5B99E30286}">
      <dsp:nvSpPr>
        <dsp:cNvPr id="0" name=""/>
        <dsp:cNvSpPr/>
      </dsp:nvSpPr>
      <dsp:spPr>
        <a:xfrm>
          <a:off x="3956677" y="2166128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956677" y="2244557"/>
        <a:ext cx="234653" cy="235285"/>
      </dsp:txXfrm>
    </dsp:sp>
    <dsp:sp modelId="{166B292D-5F15-F445-9FAA-D0D696C23F23}">
      <dsp:nvSpPr>
        <dsp:cNvPr id="0" name=""/>
        <dsp:cNvSpPr/>
      </dsp:nvSpPr>
      <dsp:spPr>
        <a:xfrm>
          <a:off x="4431044" y="1331933"/>
          <a:ext cx="1581224" cy="2060533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>
              <a:solidFill>
                <a:schemeClr val="tx1"/>
              </a:solidFill>
            </a:rPr>
            <a:t>Alternative is to compare the input data with known dangerous values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4477356" y="1378245"/>
        <a:ext cx="1488600" cy="1967909"/>
      </dsp:txXfrm>
    </dsp:sp>
    <dsp:sp modelId="{65CE1D9B-0F09-FA49-912D-319FB37B16F0}">
      <dsp:nvSpPr>
        <dsp:cNvPr id="0" name=""/>
        <dsp:cNvSpPr/>
      </dsp:nvSpPr>
      <dsp:spPr>
        <a:xfrm>
          <a:off x="6170391" y="2166128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6170391" y="2244557"/>
        <a:ext cx="234653" cy="235285"/>
      </dsp:txXfrm>
    </dsp:sp>
    <dsp:sp modelId="{91468874-D23D-BB4C-97FA-00CDB87E348D}">
      <dsp:nvSpPr>
        <dsp:cNvPr id="0" name=""/>
        <dsp:cNvSpPr/>
      </dsp:nvSpPr>
      <dsp:spPr>
        <a:xfrm>
          <a:off x="6644759" y="1331933"/>
          <a:ext cx="1581224" cy="2060533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By only accepting known safe data the program is more likely to remain secure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6691071" y="1378245"/>
        <a:ext cx="1488600" cy="1967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545940-966A-6A45-9F48-443597D6B6D4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8295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107" charset="0"/>
              </a:rPr>
              <a:t>Lecture slides prepared for “Computer Security: Principles and Practice”, </a:t>
            </a:r>
            <a:r>
              <a:rPr lang="en-US" smtClean="0">
                <a:latin typeface="Times New Roman" pitchFamily="-107" charset="0"/>
              </a:rPr>
              <a:t>4/e, GE, </a:t>
            </a:r>
            <a:r>
              <a:rPr lang="en-US" dirty="0" smtClean="0">
                <a:latin typeface="Times New Roman" pitchFamily="-107" charset="0"/>
              </a:rPr>
              <a:t>by William Stallings and Lawrie Brown, Chapter 11 “Software</a:t>
            </a:r>
            <a:r>
              <a:rPr lang="en-US" baseline="0" dirty="0" smtClean="0">
                <a:latin typeface="Times New Roman" pitchFamily="-107" charset="0"/>
              </a:rPr>
              <a:t> Security</a:t>
            </a:r>
            <a:r>
              <a:rPr lang="en-US" dirty="0" smtClean="0">
                <a:latin typeface="Times New Roman" pitchFamily="-107" charset="0"/>
              </a:rPr>
              <a:t>”.</a:t>
            </a:r>
            <a:endParaRPr lang="en-AU" dirty="0" smtClean="0">
              <a:latin typeface="Times New Roman" pitchFamily="-107" charset="0"/>
            </a:endParaRP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904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88F231-E92F-2941-93F1-9D356F3401DE}" type="slidenum">
              <a:rPr lang="en-AU"/>
              <a:pPr/>
              <a:t>10</a:t>
            </a:fld>
            <a:endParaRPr lang="en-AU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 the example shown in Figure 11.5a . If this text were saved by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guestbook application, then when viewed it displays a little text and then executes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JavaScript code. This code replaces the document contents with the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returned by the attacker’s cookie script, which is provided with the cookie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associated with this document. Many sites require users to register before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features like a guestbook application. With this attack, the user’s cookie is supplied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 attacker, who could then use it to impersonate the user on the original site.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example obviously replaces the page content being viewed with whatever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attacker’s script returns. By using more sophisticated JavaScript code, it is possible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the script to execute with very little visible effect.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prevent this attack, any user-supplied input should be examined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any dangerous code removed or escaped to block its execution. While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example shown may seem easy to check and correct, the attacker will not necessarily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make the task this easy. The same code is shown in Figure 11.5b , but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time all of the characters relating to the script code are encoded using HTML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character entities. While the browser interprets this identically to the code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11.5a , any validation code must first translate such entities to the characters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they represent before checking for potential attack code. We discuss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further in the next section.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XSS attacks illustrate a failure to correctly handle both program input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output. The failure to check and validate the input results in potentially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dangerous data values being saved by the program. However, the program is not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target. Rather it is subsequent users of the program, and the programs they use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it, which are the target. If all potentially unsafe data output by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sanitized, then the attack cannot occur. We discuss correct handling of output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Section 11.5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are other attacks similar to XSS, including cross-site request forgery,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HTTP response splitting. Again the issue is careless use of untrusted,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unchecked input.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945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708EE4-1556-F44D-9709-D48766E08110}" type="slidenum">
              <a:rPr lang="en-AU"/>
              <a:pPr/>
              <a:t>11</a:t>
            </a:fld>
            <a:endParaRPr lang="en-AU"/>
          </a:p>
        </p:txBody>
      </p:sp>
      <p:sp>
        <p:nvSpPr>
          <p:cNvPr id="23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562600" cy="4419600"/>
          </a:xfrm>
        </p:spPr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Given that the programmer cannot control the content of input data, it is necessary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ensure that such data conform with any assumptions made about the data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before subsequent use. If the data are textual, these assumptions may be that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 contain only printable characters, have certain HTML markup, are the name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a person, a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userid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an e-mail address, a filename, and/or a URL. Alternatively,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data might represent an integer or other numeric value. A program using such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should confirm that it meets these assumptions. An important principle is that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data should be compared against what is wanted, accepting only valid input.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alternative is to compare the input data with known dangerous values.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problem with this approach is that new problems and methods of bypassing existing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checks continue to be discovered. By trying to block known dangerous input data,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attacker using a new encoding may succeed. By only accepting known safe data,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is more likely to remain secure.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type of comparison is commonly done using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regular expressions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It may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explicitly coded by the programmer or may be implicitly included in a supplied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processing routine. Figures 11.2d and 11.3b show examples of these two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approaches. A regular expression is a pattern composed of a sequence of characters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describe allowable input variants. Some characters in a regular expression 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treated literally, and the input compared to them must contain those characters 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point. Other characters have special meanings, allowing the specification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alternative sets of characters, classes of characters, and repeated characters. Details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regular expression content and usage vary from language to language. An appropriate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reference should be consulted for the language in use.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the input data fail the comparison, they could be rejected. In this case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suitable error message should be sent to the source of the input to allow it to be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corrected and reentered. Alternatively, the data may be altered to conform. This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generally involves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escaping metacharacters to remove any special interpretation,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thus rendering the input safe.</a:t>
            </a:r>
            <a:endParaRPr lang="en-US" b="0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522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F8046-0263-F74C-BDB1-E6E78A850B0B}" type="slidenum">
              <a:rPr lang="en-AU">
                <a:solidFill>
                  <a:srgbClr val="000000"/>
                </a:solidFill>
              </a:rPr>
              <a:pPr/>
              <a:t>12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pitchFamily="-107" charset="0"/>
              </a:rPr>
              <a:t>Chapter </a:t>
            </a:r>
            <a:r>
              <a:rPr lang="en-US" smtClean="0">
                <a:latin typeface="Times New Roman" pitchFamily="-107" charset="0"/>
              </a:rPr>
              <a:t>11 </a:t>
            </a:r>
            <a:r>
              <a:rPr lang="en-US" dirty="0">
                <a:latin typeface="Times New Roman" pitchFamily="-107" charset="0"/>
              </a:rPr>
              <a:t>summary.</a:t>
            </a:r>
          </a:p>
        </p:txBody>
      </p:sp>
    </p:spTree>
    <p:extLst>
      <p:ext uri="{BB962C8B-B14F-4D97-AF65-F5344CB8AC3E}">
        <p14:creationId xmlns:p14="http://schemas.microsoft.com/office/powerpoint/2010/main" val="3456846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 Chapter 10 we describe the problem of buffer overflows, which continue to be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one of the most common and widely exploited software vulnerabilities. Although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discuss a number of countermeasures, the best defense against this threat is not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allow it to occur at all. That is, programs need to be written securely to prevent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such vulnerabilities occurring.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More generally, buffer overflows are just one of a range of deficiencies found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poorly written programs. There are many vulnerabilities related to program deficiencies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result in the subversion of security mechanisms and allow unauthorized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and use of computer data and resources.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chapter explores the general topic of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security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We introduce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simple model of a computer program that helps identify where security concerns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occur. We then explore the key issue of how to correctly handle program input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prevent many types of vulnerabilities and more generally, how to write safe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code and manage the interactions with other programs and the operating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>
                <a:solidFill>
                  <a:srgbClr val="000000"/>
                </a:solidFill>
              </a:rPr>
              <a:pPr/>
              <a:t>2</a:t>
            </a:fld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422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 Similarly, the Open Web Application Security Project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 Top Ten [OWAS13] list of critical Web application security flaws includes five related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to insecure software code. These include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unvalidated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 input, cross-site scripting, buffer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overflow, injection flaws, and improper error handling. These flaws occur as a consequence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of insufficient checking and validation of data and error codes in programs. We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will discuss most of these flaws in this chapter. Awareness of these issues is a critical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initial step in writing more secure program code. Both these sources emphasize the need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for software developers to address these known areas of concern, and provide guidance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on how this is done.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45940-966A-6A45-9F48-443597D6B6D4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3109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 The NIST report NISTIR 8151 (Dramatically Reducing Software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Vulnerabilities , October 2016) presents a range of approaches with the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aim of dramatically reducing the number of software vulnerabilities.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It recommends the following: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•  Stopping vulnerabilities before they occur by using improved methods for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specifying and building software.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•  Finding vulnerabilities before they can be exploited by using better and more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efficient testing techniques.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•  Reducing the impact of vulnerabilities by building more resilient architectures.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10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45940-966A-6A45-9F48-443597D6B6D4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1427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3C66C8-CD2A-E348-85EE-ED94F9548A35}" type="slidenum">
              <a:rPr lang="en-AU"/>
              <a:pPr/>
              <a:t>5</a:t>
            </a:fld>
            <a:endParaRPr lang="en-AU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security is closely related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quality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reliability,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but with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subtle differences. Software quality and reliability is concerned with the accidental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failure of a program as a result of some theoretically random, unanticipated input,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interaction, or use of incorrect code. These failures are expected to follow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 form of probability distribution. The usual approach to improve software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quality is to use some form of structured design and testing to identify and eliminate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many bugs as is reasonably possible from a program. The testing usually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involves variations of likely inputs and common errors, with the intent of minimizing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number of bugs that would be seen in general use. The concern is not the total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number of bugs in a program, but how often they are triggered, resulting in program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failure.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security differs in that the attacker chooses the probability distribution,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targeting specific bugs that result in a failure that can be exploited by the attacker.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bugs may often be triggered by inputs that differ dramatically from what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usually expected and hence are unlikely to be identified by common testing approaches.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364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EA96AA-BF81-B841-B7A8-0C2606A0C1E3}" type="slidenum">
              <a:rPr lang="en-AU"/>
              <a:pPr/>
              <a:t>6</a:t>
            </a:fld>
            <a:endParaRPr lang="en-AU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Writing secure, safe code requires attention to all aspects of how a program executes,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environment it executes in, and the type of data it processes. Nothing can be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assumed, and all potential errors must be checked. These issues are highlighted in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following definition: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Defensive or  Secure Programming is the process of designing and implementing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so that it continues to function even when under attack. Software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written using this process is able to detect erroneous conditions resulting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 attack, and to either continue executing safely, or to fail gracefully.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key rule in defensive programming is to never assume anything, but to check all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assumptions and to handle any possible error states.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2565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writing a program, programmers typically focus on what is needed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solve whatever problem the program addresses. Hence their attention is on the steps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needed for success and the normal flow of execution of the program rather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considering every potential point of failure. They often make assumptions about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type of inputs a program will receive and the environment it executes in. Defensive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programming means these assumptions need to be validated by the program and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potential failures handled gracefully and safely. Correctly anticipating, checking,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handling all possible errors will certainly increase the amount of code needed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in, and the time taken to write, a program. This conflicts with business pressures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keep development times as short as possible to maximize market advantage. Unless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security is a design goal, addressed from the start of program development,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secure program is unlikely to result.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Further, when changes are required to a program, the programmer often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focuses on the changes required and what needs to be achieved. Again, defensive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programming means that the programmer must carefully check any assumptions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made, check and handle all possible errors, and carefully check any interactions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existing code. Failure to identify and manage such interactions can result in incorrect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behavior and the introduction of vulnerabilities into a previously secure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Defensive programming thus requires a changed mindset to traditional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programming practices, with their emphasis on programs that solve the desired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problem for most users, most of the time. This changed mindset means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programmer needs an awareness of the consequences of failure and the techniques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used by attackers. Paranoia is a virtue, because the enormous growth in vulnerability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reports really does show that attackers are out to get you! This mindset has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recognize that normal testing techniques will not identify many of the vulnerabilities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may exist but that are triggered by highly unusual and unexpected inputs.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means that lessons must be learned from previous failures, ensuring that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will not suffer the same weaknesses. It means that programs should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engineered, as far as possible, to be as resilient as possible in the face of any error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unexpected condition. Defensive programmers have to understand how failures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occur and the steps needed to reduce the chance of them occurring in their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45940-966A-6A45-9F48-443597D6B6D4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9574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3F9980-01FB-F840-9A18-FE49CBE81B03}" type="slidenum">
              <a:rPr lang="en-AU"/>
              <a:pPr/>
              <a:t>8</a:t>
            </a:fld>
            <a:endParaRPr lang="en-AU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reading or copying input from some source, programmers often make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assumptions about the maximum expected size of input. If the input is text entered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the user, either as a command-line argument to the program or in response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prompt for input, the assumption is often that this input would not exceed a few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lines in size. Consequently, the programmer allocates a buffer of typically 512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1024 bytes to hold this input but often does not check to confirm that the input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indeed no more than this size. If it does exceed the size of the buffer, then a buffer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 occurs, which can potentially compromise the execution of the program.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discuss the problems of buffer overflows in detail in Chapter 10 . Testing of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may well not identify the buffer overflow vulnerability, as the test inputs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provided would usually reflect the range of inputs the programmers expect users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provide. These test inputs are unlikely to include sufficiently large inputs to trigger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overflow, unless this vulnerability is being explicitly tested.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number of widely used standard C library routines, some listed in Table 10.2 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compound this problem by not providing any means of limiting the amount of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transferred to the space available in the buffer. We discuss a range of safe 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practices related to preventing buffer overflows in Section 10.2.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 These include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the use of safe string and buffer copying routines, and an awareness of these software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security traps by programmers.</a:t>
            </a:r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Writing code that is safe against buffer overflows requires a mindset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regards any input as dangerous and processes it in a manner that does not expose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to danger. With respect to the size of input, this means either using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dynamically sized buffer to ensure that sufficient space is available or processing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input in buffer sized blocks. Even if dynamically sized buffers are used, care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needed to ensure that the space requested does not exceed available memory.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Should this occur, the program must handle this error gracefully. This may involve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processing the input in blocks, discarding excess input, terminating the program,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any other action that is reasonable in response to such an abnormal situation.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checks must apply wherever data whose value is unknown enter, or are manipulated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by, the program. They must also apply to all potential sources of input.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2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C74479-F397-6444-8DC1-B72DA57D001A}" type="slidenum">
              <a:rPr lang="en-AU"/>
              <a:pPr/>
              <a:t>9</a:t>
            </a:fld>
            <a:endParaRPr lang="en-AU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broad class of vulnerabilities concerns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provided to a program by one user that is subsequently output to another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user. Such attacks are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cross-site scripting (XSS</a:t>
            </a:r>
            <a:r>
              <a:rPr lang="en-US" sz="1200" b="1" kern="1200" baseline="3000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) attacks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because they 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most commonly seen in scripted Web applications. This vulnerability involves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inclusion of script code in the HTML content of a Web page displayed by a user’s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browser. The script code could be JavaScript, ActiveX, VBScript, Flash, or just about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any client-side scripting language supported by a user’s browser. To support some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categories of Web applications, script code may need to access data associated with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other pages currently displayed by the user’s browser. Because this clearly raises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security concerns, browsers impose security checks and restrict such data access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pages originating from the same site. The assumption is that all content from one site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equally trusted and hence is permitted to interact with other content from that site.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Cross-site scripting attacks exploit this assumption and attempt to bypass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browser’s security checks to gain elevated access privileges to sensitive data belonging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another site. These data can include page contents, session cookies, and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variety of other objects. Attackers use a variety of mechanisms to inject malicious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script content into pages returned to users by the targeted sites. The most common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variant is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XSS reflection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vulnerability. The attacker includes the malicious script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content in data supplied to a site. If this content is subsequently displayed to other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users without sufficient checking, they will execute the script assuming it is trusted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access any data associated with that site. Consider the widespread use of guestbook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programs, wikis, and blogs by many Web sites. They all allow users accessing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site to leave comments, which are subsequently viewed by other users. Unless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contents of these comments are checked and any dangerous code removed,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 is possible.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2424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B9344-A600-C44C-BFF3-F262E2EAB853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7A-0526-144F-9580-37ABB5A1E7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092-C6C6-4F4E-AC3B-C3372C3BCD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55AEC4-77F9-F44E-AF10-D517C4B655C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3272" y="995291"/>
            <a:ext cx="7510988" cy="353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39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Computer Security:</a:t>
            </a:r>
          </a:p>
          <a:p>
            <a:pPr algn="ctr"/>
            <a:r>
              <a:rPr lang="en-US" sz="5539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 Principles and Practice</a:t>
            </a:r>
          </a:p>
          <a:p>
            <a:pPr algn="ctr"/>
            <a:endParaRPr lang="en-US" sz="2308" dirty="0">
              <a:latin typeface="Baskerville Bold Italic" charset="0"/>
            </a:endParaRPr>
          </a:p>
          <a:p>
            <a:pPr algn="ctr"/>
            <a:endParaRPr lang="en-US" sz="2308" dirty="0">
              <a:latin typeface="Baskerville Bold Italic" charset="0"/>
            </a:endParaRPr>
          </a:p>
          <a:p>
            <a:pPr algn="ctr"/>
            <a:r>
              <a:rPr lang="en-US" sz="2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Fourth Edition, Global Edition</a:t>
            </a:r>
            <a:endParaRPr lang="en-US" sz="2215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/>
            <a:endParaRPr lang="en-US" sz="2215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/>
            <a:r>
              <a:rPr lang="en-US" sz="2215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By:  William Stallings and Lawrie Brown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2-10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7" t="7508" r="4064" b="45610"/>
          <a:stretch/>
        </p:blipFill>
        <p:spPr>
          <a:xfrm>
            <a:off x="323528" y="692696"/>
            <a:ext cx="8424936" cy="5623881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9144000" cy="11430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Validating </a:t>
            </a: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Input Syntax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619450"/>
              </p:ext>
            </p:extLst>
          </p:nvPr>
        </p:nvGraphicFramePr>
        <p:xfrm>
          <a:off x="457200" y="1905000"/>
          <a:ext cx="82296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315416"/>
            <a:ext cx="8928992" cy="136815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Summary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932040" y="1268760"/>
            <a:ext cx="3816424" cy="1944216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lnSpc>
                <a:spcPts val="2080"/>
              </a:lnSpc>
              <a:spcBef>
                <a:spcPts val="1576"/>
              </a:spcBef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AU" sz="3800" dirty="0">
                <a:latin typeface="+mn-lt"/>
              </a:rPr>
              <a:t>Handling program input</a:t>
            </a:r>
          </a:p>
          <a:p>
            <a:pPr lvl="1">
              <a:spcBef>
                <a:spcPts val="784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500" dirty="0">
                <a:latin typeface="+mn-lt"/>
              </a:rPr>
              <a:t>Input size and buffer overflow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500" dirty="0">
                <a:latin typeface="+mn-lt"/>
              </a:rPr>
              <a:t>Interpretation of program input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500" dirty="0">
                <a:latin typeface="+mn-lt"/>
              </a:rPr>
              <a:t>Validating input syntax</a:t>
            </a:r>
          </a:p>
          <a:p>
            <a:pPr marL="0" lvl="1" indent="0">
              <a:buNone/>
            </a:pPr>
            <a:endParaRPr lang="en-AU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39552" y="1124744"/>
            <a:ext cx="3888432" cy="6768752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Software security issues</a:t>
            </a:r>
          </a:p>
          <a:p>
            <a:pPr lvl="1">
              <a:lnSpc>
                <a:spcPct val="80000"/>
              </a:lnSpc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Introducing software security and defensive programming</a:t>
            </a:r>
          </a:p>
          <a:p>
            <a:pPr>
              <a:lnSpc>
                <a:spcPts val="2080"/>
              </a:lnSpc>
              <a:spcBef>
                <a:spcPts val="1576"/>
              </a:spcBef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Writing safe program code</a:t>
            </a:r>
          </a:p>
          <a:p>
            <a:pPr lvl="1">
              <a:lnSpc>
                <a:spcPct val="80000"/>
              </a:lnSpc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Correct algorithm implementation</a:t>
            </a:r>
          </a:p>
          <a:p>
            <a:pPr lvl="1">
              <a:lnSpc>
                <a:spcPct val="80000"/>
              </a:lnSpc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Ensuring that machine language corresponds to algorithm</a:t>
            </a:r>
          </a:p>
          <a:p>
            <a:pPr lvl="1">
              <a:lnSpc>
                <a:spcPct val="80000"/>
              </a:lnSpc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Correct interpretation of data values</a:t>
            </a:r>
          </a:p>
          <a:p>
            <a:pPr lvl="1">
              <a:lnSpc>
                <a:spcPct val="80000"/>
              </a:lnSpc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Correct use of memory</a:t>
            </a:r>
          </a:p>
          <a:p>
            <a:pPr lvl="1">
              <a:lnSpc>
                <a:spcPct val="80000"/>
              </a:lnSpc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Preventing race conditions with shared memory</a:t>
            </a:r>
          </a:p>
          <a:p>
            <a:pPr>
              <a:lnSpc>
                <a:spcPts val="2080"/>
              </a:lnSpc>
              <a:spcBef>
                <a:spcPts val="1576"/>
              </a:spcBef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Handling program output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Chapter 11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Software Security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Security Flaws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5313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000" dirty="0" smtClean="0">
                <a:latin typeface="+mn-lt"/>
              </a:rPr>
              <a:t>These flaws occur as a consequence of insufficient checking and validation of data and error codes in programs</a:t>
            </a:r>
          </a:p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000" dirty="0" smtClean="0">
                <a:latin typeface="+mn-lt"/>
              </a:rPr>
              <a:t>Awareness of these issues is a critical initial step in writing more secure program code</a:t>
            </a:r>
          </a:p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000" dirty="0" smtClean="0">
                <a:latin typeface="+mn-lt"/>
              </a:rPr>
              <a:t>Emphasis should be placed on the need for software developers to address these known areas of concern</a:t>
            </a:r>
            <a:endParaRPr lang="en-US" sz="2000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853136"/>
          </a:xfrm>
        </p:spPr>
        <p:txBody>
          <a:bodyPr>
            <a:normAutofit/>
          </a:bodyPr>
          <a:lstStyle/>
          <a:p>
            <a:pPr>
              <a:lnSpc>
                <a:spcPts val="3060"/>
              </a:lnSpc>
            </a:pPr>
            <a:r>
              <a:rPr lang="en-US" sz="2800" dirty="0" smtClean="0">
                <a:latin typeface="+mn-lt"/>
              </a:rPr>
              <a:t>Critical Web application security flaws include five related to insecure software code</a:t>
            </a:r>
          </a:p>
          <a:p>
            <a:pPr lvl="2"/>
            <a:r>
              <a:rPr lang="en-US" sz="2000" dirty="0" err="1" smtClean="0">
                <a:latin typeface="+mn-lt"/>
              </a:rPr>
              <a:t>Unvalidated</a:t>
            </a:r>
            <a:r>
              <a:rPr lang="en-US" sz="2000" dirty="0" smtClean="0">
                <a:latin typeface="+mn-lt"/>
              </a:rPr>
              <a:t> input</a:t>
            </a:r>
          </a:p>
          <a:p>
            <a:pPr lvl="2"/>
            <a:r>
              <a:rPr lang="en-US" sz="2000" dirty="0" smtClean="0">
                <a:latin typeface="+mn-lt"/>
              </a:rPr>
              <a:t>Cross-site scripting</a:t>
            </a:r>
          </a:p>
          <a:p>
            <a:pPr lvl="2"/>
            <a:r>
              <a:rPr lang="en-US" sz="2000" dirty="0" smtClean="0">
                <a:latin typeface="+mn-lt"/>
              </a:rPr>
              <a:t>Buffer overflow</a:t>
            </a:r>
          </a:p>
          <a:p>
            <a:pPr lvl="2"/>
            <a:r>
              <a:rPr lang="en-US" sz="2000" dirty="0" smtClean="0">
                <a:latin typeface="+mn-lt"/>
              </a:rPr>
              <a:t>Injection flaws</a:t>
            </a:r>
          </a:p>
          <a:p>
            <a:pPr lvl="2"/>
            <a:r>
              <a:rPr lang="en-US" sz="2000" dirty="0" smtClean="0">
                <a:latin typeface="+mn-lt"/>
              </a:rPr>
              <a:t>Improper error handling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4061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Reducing </a:t>
            </a:r>
            <a:r>
              <a:rPr lang="en-US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Software Vulnerabilities</a:t>
            </a:r>
            <a:endParaRPr 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46449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The NIST report NISTIR 8151 presents a range of approaches to reduce the number of software vulnerabilities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It recommends:</a:t>
            </a:r>
          </a:p>
          <a:p>
            <a:pPr lvl="2"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000" dirty="0" smtClean="0">
                <a:latin typeface="+mn-lt"/>
              </a:rPr>
              <a:t>Stopping vulnerabilities before they occur by using improved methods for specifying and building software</a:t>
            </a:r>
          </a:p>
          <a:p>
            <a:pPr lvl="2"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000" dirty="0" smtClean="0">
                <a:latin typeface="+mn-lt"/>
              </a:rPr>
              <a:t>Finding vulnerabilities before they can be exploited by using better and more efficient testing techniques</a:t>
            </a:r>
          </a:p>
          <a:p>
            <a:pPr lvl="2"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000" dirty="0" smtClean="0">
                <a:latin typeface="+mn-lt"/>
              </a:rPr>
              <a:t>Reducing the impact of vulnerabilities by building more resilient architectures</a:t>
            </a:r>
          </a:p>
        </p:txBody>
      </p:sp>
    </p:spTree>
    <p:extLst>
      <p:ext uri="{BB962C8B-B14F-4D97-AF65-F5344CB8AC3E}">
        <p14:creationId xmlns:p14="http://schemas.microsoft.com/office/powerpoint/2010/main" val="88460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64" y="116632"/>
            <a:ext cx="9144000" cy="1600200"/>
          </a:xfrm>
        </p:spPr>
        <p:txBody>
          <a:bodyPr>
            <a:normAutofit/>
          </a:bodyPr>
          <a:lstStyle/>
          <a:p>
            <a:r>
              <a:rPr kumimoji="1" lang="en-GB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Software</a:t>
            </a:r>
            <a:r>
              <a:rPr kumimoji="1" lang="en-GB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Security, </a:t>
            </a:r>
            <a:br>
              <a:rPr kumimoji="1" lang="en-GB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kumimoji="1" lang="en-GB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Quality and Reliability</a:t>
            </a:r>
            <a:endParaRPr kumimoji="1"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889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323528" y="1916832"/>
            <a:ext cx="4065592" cy="46839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S</a:t>
            </a:r>
            <a:r>
              <a:rPr lang="en-US" sz="2800" dirty="0" smtClean="0">
                <a:latin typeface="+mn-lt"/>
              </a:rPr>
              <a:t>oftware quality and reliability: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Concerned with the accidental failure of program as a result of some theoretically random, unanticipated input, system interaction, or use of incorrect code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Improve using structured design and testing to identify and eliminate as many bugs as possible from a program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Concern is not how many bugs, but how often they are triggered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933722" y="2049100"/>
            <a:ext cx="3931920" cy="45399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S</a:t>
            </a:r>
            <a:r>
              <a:rPr lang="en-US" sz="2800" dirty="0" smtClean="0">
                <a:latin typeface="+mn-lt"/>
              </a:rPr>
              <a:t>oftware security:</a:t>
            </a:r>
          </a:p>
          <a:p>
            <a:pPr lvl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Attacker chooses probability distribution, specifically targeting bugs that result in a failure that can be exploited by the attacker</a:t>
            </a:r>
          </a:p>
          <a:p>
            <a:pPr lvl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Triggered by inputs that differ dramatically from what is usually expected</a:t>
            </a:r>
          </a:p>
          <a:p>
            <a:pPr lvl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Unlikely to be identified by common testing approaches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2591197" y="4115197"/>
            <a:ext cx="4114006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12776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Defensive Programming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844824"/>
            <a:ext cx="8229600" cy="5018977"/>
          </a:xfrm>
        </p:spPr>
        <p:txBody>
          <a:bodyPr/>
          <a:lstStyle/>
          <a:p>
            <a:pPr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Designing </a:t>
            </a:r>
            <a:r>
              <a:rPr lang="en-US" dirty="0">
                <a:latin typeface="+mn-lt"/>
              </a:rPr>
              <a:t>and implementing software so that it continues to function even when under attack</a:t>
            </a:r>
          </a:p>
          <a:p>
            <a:pPr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Requires </a:t>
            </a:r>
            <a:r>
              <a:rPr lang="en-US" dirty="0">
                <a:latin typeface="+mn-lt"/>
              </a:rPr>
              <a:t>attention to all aspects of program execution, environment,</a:t>
            </a:r>
            <a:r>
              <a:rPr lang="en-US" dirty="0" smtClean="0">
                <a:latin typeface="+mn-lt"/>
              </a:rPr>
              <a:t> and type of data it processes</a:t>
            </a:r>
          </a:p>
          <a:p>
            <a:pPr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Software is able to detect erroneous conditions resulting from some attack</a:t>
            </a:r>
          </a:p>
          <a:p>
            <a:pPr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A</a:t>
            </a:r>
            <a:r>
              <a:rPr lang="en-US" dirty="0" smtClean="0">
                <a:latin typeface="+mn-lt"/>
              </a:rPr>
              <a:t>lso referred to as </a:t>
            </a:r>
            <a:r>
              <a:rPr lang="en-US" dirty="0">
                <a:latin typeface="+mn-lt"/>
              </a:rPr>
              <a:t>secure programming</a:t>
            </a:r>
          </a:p>
          <a:p>
            <a:pPr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Key rule is to never assume anything</a:t>
            </a:r>
            <a:r>
              <a:rPr lang="en-US" dirty="0">
                <a:latin typeface="+mn-lt"/>
              </a:rPr>
              <a:t>, check all </a:t>
            </a:r>
            <a:r>
              <a:rPr lang="en-US" dirty="0" smtClean="0">
                <a:latin typeface="+mn-lt"/>
              </a:rPr>
              <a:t>assumptions and handle any possible error states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556792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Defensive Programming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474840" cy="5000600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spcBef>
                <a:spcPts val="20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P</a:t>
            </a:r>
            <a:r>
              <a:rPr lang="en-US" sz="2400" dirty="0" smtClean="0">
                <a:latin typeface="+mn-lt"/>
              </a:rPr>
              <a:t>rogrammers often make assumptions about the type of inputs a program will receive and the environment it executes in</a:t>
            </a:r>
          </a:p>
          <a:p>
            <a:pPr lvl="1">
              <a:spcBef>
                <a:spcPts val="1032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900" dirty="0">
                <a:latin typeface="+mn-lt"/>
              </a:rPr>
              <a:t>Assumptions need to be validated by the program and all potential failures handled gracefully and safely</a:t>
            </a:r>
          </a:p>
          <a:p>
            <a:pPr marL="342900" lvl="1" indent="-342900">
              <a:spcBef>
                <a:spcPts val="20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Requires a changed mindset to traditional programming practices</a:t>
            </a:r>
          </a:p>
          <a:p>
            <a:pPr lvl="1">
              <a:spcBef>
                <a:spcPts val="1032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900" dirty="0">
                <a:latin typeface="+mn-lt"/>
              </a:rPr>
              <a:t>Programmers have to understand how failures can occur and the steps needed to reduce the chance of them occurring in their programs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5652120" y="2276872"/>
            <a:ext cx="2819400" cy="3523129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90000"/>
              </a:lnSpc>
              <a:spcBef>
                <a:spcPts val="20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200" dirty="0">
                <a:latin typeface="+mn-lt"/>
              </a:rPr>
              <a:t>Conflicts with business pressures to keep development times as short as possible to maximize market advantage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Input Size &amp; Buffer Overflow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4864"/>
            <a:ext cx="8229600" cy="434833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P</a:t>
            </a:r>
            <a:r>
              <a:rPr lang="en-US" sz="2800" dirty="0" smtClean="0">
                <a:latin typeface="+mn-lt"/>
              </a:rPr>
              <a:t>rogrammers often make assumptions about the maximum expected size of input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A</a:t>
            </a:r>
            <a:r>
              <a:rPr lang="en-US" sz="2000" dirty="0" smtClean="0">
                <a:latin typeface="+mn-lt"/>
              </a:rPr>
              <a:t>llocated buffer size is not confirmed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R</a:t>
            </a:r>
            <a:r>
              <a:rPr lang="en-US" sz="2000" dirty="0" smtClean="0">
                <a:latin typeface="+mn-lt"/>
              </a:rPr>
              <a:t>esulting </a:t>
            </a:r>
            <a:r>
              <a:rPr lang="en-US" sz="2000" dirty="0">
                <a:latin typeface="+mn-lt"/>
              </a:rPr>
              <a:t>in buffer </a:t>
            </a:r>
            <a:r>
              <a:rPr lang="en-US" sz="2000" dirty="0" smtClean="0">
                <a:latin typeface="+mn-lt"/>
              </a:rPr>
              <a:t>overflow </a:t>
            </a:r>
          </a:p>
          <a:p>
            <a:pPr>
              <a:spcBef>
                <a:spcPts val="1272"/>
              </a:spcBef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T</a:t>
            </a:r>
            <a:r>
              <a:rPr lang="en-US" sz="2800" dirty="0" smtClean="0">
                <a:latin typeface="+mn-lt"/>
              </a:rPr>
              <a:t>esting </a:t>
            </a:r>
            <a:r>
              <a:rPr lang="en-US" sz="2800" dirty="0">
                <a:latin typeface="+mn-lt"/>
              </a:rPr>
              <a:t>may not identify vulnerability</a:t>
            </a:r>
            <a:endParaRPr lang="en-US" sz="2800" dirty="0" smtClean="0">
              <a:latin typeface="+mn-lt"/>
            </a:endParaRPr>
          </a:p>
          <a:p>
            <a:pPr lvl="2"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Test inputs are unlikely to include large enough inputs to trigger the overflow</a:t>
            </a:r>
          </a:p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S</a:t>
            </a:r>
            <a:r>
              <a:rPr lang="en-US" sz="2800" dirty="0" smtClean="0">
                <a:latin typeface="+mn-lt"/>
              </a:rPr>
              <a:t>afe </a:t>
            </a:r>
            <a:r>
              <a:rPr lang="en-US" sz="2800" dirty="0">
                <a:latin typeface="+mn-lt"/>
              </a:rPr>
              <a:t>coding treats all input as </a:t>
            </a:r>
            <a:r>
              <a:rPr lang="en-US" sz="2800" dirty="0" smtClean="0">
                <a:latin typeface="+mn-lt"/>
              </a:rPr>
              <a:t>dangerous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Cross Site Scripting (XSS) Attacks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654959"/>
              </p:ext>
            </p:extLst>
          </p:nvPr>
        </p:nvGraphicFramePr>
        <p:xfrm>
          <a:off x="304800" y="1905000"/>
          <a:ext cx="85344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53958</TotalTime>
  <Words>3015</Words>
  <Application>Microsoft Office PowerPoint</Application>
  <PresentationFormat>On-screen Show (4:3)</PresentationFormat>
  <Paragraphs>317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ＭＳ Ｐゴシック</vt:lpstr>
      <vt:lpstr>Arial</vt:lpstr>
      <vt:lpstr>Baskerville Bold Italic</vt:lpstr>
      <vt:lpstr>Century Gothic</vt:lpstr>
      <vt:lpstr>Courier New</vt:lpstr>
      <vt:lpstr>Palatino Linotype</vt:lpstr>
      <vt:lpstr>Times</vt:lpstr>
      <vt:lpstr>Times New Roman</vt:lpstr>
      <vt:lpstr>Executive</vt:lpstr>
      <vt:lpstr>PowerPoint Presentation</vt:lpstr>
      <vt:lpstr>Chapter 11</vt:lpstr>
      <vt:lpstr>Security Flaws</vt:lpstr>
      <vt:lpstr>Reducing Software Vulnerabilities</vt:lpstr>
      <vt:lpstr>Software Security,  Quality and Reliability</vt:lpstr>
      <vt:lpstr>Defensive Programming</vt:lpstr>
      <vt:lpstr>Defensive Programming</vt:lpstr>
      <vt:lpstr>Input Size &amp; Buffer Overflow</vt:lpstr>
      <vt:lpstr>Cross Site Scripting (XSS) Attacks</vt:lpstr>
      <vt:lpstr>PowerPoint Presentation</vt:lpstr>
      <vt:lpstr>Validating  Input Syntax</vt:lpstr>
      <vt:lpstr>Summary</vt:lpstr>
    </vt:vector>
  </TitlesOfParts>
  <Manager/>
  <Company>Computer Science,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12 Lecture Overheads</dc:subject>
  <dc:creator>Dr Lawrie Brown</dc:creator>
  <cp:keywords/>
  <dc:description/>
  <cp:lastModifiedBy>admin</cp:lastModifiedBy>
  <cp:revision>186</cp:revision>
  <dcterms:created xsi:type="dcterms:W3CDTF">2014-09-10T15:43:54Z</dcterms:created>
  <dcterms:modified xsi:type="dcterms:W3CDTF">2022-10-22T08:28:27Z</dcterms:modified>
  <cp:category/>
</cp:coreProperties>
</file>