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07" r:id="rId2"/>
    <p:sldId id="403" r:id="rId3"/>
    <p:sldId id="359" r:id="rId4"/>
    <p:sldId id="397" r:id="rId5"/>
    <p:sldId id="363" r:id="rId6"/>
    <p:sldId id="365" r:id="rId7"/>
    <p:sldId id="366" r:id="rId8"/>
    <p:sldId id="367" r:id="rId9"/>
    <p:sldId id="368" r:id="rId10"/>
    <p:sldId id="369" r:id="rId11"/>
    <p:sldId id="370" r:id="rId12"/>
    <p:sldId id="398" r:id="rId13"/>
    <p:sldId id="378" r:id="rId14"/>
    <p:sldId id="377" r:id="rId15"/>
    <p:sldId id="408" r:id="rId16"/>
    <p:sldId id="409" r:id="rId17"/>
    <p:sldId id="379" r:id="rId18"/>
    <p:sldId id="380" r:id="rId19"/>
    <p:sldId id="410" r:id="rId20"/>
    <p:sldId id="382" r:id="rId21"/>
    <p:sldId id="411" r:id="rId22"/>
    <p:sldId id="383" r:id="rId23"/>
    <p:sldId id="400" r:id="rId24"/>
    <p:sldId id="412" r:id="rId25"/>
    <p:sldId id="384" r:id="rId26"/>
    <p:sldId id="385" r:id="rId27"/>
    <p:sldId id="386" r:id="rId28"/>
    <p:sldId id="387" r:id="rId29"/>
    <p:sldId id="388" r:id="rId30"/>
    <p:sldId id="389" r:id="rId31"/>
    <p:sldId id="404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87834" autoAdjust="0"/>
  </p:normalViewPr>
  <p:slideViewPr>
    <p:cSldViewPr>
      <p:cViewPr varScale="1">
        <p:scale>
          <a:sx n="75" d="100"/>
          <a:sy n="75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28F37-533E-4A41-8655-F9D8B96EFA9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DECDBDB4-7F34-AC41-9B0E-FBD22DFC83E7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</a:rPr>
            <a:t>What assets need to be protected</a:t>
          </a:r>
        </a:p>
      </dgm:t>
    </dgm:pt>
    <dgm:pt modelId="{159A8D0F-CD40-074D-936C-230D0A413289}" type="parTrans" cxnId="{47EB3D10-AE49-A44E-8A44-79BDE5BCAF7C}">
      <dgm:prSet/>
      <dgm:spPr/>
      <dgm:t>
        <a:bodyPr/>
        <a:lstStyle/>
        <a:p>
          <a:endParaRPr lang="en-US"/>
        </a:p>
      </dgm:t>
    </dgm:pt>
    <dgm:pt modelId="{B7FE86E5-213C-9043-840B-3A79513B2496}" type="sibTrans" cxnId="{47EB3D10-AE49-A44E-8A44-79BDE5BCAF7C}">
      <dgm:prSet/>
      <dgm:spPr>
        <a:solidFill>
          <a:schemeClr val="tx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2D4077F-A238-DA4C-89E9-11B6DEDADADC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</a:rPr>
            <a:t>How are those assets threatened</a:t>
          </a:r>
        </a:p>
      </dgm:t>
    </dgm:pt>
    <dgm:pt modelId="{4669B165-5BD5-5A4B-988C-6183B95E4737}" type="parTrans" cxnId="{C1F07A67-8D17-3A40-ADD9-2C8CB8CF4B88}">
      <dgm:prSet/>
      <dgm:spPr/>
      <dgm:t>
        <a:bodyPr/>
        <a:lstStyle/>
        <a:p>
          <a:endParaRPr lang="en-US"/>
        </a:p>
      </dgm:t>
    </dgm:pt>
    <dgm:pt modelId="{6F960B14-ECD0-5748-A4CF-769860A75338}" type="sibTrans" cxnId="{C1F07A67-8D17-3A40-ADD9-2C8CB8CF4B88}">
      <dgm:prSet/>
      <dgm:spPr>
        <a:solidFill>
          <a:schemeClr val="tx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1E1F51B-B71D-164E-BF59-4AF797A37CFF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</a:rPr>
            <a:t>What can be done to counter those threats</a:t>
          </a:r>
        </a:p>
      </dgm:t>
    </dgm:pt>
    <dgm:pt modelId="{D467CD87-D97B-E343-9183-C2C48D365099}" type="parTrans" cxnId="{7A98AA3E-2E05-9546-8D7D-79AED40249CE}">
      <dgm:prSet/>
      <dgm:spPr/>
      <dgm:t>
        <a:bodyPr/>
        <a:lstStyle/>
        <a:p>
          <a:endParaRPr lang="en-US"/>
        </a:p>
      </dgm:t>
    </dgm:pt>
    <dgm:pt modelId="{283F4503-9CC7-7E4D-AD40-9C1A276F9DBF}" type="sibTrans" cxnId="{7A98AA3E-2E05-9546-8D7D-79AED40249CE}">
      <dgm:prSet/>
      <dgm:spPr/>
      <dgm:t>
        <a:bodyPr/>
        <a:lstStyle/>
        <a:p>
          <a:endParaRPr lang="en-US"/>
        </a:p>
      </dgm:t>
    </dgm:pt>
    <dgm:pt modelId="{699A0DD0-679B-964C-9581-E92EEC901E77}" type="pres">
      <dgm:prSet presAssocID="{18428F37-533E-4A41-8655-F9D8B96EFA90}" presName="Name0" presStyleCnt="0">
        <dgm:presLayoutVars>
          <dgm:dir/>
          <dgm:resizeHandles val="exact"/>
        </dgm:presLayoutVars>
      </dgm:prSet>
      <dgm:spPr/>
    </dgm:pt>
    <dgm:pt modelId="{8746285E-8FC2-304D-B8D6-1F4764C439BB}" type="pres">
      <dgm:prSet presAssocID="{DECDBDB4-7F34-AC41-9B0E-FBD22DFC83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810DC-3DD5-5349-B6C4-53BFAF5170C0}" type="pres">
      <dgm:prSet presAssocID="{B7FE86E5-213C-9043-840B-3A79513B24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B385FA7-9B74-D249-965C-31E168F31A37}" type="pres">
      <dgm:prSet presAssocID="{B7FE86E5-213C-9043-840B-3A79513B249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0EE840A-6A6A-8C4E-BD43-645284D74784}" type="pres">
      <dgm:prSet presAssocID="{A2D4077F-A238-DA4C-89E9-11B6DEDADA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A60B2-E17B-6846-A742-BD11872B615E}" type="pres">
      <dgm:prSet presAssocID="{6F960B14-ECD0-5748-A4CF-769860A753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8BB950-FF0F-D44F-BC57-D0FFDA67D69B}" type="pres">
      <dgm:prSet presAssocID="{6F960B14-ECD0-5748-A4CF-769860A753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E945862-EF2F-A845-884B-12FE5750CF76}" type="pres">
      <dgm:prSet presAssocID="{91E1F51B-B71D-164E-BF59-4AF797A37CF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B7E58-3B50-444F-A028-E70A8323EA1F}" type="presOf" srcId="{6F960B14-ECD0-5748-A4CF-769860A75338}" destId="{106A60B2-E17B-6846-A742-BD11872B615E}" srcOrd="0" destOrd="0" presId="urn:microsoft.com/office/officeart/2005/8/layout/process1"/>
    <dgm:cxn modelId="{C1F07A67-8D17-3A40-ADD9-2C8CB8CF4B88}" srcId="{18428F37-533E-4A41-8655-F9D8B96EFA90}" destId="{A2D4077F-A238-DA4C-89E9-11B6DEDADADC}" srcOrd="1" destOrd="0" parTransId="{4669B165-5BD5-5A4B-988C-6183B95E4737}" sibTransId="{6F960B14-ECD0-5748-A4CF-769860A75338}"/>
    <dgm:cxn modelId="{47FFFF42-0D16-0541-8BAA-951AC7E3A980}" type="presOf" srcId="{DECDBDB4-7F34-AC41-9B0E-FBD22DFC83E7}" destId="{8746285E-8FC2-304D-B8D6-1F4764C439BB}" srcOrd="0" destOrd="0" presId="urn:microsoft.com/office/officeart/2005/8/layout/process1"/>
    <dgm:cxn modelId="{47EB3D10-AE49-A44E-8A44-79BDE5BCAF7C}" srcId="{18428F37-533E-4A41-8655-F9D8B96EFA90}" destId="{DECDBDB4-7F34-AC41-9B0E-FBD22DFC83E7}" srcOrd="0" destOrd="0" parTransId="{159A8D0F-CD40-074D-936C-230D0A413289}" sibTransId="{B7FE86E5-213C-9043-840B-3A79513B2496}"/>
    <dgm:cxn modelId="{5BD6B26C-20DD-C842-A512-635844E307CA}" type="presOf" srcId="{6F960B14-ECD0-5748-A4CF-769860A75338}" destId="{158BB950-FF0F-D44F-BC57-D0FFDA67D69B}" srcOrd="1" destOrd="0" presId="urn:microsoft.com/office/officeart/2005/8/layout/process1"/>
    <dgm:cxn modelId="{98C2BADF-B650-D342-9963-134225CDE30A}" type="presOf" srcId="{18428F37-533E-4A41-8655-F9D8B96EFA90}" destId="{699A0DD0-679B-964C-9581-E92EEC901E77}" srcOrd="0" destOrd="0" presId="urn:microsoft.com/office/officeart/2005/8/layout/process1"/>
    <dgm:cxn modelId="{2FFEF4D0-49AC-CE4F-948B-3FB1D75F3FE1}" type="presOf" srcId="{A2D4077F-A238-DA4C-89E9-11B6DEDADADC}" destId="{F0EE840A-6A6A-8C4E-BD43-645284D74784}" srcOrd="0" destOrd="0" presId="urn:microsoft.com/office/officeart/2005/8/layout/process1"/>
    <dgm:cxn modelId="{361CE03F-8CF9-144B-8114-D4F2624F0422}" type="presOf" srcId="{B7FE86E5-213C-9043-840B-3A79513B2496}" destId="{4B385FA7-9B74-D249-965C-31E168F31A37}" srcOrd="1" destOrd="0" presId="urn:microsoft.com/office/officeart/2005/8/layout/process1"/>
    <dgm:cxn modelId="{3DD78A6A-484A-EC4B-B928-53987188C1BF}" type="presOf" srcId="{B7FE86E5-213C-9043-840B-3A79513B2496}" destId="{29C810DC-3DD5-5349-B6C4-53BFAF5170C0}" srcOrd="0" destOrd="0" presId="urn:microsoft.com/office/officeart/2005/8/layout/process1"/>
    <dgm:cxn modelId="{4909C241-D23A-E94D-B07E-662333D69C1D}" type="presOf" srcId="{91E1F51B-B71D-164E-BF59-4AF797A37CFF}" destId="{5E945862-EF2F-A845-884B-12FE5750CF76}" srcOrd="0" destOrd="0" presId="urn:microsoft.com/office/officeart/2005/8/layout/process1"/>
    <dgm:cxn modelId="{7A98AA3E-2E05-9546-8D7D-79AED40249CE}" srcId="{18428F37-533E-4A41-8655-F9D8B96EFA90}" destId="{91E1F51B-B71D-164E-BF59-4AF797A37CFF}" srcOrd="2" destOrd="0" parTransId="{D467CD87-D97B-E343-9183-C2C48D365099}" sibTransId="{283F4503-9CC7-7E4D-AD40-9C1A276F9DBF}"/>
    <dgm:cxn modelId="{BACD36BD-864E-3741-97B9-7C310B42BC09}" type="presParOf" srcId="{699A0DD0-679B-964C-9581-E92EEC901E77}" destId="{8746285E-8FC2-304D-B8D6-1F4764C439BB}" srcOrd="0" destOrd="0" presId="urn:microsoft.com/office/officeart/2005/8/layout/process1"/>
    <dgm:cxn modelId="{FFA0DD57-BE88-AF49-911C-A940AA6D7BA2}" type="presParOf" srcId="{699A0DD0-679B-964C-9581-E92EEC901E77}" destId="{29C810DC-3DD5-5349-B6C4-53BFAF5170C0}" srcOrd="1" destOrd="0" presId="urn:microsoft.com/office/officeart/2005/8/layout/process1"/>
    <dgm:cxn modelId="{4E533893-AD51-A445-9B3D-B03B3CDFE941}" type="presParOf" srcId="{29C810DC-3DD5-5349-B6C4-53BFAF5170C0}" destId="{4B385FA7-9B74-D249-965C-31E168F31A37}" srcOrd="0" destOrd="0" presId="urn:microsoft.com/office/officeart/2005/8/layout/process1"/>
    <dgm:cxn modelId="{583C19DB-F092-FC40-86F4-EADD4AC245DF}" type="presParOf" srcId="{699A0DD0-679B-964C-9581-E92EEC901E77}" destId="{F0EE840A-6A6A-8C4E-BD43-645284D74784}" srcOrd="2" destOrd="0" presId="urn:microsoft.com/office/officeart/2005/8/layout/process1"/>
    <dgm:cxn modelId="{16392C56-480E-0C4D-A2CF-4FC813A1C802}" type="presParOf" srcId="{699A0DD0-679B-964C-9581-E92EEC901E77}" destId="{106A60B2-E17B-6846-A742-BD11872B615E}" srcOrd="3" destOrd="0" presId="urn:microsoft.com/office/officeart/2005/8/layout/process1"/>
    <dgm:cxn modelId="{A361325D-C60D-A040-B34C-0942C75D7B5C}" type="presParOf" srcId="{106A60B2-E17B-6846-A742-BD11872B615E}" destId="{158BB950-FF0F-D44F-BC57-D0FFDA67D69B}" srcOrd="0" destOrd="0" presId="urn:microsoft.com/office/officeart/2005/8/layout/process1"/>
    <dgm:cxn modelId="{016DC2CC-B745-0349-A580-600120FBED2A}" type="presParOf" srcId="{699A0DD0-679B-964C-9581-E92EEC901E77}" destId="{5E945862-EF2F-A845-884B-12FE5750CF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7AEB5-64FC-9049-8D19-6C64190AB5B2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62F73-5FA3-6243-B313-15777013349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0" dirty="0" smtClean="0">
              <a:latin typeface="+mn-lt"/>
            </a:rPr>
            <a:t>IT SECURITY MANAGEMENT:  A process used to achieve and maintain appropriate levels of confidentiality, integrity, availability, accountability, authenticity, and reliability.  IT security management functions include:</a:t>
          </a:r>
          <a:endParaRPr lang="en-US" b="0" dirty="0">
            <a:latin typeface="+mn-lt"/>
          </a:endParaRPr>
        </a:p>
      </dgm:t>
    </dgm:pt>
    <dgm:pt modelId="{B8ED46E1-13DF-E948-86B0-522E40E14D39}" type="parTrans" cxnId="{C7EB33A2-6969-2F4C-8A12-679430FE9632}">
      <dgm:prSet/>
      <dgm:spPr/>
      <dgm:t>
        <a:bodyPr/>
        <a:lstStyle/>
        <a:p>
          <a:endParaRPr lang="en-US"/>
        </a:p>
      </dgm:t>
    </dgm:pt>
    <dgm:pt modelId="{48097A06-5DC7-0242-B9A3-31104F1A36FA}" type="sibTrans" cxnId="{C7EB33A2-6969-2F4C-8A12-679430FE9632}">
      <dgm:prSet/>
      <dgm:spPr/>
      <dgm:t>
        <a:bodyPr/>
        <a:lstStyle/>
        <a:p>
          <a:endParaRPr lang="en-US"/>
        </a:p>
      </dgm:t>
    </dgm:pt>
    <dgm:pt modelId="{C1319F7D-2772-5442-A9EB-8D34F6BCA4DC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Determining organizational         IT security objectives, strategies, and policies</a:t>
          </a:r>
          <a:endParaRPr lang="en-US" sz="1200" b="1" dirty="0">
            <a:latin typeface="+mn-lt"/>
          </a:endParaRPr>
        </a:p>
      </dgm:t>
    </dgm:pt>
    <dgm:pt modelId="{71FD92DA-E5F7-7D41-819E-9568F3085AB3}" type="parTrans" cxnId="{D572BF93-CE76-2D47-ACAD-F1B6902F7C78}">
      <dgm:prSet/>
      <dgm:spPr/>
      <dgm:t>
        <a:bodyPr/>
        <a:lstStyle/>
        <a:p>
          <a:endParaRPr lang="en-US"/>
        </a:p>
      </dgm:t>
    </dgm:pt>
    <dgm:pt modelId="{B02E76F6-7A7E-EC47-8722-2FCDF33493E1}" type="sibTrans" cxnId="{D572BF93-CE76-2D47-ACAD-F1B6902F7C78}">
      <dgm:prSet/>
      <dgm:spPr/>
      <dgm:t>
        <a:bodyPr/>
        <a:lstStyle/>
        <a:p>
          <a:endParaRPr lang="en-US"/>
        </a:p>
      </dgm:t>
    </dgm:pt>
    <dgm:pt modelId="{07964271-BC91-BE4E-9341-A6241FADBEBC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smtClean="0">
              <a:latin typeface="+mn-lt"/>
            </a:rPr>
            <a:t>Determining organizational IT security requirements</a:t>
          </a:r>
          <a:endParaRPr lang="en-US" sz="1200" b="1" dirty="0">
            <a:latin typeface="+mn-lt"/>
          </a:endParaRPr>
        </a:p>
      </dgm:t>
    </dgm:pt>
    <dgm:pt modelId="{46872A7F-FC1B-4D44-ABDB-64FD4FE47AE7}" type="parTrans" cxnId="{B4B618F5-F2C6-C245-9D7B-5652627861D6}">
      <dgm:prSet/>
      <dgm:spPr/>
      <dgm:t>
        <a:bodyPr/>
        <a:lstStyle/>
        <a:p>
          <a:endParaRPr lang="en-US"/>
        </a:p>
      </dgm:t>
    </dgm:pt>
    <dgm:pt modelId="{77C1581E-C65D-CF42-A670-FEFAC896CF79}" type="sibTrans" cxnId="{B4B618F5-F2C6-C245-9D7B-5652627861D6}">
      <dgm:prSet/>
      <dgm:spPr/>
      <dgm:t>
        <a:bodyPr/>
        <a:lstStyle/>
        <a:p>
          <a:endParaRPr lang="en-US"/>
        </a:p>
      </dgm:t>
    </dgm:pt>
    <dgm:pt modelId="{64B0967F-9328-2241-818E-56A24D107CC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smtClean="0">
              <a:latin typeface="+mn-lt"/>
            </a:rPr>
            <a:t>Identifying and analyzing security threats to IT assets within the organization</a:t>
          </a:r>
          <a:endParaRPr lang="en-US" sz="1200" b="1" dirty="0">
            <a:latin typeface="+mn-lt"/>
          </a:endParaRPr>
        </a:p>
      </dgm:t>
    </dgm:pt>
    <dgm:pt modelId="{CB9BE6EC-3AF7-954C-A848-AE91D3A10A44}" type="parTrans" cxnId="{5B446151-CB99-7C4A-B00C-3042E99E1FCF}">
      <dgm:prSet/>
      <dgm:spPr/>
      <dgm:t>
        <a:bodyPr/>
        <a:lstStyle/>
        <a:p>
          <a:endParaRPr lang="en-US"/>
        </a:p>
      </dgm:t>
    </dgm:pt>
    <dgm:pt modelId="{4A79594C-58B8-C64A-A554-3B65F90BD4BD}" type="sibTrans" cxnId="{5B446151-CB99-7C4A-B00C-3042E99E1FCF}">
      <dgm:prSet/>
      <dgm:spPr/>
      <dgm:t>
        <a:bodyPr/>
        <a:lstStyle/>
        <a:p>
          <a:endParaRPr lang="en-US"/>
        </a:p>
      </dgm:t>
    </dgm:pt>
    <dgm:pt modelId="{7F152174-A6F0-944E-A2AC-F08B504F35A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Identifying and analyzing risks</a:t>
          </a:r>
          <a:endParaRPr lang="en-US" sz="1200" b="1" dirty="0">
            <a:latin typeface="+mn-lt"/>
          </a:endParaRPr>
        </a:p>
      </dgm:t>
    </dgm:pt>
    <dgm:pt modelId="{4AF68370-4457-BE46-A2BF-F8D3738B9BAC}" type="parTrans" cxnId="{72247B76-853C-1A44-BB4A-B39575F4073D}">
      <dgm:prSet/>
      <dgm:spPr/>
      <dgm:t>
        <a:bodyPr/>
        <a:lstStyle/>
        <a:p>
          <a:endParaRPr lang="en-US"/>
        </a:p>
      </dgm:t>
    </dgm:pt>
    <dgm:pt modelId="{18189450-6781-4147-8D4E-951B1980E571}" type="sibTrans" cxnId="{72247B76-853C-1A44-BB4A-B39575F4073D}">
      <dgm:prSet/>
      <dgm:spPr/>
      <dgm:t>
        <a:bodyPr/>
        <a:lstStyle/>
        <a:p>
          <a:endParaRPr lang="en-US"/>
        </a:p>
      </dgm:t>
    </dgm:pt>
    <dgm:pt modelId="{6521B349-BBD2-B247-926A-54D58C28437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Specifying appropriate safeguards</a:t>
          </a:r>
          <a:endParaRPr lang="en-US" sz="1200" b="1" dirty="0">
            <a:latin typeface="+mn-lt"/>
          </a:endParaRPr>
        </a:p>
      </dgm:t>
    </dgm:pt>
    <dgm:pt modelId="{41146512-C72A-3841-A611-97F436C0C129}" type="parTrans" cxnId="{36058DCF-89A4-174A-A122-D9B21D6B4D80}">
      <dgm:prSet/>
      <dgm:spPr/>
      <dgm:t>
        <a:bodyPr/>
        <a:lstStyle/>
        <a:p>
          <a:endParaRPr lang="en-US"/>
        </a:p>
      </dgm:t>
    </dgm:pt>
    <dgm:pt modelId="{78AB4848-8F53-A041-973D-9F4B5D83549F}" type="sibTrans" cxnId="{36058DCF-89A4-174A-A122-D9B21D6B4D80}">
      <dgm:prSet/>
      <dgm:spPr/>
      <dgm:t>
        <a:bodyPr/>
        <a:lstStyle/>
        <a:p>
          <a:endParaRPr lang="en-US"/>
        </a:p>
      </dgm:t>
    </dgm:pt>
    <dgm:pt modelId="{B0A0C76C-44FC-8147-B9B9-7FA3D392B8A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150" b="1" dirty="0" smtClean="0">
              <a:latin typeface="+mn-lt"/>
            </a:rPr>
            <a:t>Monitoring the implementation and operation of safeguards that are necessary in order to cost effectively protect the information and services within the organization</a:t>
          </a:r>
          <a:endParaRPr lang="en-US" sz="1150" b="1" dirty="0">
            <a:latin typeface="+mn-lt"/>
          </a:endParaRPr>
        </a:p>
      </dgm:t>
    </dgm:pt>
    <dgm:pt modelId="{979D64CF-08A8-AB40-8883-BDDD13FD92BC}" type="parTrans" cxnId="{F315602C-583C-054F-B1D3-591AFD0BF4DE}">
      <dgm:prSet/>
      <dgm:spPr/>
      <dgm:t>
        <a:bodyPr/>
        <a:lstStyle/>
        <a:p>
          <a:endParaRPr lang="en-US"/>
        </a:p>
      </dgm:t>
    </dgm:pt>
    <dgm:pt modelId="{F8021F8B-20F4-4842-BADD-DD7863993464}" type="sibTrans" cxnId="{F315602C-583C-054F-B1D3-591AFD0BF4DE}">
      <dgm:prSet/>
      <dgm:spPr/>
      <dgm:t>
        <a:bodyPr/>
        <a:lstStyle/>
        <a:p>
          <a:endParaRPr lang="en-US"/>
        </a:p>
      </dgm:t>
    </dgm:pt>
    <dgm:pt modelId="{3764561E-D202-4740-B1A1-D0714BA0447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Developing and implementing a security awareness program</a:t>
          </a:r>
          <a:endParaRPr lang="en-US" sz="1200" b="1" dirty="0">
            <a:latin typeface="+mn-lt"/>
          </a:endParaRPr>
        </a:p>
      </dgm:t>
    </dgm:pt>
    <dgm:pt modelId="{121CB0E5-9B6D-EE41-8734-54EF17E45F07}" type="parTrans" cxnId="{F8E60394-8D67-6240-8230-C20797AF3BC2}">
      <dgm:prSet/>
      <dgm:spPr/>
      <dgm:t>
        <a:bodyPr/>
        <a:lstStyle/>
        <a:p>
          <a:endParaRPr lang="en-US"/>
        </a:p>
      </dgm:t>
    </dgm:pt>
    <dgm:pt modelId="{9BED18E1-B8A2-B040-9DC3-9F4900FC5164}" type="sibTrans" cxnId="{F8E60394-8D67-6240-8230-C20797AF3BC2}">
      <dgm:prSet/>
      <dgm:spPr/>
      <dgm:t>
        <a:bodyPr/>
        <a:lstStyle/>
        <a:p>
          <a:endParaRPr lang="en-US"/>
        </a:p>
      </dgm:t>
    </dgm:pt>
    <dgm:pt modelId="{BC8EA598-846E-D64D-8C82-FB6F5361618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Detecting and reacting to incidents</a:t>
          </a:r>
          <a:endParaRPr lang="en-US" sz="1200" b="1" dirty="0">
            <a:latin typeface="+mn-lt"/>
          </a:endParaRPr>
        </a:p>
      </dgm:t>
    </dgm:pt>
    <dgm:pt modelId="{88449A30-7F97-8742-AF6C-AE2B7E66B89E}" type="parTrans" cxnId="{5537F53D-A72E-FD49-AF1E-525041EF4C17}">
      <dgm:prSet/>
      <dgm:spPr/>
      <dgm:t>
        <a:bodyPr/>
        <a:lstStyle/>
        <a:p>
          <a:endParaRPr lang="en-US"/>
        </a:p>
      </dgm:t>
    </dgm:pt>
    <dgm:pt modelId="{66D0B501-EC25-774B-ADC4-7A67D48862F2}" type="sibTrans" cxnId="{5537F53D-A72E-FD49-AF1E-525041EF4C17}">
      <dgm:prSet/>
      <dgm:spPr/>
      <dgm:t>
        <a:bodyPr/>
        <a:lstStyle/>
        <a:p>
          <a:endParaRPr lang="en-US"/>
        </a:p>
      </dgm:t>
    </dgm:pt>
    <dgm:pt modelId="{0721F433-CBD3-C142-B1DB-0798D54A32FC}" type="pres">
      <dgm:prSet presAssocID="{9D97AEB5-64FC-9049-8D19-6C64190AB5B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CEBCA9-E0EF-964A-930C-85776AACF547}" type="pres">
      <dgm:prSet presAssocID="{C2662F73-5FA3-6243-B313-15777013349E}" presName="roof" presStyleLbl="dkBgShp" presStyleIdx="0" presStyleCnt="2"/>
      <dgm:spPr/>
      <dgm:t>
        <a:bodyPr/>
        <a:lstStyle/>
        <a:p>
          <a:endParaRPr lang="en-US"/>
        </a:p>
      </dgm:t>
    </dgm:pt>
    <dgm:pt modelId="{ABD7BDAE-F0CA-4149-819E-0A510F0C6EBA}" type="pres">
      <dgm:prSet presAssocID="{C2662F73-5FA3-6243-B313-15777013349E}" presName="pillars" presStyleCnt="0"/>
      <dgm:spPr/>
      <dgm:t>
        <a:bodyPr/>
        <a:lstStyle/>
        <a:p>
          <a:endParaRPr lang="en-US"/>
        </a:p>
      </dgm:t>
    </dgm:pt>
    <dgm:pt modelId="{1C84FA8C-ED9A-FC43-A391-DDDD79295E98}" type="pres">
      <dgm:prSet presAssocID="{C2662F73-5FA3-6243-B313-15777013349E}" presName="pillar1" presStyleLbl="node1" presStyleIdx="0" presStyleCnt="8" custScaleX="1747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A0DB5-B4DC-EE4F-97ED-465127DA17DB}" type="pres">
      <dgm:prSet presAssocID="{07964271-BC91-BE4E-9341-A6241FADBEBC}" presName="pillarX" presStyleLbl="node1" presStyleIdx="1" presStyleCnt="8" custScaleX="1605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63209-B40C-294A-A932-B982AEBD2ABF}" type="pres">
      <dgm:prSet presAssocID="{64B0967F-9328-2241-818E-56A24D107CCD}" presName="pillarX" presStyleLbl="node1" presStyleIdx="2" presStyleCnt="8" custScaleX="1749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2F4D9-3099-CD47-A33A-8F7F982E4626}" type="pres">
      <dgm:prSet presAssocID="{7F152174-A6F0-944E-A2AC-F08B504F35A5}" presName="pillarX" presStyleLbl="node1" presStyleIdx="3" presStyleCnt="8" custScaleX="1422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9282E-07BA-1F46-8BAE-3D761FEF1ED8}" type="pres">
      <dgm:prSet presAssocID="{6521B349-BBD2-B247-926A-54D58C284377}" presName="pillarX" presStyleLbl="node1" presStyleIdx="4" presStyleCnt="8" custScaleX="1647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6DF4-7AD2-B944-AB30-B7D9C5A5000D}" type="pres">
      <dgm:prSet presAssocID="{B0A0C76C-44FC-8147-B9B9-7FA3D392B8AE}" presName="pillarX" presStyleLbl="node1" presStyleIdx="5" presStyleCnt="8" custScaleX="1741404" custScaleY="10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3CB3C-C7D2-CB49-A95C-0705ACD23DED}" type="pres">
      <dgm:prSet presAssocID="{3764561E-D202-4740-B1A1-D0714BA04475}" presName="pillarX" presStyleLbl="node1" presStyleIdx="6" presStyleCnt="8" custScaleX="1592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B49E-B7CA-6943-9EE4-2E29970FB7DB}" type="pres">
      <dgm:prSet presAssocID="{BC8EA598-846E-D64D-8C82-FB6F5361618F}" presName="pillarX" presStyleLbl="node1" presStyleIdx="7" presStyleCnt="8" custScaleX="1309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7BA93-BDD0-984C-89E5-5B213247846F}" type="pres">
      <dgm:prSet presAssocID="{C2662F73-5FA3-6243-B313-15777013349E}" presName="base" presStyleLbl="dkBgShp" presStyleIdx="1" presStyleCnt="2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B4B618F5-F2C6-C245-9D7B-5652627861D6}" srcId="{C2662F73-5FA3-6243-B313-15777013349E}" destId="{07964271-BC91-BE4E-9341-A6241FADBEBC}" srcOrd="1" destOrd="0" parTransId="{46872A7F-FC1B-4D44-ABDB-64FD4FE47AE7}" sibTransId="{77C1581E-C65D-CF42-A670-FEFAC896CF79}"/>
    <dgm:cxn modelId="{DD85770E-F6C9-744E-89A4-3843393DE78F}" type="presOf" srcId="{6521B349-BBD2-B247-926A-54D58C284377}" destId="{32E9282E-07BA-1F46-8BAE-3D761FEF1ED8}" srcOrd="0" destOrd="0" presId="urn:microsoft.com/office/officeart/2005/8/layout/hList3"/>
    <dgm:cxn modelId="{53BAB647-B0AC-CB4C-895A-3FB978578679}" type="presOf" srcId="{9D97AEB5-64FC-9049-8D19-6C64190AB5B2}" destId="{0721F433-CBD3-C142-B1DB-0798D54A32FC}" srcOrd="0" destOrd="0" presId="urn:microsoft.com/office/officeart/2005/8/layout/hList3"/>
    <dgm:cxn modelId="{72247B76-853C-1A44-BB4A-B39575F4073D}" srcId="{C2662F73-5FA3-6243-B313-15777013349E}" destId="{7F152174-A6F0-944E-A2AC-F08B504F35A5}" srcOrd="3" destOrd="0" parTransId="{4AF68370-4457-BE46-A2BF-F8D3738B9BAC}" sibTransId="{18189450-6781-4147-8D4E-951B1980E571}"/>
    <dgm:cxn modelId="{C7EB33A2-6969-2F4C-8A12-679430FE9632}" srcId="{9D97AEB5-64FC-9049-8D19-6C64190AB5B2}" destId="{C2662F73-5FA3-6243-B313-15777013349E}" srcOrd="0" destOrd="0" parTransId="{B8ED46E1-13DF-E948-86B0-522E40E14D39}" sibTransId="{48097A06-5DC7-0242-B9A3-31104F1A36FA}"/>
    <dgm:cxn modelId="{D6333B05-C962-2640-8A00-13F3B5F0F016}" type="presOf" srcId="{C1319F7D-2772-5442-A9EB-8D34F6BCA4DC}" destId="{1C84FA8C-ED9A-FC43-A391-DDDD79295E98}" srcOrd="0" destOrd="0" presId="urn:microsoft.com/office/officeart/2005/8/layout/hList3"/>
    <dgm:cxn modelId="{F315602C-583C-054F-B1D3-591AFD0BF4DE}" srcId="{C2662F73-5FA3-6243-B313-15777013349E}" destId="{B0A0C76C-44FC-8147-B9B9-7FA3D392B8AE}" srcOrd="5" destOrd="0" parTransId="{979D64CF-08A8-AB40-8883-BDDD13FD92BC}" sibTransId="{F8021F8B-20F4-4842-BADD-DD7863993464}"/>
    <dgm:cxn modelId="{5537F53D-A72E-FD49-AF1E-525041EF4C17}" srcId="{C2662F73-5FA3-6243-B313-15777013349E}" destId="{BC8EA598-846E-D64D-8C82-FB6F5361618F}" srcOrd="7" destOrd="0" parTransId="{88449A30-7F97-8742-AF6C-AE2B7E66B89E}" sibTransId="{66D0B501-EC25-774B-ADC4-7A67D48862F2}"/>
    <dgm:cxn modelId="{ABF1C0F3-858F-6843-852B-1B748D1D9A14}" type="presOf" srcId="{7F152174-A6F0-944E-A2AC-F08B504F35A5}" destId="{1932F4D9-3099-CD47-A33A-8F7F982E4626}" srcOrd="0" destOrd="0" presId="urn:microsoft.com/office/officeart/2005/8/layout/hList3"/>
    <dgm:cxn modelId="{3873448C-FE39-7B42-A261-EEC0B4E2E274}" type="presOf" srcId="{C2662F73-5FA3-6243-B313-15777013349E}" destId="{4DCEBCA9-E0EF-964A-930C-85776AACF547}" srcOrd="0" destOrd="0" presId="urn:microsoft.com/office/officeart/2005/8/layout/hList3"/>
    <dgm:cxn modelId="{87CE560F-9293-B041-A5DC-863ABDB9CF09}" type="presOf" srcId="{3764561E-D202-4740-B1A1-D0714BA04475}" destId="{28C3CB3C-C7D2-CB49-A95C-0705ACD23DED}" srcOrd="0" destOrd="0" presId="urn:microsoft.com/office/officeart/2005/8/layout/hList3"/>
    <dgm:cxn modelId="{88042F99-620A-F942-BFC1-249C96BBA830}" type="presOf" srcId="{07964271-BC91-BE4E-9341-A6241FADBEBC}" destId="{133A0DB5-B4DC-EE4F-97ED-465127DA17DB}" srcOrd="0" destOrd="0" presId="urn:microsoft.com/office/officeart/2005/8/layout/hList3"/>
    <dgm:cxn modelId="{5D8031B3-0DB5-5343-B087-E9BF33456F4D}" type="presOf" srcId="{BC8EA598-846E-D64D-8C82-FB6F5361618F}" destId="{932EB49E-B7CA-6943-9EE4-2E29970FB7DB}" srcOrd="0" destOrd="0" presId="urn:microsoft.com/office/officeart/2005/8/layout/hList3"/>
    <dgm:cxn modelId="{D572BF93-CE76-2D47-ACAD-F1B6902F7C78}" srcId="{C2662F73-5FA3-6243-B313-15777013349E}" destId="{C1319F7D-2772-5442-A9EB-8D34F6BCA4DC}" srcOrd="0" destOrd="0" parTransId="{71FD92DA-E5F7-7D41-819E-9568F3085AB3}" sibTransId="{B02E76F6-7A7E-EC47-8722-2FCDF33493E1}"/>
    <dgm:cxn modelId="{93E19A87-7AEC-884B-8EA7-E60C078810A1}" type="presOf" srcId="{B0A0C76C-44FC-8147-B9B9-7FA3D392B8AE}" destId="{24676DF4-7AD2-B944-AB30-B7D9C5A5000D}" srcOrd="0" destOrd="0" presId="urn:microsoft.com/office/officeart/2005/8/layout/hList3"/>
    <dgm:cxn modelId="{F8E60394-8D67-6240-8230-C20797AF3BC2}" srcId="{C2662F73-5FA3-6243-B313-15777013349E}" destId="{3764561E-D202-4740-B1A1-D0714BA04475}" srcOrd="6" destOrd="0" parTransId="{121CB0E5-9B6D-EE41-8734-54EF17E45F07}" sibTransId="{9BED18E1-B8A2-B040-9DC3-9F4900FC5164}"/>
    <dgm:cxn modelId="{36058DCF-89A4-174A-A122-D9B21D6B4D80}" srcId="{C2662F73-5FA3-6243-B313-15777013349E}" destId="{6521B349-BBD2-B247-926A-54D58C284377}" srcOrd="4" destOrd="0" parTransId="{41146512-C72A-3841-A611-97F436C0C129}" sibTransId="{78AB4848-8F53-A041-973D-9F4B5D83549F}"/>
    <dgm:cxn modelId="{5B446151-CB99-7C4A-B00C-3042E99E1FCF}" srcId="{C2662F73-5FA3-6243-B313-15777013349E}" destId="{64B0967F-9328-2241-818E-56A24D107CCD}" srcOrd="2" destOrd="0" parTransId="{CB9BE6EC-3AF7-954C-A848-AE91D3A10A44}" sibTransId="{4A79594C-58B8-C64A-A554-3B65F90BD4BD}"/>
    <dgm:cxn modelId="{339F58CD-E7CF-D64C-8F54-F62B98E68318}" type="presOf" srcId="{64B0967F-9328-2241-818E-56A24D107CCD}" destId="{91F63209-B40C-294A-A932-B982AEBD2ABF}" srcOrd="0" destOrd="0" presId="urn:microsoft.com/office/officeart/2005/8/layout/hList3"/>
    <dgm:cxn modelId="{858FB564-5289-374E-9E73-1FB88B210996}" type="presParOf" srcId="{0721F433-CBD3-C142-B1DB-0798D54A32FC}" destId="{4DCEBCA9-E0EF-964A-930C-85776AACF547}" srcOrd="0" destOrd="0" presId="urn:microsoft.com/office/officeart/2005/8/layout/hList3"/>
    <dgm:cxn modelId="{7FCF96C9-F5F2-4D43-8E26-48039F3493ED}" type="presParOf" srcId="{0721F433-CBD3-C142-B1DB-0798D54A32FC}" destId="{ABD7BDAE-F0CA-4149-819E-0A510F0C6EBA}" srcOrd="1" destOrd="0" presId="urn:microsoft.com/office/officeart/2005/8/layout/hList3"/>
    <dgm:cxn modelId="{0E229C2A-2B13-C645-AA7A-D0BB18667BA5}" type="presParOf" srcId="{ABD7BDAE-F0CA-4149-819E-0A510F0C6EBA}" destId="{1C84FA8C-ED9A-FC43-A391-DDDD79295E98}" srcOrd="0" destOrd="0" presId="urn:microsoft.com/office/officeart/2005/8/layout/hList3"/>
    <dgm:cxn modelId="{B9784D4E-DD0A-F34F-9560-9F524EC5C965}" type="presParOf" srcId="{ABD7BDAE-F0CA-4149-819E-0A510F0C6EBA}" destId="{133A0DB5-B4DC-EE4F-97ED-465127DA17DB}" srcOrd="1" destOrd="0" presId="urn:microsoft.com/office/officeart/2005/8/layout/hList3"/>
    <dgm:cxn modelId="{6A7CFA65-C748-0543-B397-24FB79C83102}" type="presParOf" srcId="{ABD7BDAE-F0CA-4149-819E-0A510F0C6EBA}" destId="{91F63209-B40C-294A-A932-B982AEBD2ABF}" srcOrd="2" destOrd="0" presId="urn:microsoft.com/office/officeart/2005/8/layout/hList3"/>
    <dgm:cxn modelId="{8FCAF77E-D16A-6C47-99EB-5B711BC7836F}" type="presParOf" srcId="{ABD7BDAE-F0CA-4149-819E-0A510F0C6EBA}" destId="{1932F4D9-3099-CD47-A33A-8F7F982E4626}" srcOrd="3" destOrd="0" presId="urn:microsoft.com/office/officeart/2005/8/layout/hList3"/>
    <dgm:cxn modelId="{6C18BF9A-67F3-8246-A4D0-22E10A6968C5}" type="presParOf" srcId="{ABD7BDAE-F0CA-4149-819E-0A510F0C6EBA}" destId="{32E9282E-07BA-1F46-8BAE-3D761FEF1ED8}" srcOrd="4" destOrd="0" presId="urn:microsoft.com/office/officeart/2005/8/layout/hList3"/>
    <dgm:cxn modelId="{376570D2-7635-1949-BEE2-688F74776587}" type="presParOf" srcId="{ABD7BDAE-F0CA-4149-819E-0A510F0C6EBA}" destId="{24676DF4-7AD2-B944-AB30-B7D9C5A5000D}" srcOrd="5" destOrd="0" presId="urn:microsoft.com/office/officeart/2005/8/layout/hList3"/>
    <dgm:cxn modelId="{BDC2E3FE-4255-3645-A478-F9E599345D8C}" type="presParOf" srcId="{ABD7BDAE-F0CA-4149-819E-0A510F0C6EBA}" destId="{28C3CB3C-C7D2-CB49-A95C-0705ACD23DED}" srcOrd="6" destOrd="0" presId="urn:microsoft.com/office/officeart/2005/8/layout/hList3"/>
    <dgm:cxn modelId="{73E59243-4A2B-4344-BB72-8A4E5BCB8AEA}" type="presParOf" srcId="{ABD7BDAE-F0CA-4149-819E-0A510F0C6EBA}" destId="{932EB49E-B7CA-6943-9EE4-2E29970FB7DB}" srcOrd="7" destOrd="0" presId="urn:microsoft.com/office/officeart/2005/8/layout/hList3"/>
    <dgm:cxn modelId="{0150A2AB-D02E-014F-84E5-164025751BB9}" type="presParOf" srcId="{0721F433-CBD3-C142-B1DB-0798D54A32FC}" destId="{FFE7BA93-BDD0-984C-89E5-5B213247846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1FED5-D774-FD47-935B-4A28F502DAC8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8888A-A488-A24E-8628-06179AA1EBA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latin typeface="+mn-lt"/>
            </a:rPr>
            <a:t>First examine organization’s IT security:</a:t>
          </a:r>
          <a:endParaRPr lang="en-US" dirty="0">
            <a:latin typeface="+mn-lt"/>
          </a:endParaRPr>
        </a:p>
      </dgm:t>
    </dgm:pt>
    <dgm:pt modelId="{30E8F623-28FC-D840-BC3C-DA0A627C3AAC}" type="parTrans" cxnId="{F32F1287-4E41-564F-8307-06748A4B54B2}">
      <dgm:prSet/>
      <dgm:spPr/>
      <dgm:t>
        <a:bodyPr/>
        <a:lstStyle/>
        <a:p>
          <a:endParaRPr lang="en-US"/>
        </a:p>
      </dgm:t>
    </dgm:pt>
    <dgm:pt modelId="{71A153A7-CC1C-654B-B021-1562E7DE9665}" type="sibTrans" cxnId="{F32F1287-4E41-564F-8307-06748A4B54B2}">
      <dgm:prSet/>
      <dgm:spPr/>
      <dgm:t>
        <a:bodyPr/>
        <a:lstStyle/>
        <a:p>
          <a:endParaRPr lang="en-US"/>
        </a:p>
      </dgm:t>
    </dgm:pt>
    <dgm:pt modelId="{7B3CBFD4-2EDB-5D47-AEC6-DCD38EA9851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smtClean="0">
              <a:latin typeface="+mn-lt"/>
            </a:rPr>
            <a:t>Objectives</a:t>
          </a:r>
          <a:r>
            <a:rPr lang="en-US" smtClean="0">
              <a:latin typeface="+mn-lt"/>
            </a:rPr>
            <a:t> - wanted IT security outcomes</a:t>
          </a:r>
          <a:endParaRPr lang="en-US" dirty="0">
            <a:latin typeface="+mn-lt"/>
          </a:endParaRPr>
        </a:p>
      </dgm:t>
    </dgm:pt>
    <dgm:pt modelId="{95D90AF6-C4A8-504F-8F46-02546CF716C0}" type="parTrans" cxnId="{74B5BABA-92B9-6E40-A5A3-AAFE897E841C}">
      <dgm:prSet/>
      <dgm:spPr/>
      <dgm:t>
        <a:bodyPr/>
        <a:lstStyle/>
        <a:p>
          <a:endParaRPr lang="en-US"/>
        </a:p>
      </dgm:t>
    </dgm:pt>
    <dgm:pt modelId="{CD0E379F-76B0-A84D-9B86-B648E95548F2}" type="sibTrans" cxnId="{74B5BABA-92B9-6E40-A5A3-AAFE897E841C}">
      <dgm:prSet/>
      <dgm:spPr/>
      <dgm:t>
        <a:bodyPr/>
        <a:lstStyle/>
        <a:p>
          <a:endParaRPr lang="en-US"/>
        </a:p>
      </dgm:t>
    </dgm:pt>
    <dgm:pt modelId="{076558A8-A115-B140-9AFD-AD1A9C5153D7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dirty="0" smtClean="0">
              <a:latin typeface="+mn-lt"/>
            </a:rPr>
            <a:t>Strategies</a:t>
          </a:r>
          <a:r>
            <a:rPr lang="en-US" dirty="0" smtClean="0">
              <a:latin typeface="+mn-lt"/>
            </a:rPr>
            <a:t> - how to meet objectives</a:t>
          </a:r>
          <a:endParaRPr lang="en-US" dirty="0">
            <a:latin typeface="+mn-lt"/>
          </a:endParaRPr>
        </a:p>
      </dgm:t>
    </dgm:pt>
    <dgm:pt modelId="{F9BFEF24-71C1-D449-A69F-7624BD1F0573}" type="parTrans" cxnId="{D65AB827-4E73-5744-BD80-7662A27C3654}">
      <dgm:prSet/>
      <dgm:spPr/>
      <dgm:t>
        <a:bodyPr/>
        <a:lstStyle/>
        <a:p>
          <a:endParaRPr lang="en-US"/>
        </a:p>
      </dgm:t>
    </dgm:pt>
    <dgm:pt modelId="{9AD057E8-D68D-7E4A-B916-307F96F136CB}" type="sibTrans" cxnId="{D65AB827-4E73-5744-BD80-7662A27C3654}">
      <dgm:prSet/>
      <dgm:spPr/>
      <dgm:t>
        <a:bodyPr/>
        <a:lstStyle/>
        <a:p>
          <a:endParaRPr lang="en-US"/>
        </a:p>
      </dgm:t>
    </dgm:pt>
    <dgm:pt modelId="{C49E309B-1CA8-BF41-90A6-5C036E18BFD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dirty="0" smtClean="0">
              <a:latin typeface="+mn-lt"/>
            </a:rPr>
            <a:t>Policies</a:t>
          </a:r>
          <a:r>
            <a:rPr lang="en-US" dirty="0" smtClean="0">
              <a:latin typeface="+mn-lt"/>
            </a:rPr>
            <a:t> - identify what needs to be done</a:t>
          </a:r>
          <a:endParaRPr lang="en-US" dirty="0">
            <a:latin typeface="+mn-lt"/>
          </a:endParaRPr>
        </a:p>
      </dgm:t>
    </dgm:pt>
    <dgm:pt modelId="{FF306A39-DBF4-354E-B07E-4A960F42282E}" type="parTrans" cxnId="{C48EA4FE-4C67-9645-9943-CA5B8209DA99}">
      <dgm:prSet/>
      <dgm:spPr/>
      <dgm:t>
        <a:bodyPr/>
        <a:lstStyle/>
        <a:p>
          <a:endParaRPr lang="en-US"/>
        </a:p>
      </dgm:t>
    </dgm:pt>
    <dgm:pt modelId="{2A81AC61-AC24-8E4A-B08B-D69C9AA29954}" type="sibTrans" cxnId="{C48EA4FE-4C67-9645-9943-CA5B8209DA99}">
      <dgm:prSet/>
      <dgm:spPr/>
      <dgm:t>
        <a:bodyPr/>
        <a:lstStyle/>
        <a:p>
          <a:endParaRPr lang="en-US"/>
        </a:p>
      </dgm:t>
    </dgm:pt>
    <dgm:pt modelId="{2DFB7598-219B-B94E-AF86-FCC2835BFFC2}" type="pres">
      <dgm:prSet presAssocID="{8711FED5-D774-FD47-935B-4A28F502DA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4EDF89-D000-094B-B0E0-AA6F1E72D77A}" type="pres">
      <dgm:prSet presAssocID="{9078888A-A488-A24E-8628-06179AA1EBAB}" presName="compNode" presStyleCnt="0"/>
      <dgm:spPr/>
      <dgm:t>
        <a:bodyPr/>
        <a:lstStyle/>
        <a:p>
          <a:endParaRPr lang="en-US"/>
        </a:p>
      </dgm:t>
    </dgm:pt>
    <dgm:pt modelId="{A111F8B2-A2DD-5E42-83BE-338AE56DA0B9}" type="pres">
      <dgm:prSet presAssocID="{9078888A-A488-A24E-8628-06179AA1EBAB}" presName="aNode" presStyleLbl="bgShp" presStyleIdx="0" presStyleCnt="1" custLinFactNeighborX="31429" custLinFactNeighborY="8750"/>
      <dgm:spPr/>
      <dgm:t>
        <a:bodyPr/>
        <a:lstStyle/>
        <a:p>
          <a:endParaRPr lang="en-US"/>
        </a:p>
      </dgm:t>
    </dgm:pt>
    <dgm:pt modelId="{39575309-ED3C-8B4F-8639-045579A158F7}" type="pres">
      <dgm:prSet presAssocID="{9078888A-A488-A24E-8628-06179AA1EBAB}" presName="textNode" presStyleLbl="bgShp" presStyleIdx="0" presStyleCnt="1"/>
      <dgm:spPr/>
      <dgm:t>
        <a:bodyPr/>
        <a:lstStyle/>
        <a:p>
          <a:endParaRPr lang="en-US"/>
        </a:p>
      </dgm:t>
    </dgm:pt>
    <dgm:pt modelId="{C15CFB94-284C-C448-A094-2BAF7BF04CEB}" type="pres">
      <dgm:prSet presAssocID="{9078888A-A488-A24E-8628-06179AA1EBAB}" presName="compChildNode" presStyleCnt="0"/>
      <dgm:spPr/>
      <dgm:t>
        <a:bodyPr/>
        <a:lstStyle/>
        <a:p>
          <a:endParaRPr lang="en-US"/>
        </a:p>
      </dgm:t>
    </dgm:pt>
    <dgm:pt modelId="{DE0171EC-0398-1D41-AD98-31D9D27DA105}" type="pres">
      <dgm:prSet presAssocID="{9078888A-A488-A24E-8628-06179AA1EBAB}" presName="theInnerList" presStyleCnt="0"/>
      <dgm:spPr/>
      <dgm:t>
        <a:bodyPr/>
        <a:lstStyle/>
        <a:p>
          <a:endParaRPr lang="en-US"/>
        </a:p>
      </dgm:t>
    </dgm:pt>
    <dgm:pt modelId="{52E71F39-9D61-6744-A980-F4B723FA1F95}" type="pres">
      <dgm:prSet presAssocID="{7B3CBFD4-2EDB-5D47-AEC6-DCD38EA9851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C4F0-84BA-3449-BA17-BA3B369AE114}" type="pres">
      <dgm:prSet presAssocID="{7B3CBFD4-2EDB-5D47-AEC6-DCD38EA9851C}" presName="aSpace2" presStyleCnt="0"/>
      <dgm:spPr/>
      <dgm:t>
        <a:bodyPr/>
        <a:lstStyle/>
        <a:p>
          <a:endParaRPr lang="en-US"/>
        </a:p>
      </dgm:t>
    </dgm:pt>
    <dgm:pt modelId="{895D45A9-5732-1F49-82EE-95819AA2B3C9}" type="pres">
      <dgm:prSet presAssocID="{076558A8-A115-B140-9AFD-AD1A9C5153D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5E71-0C82-104F-9BAF-E2FC9F7D8DFE}" type="pres">
      <dgm:prSet presAssocID="{076558A8-A115-B140-9AFD-AD1A9C5153D7}" presName="aSpace2" presStyleCnt="0"/>
      <dgm:spPr/>
      <dgm:t>
        <a:bodyPr/>
        <a:lstStyle/>
        <a:p>
          <a:endParaRPr lang="en-US"/>
        </a:p>
      </dgm:t>
    </dgm:pt>
    <dgm:pt modelId="{C0C6AEA2-1A13-364E-9701-B43766F33FE2}" type="pres">
      <dgm:prSet presAssocID="{C49E309B-1CA8-BF41-90A6-5C036E18BFD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64F20-206E-4C47-8412-B6750312F1DD}" type="presOf" srcId="{C49E309B-1CA8-BF41-90A6-5C036E18BFD4}" destId="{C0C6AEA2-1A13-364E-9701-B43766F33FE2}" srcOrd="0" destOrd="0" presId="urn:microsoft.com/office/officeart/2005/8/layout/lProcess2"/>
    <dgm:cxn modelId="{C48EA4FE-4C67-9645-9943-CA5B8209DA99}" srcId="{9078888A-A488-A24E-8628-06179AA1EBAB}" destId="{C49E309B-1CA8-BF41-90A6-5C036E18BFD4}" srcOrd="2" destOrd="0" parTransId="{FF306A39-DBF4-354E-B07E-4A960F42282E}" sibTransId="{2A81AC61-AC24-8E4A-B08B-D69C9AA29954}"/>
    <dgm:cxn modelId="{9DC73ECD-6AAD-A94C-9363-6BE0CE29574F}" type="presOf" srcId="{9078888A-A488-A24E-8628-06179AA1EBAB}" destId="{39575309-ED3C-8B4F-8639-045579A158F7}" srcOrd="1" destOrd="0" presId="urn:microsoft.com/office/officeart/2005/8/layout/lProcess2"/>
    <dgm:cxn modelId="{74B5BABA-92B9-6E40-A5A3-AAFE897E841C}" srcId="{9078888A-A488-A24E-8628-06179AA1EBAB}" destId="{7B3CBFD4-2EDB-5D47-AEC6-DCD38EA9851C}" srcOrd="0" destOrd="0" parTransId="{95D90AF6-C4A8-504F-8F46-02546CF716C0}" sibTransId="{CD0E379F-76B0-A84D-9B86-B648E95548F2}"/>
    <dgm:cxn modelId="{50E54A10-ADAB-2446-845F-6CFBCBD80FFC}" type="presOf" srcId="{076558A8-A115-B140-9AFD-AD1A9C5153D7}" destId="{895D45A9-5732-1F49-82EE-95819AA2B3C9}" srcOrd="0" destOrd="0" presId="urn:microsoft.com/office/officeart/2005/8/layout/lProcess2"/>
    <dgm:cxn modelId="{DC246061-0C55-1A49-B6AF-D2CCD1BF6FD9}" type="presOf" srcId="{7B3CBFD4-2EDB-5D47-AEC6-DCD38EA9851C}" destId="{52E71F39-9D61-6744-A980-F4B723FA1F95}" srcOrd="0" destOrd="0" presId="urn:microsoft.com/office/officeart/2005/8/layout/lProcess2"/>
    <dgm:cxn modelId="{F32F1287-4E41-564F-8307-06748A4B54B2}" srcId="{8711FED5-D774-FD47-935B-4A28F502DAC8}" destId="{9078888A-A488-A24E-8628-06179AA1EBAB}" srcOrd="0" destOrd="0" parTransId="{30E8F623-28FC-D840-BC3C-DA0A627C3AAC}" sibTransId="{71A153A7-CC1C-654B-B021-1562E7DE9665}"/>
    <dgm:cxn modelId="{D65AB827-4E73-5744-BD80-7662A27C3654}" srcId="{9078888A-A488-A24E-8628-06179AA1EBAB}" destId="{076558A8-A115-B140-9AFD-AD1A9C5153D7}" srcOrd="1" destOrd="0" parTransId="{F9BFEF24-71C1-D449-A69F-7624BD1F0573}" sibTransId="{9AD057E8-D68D-7E4A-B916-307F96F136CB}"/>
    <dgm:cxn modelId="{500742AD-A253-A24C-B8B6-5203690F7C97}" type="presOf" srcId="{8711FED5-D774-FD47-935B-4A28F502DAC8}" destId="{2DFB7598-219B-B94E-AF86-FCC2835BFFC2}" srcOrd="0" destOrd="0" presId="urn:microsoft.com/office/officeart/2005/8/layout/lProcess2"/>
    <dgm:cxn modelId="{56648FEA-4433-B742-A95F-0F3CAFB7AD2C}" type="presOf" srcId="{9078888A-A488-A24E-8628-06179AA1EBAB}" destId="{A111F8B2-A2DD-5E42-83BE-338AE56DA0B9}" srcOrd="0" destOrd="0" presId="urn:microsoft.com/office/officeart/2005/8/layout/lProcess2"/>
    <dgm:cxn modelId="{69A3EA46-4DA9-6A47-8258-9B1EF3EF31AB}" type="presParOf" srcId="{2DFB7598-219B-B94E-AF86-FCC2835BFFC2}" destId="{934EDF89-D000-094B-B0E0-AA6F1E72D77A}" srcOrd="0" destOrd="0" presId="urn:microsoft.com/office/officeart/2005/8/layout/lProcess2"/>
    <dgm:cxn modelId="{D50B3634-BD7F-6647-8D06-B3463F83B1D2}" type="presParOf" srcId="{934EDF89-D000-094B-B0E0-AA6F1E72D77A}" destId="{A111F8B2-A2DD-5E42-83BE-338AE56DA0B9}" srcOrd="0" destOrd="0" presId="urn:microsoft.com/office/officeart/2005/8/layout/lProcess2"/>
    <dgm:cxn modelId="{261A54D9-CDF4-344F-BD90-DA30265C2444}" type="presParOf" srcId="{934EDF89-D000-094B-B0E0-AA6F1E72D77A}" destId="{39575309-ED3C-8B4F-8639-045579A158F7}" srcOrd="1" destOrd="0" presId="urn:microsoft.com/office/officeart/2005/8/layout/lProcess2"/>
    <dgm:cxn modelId="{186693AE-161C-D449-ABB9-9F2603A8AE03}" type="presParOf" srcId="{934EDF89-D000-094B-B0E0-AA6F1E72D77A}" destId="{C15CFB94-284C-C448-A094-2BAF7BF04CEB}" srcOrd="2" destOrd="0" presId="urn:microsoft.com/office/officeart/2005/8/layout/lProcess2"/>
    <dgm:cxn modelId="{DFCC32CA-85D9-E945-A062-7B52F3254FA1}" type="presParOf" srcId="{C15CFB94-284C-C448-A094-2BAF7BF04CEB}" destId="{DE0171EC-0398-1D41-AD98-31D9D27DA105}" srcOrd="0" destOrd="0" presId="urn:microsoft.com/office/officeart/2005/8/layout/lProcess2"/>
    <dgm:cxn modelId="{2A412B22-C2A0-F749-91C0-2D3AC8E65397}" type="presParOf" srcId="{DE0171EC-0398-1D41-AD98-31D9D27DA105}" destId="{52E71F39-9D61-6744-A980-F4B723FA1F95}" srcOrd="0" destOrd="0" presId="urn:microsoft.com/office/officeart/2005/8/layout/lProcess2"/>
    <dgm:cxn modelId="{4D9B75A2-28BE-B54D-9E08-33A913A268D4}" type="presParOf" srcId="{DE0171EC-0398-1D41-AD98-31D9D27DA105}" destId="{BE95C4F0-84BA-3449-BA17-BA3B369AE114}" srcOrd="1" destOrd="0" presId="urn:microsoft.com/office/officeart/2005/8/layout/lProcess2"/>
    <dgm:cxn modelId="{061B72F8-6633-294A-83B4-FB75359BF50F}" type="presParOf" srcId="{DE0171EC-0398-1D41-AD98-31D9D27DA105}" destId="{895D45A9-5732-1F49-82EE-95819AA2B3C9}" srcOrd="2" destOrd="0" presId="urn:microsoft.com/office/officeart/2005/8/layout/lProcess2"/>
    <dgm:cxn modelId="{AF1A40B5-1CCF-AB48-83C9-2414167315BF}" type="presParOf" srcId="{DE0171EC-0398-1D41-AD98-31D9D27DA105}" destId="{BCF35E71-0C82-104F-9BAF-E2FC9F7D8DFE}" srcOrd="3" destOrd="0" presId="urn:microsoft.com/office/officeart/2005/8/layout/lProcess2"/>
    <dgm:cxn modelId="{7977191F-47E4-BA4A-A5CB-EEFC5FCD8590}" type="presParOf" srcId="{DE0171EC-0398-1D41-AD98-31D9D27DA105}" destId="{C0C6AEA2-1A13-364E-9701-B43766F33FE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6C9D0-291F-E047-923B-5B7F33AF4BE9}" type="doc">
      <dgm:prSet loTypeId="urn:microsoft.com/office/officeart/2005/8/layout/h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C31C96D-58DE-9B41-BABA-67A7206C2574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3400" b="1" dirty="0" smtClean="0">
              <a:solidFill>
                <a:schemeClr val="bg1"/>
              </a:solidFill>
            </a:rPr>
            <a:t>Needs to address:</a:t>
          </a:r>
          <a:endParaRPr lang="en-US" sz="3400" dirty="0">
            <a:solidFill>
              <a:schemeClr val="bg1"/>
            </a:solidFill>
          </a:endParaRPr>
        </a:p>
      </dgm:t>
    </dgm:pt>
    <dgm:pt modelId="{A4A34450-018F-3041-904C-9A08092EDC61}" type="parTrans" cxnId="{4B83DA70-9CDF-D944-876D-5BE145580D3E}">
      <dgm:prSet/>
      <dgm:spPr/>
      <dgm:t>
        <a:bodyPr/>
        <a:lstStyle/>
        <a:p>
          <a:endParaRPr lang="en-US"/>
        </a:p>
      </dgm:t>
    </dgm:pt>
    <dgm:pt modelId="{488A66E0-E1AE-FC4D-8960-5ECB2D08A5C5}" type="sibTrans" cxnId="{4B83DA70-9CDF-D944-876D-5BE145580D3E}">
      <dgm:prSet/>
      <dgm:spPr/>
      <dgm:t>
        <a:bodyPr/>
        <a:lstStyle/>
        <a:p>
          <a:endParaRPr lang="en-US"/>
        </a:p>
      </dgm:t>
    </dgm:pt>
    <dgm:pt modelId="{E1A99C36-D569-5F4D-B69D-87CA8C460971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Scope and purpose including relation of objectives to business, legal, regulatory requirements</a:t>
          </a:r>
          <a:endParaRPr lang="en-US" b="0" dirty="0">
            <a:latin typeface="+mn-lt"/>
          </a:endParaRPr>
        </a:p>
      </dgm:t>
    </dgm:pt>
    <dgm:pt modelId="{A09B752C-3296-0D49-A77A-3993474E741A}" type="parTrans" cxnId="{5A23573B-5E00-3B4B-9BEF-6D9AD1C9B1F0}">
      <dgm:prSet/>
      <dgm:spPr/>
      <dgm:t>
        <a:bodyPr/>
        <a:lstStyle/>
        <a:p>
          <a:endParaRPr lang="en-US"/>
        </a:p>
      </dgm:t>
    </dgm:pt>
    <dgm:pt modelId="{FFFC36D3-BF5A-5C4C-972E-FA4D5CA5B5F7}" type="sibTrans" cxnId="{5A23573B-5E00-3B4B-9BEF-6D9AD1C9B1F0}">
      <dgm:prSet/>
      <dgm:spPr/>
      <dgm:t>
        <a:bodyPr/>
        <a:lstStyle/>
        <a:p>
          <a:endParaRPr lang="en-US"/>
        </a:p>
      </dgm:t>
    </dgm:pt>
    <dgm:pt modelId="{E14EA70D-C6B7-F943-88A1-E9B0AD1CCC1B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IT security requirements</a:t>
          </a:r>
          <a:endParaRPr lang="en-US" b="0" dirty="0">
            <a:latin typeface="+mn-lt"/>
          </a:endParaRPr>
        </a:p>
      </dgm:t>
    </dgm:pt>
    <dgm:pt modelId="{F3FB2F0B-A714-7B4F-9CFE-9CAAA9D3BCCA}" type="parTrans" cxnId="{B3C5D199-F96A-D546-9024-73CA18BB8C94}">
      <dgm:prSet/>
      <dgm:spPr/>
      <dgm:t>
        <a:bodyPr/>
        <a:lstStyle/>
        <a:p>
          <a:endParaRPr lang="en-US"/>
        </a:p>
      </dgm:t>
    </dgm:pt>
    <dgm:pt modelId="{4059CF5D-F7DD-2D44-B504-BFC11B296016}" type="sibTrans" cxnId="{B3C5D199-F96A-D546-9024-73CA18BB8C94}">
      <dgm:prSet/>
      <dgm:spPr/>
      <dgm:t>
        <a:bodyPr/>
        <a:lstStyle/>
        <a:p>
          <a:endParaRPr lang="en-US"/>
        </a:p>
      </dgm:t>
    </dgm:pt>
    <dgm:pt modelId="{A22FBDE6-FFB2-C843-AEDD-6D58407249FA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Assignment of responsibilities</a:t>
          </a:r>
          <a:endParaRPr lang="en-US" b="0" dirty="0">
            <a:latin typeface="+mn-lt"/>
          </a:endParaRPr>
        </a:p>
      </dgm:t>
    </dgm:pt>
    <dgm:pt modelId="{51D9DA45-577F-C547-838C-21F500C57B7C}" type="parTrans" cxnId="{6409C56D-2F8F-3A4F-AF3E-86DA4F5436CB}">
      <dgm:prSet/>
      <dgm:spPr/>
      <dgm:t>
        <a:bodyPr/>
        <a:lstStyle/>
        <a:p>
          <a:endParaRPr lang="en-US"/>
        </a:p>
      </dgm:t>
    </dgm:pt>
    <dgm:pt modelId="{61F1D4D3-D98D-8345-B789-283618AD9A2D}" type="sibTrans" cxnId="{6409C56D-2F8F-3A4F-AF3E-86DA4F5436CB}">
      <dgm:prSet/>
      <dgm:spPr/>
      <dgm:t>
        <a:bodyPr/>
        <a:lstStyle/>
        <a:p>
          <a:endParaRPr lang="en-US"/>
        </a:p>
      </dgm:t>
    </dgm:pt>
    <dgm:pt modelId="{CF3592B4-856A-9846-89A8-A3E7F4D1D1F8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Risk management approach</a:t>
          </a:r>
          <a:endParaRPr lang="en-US" b="0" dirty="0">
            <a:latin typeface="+mn-lt"/>
          </a:endParaRPr>
        </a:p>
      </dgm:t>
    </dgm:pt>
    <dgm:pt modelId="{3BED99A2-3E17-7243-88DD-3447EC529C61}" type="parTrans" cxnId="{381CD300-C9EF-4441-9FF9-EEC250713216}">
      <dgm:prSet/>
      <dgm:spPr/>
      <dgm:t>
        <a:bodyPr/>
        <a:lstStyle/>
        <a:p>
          <a:endParaRPr lang="en-US"/>
        </a:p>
      </dgm:t>
    </dgm:pt>
    <dgm:pt modelId="{FC95D639-FC50-BF49-B783-3588F5CBFB6B}" type="sibTrans" cxnId="{381CD300-C9EF-4441-9FF9-EEC250713216}">
      <dgm:prSet/>
      <dgm:spPr/>
      <dgm:t>
        <a:bodyPr/>
        <a:lstStyle/>
        <a:p>
          <a:endParaRPr lang="en-US"/>
        </a:p>
      </dgm:t>
    </dgm:pt>
    <dgm:pt modelId="{F41F4A66-CC8A-D54C-BF37-52ABD58E3050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Security awareness and training</a:t>
          </a:r>
          <a:endParaRPr lang="en-US" b="0" dirty="0">
            <a:latin typeface="+mn-lt"/>
          </a:endParaRPr>
        </a:p>
      </dgm:t>
    </dgm:pt>
    <dgm:pt modelId="{A1EB0A37-8537-9E48-9BC2-C5D8FF0FF77B}" type="parTrans" cxnId="{675B6AE0-9553-424D-BED3-8B2330377752}">
      <dgm:prSet/>
      <dgm:spPr/>
      <dgm:t>
        <a:bodyPr/>
        <a:lstStyle/>
        <a:p>
          <a:endParaRPr lang="en-US"/>
        </a:p>
      </dgm:t>
    </dgm:pt>
    <dgm:pt modelId="{B2668A03-1CBD-3D4C-BEC5-5348226D00A0}" type="sibTrans" cxnId="{675B6AE0-9553-424D-BED3-8B2330377752}">
      <dgm:prSet/>
      <dgm:spPr/>
      <dgm:t>
        <a:bodyPr/>
        <a:lstStyle/>
        <a:p>
          <a:endParaRPr lang="en-US"/>
        </a:p>
      </dgm:t>
    </dgm:pt>
    <dgm:pt modelId="{75E93C91-DAF7-1E46-A881-A87E18281939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General personnel issues and any legal sanctions</a:t>
          </a:r>
          <a:endParaRPr lang="en-US" b="0" dirty="0">
            <a:latin typeface="+mn-lt"/>
          </a:endParaRPr>
        </a:p>
      </dgm:t>
    </dgm:pt>
    <dgm:pt modelId="{4891E23D-7B90-B545-9D0C-E44B4557367F}" type="parTrans" cxnId="{4C707449-B88F-2748-8438-C6A7BDDF232E}">
      <dgm:prSet/>
      <dgm:spPr/>
      <dgm:t>
        <a:bodyPr/>
        <a:lstStyle/>
        <a:p>
          <a:endParaRPr lang="en-US"/>
        </a:p>
      </dgm:t>
    </dgm:pt>
    <dgm:pt modelId="{0CCCEDE9-7F8D-564C-BC1A-6BCE28C1B620}" type="sibTrans" cxnId="{4C707449-B88F-2748-8438-C6A7BDDF232E}">
      <dgm:prSet/>
      <dgm:spPr/>
      <dgm:t>
        <a:bodyPr/>
        <a:lstStyle/>
        <a:p>
          <a:endParaRPr lang="en-US"/>
        </a:p>
      </dgm:t>
    </dgm:pt>
    <dgm:pt modelId="{11BC96F1-FB17-7E4F-A986-A165FA51036A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Integration of security into systems development</a:t>
          </a:r>
          <a:endParaRPr lang="en-US" b="0" dirty="0">
            <a:latin typeface="+mn-lt"/>
          </a:endParaRPr>
        </a:p>
      </dgm:t>
    </dgm:pt>
    <dgm:pt modelId="{87E51C0C-3139-8444-B4C0-E8DC653959C4}" type="parTrans" cxnId="{36B4AB6A-F467-D448-978D-C893ADB3C05F}">
      <dgm:prSet/>
      <dgm:spPr/>
      <dgm:t>
        <a:bodyPr/>
        <a:lstStyle/>
        <a:p>
          <a:endParaRPr lang="en-US"/>
        </a:p>
      </dgm:t>
    </dgm:pt>
    <dgm:pt modelId="{07EBB97B-F5FC-044C-8221-41571075665F}" type="sibTrans" cxnId="{36B4AB6A-F467-D448-978D-C893ADB3C05F}">
      <dgm:prSet/>
      <dgm:spPr/>
      <dgm:t>
        <a:bodyPr/>
        <a:lstStyle/>
        <a:p>
          <a:endParaRPr lang="en-US"/>
        </a:p>
      </dgm:t>
    </dgm:pt>
    <dgm:pt modelId="{36A39AAA-3F2E-2348-AF84-01F0F3C64054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Information classification scheme</a:t>
          </a:r>
          <a:endParaRPr lang="en-US" b="0" dirty="0">
            <a:latin typeface="+mn-lt"/>
          </a:endParaRPr>
        </a:p>
      </dgm:t>
    </dgm:pt>
    <dgm:pt modelId="{41BB117D-FCC6-8A42-B681-3622CEEEA7CC}" type="parTrans" cxnId="{D1AF9002-C8AD-E949-ADC8-99BC2016EF18}">
      <dgm:prSet/>
      <dgm:spPr/>
      <dgm:t>
        <a:bodyPr/>
        <a:lstStyle/>
        <a:p>
          <a:endParaRPr lang="en-US"/>
        </a:p>
      </dgm:t>
    </dgm:pt>
    <dgm:pt modelId="{0646B271-7251-AB42-A228-109D52D115B9}" type="sibTrans" cxnId="{D1AF9002-C8AD-E949-ADC8-99BC2016EF18}">
      <dgm:prSet/>
      <dgm:spPr/>
      <dgm:t>
        <a:bodyPr/>
        <a:lstStyle/>
        <a:p>
          <a:endParaRPr lang="en-US"/>
        </a:p>
      </dgm:t>
    </dgm:pt>
    <dgm:pt modelId="{F4503F43-A46C-4D48-9A3A-EF77C3851B44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Contingency and business continuity planning</a:t>
          </a:r>
          <a:endParaRPr lang="en-US" b="0" dirty="0">
            <a:latin typeface="+mn-lt"/>
          </a:endParaRPr>
        </a:p>
      </dgm:t>
    </dgm:pt>
    <dgm:pt modelId="{58694E25-15EF-9748-9838-BA74D4478A49}" type="parTrans" cxnId="{790DEAF5-1851-0D44-872F-EA1C0F2489D1}">
      <dgm:prSet/>
      <dgm:spPr/>
      <dgm:t>
        <a:bodyPr/>
        <a:lstStyle/>
        <a:p>
          <a:endParaRPr lang="en-US"/>
        </a:p>
      </dgm:t>
    </dgm:pt>
    <dgm:pt modelId="{AE2A6D1D-9DD3-E549-AFFC-0D28AB37F38C}" type="sibTrans" cxnId="{790DEAF5-1851-0D44-872F-EA1C0F2489D1}">
      <dgm:prSet/>
      <dgm:spPr/>
      <dgm:t>
        <a:bodyPr/>
        <a:lstStyle/>
        <a:p>
          <a:endParaRPr lang="en-US"/>
        </a:p>
      </dgm:t>
    </dgm:pt>
    <dgm:pt modelId="{7B3AD415-D621-2047-960A-C1BF4B70301B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Incident detection and handling processes</a:t>
          </a:r>
          <a:endParaRPr lang="en-US" b="0" dirty="0">
            <a:latin typeface="+mn-lt"/>
          </a:endParaRPr>
        </a:p>
      </dgm:t>
    </dgm:pt>
    <dgm:pt modelId="{7C4C9C9C-A4B5-7141-9F3F-919677B300AC}" type="parTrans" cxnId="{84FD0C4C-54CF-C944-B916-CB8377DAF614}">
      <dgm:prSet/>
      <dgm:spPr/>
      <dgm:t>
        <a:bodyPr/>
        <a:lstStyle/>
        <a:p>
          <a:endParaRPr lang="en-US"/>
        </a:p>
      </dgm:t>
    </dgm:pt>
    <dgm:pt modelId="{B6670665-9B3E-F048-971D-ABC0766F355D}" type="sibTrans" cxnId="{84FD0C4C-54CF-C944-B916-CB8377DAF614}">
      <dgm:prSet/>
      <dgm:spPr/>
      <dgm:t>
        <a:bodyPr/>
        <a:lstStyle/>
        <a:p>
          <a:endParaRPr lang="en-US"/>
        </a:p>
      </dgm:t>
    </dgm:pt>
    <dgm:pt modelId="{58009201-89F2-F94A-8194-A07CBB8DBC74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>
            <a:lnSpc>
              <a:spcPct val="90000"/>
            </a:lnSpc>
            <a:spcAft>
              <a:spcPts val="342"/>
            </a:spcAft>
          </a:pPr>
          <a:r>
            <a:rPr lang="en-US" b="0" dirty="0" smtClean="0">
              <a:latin typeface="+mn-lt"/>
            </a:rPr>
            <a:t>How and when policy reviewed, and change control to it</a:t>
          </a:r>
          <a:endParaRPr lang="en-US" b="0" dirty="0">
            <a:latin typeface="+mn-lt"/>
          </a:endParaRPr>
        </a:p>
      </dgm:t>
    </dgm:pt>
    <dgm:pt modelId="{4E5C8E54-F8C3-464D-80BF-A32D28E049ED}" type="parTrans" cxnId="{A3E65005-DBEA-FF44-B9D6-0078BCE09D59}">
      <dgm:prSet/>
      <dgm:spPr/>
      <dgm:t>
        <a:bodyPr/>
        <a:lstStyle/>
        <a:p>
          <a:endParaRPr lang="en-US"/>
        </a:p>
      </dgm:t>
    </dgm:pt>
    <dgm:pt modelId="{9D7859FD-4838-484A-8FFC-6AC20A3A2590}" type="sibTrans" cxnId="{A3E65005-DBEA-FF44-B9D6-0078BCE09D59}">
      <dgm:prSet/>
      <dgm:spPr/>
      <dgm:t>
        <a:bodyPr/>
        <a:lstStyle/>
        <a:p>
          <a:endParaRPr lang="en-US"/>
        </a:p>
      </dgm:t>
    </dgm:pt>
    <dgm:pt modelId="{DA440C75-43D9-394E-97ED-3D3A8BCC3C4A}" type="pres">
      <dgm:prSet presAssocID="{D6F6C9D0-291F-E047-923B-5B7F33AF4B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2FE0A0-A6B5-B140-BFFA-86B42E51B9E6}" type="pres">
      <dgm:prSet presAssocID="{DC31C96D-58DE-9B41-BABA-67A7206C2574}" presName="composite" presStyleCnt="0"/>
      <dgm:spPr/>
      <dgm:t>
        <a:bodyPr/>
        <a:lstStyle/>
        <a:p>
          <a:endParaRPr lang="en-US"/>
        </a:p>
      </dgm:t>
    </dgm:pt>
    <dgm:pt modelId="{46B76C59-715A-B042-B465-CD10C9F3F325}" type="pres">
      <dgm:prSet presAssocID="{DC31C96D-58DE-9B41-BABA-67A7206C25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1258C-2BDC-D14A-80F7-36087E807CED}" type="pres">
      <dgm:prSet presAssocID="{DC31C96D-58DE-9B41-BABA-67A7206C257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1E8EC-A375-074F-BA23-7FF462562796}" type="presOf" srcId="{E14EA70D-C6B7-F943-88A1-E9B0AD1CCC1B}" destId="{7B01258C-2BDC-D14A-80F7-36087E807CED}" srcOrd="0" destOrd="1" presId="urn:microsoft.com/office/officeart/2005/8/layout/hList1"/>
    <dgm:cxn modelId="{18FDFA48-E2CA-004B-8339-70D328F4EDC6}" type="presOf" srcId="{75E93C91-DAF7-1E46-A881-A87E18281939}" destId="{7B01258C-2BDC-D14A-80F7-36087E807CED}" srcOrd="0" destOrd="5" presId="urn:microsoft.com/office/officeart/2005/8/layout/hList1"/>
    <dgm:cxn modelId="{84FD0C4C-54CF-C944-B916-CB8377DAF614}" srcId="{DC31C96D-58DE-9B41-BABA-67A7206C2574}" destId="{7B3AD415-D621-2047-960A-C1BF4B70301B}" srcOrd="9" destOrd="0" parTransId="{7C4C9C9C-A4B5-7141-9F3F-919677B300AC}" sibTransId="{B6670665-9B3E-F048-971D-ABC0766F355D}"/>
    <dgm:cxn modelId="{36B4AB6A-F467-D448-978D-C893ADB3C05F}" srcId="{DC31C96D-58DE-9B41-BABA-67A7206C2574}" destId="{11BC96F1-FB17-7E4F-A986-A165FA51036A}" srcOrd="6" destOrd="0" parTransId="{87E51C0C-3139-8444-B4C0-E8DC653959C4}" sibTransId="{07EBB97B-F5FC-044C-8221-41571075665F}"/>
    <dgm:cxn modelId="{2A1D339F-3333-F94E-99FB-605FA4C2D403}" type="presOf" srcId="{58009201-89F2-F94A-8194-A07CBB8DBC74}" destId="{7B01258C-2BDC-D14A-80F7-36087E807CED}" srcOrd="0" destOrd="10" presId="urn:microsoft.com/office/officeart/2005/8/layout/hList1"/>
    <dgm:cxn modelId="{5906F49B-8A9A-1F4F-A1E5-0F4A3169BE18}" type="presOf" srcId="{D6F6C9D0-291F-E047-923B-5B7F33AF4BE9}" destId="{DA440C75-43D9-394E-97ED-3D3A8BCC3C4A}" srcOrd="0" destOrd="0" presId="urn:microsoft.com/office/officeart/2005/8/layout/hList1"/>
    <dgm:cxn modelId="{55FBE6ED-9AEB-354B-8C2A-83D845B3A1DB}" type="presOf" srcId="{F4503F43-A46C-4D48-9A3A-EF77C3851B44}" destId="{7B01258C-2BDC-D14A-80F7-36087E807CED}" srcOrd="0" destOrd="8" presId="urn:microsoft.com/office/officeart/2005/8/layout/hList1"/>
    <dgm:cxn modelId="{505FEC10-09C6-024A-86EC-DE90BF6D1C21}" type="presOf" srcId="{E1A99C36-D569-5F4D-B69D-87CA8C460971}" destId="{7B01258C-2BDC-D14A-80F7-36087E807CED}" srcOrd="0" destOrd="0" presId="urn:microsoft.com/office/officeart/2005/8/layout/hList1"/>
    <dgm:cxn modelId="{1A120041-A003-EC4F-B7D7-2714C4129D0D}" type="presOf" srcId="{CF3592B4-856A-9846-89A8-A3E7F4D1D1F8}" destId="{7B01258C-2BDC-D14A-80F7-36087E807CED}" srcOrd="0" destOrd="3" presId="urn:microsoft.com/office/officeart/2005/8/layout/hList1"/>
    <dgm:cxn modelId="{381CD300-C9EF-4441-9FF9-EEC250713216}" srcId="{DC31C96D-58DE-9B41-BABA-67A7206C2574}" destId="{CF3592B4-856A-9846-89A8-A3E7F4D1D1F8}" srcOrd="3" destOrd="0" parTransId="{3BED99A2-3E17-7243-88DD-3447EC529C61}" sibTransId="{FC95D639-FC50-BF49-B783-3588F5CBFB6B}"/>
    <dgm:cxn modelId="{A3E65005-DBEA-FF44-B9D6-0078BCE09D59}" srcId="{DC31C96D-58DE-9B41-BABA-67A7206C2574}" destId="{58009201-89F2-F94A-8194-A07CBB8DBC74}" srcOrd="10" destOrd="0" parTransId="{4E5C8E54-F8C3-464D-80BF-A32D28E049ED}" sibTransId="{9D7859FD-4838-484A-8FFC-6AC20A3A2590}"/>
    <dgm:cxn modelId="{57002592-D3F4-FB47-9731-AE3F1F1E494C}" type="presOf" srcId="{7B3AD415-D621-2047-960A-C1BF4B70301B}" destId="{7B01258C-2BDC-D14A-80F7-36087E807CED}" srcOrd="0" destOrd="9" presId="urn:microsoft.com/office/officeart/2005/8/layout/hList1"/>
    <dgm:cxn modelId="{0F0A97E7-1429-E848-AD84-6F0A352AE925}" type="presOf" srcId="{36A39AAA-3F2E-2348-AF84-01F0F3C64054}" destId="{7B01258C-2BDC-D14A-80F7-36087E807CED}" srcOrd="0" destOrd="7" presId="urn:microsoft.com/office/officeart/2005/8/layout/hList1"/>
    <dgm:cxn modelId="{790DEAF5-1851-0D44-872F-EA1C0F2489D1}" srcId="{DC31C96D-58DE-9B41-BABA-67A7206C2574}" destId="{F4503F43-A46C-4D48-9A3A-EF77C3851B44}" srcOrd="8" destOrd="0" parTransId="{58694E25-15EF-9748-9838-BA74D4478A49}" sibTransId="{AE2A6D1D-9DD3-E549-AFFC-0D28AB37F38C}"/>
    <dgm:cxn modelId="{4C707449-B88F-2748-8438-C6A7BDDF232E}" srcId="{DC31C96D-58DE-9B41-BABA-67A7206C2574}" destId="{75E93C91-DAF7-1E46-A881-A87E18281939}" srcOrd="5" destOrd="0" parTransId="{4891E23D-7B90-B545-9D0C-E44B4557367F}" sibTransId="{0CCCEDE9-7F8D-564C-BC1A-6BCE28C1B620}"/>
    <dgm:cxn modelId="{675B6AE0-9553-424D-BED3-8B2330377752}" srcId="{DC31C96D-58DE-9B41-BABA-67A7206C2574}" destId="{F41F4A66-CC8A-D54C-BF37-52ABD58E3050}" srcOrd="4" destOrd="0" parTransId="{A1EB0A37-8537-9E48-9BC2-C5D8FF0FF77B}" sibTransId="{B2668A03-1CBD-3D4C-BEC5-5348226D00A0}"/>
    <dgm:cxn modelId="{6409C56D-2F8F-3A4F-AF3E-86DA4F5436CB}" srcId="{DC31C96D-58DE-9B41-BABA-67A7206C2574}" destId="{A22FBDE6-FFB2-C843-AEDD-6D58407249FA}" srcOrd="2" destOrd="0" parTransId="{51D9DA45-577F-C547-838C-21F500C57B7C}" sibTransId="{61F1D4D3-D98D-8345-B789-283618AD9A2D}"/>
    <dgm:cxn modelId="{4B83DA70-9CDF-D944-876D-5BE145580D3E}" srcId="{D6F6C9D0-291F-E047-923B-5B7F33AF4BE9}" destId="{DC31C96D-58DE-9B41-BABA-67A7206C2574}" srcOrd="0" destOrd="0" parTransId="{A4A34450-018F-3041-904C-9A08092EDC61}" sibTransId="{488A66E0-E1AE-FC4D-8960-5ECB2D08A5C5}"/>
    <dgm:cxn modelId="{5748341A-0A27-F242-B741-635DE9C3020E}" type="presOf" srcId="{A22FBDE6-FFB2-C843-AEDD-6D58407249FA}" destId="{7B01258C-2BDC-D14A-80F7-36087E807CED}" srcOrd="0" destOrd="2" presId="urn:microsoft.com/office/officeart/2005/8/layout/hList1"/>
    <dgm:cxn modelId="{D1AF9002-C8AD-E949-ADC8-99BC2016EF18}" srcId="{DC31C96D-58DE-9B41-BABA-67A7206C2574}" destId="{36A39AAA-3F2E-2348-AF84-01F0F3C64054}" srcOrd="7" destOrd="0" parTransId="{41BB117D-FCC6-8A42-B681-3622CEEEA7CC}" sibTransId="{0646B271-7251-AB42-A228-109D52D115B9}"/>
    <dgm:cxn modelId="{5A23573B-5E00-3B4B-9BEF-6D9AD1C9B1F0}" srcId="{DC31C96D-58DE-9B41-BABA-67A7206C2574}" destId="{E1A99C36-D569-5F4D-B69D-87CA8C460971}" srcOrd="0" destOrd="0" parTransId="{A09B752C-3296-0D49-A77A-3993474E741A}" sibTransId="{FFFC36D3-BF5A-5C4C-972E-FA4D5CA5B5F7}"/>
    <dgm:cxn modelId="{A90807A6-F831-8542-8E40-1FC65B0082F1}" type="presOf" srcId="{DC31C96D-58DE-9B41-BABA-67A7206C2574}" destId="{46B76C59-715A-B042-B465-CD10C9F3F325}" srcOrd="0" destOrd="0" presId="urn:microsoft.com/office/officeart/2005/8/layout/hList1"/>
    <dgm:cxn modelId="{B3C5D199-F96A-D546-9024-73CA18BB8C94}" srcId="{DC31C96D-58DE-9B41-BABA-67A7206C2574}" destId="{E14EA70D-C6B7-F943-88A1-E9B0AD1CCC1B}" srcOrd="1" destOrd="0" parTransId="{F3FB2F0B-A714-7B4F-9CFE-9CAAA9D3BCCA}" sibTransId="{4059CF5D-F7DD-2D44-B504-BFC11B296016}"/>
    <dgm:cxn modelId="{BCCFBBB9-9A6B-1E48-99F9-5CEF4F141103}" type="presOf" srcId="{11BC96F1-FB17-7E4F-A986-A165FA51036A}" destId="{7B01258C-2BDC-D14A-80F7-36087E807CED}" srcOrd="0" destOrd="6" presId="urn:microsoft.com/office/officeart/2005/8/layout/hList1"/>
    <dgm:cxn modelId="{8F27C7B1-0C7C-2649-9425-ED2494F28CEE}" type="presOf" srcId="{F41F4A66-CC8A-D54C-BF37-52ABD58E3050}" destId="{7B01258C-2BDC-D14A-80F7-36087E807CED}" srcOrd="0" destOrd="4" presId="urn:microsoft.com/office/officeart/2005/8/layout/hList1"/>
    <dgm:cxn modelId="{A32362AF-B5DE-5C43-BF07-C7FCDB1DEFE8}" type="presParOf" srcId="{DA440C75-43D9-394E-97ED-3D3A8BCC3C4A}" destId="{D02FE0A0-A6B5-B140-BFFA-86B42E51B9E6}" srcOrd="0" destOrd="0" presId="urn:microsoft.com/office/officeart/2005/8/layout/hList1"/>
    <dgm:cxn modelId="{327C908D-571A-C646-BACA-5FF202F242A6}" type="presParOf" srcId="{D02FE0A0-A6B5-B140-BFFA-86B42E51B9E6}" destId="{46B76C59-715A-B042-B465-CD10C9F3F325}" srcOrd="0" destOrd="0" presId="urn:microsoft.com/office/officeart/2005/8/layout/hList1"/>
    <dgm:cxn modelId="{B61BEB05-8902-B84F-97E2-3FB01AD3CCF1}" type="presParOf" srcId="{D02FE0A0-A6B5-B140-BFFA-86B42E51B9E6}" destId="{7B01258C-2BDC-D14A-80F7-36087E807C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66A5D5-91E2-9146-880D-096A480C6FCD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79799ED-377F-6D43-9FBB-CB8A0E95DE8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200" b="0" dirty="0" smtClean="0">
              <a:solidFill>
                <a:schemeClr val="bg1"/>
              </a:solidFill>
              <a:latin typeface="+mn-lt"/>
            </a:rPr>
            <a:t>Critical component of process</a:t>
          </a:r>
          <a:endParaRPr lang="en-US" sz="2200" b="0" dirty="0">
            <a:solidFill>
              <a:schemeClr val="bg1"/>
            </a:solidFill>
            <a:latin typeface="+mn-lt"/>
          </a:endParaRPr>
        </a:p>
      </dgm:t>
    </dgm:pt>
    <dgm:pt modelId="{E5C04F4B-84F7-574B-99D8-60ABEEB9654E}" type="parTrans" cxnId="{2BCCA743-7EDE-584F-9564-5A22398E8470}">
      <dgm:prSet/>
      <dgm:spPr/>
      <dgm:t>
        <a:bodyPr/>
        <a:lstStyle/>
        <a:p>
          <a:endParaRPr lang="en-US"/>
        </a:p>
      </dgm:t>
    </dgm:pt>
    <dgm:pt modelId="{F51AFF9E-3B42-3D49-9612-984EAE85AF73}" type="sibTrans" cxnId="{2BCCA743-7EDE-584F-9564-5A22398E8470}">
      <dgm:prSet/>
      <dgm:spPr/>
      <dgm:t>
        <a:bodyPr/>
        <a:lstStyle/>
        <a:p>
          <a:endParaRPr lang="en-US"/>
        </a:p>
      </dgm:t>
    </dgm:pt>
    <dgm:pt modelId="{BBC12B89-1E35-1541-B6D5-0DA3C5EFEC2D}">
      <dgm:prSet custT="1"/>
      <dgm:spPr/>
      <dgm:t>
        <a:bodyPr/>
        <a:lstStyle/>
        <a:p>
          <a:pPr rtl="0"/>
          <a:r>
            <a:rPr lang="en-US" sz="2200" b="0" dirty="0" smtClean="0">
              <a:solidFill>
                <a:schemeClr val="bg1"/>
              </a:solidFill>
              <a:latin typeface="+mn-lt"/>
            </a:rPr>
            <a:t>Ideally examine every organizational asset</a:t>
          </a:r>
          <a:endParaRPr lang="en-US" sz="2200" b="0" dirty="0">
            <a:solidFill>
              <a:schemeClr val="bg1"/>
            </a:solidFill>
            <a:latin typeface="+mn-lt"/>
          </a:endParaRPr>
        </a:p>
      </dgm:t>
    </dgm:pt>
    <dgm:pt modelId="{6468F085-CDB6-B945-AC5D-46059EB01F15}" type="parTrans" cxnId="{4F8A25FB-B760-3A4A-A1E2-0F9EDAA6F538}">
      <dgm:prSet/>
      <dgm:spPr/>
      <dgm:t>
        <a:bodyPr/>
        <a:lstStyle/>
        <a:p>
          <a:endParaRPr lang="en-US"/>
        </a:p>
      </dgm:t>
    </dgm:pt>
    <dgm:pt modelId="{361BE693-46D9-5E40-ADAD-83C89F171981}" type="sibTrans" cxnId="{4F8A25FB-B760-3A4A-A1E2-0F9EDAA6F538}">
      <dgm:prSet/>
      <dgm:spPr/>
      <dgm:t>
        <a:bodyPr/>
        <a:lstStyle/>
        <a:p>
          <a:endParaRPr lang="en-US"/>
        </a:p>
      </dgm:t>
    </dgm:pt>
    <dgm:pt modelId="{EC99C306-A9FD-6540-8B76-CF000BC90351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1800" b="0" dirty="0" smtClean="0">
              <a:solidFill>
                <a:schemeClr val="bg1"/>
              </a:solidFill>
              <a:latin typeface="+mn-lt"/>
            </a:rPr>
            <a:t>Not feasible in practice</a:t>
          </a:r>
          <a:endParaRPr lang="en-US" sz="1800" b="0" dirty="0">
            <a:solidFill>
              <a:schemeClr val="bg1"/>
            </a:solidFill>
            <a:latin typeface="+mn-lt"/>
          </a:endParaRPr>
        </a:p>
      </dgm:t>
    </dgm:pt>
    <dgm:pt modelId="{802449F9-7429-BA4B-8CF6-764054F4A62E}" type="parTrans" cxnId="{2B110AA9-1EF4-AE4F-9407-C281A8F5BF84}">
      <dgm:prSet/>
      <dgm:spPr/>
      <dgm:t>
        <a:bodyPr/>
        <a:lstStyle/>
        <a:p>
          <a:endParaRPr lang="en-US"/>
        </a:p>
      </dgm:t>
    </dgm:pt>
    <dgm:pt modelId="{7B53E098-C4F8-D64D-8247-6525CD6E754D}" type="sibTrans" cxnId="{2B110AA9-1EF4-AE4F-9407-C281A8F5BF84}">
      <dgm:prSet/>
      <dgm:spPr/>
      <dgm:t>
        <a:bodyPr/>
        <a:lstStyle/>
        <a:p>
          <a:endParaRPr lang="en-US"/>
        </a:p>
      </dgm:t>
    </dgm:pt>
    <dgm:pt modelId="{D69D301D-3813-AB49-9956-F9D0CCD2979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200" b="0" dirty="0" smtClean="0">
              <a:solidFill>
                <a:schemeClr val="bg1"/>
              </a:solidFill>
              <a:latin typeface="+mn-lt"/>
            </a:rPr>
            <a:t>Approaches to identifying and mitigating risks to an organization’s IT infrastructure:</a:t>
          </a:r>
          <a:endParaRPr lang="en-US" sz="2200" b="0" dirty="0">
            <a:solidFill>
              <a:schemeClr val="bg1"/>
            </a:solidFill>
            <a:latin typeface="+mn-lt"/>
          </a:endParaRPr>
        </a:p>
      </dgm:t>
    </dgm:pt>
    <dgm:pt modelId="{5ED8559B-E064-0948-AF13-AA9C5A0B91B5}" type="parTrans" cxnId="{43A8F832-AB25-5941-BA6E-5D9C39E680B6}">
      <dgm:prSet/>
      <dgm:spPr/>
      <dgm:t>
        <a:bodyPr/>
        <a:lstStyle/>
        <a:p>
          <a:endParaRPr lang="en-US"/>
        </a:p>
      </dgm:t>
    </dgm:pt>
    <dgm:pt modelId="{B6602BA2-6016-A645-AE61-CC9A1A8CC6AB}" type="sibTrans" cxnId="{43A8F832-AB25-5941-BA6E-5D9C39E680B6}">
      <dgm:prSet/>
      <dgm:spPr/>
      <dgm:t>
        <a:bodyPr/>
        <a:lstStyle/>
        <a:p>
          <a:endParaRPr lang="en-US"/>
        </a:p>
      </dgm:t>
    </dgm:pt>
    <dgm:pt modelId="{8C442D81-DA20-874F-802E-ED466E529017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 smtClean="0">
              <a:solidFill>
                <a:schemeClr val="bg1"/>
              </a:solidFill>
              <a:latin typeface="+mn-lt"/>
            </a:rPr>
            <a:t>Informal</a:t>
          </a:r>
          <a:endParaRPr lang="en-US" sz="1800" b="0" dirty="0">
            <a:solidFill>
              <a:schemeClr val="bg1"/>
            </a:solidFill>
            <a:latin typeface="+mn-lt"/>
          </a:endParaRPr>
        </a:p>
      </dgm:t>
    </dgm:pt>
    <dgm:pt modelId="{B977F09C-AC37-6143-8EC9-E4CD9AB4EDEC}" type="parTrans" cxnId="{CD5A3331-D58B-BA40-B8A7-4BB9AF8A1362}">
      <dgm:prSet/>
      <dgm:spPr/>
      <dgm:t>
        <a:bodyPr/>
        <a:lstStyle/>
        <a:p>
          <a:endParaRPr lang="en-US"/>
        </a:p>
      </dgm:t>
    </dgm:pt>
    <dgm:pt modelId="{19F9B24F-E367-C34C-BA28-3FEB344D38B5}" type="sibTrans" cxnId="{CD5A3331-D58B-BA40-B8A7-4BB9AF8A1362}">
      <dgm:prSet/>
      <dgm:spPr/>
      <dgm:t>
        <a:bodyPr/>
        <a:lstStyle/>
        <a:p>
          <a:endParaRPr lang="en-US"/>
        </a:p>
      </dgm:t>
    </dgm:pt>
    <dgm:pt modelId="{F5B348E4-CE7A-5B41-8150-5AE027D1BA02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 smtClean="0">
              <a:solidFill>
                <a:schemeClr val="bg1"/>
              </a:solidFill>
              <a:latin typeface="+mn-lt"/>
            </a:rPr>
            <a:t>Detailed risk</a:t>
          </a:r>
          <a:endParaRPr lang="en-US" sz="1800" b="0" dirty="0">
            <a:solidFill>
              <a:schemeClr val="bg1"/>
            </a:solidFill>
            <a:latin typeface="+mn-lt"/>
          </a:endParaRPr>
        </a:p>
      </dgm:t>
    </dgm:pt>
    <dgm:pt modelId="{0A18D39E-87DD-984A-ADA2-E014AEC0F361}" type="parTrans" cxnId="{3979B559-7C9B-894A-9018-9A4AF5C57388}">
      <dgm:prSet/>
      <dgm:spPr/>
      <dgm:t>
        <a:bodyPr/>
        <a:lstStyle/>
        <a:p>
          <a:endParaRPr lang="en-US"/>
        </a:p>
      </dgm:t>
    </dgm:pt>
    <dgm:pt modelId="{D7F24014-5F2B-AF4B-84DC-CED8F83E3E39}" type="sibTrans" cxnId="{3979B559-7C9B-894A-9018-9A4AF5C57388}">
      <dgm:prSet/>
      <dgm:spPr/>
      <dgm:t>
        <a:bodyPr/>
        <a:lstStyle/>
        <a:p>
          <a:endParaRPr lang="en-US"/>
        </a:p>
      </dgm:t>
    </dgm:pt>
    <dgm:pt modelId="{F9806AB3-76B8-5F46-8F48-553D996DF9A3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 smtClean="0">
              <a:solidFill>
                <a:schemeClr val="bg1"/>
              </a:solidFill>
              <a:latin typeface="+mn-lt"/>
            </a:rPr>
            <a:t>Combined</a:t>
          </a:r>
          <a:endParaRPr lang="en-US" sz="1800" b="0" dirty="0">
            <a:solidFill>
              <a:schemeClr val="bg1"/>
            </a:solidFill>
            <a:latin typeface="+mn-lt"/>
          </a:endParaRPr>
        </a:p>
      </dgm:t>
    </dgm:pt>
    <dgm:pt modelId="{D260F01B-6726-2C4C-9196-C668E9042101}" type="parTrans" cxnId="{A1094B97-E696-1746-879D-9503DEEAF685}">
      <dgm:prSet/>
      <dgm:spPr/>
      <dgm:t>
        <a:bodyPr/>
        <a:lstStyle/>
        <a:p>
          <a:endParaRPr lang="en-US"/>
        </a:p>
      </dgm:t>
    </dgm:pt>
    <dgm:pt modelId="{697D79D1-262B-814A-9B0F-CF71DDBE806B}" type="sibTrans" cxnId="{A1094B97-E696-1746-879D-9503DEEAF685}">
      <dgm:prSet/>
      <dgm:spPr/>
      <dgm:t>
        <a:bodyPr/>
        <a:lstStyle/>
        <a:p>
          <a:endParaRPr lang="en-US"/>
        </a:p>
      </dgm:t>
    </dgm:pt>
    <dgm:pt modelId="{B95FA248-1343-C14D-8C21-59EAFC73CC94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 smtClean="0">
              <a:solidFill>
                <a:schemeClr val="bg1"/>
              </a:solidFill>
              <a:latin typeface="+mn-lt"/>
            </a:rPr>
            <a:t>Baseline</a:t>
          </a:r>
          <a:endParaRPr lang="en-US" sz="1800" b="0" dirty="0">
            <a:solidFill>
              <a:schemeClr val="bg1"/>
            </a:solidFill>
            <a:latin typeface="+mn-lt"/>
          </a:endParaRPr>
        </a:p>
      </dgm:t>
    </dgm:pt>
    <dgm:pt modelId="{3DDB5B1A-D3DE-E744-B621-2C5C2167F961}" type="parTrans" cxnId="{FCF983C8-91E7-CD4B-825B-D766BCCE154D}">
      <dgm:prSet/>
      <dgm:spPr/>
      <dgm:t>
        <a:bodyPr/>
        <a:lstStyle/>
        <a:p>
          <a:endParaRPr lang="en-US"/>
        </a:p>
      </dgm:t>
    </dgm:pt>
    <dgm:pt modelId="{9C5E9BAA-1D1A-3146-80BF-FC99BB6BC39B}" type="sibTrans" cxnId="{FCF983C8-91E7-CD4B-825B-D766BCCE154D}">
      <dgm:prSet/>
      <dgm:spPr/>
      <dgm:t>
        <a:bodyPr/>
        <a:lstStyle/>
        <a:p>
          <a:endParaRPr lang="en-US"/>
        </a:p>
      </dgm:t>
    </dgm:pt>
    <dgm:pt modelId="{4695A290-B3D2-1944-83FA-6BEF30FEF1B6}">
      <dgm:prSet/>
      <dgm:spPr/>
      <dgm:t>
        <a:bodyPr/>
        <a:lstStyle/>
        <a:p>
          <a:endParaRPr lang="en-US" dirty="0"/>
        </a:p>
      </dgm:t>
    </dgm:pt>
    <dgm:pt modelId="{749E3273-0C78-004A-A5D8-E0F12024B416}" type="parTrans" cxnId="{E91A6FCE-E9A7-8C45-AB79-91BBFDB77320}">
      <dgm:prSet/>
      <dgm:spPr/>
      <dgm:t>
        <a:bodyPr/>
        <a:lstStyle/>
        <a:p>
          <a:endParaRPr lang="en-US"/>
        </a:p>
      </dgm:t>
    </dgm:pt>
    <dgm:pt modelId="{2F942667-C3D6-A94D-878A-FE3D7A862625}" type="sibTrans" cxnId="{E91A6FCE-E9A7-8C45-AB79-91BBFDB77320}">
      <dgm:prSet/>
      <dgm:spPr/>
      <dgm:t>
        <a:bodyPr/>
        <a:lstStyle/>
        <a:p>
          <a:endParaRPr lang="en-US"/>
        </a:p>
      </dgm:t>
    </dgm:pt>
    <dgm:pt modelId="{A5AE87FA-8100-A34A-B7AD-B6979AAFF530}" type="pres">
      <dgm:prSet presAssocID="{5066A5D5-91E2-9146-880D-096A480C6F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98919F-0C65-F24D-9329-37C9065C95D6}" type="pres">
      <dgm:prSet presAssocID="{F79799ED-377F-6D43-9FBB-CB8A0E95DE82}" presName="parentLin" presStyleCnt="0"/>
      <dgm:spPr/>
    </dgm:pt>
    <dgm:pt modelId="{EEBD77D6-96E4-9E4F-98D9-D907C047922E}" type="pres">
      <dgm:prSet presAssocID="{F79799ED-377F-6D43-9FBB-CB8A0E95DE8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29D86C5-B349-B249-9B7A-A09BDCE643A3}" type="pres">
      <dgm:prSet presAssocID="{F79799ED-377F-6D43-9FBB-CB8A0E95DE82}" presName="parentText" presStyleLbl="node1" presStyleIdx="0" presStyleCnt="3" custLinFactNeighborX="-82301" custLinFactNeighborY="-15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0C48D-5195-B24C-B7CE-8A86D261DD71}" type="pres">
      <dgm:prSet presAssocID="{F79799ED-377F-6D43-9FBB-CB8A0E95DE82}" presName="negativeSpace" presStyleCnt="0"/>
      <dgm:spPr/>
    </dgm:pt>
    <dgm:pt modelId="{78FF1D93-B1A7-EC4D-B4AE-9716ECD96F07}" type="pres">
      <dgm:prSet presAssocID="{F79799ED-377F-6D43-9FBB-CB8A0E95DE82}" presName="childText" presStyleLbl="conFgAcc1" presStyleIdx="0" presStyleCnt="3" custFlipVert="1" custScaleX="47501" custScaleY="8614" custLinFactNeighborX="6251" custLinFactNeighborY="39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9BB37-F568-B142-B9DB-9C587A76B043}" type="pres">
      <dgm:prSet presAssocID="{F51AFF9E-3B42-3D49-9612-984EAE85AF73}" presName="spaceBetweenRectangles" presStyleCnt="0"/>
      <dgm:spPr/>
    </dgm:pt>
    <dgm:pt modelId="{922808DD-6EBC-3844-BEE3-1148E63C5031}" type="pres">
      <dgm:prSet presAssocID="{BBC12B89-1E35-1541-B6D5-0DA3C5EFEC2D}" presName="parentLin" presStyleCnt="0"/>
      <dgm:spPr/>
    </dgm:pt>
    <dgm:pt modelId="{63AE9741-9644-8A4F-A41C-B2722F465196}" type="pres">
      <dgm:prSet presAssocID="{BBC12B89-1E35-1541-B6D5-0DA3C5EFEC2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49C8206-A4B5-724E-B3E3-055514E4F640}" type="pres">
      <dgm:prSet presAssocID="{BBC12B89-1E35-1541-B6D5-0DA3C5EFEC2D}" presName="parentText" presStyleLbl="node1" presStyleIdx="1" presStyleCnt="3" custLinFactX="885" custLinFactNeighborX="100000" custLinFactNeighborY="149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390D4-052A-8949-BE46-FEDEDF714B18}" type="pres">
      <dgm:prSet presAssocID="{BBC12B89-1E35-1541-B6D5-0DA3C5EFEC2D}" presName="negativeSpace" presStyleCnt="0"/>
      <dgm:spPr/>
    </dgm:pt>
    <dgm:pt modelId="{177C6B0C-9EC7-8A4B-9693-595E5BA85392}" type="pres">
      <dgm:prSet presAssocID="{BBC12B89-1E35-1541-B6D5-0DA3C5EFEC2D}" presName="childText" presStyleLbl="conFgAcc1" presStyleIdx="1" presStyleCnt="3" custScaleX="51985" custLinFactNeighborX="23009" custLinFactNeighborY="77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401D4-6998-2D40-A675-5484869BB514}" type="pres">
      <dgm:prSet presAssocID="{361BE693-46D9-5E40-ADAD-83C89F171981}" presName="spaceBetweenRectangles" presStyleCnt="0"/>
      <dgm:spPr/>
    </dgm:pt>
    <dgm:pt modelId="{C14E99EC-60BA-5A49-A2E3-AAF2B545DC56}" type="pres">
      <dgm:prSet presAssocID="{D69D301D-3813-AB49-9956-F9D0CCD29793}" presName="parentLin" presStyleCnt="0"/>
      <dgm:spPr/>
    </dgm:pt>
    <dgm:pt modelId="{B1F7B6C0-4AD0-2141-B7A3-C0AEA7DF6EF6}" type="pres">
      <dgm:prSet presAssocID="{D69D301D-3813-AB49-9956-F9D0CCD2979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509F58E-3F2E-8C49-84B4-D18E914CAD90}" type="pres">
      <dgm:prSet presAssocID="{D69D301D-3813-AB49-9956-F9D0CCD29793}" presName="parentText" presStyleLbl="node1" presStyleIdx="2" presStyleCnt="3" custScaleX="107585" custLinFactX="10999" custLinFactNeighborX="100000" custLinFactNeighborY="-40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129F8-62C5-1D45-A165-CABA2C84FEFA}" type="pres">
      <dgm:prSet presAssocID="{D69D301D-3813-AB49-9956-F9D0CCD29793}" presName="negativeSpace" presStyleCnt="0"/>
      <dgm:spPr/>
    </dgm:pt>
    <dgm:pt modelId="{BA36F59A-75C2-4445-AF6B-F7E2E9BBD8C7}" type="pres">
      <dgm:prSet presAssocID="{D69D301D-3813-AB49-9956-F9D0CCD29793}" presName="childText" presStyleLbl="conFgAcc1" presStyleIdx="2" presStyleCnt="3" custScaleX="40143" custLinFactNeighborX="42478" custLinFactNeighborY="3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99ED58-26FE-3541-9A1A-F847E78E365E}" type="presOf" srcId="{BBC12B89-1E35-1541-B6D5-0DA3C5EFEC2D}" destId="{63AE9741-9644-8A4F-A41C-B2722F465196}" srcOrd="0" destOrd="0" presId="urn:microsoft.com/office/officeart/2005/8/layout/list1"/>
    <dgm:cxn modelId="{CD5A3331-D58B-BA40-B8A7-4BB9AF8A1362}" srcId="{D69D301D-3813-AB49-9956-F9D0CCD29793}" destId="{8C442D81-DA20-874F-802E-ED466E529017}" srcOrd="1" destOrd="0" parTransId="{B977F09C-AC37-6143-8EC9-E4CD9AB4EDEC}" sibTransId="{19F9B24F-E367-C34C-BA28-3FEB344D38B5}"/>
    <dgm:cxn modelId="{2B110AA9-1EF4-AE4F-9407-C281A8F5BF84}" srcId="{BBC12B89-1E35-1541-B6D5-0DA3C5EFEC2D}" destId="{EC99C306-A9FD-6540-8B76-CF000BC90351}" srcOrd="0" destOrd="0" parTransId="{802449F9-7429-BA4B-8CF6-764054F4A62E}" sibTransId="{7B53E098-C4F8-D64D-8247-6525CD6E754D}"/>
    <dgm:cxn modelId="{78838D76-05F7-7742-84BF-9EC05AEEE4CA}" type="presOf" srcId="{F79799ED-377F-6D43-9FBB-CB8A0E95DE82}" destId="{129D86C5-B349-B249-9B7A-A09BDCE643A3}" srcOrd="1" destOrd="0" presId="urn:microsoft.com/office/officeart/2005/8/layout/list1"/>
    <dgm:cxn modelId="{82C8467E-4A55-F747-8B46-134FFB015FDB}" type="presOf" srcId="{BBC12B89-1E35-1541-B6D5-0DA3C5EFEC2D}" destId="{049C8206-A4B5-724E-B3E3-055514E4F640}" srcOrd="1" destOrd="0" presId="urn:microsoft.com/office/officeart/2005/8/layout/list1"/>
    <dgm:cxn modelId="{FF78BF37-58F3-5545-B89D-4D400644B0EE}" type="presOf" srcId="{4695A290-B3D2-1944-83FA-6BEF30FEF1B6}" destId="{78FF1D93-B1A7-EC4D-B4AE-9716ECD96F07}" srcOrd="0" destOrd="0" presId="urn:microsoft.com/office/officeart/2005/8/layout/list1"/>
    <dgm:cxn modelId="{4F8A25FB-B760-3A4A-A1E2-0F9EDAA6F538}" srcId="{5066A5D5-91E2-9146-880D-096A480C6FCD}" destId="{BBC12B89-1E35-1541-B6D5-0DA3C5EFEC2D}" srcOrd="1" destOrd="0" parTransId="{6468F085-CDB6-B945-AC5D-46059EB01F15}" sibTransId="{361BE693-46D9-5E40-ADAD-83C89F171981}"/>
    <dgm:cxn modelId="{31D4BEC2-9EF6-6F4E-AFBF-07BCD84E84D0}" type="presOf" srcId="{F9806AB3-76B8-5F46-8F48-553D996DF9A3}" destId="{BA36F59A-75C2-4445-AF6B-F7E2E9BBD8C7}" srcOrd="0" destOrd="3" presId="urn:microsoft.com/office/officeart/2005/8/layout/list1"/>
    <dgm:cxn modelId="{3979B559-7C9B-894A-9018-9A4AF5C57388}" srcId="{D69D301D-3813-AB49-9956-F9D0CCD29793}" destId="{F5B348E4-CE7A-5B41-8150-5AE027D1BA02}" srcOrd="2" destOrd="0" parTransId="{0A18D39E-87DD-984A-ADA2-E014AEC0F361}" sibTransId="{D7F24014-5F2B-AF4B-84DC-CED8F83E3E39}"/>
    <dgm:cxn modelId="{AB75242C-35CD-5F4F-9A5E-9A47C7C9F579}" type="presOf" srcId="{8C442D81-DA20-874F-802E-ED466E529017}" destId="{BA36F59A-75C2-4445-AF6B-F7E2E9BBD8C7}" srcOrd="0" destOrd="1" presId="urn:microsoft.com/office/officeart/2005/8/layout/list1"/>
    <dgm:cxn modelId="{60C41CBC-BA10-4041-8BA1-BF45045E3690}" type="presOf" srcId="{D69D301D-3813-AB49-9956-F9D0CCD29793}" destId="{B1F7B6C0-4AD0-2141-B7A3-C0AEA7DF6EF6}" srcOrd="0" destOrd="0" presId="urn:microsoft.com/office/officeart/2005/8/layout/list1"/>
    <dgm:cxn modelId="{F4092EE1-B60F-4F45-A92E-013C83669B13}" type="presOf" srcId="{F79799ED-377F-6D43-9FBB-CB8A0E95DE82}" destId="{EEBD77D6-96E4-9E4F-98D9-D907C047922E}" srcOrd="0" destOrd="0" presId="urn:microsoft.com/office/officeart/2005/8/layout/list1"/>
    <dgm:cxn modelId="{BC1D0D17-1EF6-0348-931F-B736703C473E}" type="presOf" srcId="{5066A5D5-91E2-9146-880D-096A480C6FCD}" destId="{A5AE87FA-8100-A34A-B7AD-B6979AAFF530}" srcOrd="0" destOrd="0" presId="urn:microsoft.com/office/officeart/2005/8/layout/list1"/>
    <dgm:cxn modelId="{7A225A3D-5634-C94E-A753-E46468D5F074}" type="presOf" srcId="{B95FA248-1343-C14D-8C21-59EAFC73CC94}" destId="{BA36F59A-75C2-4445-AF6B-F7E2E9BBD8C7}" srcOrd="0" destOrd="0" presId="urn:microsoft.com/office/officeart/2005/8/layout/list1"/>
    <dgm:cxn modelId="{C80C7F49-7F0A-F147-879D-F624CCD6B30A}" type="presOf" srcId="{F5B348E4-CE7A-5B41-8150-5AE027D1BA02}" destId="{BA36F59A-75C2-4445-AF6B-F7E2E9BBD8C7}" srcOrd="0" destOrd="2" presId="urn:microsoft.com/office/officeart/2005/8/layout/list1"/>
    <dgm:cxn modelId="{E91A6FCE-E9A7-8C45-AB79-91BBFDB77320}" srcId="{F79799ED-377F-6D43-9FBB-CB8A0E95DE82}" destId="{4695A290-B3D2-1944-83FA-6BEF30FEF1B6}" srcOrd="0" destOrd="0" parTransId="{749E3273-0C78-004A-A5D8-E0F12024B416}" sibTransId="{2F942667-C3D6-A94D-878A-FE3D7A862625}"/>
    <dgm:cxn modelId="{2BCCA743-7EDE-584F-9564-5A22398E8470}" srcId="{5066A5D5-91E2-9146-880D-096A480C6FCD}" destId="{F79799ED-377F-6D43-9FBB-CB8A0E95DE82}" srcOrd="0" destOrd="0" parTransId="{E5C04F4B-84F7-574B-99D8-60ABEEB9654E}" sibTransId="{F51AFF9E-3B42-3D49-9612-984EAE85AF73}"/>
    <dgm:cxn modelId="{43A8F832-AB25-5941-BA6E-5D9C39E680B6}" srcId="{5066A5D5-91E2-9146-880D-096A480C6FCD}" destId="{D69D301D-3813-AB49-9956-F9D0CCD29793}" srcOrd="2" destOrd="0" parTransId="{5ED8559B-E064-0948-AF13-AA9C5A0B91B5}" sibTransId="{B6602BA2-6016-A645-AE61-CC9A1A8CC6AB}"/>
    <dgm:cxn modelId="{FCF983C8-91E7-CD4B-825B-D766BCCE154D}" srcId="{D69D301D-3813-AB49-9956-F9D0CCD29793}" destId="{B95FA248-1343-C14D-8C21-59EAFC73CC94}" srcOrd="0" destOrd="0" parTransId="{3DDB5B1A-D3DE-E744-B621-2C5C2167F961}" sibTransId="{9C5E9BAA-1D1A-3146-80BF-FC99BB6BC39B}"/>
    <dgm:cxn modelId="{AA70B7F1-D6B3-F047-A7BB-3A79F035E07B}" type="presOf" srcId="{D69D301D-3813-AB49-9956-F9D0CCD29793}" destId="{0509F58E-3F2E-8C49-84B4-D18E914CAD90}" srcOrd="1" destOrd="0" presId="urn:microsoft.com/office/officeart/2005/8/layout/list1"/>
    <dgm:cxn modelId="{A1094B97-E696-1746-879D-9503DEEAF685}" srcId="{D69D301D-3813-AB49-9956-F9D0CCD29793}" destId="{F9806AB3-76B8-5F46-8F48-553D996DF9A3}" srcOrd="3" destOrd="0" parTransId="{D260F01B-6726-2C4C-9196-C668E9042101}" sibTransId="{697D79D1-262B-814A-9B0F-CF71DDBE806B}"/>
    <dgm:cxn modelId="{053E5A63-F46C-D94D-81F1-9A9526462465}" type="presOf" srcId="{EC99C306-A9FD-6540-8B76-CF000BC90351}" destId="{177C6B0C-9EC7-8A4B-9693-595E5BA85392}" srcOrd="0" destOrd="0" presId="urn:microsoft.com/office/officeart/2005/8/layout/list1"/>
    <dgm:cxn modelId="{4FB73654-E017-604F-A5C0-5FEB4A1505C6}" type="presParOf" srcId="{A5AE87FA-8100-A34A-B7AD-B6979AAFF530}" destId="{E398919F-0C65-F24D-9329-37C9065C95D6}" srcOrd="0" destOrd="0" presId="urn:microsoft.com/office/officeart/2005/8/layout/list1"/>
    <dgm:cxn modelId="{E96EED0E-E185-7D40-AB74-7D5BC9ED0C33}" type="presParOf" srcId="{E398919F-0C65-F24D-9329-37C9065C95D6}" destId="{EEBD77D6-96E4-9E4F-98D9-D907C047922E}" srcOrd="0" destOrd="0" presId="urn:microsoft.com/office/officeart/2005/8/layout/list1"/>
    <dgm:cxn modelId="{74DBADA7-2055-7846-893C-B73F209613BC}" type="presParOf" srcId="{E398919F-0C65-F24D-9329-37C9065C95D6}" destId="{129D86C5-B349-B249-9B7A-A09BDCE643A3}" srcOrd="1" destOrd="0" presId="urn:microsoft.com/office/officeart/2005/8/layout/list1"/>
    <dgm:cxn modelId="{40F19A31-4610-D140-B796-E873F7EA98F5}" type="presParOf" srcId="{A5AE87FA-8100-A34A-B7AD-B6979AAFF530}" destId="{A5C0C48D-5195-B24C-B7CE-8A86D261DD71}" srcOrd="1" destOrd="0" presId="urn:microsoft.com/office/officeart/2005/8/layout/list1"/>
    <dgm:cxn modelId="{BBF4F3B9-7D4E-2E4C-822F-A4639B430D09}" type="presParOf" srcId="{A5AE87FA-8100-A34A-B7AD-B6979AAFF530}" destId="{78FF1D93-B1A7-EC4D-B4AE-9716ECD96F07}" srcOrd="2" destOrd="0" presId="urn:microsoft.com/office/officeart/2005/8/layout/list1"/>
    <dgm:cxn modelId="{22E502CE-93F3-824E-BB4F-3BFA522213CB}" type="presParOf" srcId="{A5AE87FA-8100-A34A-B7AD-B6979AAFF530}" destId="{30C9BB37-F568-B142-B9DB-9C587A76B043}" srcOrd="3" destOrd="0" presId="urn:microsoft.com/office/officeart/2005/8/layout/list1"/>
    <dgm:cxn modelId="{10516DDB-064D-C54E-B0FE-0BE0FC3F79F7}" type="presParOf" srcId="{A5AE87FA-8100-A34A-B7AD-B6979AAFF530}" destId="{922808DD-6EBC-3844-BEE3-1148E63C5031}" srcOrd="4" destOrd="0" presId="urn:microsoft.com/office/officeart/2005/8/layout/list1"/>
    <dgm:cxn modelId="{19A6C773-3FF8-8945-8239-BC0D111029DB}" type="presParOf" srcId="{922808DD-6EBC-3844-BEE3-1148E63C5031}" destId="{63AE9741-9644-8A4F-A41C-B2722F465196}" srcOrd="0" destOrd="0" presId="urn:microsoft.com/office/officeart/2005/8/layout/list1"/>
    <dgm:cxn modelId="{493E4E73-D0C7-0B49-B2B9-0EE1B2D7BB0B}" type="presParOf" srcId="{922808DD-6EBC-3844-BEE3-1148E63C5031}" destId="{049C8206-A4B5-724E-B3E3-055514E4F640}" srcOrd="1" destOrd="0" presId="urn:microsoft.com/office/officeart/2005/8/layout/list1"/>
    <dgm:cxn modelId="{634A3091-AD61-B845-A5B7-F58BAECA950F}" type="presParOf" srcId="{A5AE87FA-8100-A34A-B7AD-B6979AAFF530}" destId="{441390D4-052A-8949-BE46-FEDEDF714B18}" srcOrd="5" destOrd="0" presId="urn:microsoft.com/office/officeart/2005/8/layout/list1"/>
    <dgm:cxn modelId="{03119882-6767-2049-B2D8-53D3916A9137}" type="presParOf" srcId="{A5AE87FA-8100-A34A-B7AD-B6979AAFF530}" destId="{177C6B0C-9EC7-8A4B-9693-595E5BA85392}" srcOrd="6" destOrd="0" presId="urn:microsoft.com/office/officeart/2005/8/layout/list1"/>
    <dgm:cxn modelId="{8C5C823B-DFB7-6247-8791-CB3FEE6E6614}" type="presParOf" srcId="{A5AE87FA-8100-A34A-B7AD-B6979AAFF530}" destId="{CDC401D4-6998-2D40-A675-5484869BB514}" srcOrd="7" destOrd="0" presId="urn:microsoft.com/office/officeart/2005/8/layout/list1"/>
    <dgm:cxn modelId="{5AFFC176-D6EA-3241-9258-861DAEC1D947}" type="presParOf" srcId="{A5AE87FA-8100-A34A-B7AD-B6979AAFF530}" destId="{C14E99EC-60BA-5A49-A2E3-AAF2B545DC56}" srcOrd="8" destOrd="0" presId="urn:microsoft.com/office/officeart/2005/8/layout/list1"/>
    <dgm:cxn modelId="{43734C91-0CB1-694A-BFA4-3C9C945E0D78}" type="presParOf" srcId="{C14E99EC-60BA-5A49-A2E3-AAF2B545DC56}" destId="{B1F7B6C0-4AD0-2141-B7A3-C0AEA7DF6EF6}" srcOrd="0" destOrd="0" presId="urn:microsoft.com/office/officeart/2005/8/layout/list1"/>
    <dgm:cxn modelId="{9A929BFA-1D53-8040-A06D-8CD6705A05AF}" type="presParOf" srcId="{C14E99EC-60BA-5A49-A2E3-AAF2B545DC56}" destId="{0509F58E-3F2E-8C49-84B4-D18E914CAD90}" srcOrd="1" destOrd="0" presId="urn:microsoft.com/office/officeart/2005/8/layout/list1"/>
    <dgm:cxn modelId="{B029175B-6EC1-4E46-B811-F605DEEEE10C}" type="presParOf" srcId="{A5AE87FA-8100-A34A-B7AD-B6979AAFF530}" destId="{38F129F8-62C5-1D45-A165-CABA2C84FEFA}" srcOrd="9" destOrd="0" presId="urn:microsoft.com/office/officeart/2005/8/layout/list1"/>
    <dgm:cxn modelId="{06A0C83C-D3A8-1241-9872-8FAB631CBA37}" type="presParOf" srcId="{A5AE87FA-8100-A34A-B7AD-B6979AAFF530}" destId="{BA36F59A-75C2-4445-AF6B-F7E2E9BBD8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58ED33-634B-1C40-ACA2-E1B1DF56412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12D1B-78D1-724C-89D9-05EA10A1F1FC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Asset</a:t>
          </a:r>
          <a:endParaRPr lang="en-US" b="1" i="0" dirty="0">
            <a:solidFill>
              <a:schemeClr val="bg1"/>
            </a:solidFill>
          </a:endParaRPr>
        </a:p>
      </dgm:t>
    </dgm:pt>
    <dgm:pt modelId="{3C87660B-2DCE-A546-A868-42B3A91F6EBE}" type="parTrans" cxnId="{2ECC91E9-047F-1940-87C0-3982613F4CBF}">
      <dgm:prSet/>
      <dgm:spPr/>
      <dgm:t>
        <a:bodyPr/>
        <a:lstStyle/>
        <a:p>
          <a:endParaRPr lang="en-US"/>
        </a:p>
      </dgm:t>
    </dgm:pt>
    <dgm:pt modelId="{EBABBFC8-F821-CF4C-A88B-735BE86C307F}" type="sibTrans" cxnId="{2ECC91E9-047F-1940-87C0-3982613F4CBF}">
      <dgm:prSet/>
      <dgm:spPr/>
      <dgm:t>
        <a:bodyPr/>
        <a:lstStyle/>
        <a:p>
          <a:endParaRPr lang="en-US"/>
        </a:p>
      </dgm:t>
    </dgm:pt>
    <dgm:pt modelId="{D291C767-EE46-5A40-9912-1DAABD749BAD}">
      <dgm:prSet/>
      <dgm:spPr>
        <a:solidFill>
          <a:schemeClr val="tx1"/>
        </a:solidFill>
        <a:ln>
          <a:solidFill>
            <a:schemeClr val="accent6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“anything that needs to be protected” because it has value to the organization and contributes to the successful attainment of the organization’s objectives</a:t>
          </a:r>
        </a:p>
      </dgm:t>
    </dgm:pt>
    <dgm:pt modelId="{C7772B4C-4A43-724C-A0B1-7FD385364289}" type="sibTrans" cxnId="{1181B869-B999-6A40-82E9-37832024B4E3}">
      <dgm:prSet/>
      <dgm:spPr/>
      <dgm:t>
        <a:bodyPr/>
        <a:lstStyle/>
        <a:p>
          <a:endParaRPr lang="en-US"/>
        </a:p>
      </dgm:t>
    </dgm:pt>
    <dgm:pt modelId="{52466EC3-16ED-3E42-B3A6-E2E4D7A019BD}" type="parTrans" cxnId="{1181B869-B999-6A40-82E9-37832024B4E3}">
      <dgm:prSet/>
      <dgm:spPr/>
      <dgm:t>
        <a:bodyPr/>
        <a:lstStyle/>
        <a:p>
          <a:endParaRPr lang="en-US"/>
        </a:p>
      </dgm:t>
    </dgm:pt>
    <dgm:pt modelId="{32255193-791E-DD43-B75C-21F2DE48ED73}" type="pres">
      <dgm:prSet presAssocID="{8A58ED33-634B-1C40-ACA2-E1B1DF5641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E84F52-AC94-7F44-BD28-F09777E7463A}" type="pres">
      <dgm:prSet presAssocID="{7CD12D1B-78D1-724C-89D9-05EA10A1F1FC}" presName="composite" presStyleCnt="0"/>
      <dgm:spPr/>
    </dgm:pt>
    <dgm:pt modelId="{6857D0C3-101E-5847-9424-2B425C8ED92E}" type="pres">
      <dgm:prSet presAssocID="{7CD12D1B-78D1-724C-89D9-05EA10A1F1F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9DCAE-FAEC-C345-9D17-7CAA623BD7D2}" type="pres">
      <dgm:prSet presAssocID="{7CD12D1B-78D1-724C-89D9-05EA10A1F1F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C91E9-047F-1940-87C0-3982613F4CBF}" srcId="{8A58ED33-634B-1C40-ACA2-E1B1DF564126}" destId="{7CD12D1B-78D1-724C-89D9-05EA10A1F1FC}" srcOrd="0" destOrd="0" parTransId="{3C87660B-2DCE-A546-A868-42B3A91F6EBE}" sibTransId="{EBABBFC8-F821-CF4C-A88B-735BE86C307F}"/>
    <dgm:cxn modelId="{1181B869-B999-6A40-82E9-37832024B4E3}" srcId="{7CD12D1B-78D1-724C-89D9-05EA10A1F1FC}" destId="{D291C767-EE46-5A40-9912-1DAABD749BAD}" srcOrd="0" destOrd="0" parTransId="{52466EC3-16ED-3E42-B3A6-E2E4D7A019BD}" sibTransId="{C7772B4C-4A43-724C-A0B1-7FD385364289}"/>
    <dgm:cxn modelId="{A2B6E766-A843-DA43-B38B-4CCB729D9A1A}" type="presOf" srcId="{D291C767-EE46-5A40-9912-1DAABD749BAD}" destId="{67C9DCAE-FAEC-C345-9D17-7CAA623BD7D2}" srcOrd="0" destOrd="0" presId="urn:microsoft.com/office/officeart/2005/8/layout/hList1"/>
    <dgm:cxn modelId="{A4EBB591-B406-6B47-A37D-23FB06607081}" type="presOf" srcId="{7CD12D1B-78D1-724C-89D9-05EA10A1F1FC}" destId="{6857D0C3-101E-5847-9424-2B425C8ED92E}" srcOrd="0" destOrd="0" presId="urn:microsoft.com/office/officeart/2005/8/layout/hList1"/>
    <dgm:cxn modelId="{FCCF635C-54FF-FF4B-B33F-998BAC288A8F}" type="presOf" srcId="{8A58ED33-634B-1C40-ACA2-E1B1DF564126}" destId="{32255193-791E-DD43-B75C-21F2DE48ED73}" srcOrd="0" destOrd="0" presId="urn:microsoft.com/office/officeart/2005/8/layout/hList1"/>
    <dgm:cxn modelId="{6E6165B6-4DA7-9245-9964-BB776BAA995E}" type="presParOf" srcId="{32255193-791E-DD43-B75C-21F2DE48ED73}" destId="{CFE84F52-AC94-7F44-BD28-F09777E7463A}" srcOrd="0" destOrd="0" presId="urn:microsoft.com/office/officeart/2005/8/layout/hList1"/>
    <dgm:cxn modelId="{3204E8B9-25B0-4245-B544-E005CFEC210F}" type="presParOf" srcId="{CFE84F52-AC94-7F44-BD28-F09777E7463A}" destId="{6857D0C3-101E-5847-9424-2B425C8ED92E}" srcOrd="0" destOrd="0" presId="urn:microsoft.com/office/officeart/2005/8/layout/hList1"/>
    <dgm:cxn modelId="{9A71B5B5-859F-234F-97C6-4ACA7EEE4914}" type="presParOf" srcId="{CFE84F52-AC94-7F44-BD28-F09777E7463A}" destId="{67C9DCAE-FAEC-C345-9D17-7CAA623BD7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3FAB04-7DCE-6D40-9007-F76C4D767083}" type="doc">
      <dgm:prSet loTypeId="urn:microsoft.com/office/officeart/2005/8/layout/radial3" loCatId="relationship" qsTypeId="urn:microsoft.com/office/officeart/2005/8/quickstyle/simple4" qsCatId="simple" csTypeId="urn:microsoft.com/office/officeart/2005/8/colors/accent1_2" csCatId="accent1" phldr="1"/>
      <dgm:spPr/>
    </dgm:pt>
    <dgm:pt modelId="{AABF8E15-3D1F-6448-BDDA-47A45D6B6B0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1800" b="0" cap="none" spc="0" dirty="0" smtClean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Availability 		</a:t>
          </a:r>
        </a:p>
      </dgm:t>
    </dgm:pt>
    <dgm:pt modelId="{490841DF-9916-6D4B-B3D4-17CF48FF764F}" type="parTrans" cxnId="{4888D073-C20A-2C44-A94A-C219DCEFEC89}">
      <dgm:prSet/>
      <dgm:spPr/>
      <dgm:t>
        <a:bodyPr/>
        <a:lstStyle/>
        <a:p>
          <a:endParaRPr lang="en-US"/>
        </a:p>
      </dgm:t>
    </dgm:pt>
    <dgm:pt modelId="{3D4064D4-0A2D-5C4E-A06D-31A0119DB9F9}" type="sibTrans" cxnId="{4888D073-C20A-2C44-A94A-C219DCEFEC89}">
      <dgm:prSet/>
      <dgm:spPr/>
      <dgm:t>
        <a:bodyPr/>
        <a:lstStyle/>
        <a:p>
          <a:endParaRPr lang="en-US"/>
        </a:p>
      </dgm:t>
    </dgm:pt>
    <dgm:pt modelId="{3098420F-8C55-F047-A00D-D3A7D411239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Authenticity</a:t>
          </a:r>
          <a:r>
            <a:rPr lang="en-US" sz="1800" dirty="0" smtClean="0">
              <a:latin typeface="+mj-lt"/>
            </a:rPr>
            <a:t>	</a:t>
          </a:r>
          <a:endParaRPr lang="en-US" sz="1800" dirty="0">
            <a:latin typeface="+mj-lt"/>
          </a:endParaRPr>
        </a:p>
      </dgm:t>
    </dgm:pt>
    <dgm:pt modelId="{CF8300ED-994D-D046-BF28-DCEF1455FC32}" type="parTrans" cxnId="{A23A176E-B9B8-A44A-9629-589CDF41961C}">
      <dgm:prSet/>
      <dgm:spPr/>
      <dgm:t>
        <a:bodyPr/>
        <a:lstStyle/>
        <a:p>
          <a:endParaRPr lang="en-US"/>
        </a:p>
      </dgm:t>
    </dgm:pt>
    <dgm:pt modelId="{C58906CF-EF98-2442-8D7A-CF2127506BA9}" type="sibTrans" cxnId="{A23A176E-B9B8-A44A-9629-589CDF41961C}">
      <dgm:prSet/>
      <dgm:spPr/>
      <dgm:t>
        <a:bodyPr/>
        <a:lstStyle/>
        <a:p>
          <a:endParaRPr lang="en-US"/>
        </a:p>
      </dgm:t>
    </dgm:pt>
    <dgm:pt modelId="{C7D5F483-6846-6C42-B506-A356D0838A5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Reliability</a:t>
          </a:r>
          <a:endParaRPr lang="en-US" sz="18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</dgm:t>
    </dgm:pt>
    <dgm:pt modelId="{8258C2DE-DB31-0448-9E49-9CE51EF0E09A}" type="parTrans" cxnId="{DA9D95F0-DD98-E541-9D09-71C12FE8FE09}">
      <dgm:prSet/>
      <dgm:spPr/>
      <dgm:t>
        <a:bodyPr/>
        <a:lstStyle/>
        <a:p>
          <a:endParaRPr lang="en-US"/>
        </a:p>
      </dgm:t>
    </dgm:pt>
    <dgm:pt modelId="{1C839258-945F-8542-875F-9F1AE7A16E5C}" type="sibTrans" cxnId="{DA9D95F0-DD98-E541-9D09-71C12FE8FE09}">
      <dgm:prSet/>
      <dgm:spPr/>
      <dgm:t>
        <a:bodyPr/>
        <a:lstStyle/>
        <a:p>
          <a:endParaRPr lang="en-US"/>
        </a:p>
      </dgm:t>
    </dgm:pt>
    <dgm:pt modelId="{89705E84-B57D-A642-9F68-AE8BC35110B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Accountability</a:t>
          </a:r>
        </a:p>
      </dgm:t>
    </dgm:pt>
    <dgm:pt modelId="{E4C9357D-B9A2-9F48-83D7-765A7B3ED3A7}" type="parTrans" cxnId="{09280DF7-F109-4B4F-962E-2B46872B46D1}">
      <dgm:prSet/>
      <dgm:spPr/>
      <dgm:t>
        <a:bodyPr/>
        <a:lstStyle/>
        <a:p>
          <a:endParaRPr lang="en-US"/>
        </a:p>
      </dgm:t>
    </dgm:pt>
    <dgm:pt modelId="{E154275D-9133-3640-83D7-21633CF4D059}" type="sibTrans" cxnId="{09280DF7-F109-4B4F-962E-2B46872B46D1}">
      <dgm:prSet/>
      <dgm:spPr/>
      <dgm:t>
        <a:bodyPr/>
        <a:lstStyle/>
        <a:p>
          <a:endParaRPr lang="en-US"/>
        </a:p>
      </dgm:t>
    </dgm:pt>
    <dgm:pt modelId="{353F953C-5BD2-B447-AEF7-593F3E4C018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Integrity</a:t>
          </a:r>
          <a:endParaRPr lang="en-US" sz="18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</dgm:t>
    </dgm:pt>
    <dgm:pt modelId="{E5BCF604-D682-0343-8003-8071A7EBC144}" type="parTrans" cxnId="{6F1A535E-97D9-DC44-9F8A-9303A5D4A99E}">
      <dgm:prSet/>
      <dgm:spPr/>
      <dgm:t>
        <a:bodyPr/>
        <a:lstStyle/>
        <a:p>
          <a:endParaRPr lang="en-US"/>
        </a:p>
      </dgm:t>
    </dgm:pt>
    <dgm:pt modelId="{055ADFCB-086B-FC4A-9F59-4FB2C2D6175B}" type="sibTrans" cxnId="{6F1A535E-97D9-DC44-9F8A-9303A5D4A99E}">
      <dgm:prSet/>
      <dgm:spPr/>
      <dgm:t>
        <a:bodyPr/>
        <a:lstStyle/>
        <a:p>
          <a:endParaRPr lang="en-US"/>
        </a:p>
      </dgm:t>
    </dgm:pt>
    <dgm:pt modelId="{B6DA18D7-C698-A143-9BF3-D1B227E1377B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b="1" i="0" dirty="0" smtClean="0">
              <a:solidFill>
                <a:schemeClr val="bg1"/>
              </a:solidFill>
              <a:latin typeface="+mj-lt"/>
            </a:rPr>
            <a:t>Anything that might hinder or prevent an asset from providing appropriate levels of the key security services</a:t>
          </a:r>
          <a:endParaRPr lang="en-US" sz="1800" b="1" i="0" dirty="0">
            <a:solidFill>
              <a:schemeClr val="bg1"/>
            </a:solidFill>
            <a:latin typeface="+mj-lt"/>
          </a:endParaRPr>
        </a:p>
      </dgm:t>
    </dgm:pt>
    <dgm:pt modelId="{59878F38-67BC-3247-84AC-95CF8A2FB82D}" type="parTrans" cxnId="{CF5484DE-9BF0-F14F-B8A3-DFB1DD7A3C72}">
      <dgm:prSet/>
      <dgm:spPr/>
      <dgm:t>
        <a:bodyPr/>
        <a:lstStyle/>
        <a:p>
          <a:endParaRPr lang="en-US"/>
        </a:p>
      </dgm:t>
    </dgm:pt>
    <dgm:pt modelId="{1FE4B01C-BA76-D34C-A3CB-28F7F5ECBEF3}" type="sibTrans" cxnId="{CF5484DE-9BF0-F14F-B8A3-DFB1DD7A3C72}">
      <dgm:prSet/>
      <dgm:spPr/>
      <dgm:t>
        <a:bodyPr/>
        <a:lstStyle/>
        <a:p>
          <a:endParaRPr lang="en-US"/>
        </a:p>
      </dgm:t>
    </dgm:pt>
    <dgm:pt modelId="{B18DCDFD-AA46-1341-A7DF-6C00384D9B4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Confidentiality</a:t>
          </a:r>
          <a:r>
            <a:rPr lang="en-US" sz="1800" dirty="0" smtClean="0">
              <a:latin typeface="+mj-lt"/>
            </a:rPr>
            <a:t>	</a:t>
          </a:r>
          <a:endParaRPr lang="en-US" sz="1800" dirty="0">
            <a:latin typeface="+mj-lt"/>
          </a:endParaRPr>
        </a:p>
      </dgm:t>
    </dgm:pt>
    <dgm:pt modelId="{672E744D-4387-8240-A9FD-AF8AB14E2988}" type="parTrans" cxnId="{9D54D45B-19EE-EA4E-BCD7-C3054D0F116E}">
      <dgm:prSet/>
      <dgm:spPr/>
      <dgm:t>
        <a:bodyPr/>
        <a:lstStyle/>
        <a:p>
          <a:endParaRPr lang="en-US"/>
        </a:p>
      </dgm:t>
    </dgm:pt>
    <dgm:pt modelId="{EDB86CA8-8890-D84C-A44E-AF35309FD916}" type="sibTrans" cxnId="{9D54D45B-19EE-EA4E-BCD7-C3054D0F116E}">
      <dgm:prSet/>
      <dgm:spPr/>
      <dgm:t>
        <a:bodyPr/>
        <a:lstStyle/>
        <a:p>
          <a:endParaRPr lang="en-US"/>
        </a:p>
      </dgm:t>
    </dgm:pt>
    <dgm:pt modelId="{265B9492-FC5A-AC44-A440-3BA25E190671}" type="pres">
      <dgm:prSet presAssocID="{E83FAB04-7DCE-6D40-9007-F76C4D767083}" presName="composite" presStyleCnt="0">
        <dgm:presLayoutVars>
          <dgm:chMax val="1"/>
          <dgm:dir/>
          <dgm:resizeHandles val="exact"/>
        </dgm:presLayoutVars>
      </dgm:prSet>
      <dgm:spPr/>
    </dgm:pt>
    <dgm:pt modelId="{D45C2DD4-0AF9-A94D-979A-7A10243D7437}" type="pres">
      <dgm:prSet presAssocID="{E83FAB04-7DCE-6D40-9007-F76C4D767083}" presName="radial" presStyleCnt="0">
        <dgm:presLayoutVars>
          <dgm:animLvl val="ctr"/>
        </dgm:presLayoutVars>
      </dgm:prSet>
      <dgm:spPr/>
    </dgm:pt>
    <dgm:pt modelId="{2FDCED59-5831-8746-920B-E8FC2BE38DE0}" type="pres">
      <dgm:prSet presAssocID="{B6DA18D7-C698-A143-9BF3-D1B227E1377B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4B08B501-66AB-4248-8253-D4694DE12555}" type="pres">
      <dgm:prSet presAssocID="{353F953C-5BD2-B447-AEF7-593F3E4C0182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A51B6-BDF1-9B48-BA0C-54E26B9325A8}" type="pres">
      <dgm:prSet presAssocID="{AABF8E15-3D1F-6448-BDDA-47A45D6B6B05}" presName="node" presStyleLbl="vennNode1" presStyleIdx="2" presStyleCnt="7" custScaleX="121999" custScaleY="103060" custRadScaleRad="110978" custRadScaleInc="5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41C6F-ECA0-5845-ADD8-06F94BDDFEDA}" type="pres">
      <dgm:prSet presAssocID="{89705E84-B57D-A642-9F68-AE8BC35110B8}" presName="node" presStyleLbl="vennNode1" presStyleIdx="3" presStyleCnt="7" custScaleX="178729" custScaleY="96202" custRadScaleRad="126197" custRadScaleInc="-14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A7F70-2F74-A245-A233-EDF5E84805A7}" type="pres">
      <dgm:prSet presAssocID="{3098420F-8C55-F047-A00D-D3A7D411239F}" presName="node" presStyleLbl="vennNode1" presStyleIdx="4" presStyleCnt="7" custScaleX="1474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EDA8F-81A7-8C4E-897B-284FA51637AB}" type="pres">
      <dgm:prSet presAssocID="{C7D5F483-6846-6C42-B506-A356D0838A5F}" presName="node" presStyleLbl="vennNode1" presStyleIdx="5" presStyleCnt="7" custScaleX="118035" custRadScaleRad="105570" custRadScaleInc="5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2D228-B306-6A46-A7A2-164614DF38D3}" type="pres">
      <dgm:prSet presAssocID="{B18DCDFD-AA46-1341-A7DF-6C00384D9B4A}" presName="node" presStyleLbl="vennNode1" presStyleIdx="6" presStyleCnt="7" custScaleX="164487" custScaleY="108414" custRadScaleRad="115248" custRadScaleInc="-5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0768F-44FF-B348-9166-70FBE2B27559}" type="presOf" srcId="{AABF8E15-3D1F-6448-BDDA-47A45D6B6B05}" destId="{87CA51B6-BDF1-9B48-BA0C-54E26B9325A8}" srcOrd="0" destOrd="0" presId="urn:microsoft.com/office/officeart/2005/8/layout/radial3"/>
    <dgm:cxn modelId="{34C9AF89-612F-C145-95E0-D49F229EC3D6}" type="presOf" srcId="{C7D5F483-6846-6C42-B506-A356D0838A5F}" destId="{800EDA8F-81A7-8C4E-897B-284FA51637AB}" srcOrd="0" destOrd="0" presId="urn:microsoft.com/office/officeart/2005/8/layout/radial3"/>
    <dgm:cxn modelId="{6F1A535E-97D9-DC44-9F8A-9303A5D4A99E}" srcId="{B6DA18D7-C698-A143-9BF3-D1B227E1377B}" destId="{353F953C-5BD2-B447-AEF7-593F3E4C0182}" srcOrd="0" destOrd="0" parTransId="{E5BCF604-D682-0343-8003-8071A7EBC144}" sibTransId="{055ADFCB-086B-FC4A-9F59-4FB2C2D6175B}"/>
    <dgm:cxn modelId="{09280DF7-F109-4B4F-962E-2B46872B46D1}" srcId="{B6DA18D7-C698-A143-9BF3-D1B227E1377B}" destId="{89705E84-B57D-A642-9F68-AE8BC35110B8}" srcOrd="2" destOrd="0" parTransId="{E4C9357D-B9A2-9F48-83D7-765A7B3ED3A7}" sibTransId="{E154275D-9133-3640-83D7-21633CF4D059}"/>
    <dgm:cxn modelId="{A3D1ECDA-EF29-964E-85C2-0F669247E6F9}" type="presOf" srcId="{B6DA18D7-C698-A143-9BF3-D1B227E1377B}" destId="{2FDCED59-5831-8746-920B-E8FC2BE38DE0}" srcOrd="0" destOrd="0" presId="urn:microsoft.com/office/officeart/2005/8/layout/radial3"/>
    <dgm:cxn modelId="{9F8D6DCD-1C0F-094F-B22F-E0C87C856965}" type="presOf" srcId="{3098420F-8C55-F047-A00D-D3A7D411239F}" destId="{9FEA7F70-2F74-A245-A233-EDF5E84805A7}" srcOrd="0" destOrd="0" presId="urn:microsoft.com/office/officeart/2005/8/layout/radial3"/>
    <dgm:cxn modelId="{4888D073-C20A-2C44-A94A-C219DCEFEC89}" srcId="{B6DA18D7-C698-A143-9BF3-D1B227E1377B}" destId="{AABF8E15-3D1F-6448-BDDA-47A45D6B6B05}" srcOrd="1" destOrd="0" parTransId="{490841DF-9916-6D4B-B3D4-17CF48FF764F}" sibTransId="{3D4064D4-0A2D-5C4E-A06D-31A0119DB9F9}"/>
    <dgm:cxn modelId="{CF5484DE-9BF0-F14F-B8A3-DFB1DD7A3C72}" srcId="{E83FAB04-7DCE-6D40-9007-F76C4D767083}" destId="{B6DA18D7-C698-A143-9BF3-D1B227E1377B}" srcOrd="0" destOrd="0" parTransId="{59878F38-67BC-3247-84AC-95CF8A2FB82D}" sibTransId="{1FE4B01C-BA76-D34C-A3CB-28F7F5ECBEF3}"/>
    <dgm:cxn modelId="{E20B4D88-DB34-0C48-888A-9B411B64FC2F}" type="presOf" srcId="{353F953C-5BD2-B447-AEF7-593F3E4C0182}" destId="{4B08B501-66AB-4248-8253-D4694DE12555}" srcOrd="0" destOrd="0" presId="urn:microsoft.com/office/officeart/2005/8/layout/radial3"/>
    <dgm:cxn modelId="{B8E93AFC-C55B-FB46-9D40-6077E0E735B1}" type="presOf" srcId="{B18DCDFD-AA46-1341-A7DF-6C00384D9B4A}" destId="{86A2D228-B306-6A46-A7A2-164614DF38D3}" srcOrd="0" destOrd="0" presId="urn:microsoft.com/office/officeart/2005/8/layout/radial3"/>
    <dgm:cxn modelId="{DA9D95F0-DD98-E541-9D09-71C12FE8FE09}" srcId="{B6DA18D7-C698-A143-9BF3-D1B227E1377B}" destId="{C7D5F483-6846-6C42-B506-A356D0838A5F}" srcOrd="4" destOrd="0" parTransId="{8258C2DE-DB31-0448-9E49-9CE51EF0E09A}" sibTransId="{1C839258-945F-8542-875F-9F1AE7A16E5C}"/>
    <dgm:cxn modelId="{A23A176E-B9B8-A44A-9629-589CDF41961C}" srcId="{B6DA18D7-C698-A143-9BF3-D1B227E1377B}" destId="{3098420F-8C55-F047-A00D-D3A7D411239F}" srcOrd="3" destOrd="0" parTransId="{CF8300ED-994D-D046-BF28-DCEF1455FC32}" sibTransId="{C58906CF-EF98-2442-8D7A-CF2127506BA9}"/>
    <dgm:cxn modelId="{168A6A54-650B-6147-9417-79FBCA237F0A}" type="presOf" srcId="{E83FAB04-7DCE-6D40-9007-F76C4D767083}" destId="{265B9492-FC5A-AC44-A440-3BA25E190671}" srcOrd="0" destOrd="0" presId="urn:microsoft.com/office/officeart/2005/8/layout/radial3"/>
    <dgm:cxn modelId="{9D54D45B-19EE-EA4E-BCD7-C3054D0F116E}" srcId="{B6DA18D7-C698-A143-9BF3-D1B227E1377B}" destId="{B18DCDFD-AA46-1341-A7DF-6C00384D9B4A}" srcOrd="5" destOrd="0" parTransId="{672E744D-4387-8240-A9FD-AF8AB14E2988}" sibTransId="{EDB86CA8-8890-D84C-A44E-AF35309FD916}"/>
    <dgm:cxn modelId="{D4397E51-E2F9-684A-A128-59FE198304D5}" type="presOf" srcId="{89705E84-B57D-A642-9F68-AE8BC35110B8}" destId="{38841C6F-ECA0-5845-ADD8-06F94BDDFEDA}" srcOrd="0" destOrd="0" presId="urn:microsoft.com/office/officeart/2005/8/layout/radial3"/>
    <dgm:cxn modelId="{E6EE5F6A-4969-E440-93CD-3112955AB51F}" type="presParOf" srcId="{265B9492-FC5A-AC44-A440-3BA25E190671}" destId="{D45C2DD4-0AF9-A94D-979A-7A10243D7437}" srcOrd="0" destOrd="0" presId="urn:microsoft.com/office/officeart/2005/8/layout/radial3"/>
    <dgm:cxn modelId="{0D640895-6781-F240-9D6C-63AAC0375350}" type="presParOf" srcId="{D45C2DD4-0AF9-A94D-979A-7A10243D7437}" destId="{2FDCED59-5831-8746-920B-E8FC2BE38DE0}" srcOrd="0" destOrd="0" presId="urn:microsoft.com/office/officeart/2005/8/layout/radial3"/>
    <dgm:cxn modelId="{B88369F3-2BA2-854B-BE74-A1EEBC99F79A}" type="presParOf" srcId="{D45C2DD4-0AF9-A94D-979A-7A10243D7437}" destId="{4B08B501-66AB-4248-8253-D4694DE12555}" srcOrd="1" destOrd="0" presId="urn:microsoft.com/office/officeart/2005/8/layout/radial3"/>
    <dgm:cxn modelId="{B5E9813E-312F-854F-8BE9-0EFC11716B44}" type="presParOf" srcId="{D45C2DD4-0AF9-A94D-979A-7A10243D7437}" destId="{87CA51B6-BDF1-9B48-BA0C-54E26B9325A8}" srcOrd="2" destOrd="0" presId="urn:microsoft.com/office/officeart/2005/8/layout/radial3"/>
    <dgm:cxn modelId="{2EC75AB1-A440-F94D-A5F8-8CE880BF0AEC}" type="presParOf" srcId="{D45C2DD4-0AF9-A94D-979A-7A10243D7437}" destId="{38841C6F-ECA0-5845-ADD8-06F94BDDFEDA}" srcOrd="3" destOrd="0" presId="urn:microsoft.com/office/officeart/2005/8/layout/radial3"/>
    <dgm:cxn modelId="{E648FC1D-BA78-7244-B773-49213E7A6DC0}" type="presParOf" srcId="{D45C2DD4-0AF9-A94D-979A-7A10243D7437}" destId="{9FEA7F70-2F74-A245-A233-EDF5E84805A7}" srcOrd="4" destOrd="0" presId="urn:microsoft.com/office/officeart/2005/8/layout/radial3"/>
    <dgm:cxn modelId="{9F7D295C-EF85-6444-B047-A6A543AD2CB8}" type="presParOf" srcId="{D45C2DD4-0AF9-A94D-979A-7A10243D7437}" destId="{800EDA8F-81A7-8C4E-897B-284FA51637AB}" srcOrd="5" destOrd="0" presId="urn:microsoft.com/office/officeart/2005/8/layout/radial3"/>
    <dgm:cxn modelId="{C599BAF6-2B32-124B-9C6A-5406004DEEAE}" type="presParOf" srcId="{D45C2DD4-0AF9-A94D-979A-7A10243D7437}" destId="{86A2D228-B306-6A46-A7A2-164614DF38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53F7EA-FFE8-D044-A625-87D89E39AC96}" type="doc">
      <dgm:prSet loTypeId="urn:microsoft.com/office/officeart/2005/8/layout/list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14CBC1F-94A0-584C-BDAB-A4E704B14F35}">
      <dgm:prSet phldrT="[Text]"/>
      <dgm:spPr>
        <a:solidFill>
          <a:schemeClr val="accent5">
            <a:lumMod val="75000"/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  <a:latin typeface="+mn-lt"/>
            </a:rPr>
            <a:t>Evaluation of human threat sources should consider:</a:t>
          </a:r>
          <a:endParaRPr lang="en-US" b="1" i="0" dirty="0">
            <a:solidFill>
              <a:schemeClr val="bg1"/>
            </a:solidFill>
            <a:latin typeface="+mn-lt"/>
          </a:endParaRPr>
        </a:p>
      </dgm:t>
    </dgm:pt>
    <dgm:pt modelId="{5317AE0D-D7AC-DE40-BAE6-82D0E740D3A0}" type="parTrans" cxnId="{1FB3A337-0F77-0946-89CB-0A3C9D3B0509}">
      <dgm:prSet/>
      <dgm:spPr/>
      <dgm:t>
        <a:bodyPr/>
        <a:lstStyle/>
        <a:p>
          <a:endParaRPr lang="en-US"/>
        </a:p>
      </dgm:t>
    </dgm:pt>
    <dgm:pt modelId="{46FF2BB0-99A2-994D-A84B-31F7A43E0A12}" type="sibTrans" cxnId="{1FB3A337-0F77-0946-89CB-0A3C9D3B0509}">
      <dgm:prSet/>
      <dgm:spPr/>
      <dgm:t>
        <a:bodyPr/>
        <a:lstStyle/>
        <a:p>
          <a:endParaRPr lang="en-US"/>
        </a:p>
      </dgm:t>
    </dgm:pt>
    <dgm:pt modelId="{63CC4A90-B164-0B41-8870-790E2F075FB4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Motivation</a:t>
          </a:r>
          <a:endParaRPr lang="en-US" dirty="0">
            <a:latin typeface="+mn-lt"/>
          </a:endParaRPr>
        </a:p>
      </dgm:t>
    </dgm:pt>
    <dgm:pt modelId="{0D2EDB41-536A-DD4E-8394-56E9E57C8534}" type="parTrans" cxnId="{85D137B8-555D-534D-BC33-69300C3EF967}">
      <dgm:prSet/>
      <dgm:spPr/>
      <dgm:t>
        <a:bodyPr/>
        <a:lstStyle/>
        <a:p>
          <a:endParaRPr lang="en-US"/>
        </a:p>
      </dgm:t>
    </dgm:pt>
    <dgm:pt modelId="{53A92BFF-098E-FC4E-A97C-039EA044D122}" type="sibTrans" cxnId="{85D137B8-555D-534D-BC33-69300C3EF967}">
      <dgm:prSet/>
      <dgm:spPr/>
      <dgm:t>
        <a:bodyPr/>
        <a:lstStyle/>
        <a:p>
          <a:endParaRPr lang="en-US"/>
        </a:p>
      </dgm:t>
    </dgm:pt>
    <dgm:pt modelId="{5B87F33B-BF7C-7443-ADEB-AF63942C8FCC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Capability</a:t>
          </a:r>
          <a:endParaRPr lang="en-US" dirty="0">
            <a:latin typeface="+mn-lt"/>
          </a:endParaRPr>
        </a:p>
      </dgm:t>
    </dgm:pt>
    <dgm:pt modelId="{BC93A106-37CC-5944-A60F-B7572CC1494D}" type="parTrans" cxnId="{025294A1-93B6-134A-8D27-E7E2D015B2F1}">
      <dgm:prSet/>
      <dgm:spPr/>
      <dgm:t>
        <a:bodyPr/>
        <a:lstStyle/>
        <a:p>
          <a:endParaRPr lang="en-US"/>
        </a:p>
      </dgm:t>
    </dgm:pt>
    <dgm:pt modelId="{644F686A-C7C2-904E-9FC6-8486C5F0BB07}" type="sibTrans" cxnId="{025294A1-93B6-134A-8D27-E7E2D015B2F1}">
      <dgm:prSet/>
      <dgm:spPr/>
      <dgm:t>
        <a:bodyPr/>
        <a:lstStyle/>
        <a:p>
          <a:endParaRPr lang="en-US"/>
        </a:p>
      </dgm:t>
    </dgm:pt>
    <dgm:pt modelId="{BD32BB8A-AD94-F741-ACAB-3594E3ED7EEA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Resources</a:t>
          </a:r>
          <a:endParaRPr lang="en-US" dirty="0">
            <a:latin typeface="+mn-lt"/>
          </a:endParaRPr>
        </a:p>
      </dgm:t>
    </dgm:pt>
    <dgm:pt modelId="{831A4495-9845-B946-90DA-E140CF0C7B93}" type="parTrans" cxnId="{0793FFA5-AC4E-BB46-B43E-2128B894ACAB}">
      <dgm:prSet/>
      <dgm:spPr/>
      <dgm:t>
        <a:bodyPr/>
        <a:lstStyle/>
        <a:p>
          <a:endParaRPr lang="en-US"/>
        </a:p>
      </dgm:t>
    </dgm:pt>
    <dgm:pt modelId="{1CAAB769-E8FF-C44B-A003-A7BA235B3286}" type="sibTrans" cxnId="{0793FFA5-AC4E-BB46-B43E-2128B894ACAB}">
      <dgm:prSet/>
      <dgm:spPr/>
      <dgm:t>
        <a:bodyPr/>
        <a:lstStyle/>
        <a:p>
          <a:endParaRPr lang="en-US"/>
        </a:p>
      </dgm:t>
    </dgm:pt>
    <dgm:pt modelId="{00EB415A-0A83-0F45-8944-AB0AD488B9AC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Probability of attack</a:t>
          </a:r>
        </a:p>
      </dgm:t>
    </dgm:pt>
    <dgm:pt modelId="{09BF7D96-7ED2-E74F-BC9A-32D75C0ACF06}" type="parTrans" cxnId="{C796144D-4131-144D-9737-131CB790E0A1}">
      <dgm:prSet/>
      <dgm:spPr/>
      <dgm:t>
        <a:bodyPr/>
        <a:lstStyle/>
        <a:p>
          <a:endParaRPr lang="en-US"/>
        </a:p>
      </dgm:t>
    </dgm:pt>
    <dgm:pt modelId="{B409D8F3-3309-E84C-B455-0C26CF108886}" type="sibTrans" cxnId="{C796144D-4131-144D-9737-131CB790E0A1}">
      <dgm:prSet/>
      <dgm:spPr/>
      <dgm:t>
        <a:bodyPr/>
        <a:lstStyle/>
        <a:p>
          <a:endParaRPr lang="en-US"/>
        </a:p>
      </dgm:t>
    </dgm:pt>
    <dgm:pt modelId="{AAFB320F-188D-BF45-A34C-47523CE4EE1A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n-lt"/>
            </a:rPr>
            <a:t>Deterrence</a:t>
          </a:r>
        </a:p>
      </dgm:t>
    </dgm:pt>
    <dgm:pt modelId="{5B0BED64-A064-9A41-860C-E2F655792653}" type="parTrans" cxnId="{E567A926-3BAC-F243-8AB1-CB816527FEA4}">
      <dgm:prSet/>
      <dgm:spPr/>
      <dgm:t>
        <a:bodyPr/>
        <a:lstStyle/>
        <a:p>
          <a:endParaRPr lang="en-US"/>
        </a:p>
      </dgm:t>
    </dgm:pt>
    <dgm:pt modelId="{8DD6F223-30BD-5044-8AAB-1BB7BDB8D9D0}" type="sibTrans" cxnId="{E567A926-3BAC-F243-8AB1-CB816527FEA4}">
      <dgm:prSet/>
      <dgm:spPr/>
      <dgm:t>
        <a:bodyPr/>
        <a:lstStyle/>
        <a:p>
          <a:endParaRPr lang="en-US"/>
        </a:p>
      </dgm:t>
    </dgm:pt>
    <dgm:pt modelId="{277009BA-6668-AE42-9297-09484429C68F}" type="pres">
      <dgm:prSet presAssocID="{8553F7EA-FFE8-D044-A625-87D89E39AC9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8BD52B-402E-FB49-894F-C57C67F193DB}" type="pres">
      <dgm:prSet presAssocID="{D14CBC1F-94A0-584C-BDAB-A4E704B14F35}" presName="parentLin" presStyleCnt="0"/>
      <dgm:spPr/>
      <dgm:t>
        <a:bodyPr/>
        <a:lstStyle/>
        <a:p>
          <a:endParaRPr lang="en-US"/>
        </a:p>
      </dgm:t>
    </dgm:pt>
    <dgm:pt modelId="{80C5A3C3-C8DA-1C48-834F-9D8EC37EE1AB}" type="pres">
      <dgm:prSet presAssocID="{D14CBC1F-94A0-584C-BDAB-A4E704B14F3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023BD65-AC0B-2448-97EA-3C77B40F2276}" type="pres">
      <dgm:prSet presAssocID="{D14CBC1F-94A0-584C-BDAB-A4E704B14F3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B1C2C-6AB1-7042-95C0-FB4C5C1E52BE}" type="pres">
      <dgm:prSet presAssocID="{D14CBC1F-94A0-584C-BDAB-A4E704B14F35}" presName="negativeSpace" presStyleCnt="0"/>
      <dgm:spPr/>
      <dgm:t>
        <a:bodyPr/>
        <a:lstStyle/>
        <a:p>
          <a:endParaRPr lang="en-US"/>
        </a:p>
      </dgm:t>
    </dgm:pt>
    <dgm:pt modelId="{EED2EDFE-3C43-5247-A99E-A6193F869A8C}" type="pres">
      <dgm:prSet presAssocID="{D14CBC1F-94A0-584C-BDAB-A4E704B14F3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67A926-3BAC-F243-8AB1-CB816527FEA4}" srcId="{D14CBC1F-94A0-584C-BDAB-A4E704B14F35}" destId="{AAFB320F-188D-BF45-A34C-47523CE4EE1A}" srcOrd="4" destOrd="0" parTransId="{5B0BED64-A064-9A41-860C-E2F655792653}" sibTransId="{8DD6F223-30BD-5044-8AAB-1BB7BDB8D9D0}"/>
    <dgm:cxn modelId="{6BF9D244-1949-E047-93D3-E9CD58CBB5F1}" type="presOf" srcId="{BD32BB8A-AD94-F741-ACAB-3594E3ED7EEA}" destId="{EED2EDFE-3C43-5247-A99E-A6193F869A8C}" srcOrd="0" destOrd="2" presId="urn:microsoft.com/office/officeart/2005/8/layout/list1"/>
    <dgm:cxn modelId="{025294A1-93B6-134A-8D27-E7E2D015B2F1}" srcId="{D14CBC1F-94A0-584C-BDAB-A4E704B14F35}" destId="{5B87F33B-BF7C-7443-ADEB-AF63942C8FCC}" srcOrd="1" destOrd="0" parTransId="{BC93A106-37CC-5944-A60F-B7572CC1494D}" sibTransId="{644F686A-C7C2-904E-9FC6-8486C5F0BB07}"/>
    <dgm:cxn modelId="{AB298EFA-AB96-3E4D-8CD8-8BD97FBD6F35}" type="presOf" srcId="{63CC4A90-B164-0B41-8870-790E2F075FB4}" destId="{EED2EDFE-3C43-5247-A99E-A6193F869A8C}" srcOrd="0" destOrd="0" presId="urn:microsoft.com/office/officeart/2005/8/layout/list1"/>
    <dgm:cxn modelId="{0E8F658D-950F-ED4F-BB95-6EB84A8D1E92}" type="presOf" srcId="{8553F7EA-FFE8-D044-A625-87D89E39AC96}" destId="{277009BA-6668-AE42-9297-09484429C68F}" srcOrd="0" destOrd="0" presId="urn:microsoft.com/office/officeart/2005/8/layout/list1"/>
    <dgm:cxn modelId="{0793FFA5-AC4E-BB46-B43E-2128B894ACAB}" srcId="{D14CBC1F-94A0-584C-BDAB-A4E704B14F35}" destId="{BD32BB8A-AD94-F741-ACAB-3594E3ED7EEA}" srcOrd="2" destOrd="0" parTransId="{831A4495-9845-B946-90DA-E140CF0C7B93}" sibTransId="{1CAAB769-E8FF-C44B-A003-A7BA235B3286}"/>
    <dgm:cxn modelId="{85D137B8-555D-534D-BC33-69300C3EF967}" srcId="{D14CBC1F-94A0-584C-BDAB-A4E704B14F35}" destId="{63CC4A90-B164-0B41-8870-790E2F075FB4}" srcOrd="0" destOrd="0" parTransId="{0D2EDB41-536A-DD4E-8394-56E9E57C8534}" sibTransId="{53A92BFF-098E-FC4E-A97C-039EA044D122}"/>
    <dgm:cxn modelId="{81D1C7B7-A071-2140-8A64-E1CDFC4A91C5}" type="presOf" srcId="{AAFB320F-188D-BF45-A34C-47523CE4EE1A}" destId="{EED2EDFE-3C43-5247-A99E-A6193F869A8C}" srcOrd="0" destOrd="4" presId="urn:microsoft.com/office/officeart/2005/8/layout/list1"/>
    <dgm:cxn modelId="{1FB3A337-0F77-0946-89CB-0A3C9D3B0509}" srcId="{8553F7EA-FFE8-D044-A625-87D89E39AC96}" destId="{D14CBC1F-94A0-584C-BDAB-A4E704B14F35}" srcOrd="0" destOrd="0" parTransId="{5317AE0D-D7AC-DE40-BAE6-82D0E740D3A0}" sibTransId="{46FF2BB0-99A2-994D-A84B-31F7A43E0A12}"/>
    <dgm:cxn modelId="{9A5FF77D-DA23-164A-B890-DB07C1B46A81}" type="presOf" srcId="{D14CBC1F-94A0-584C-BDAB-A4E704B14F35}" destId="{D023BD65-AC0B-2448-97EA-3C77B40F2276}" srcOrd="1" destOrd="0" presId="urn:microsoft.com/office/officeart/2005/8/layout/list1"/>
    <dgm:cxn modelId="{0AB539B9-3760-764E-A83C-78B0C36C86F8}" type="presOf" srcId="{00EB415A-0A83-0F45-8944-AB0AD488B9AC}" destId="{EED2EDFE-3C43-5247-A99E-A6193F869A8C}" srcOrd="0" destOrd="3" presId="urn:microsoft.com/office/officeart/2005/8/layout/list1"/>
    <dgm:cxn modelId="{C796144D-4131-144D-9737-131CB790E0A1}" srcId="{D14CBC1F-94A0-584C-BDAB-A4E704B14F35}" destId="{00EB415A-0A83-0F45-8944-AB0AD488B9AC}" srcOrd="3" destOrd="0" parTransId="{09BF7D96-7ED2-E74F-BC9A-32D75C0ACF06}" sibTransId="{B409D8F3-3309-E84C-B455-0C26CF108886}"/>
    <dgm:cxn modelId="{EB08D3C9-B843-C843-B44F-D19EE453AF06}" type="presOf" srcId="{5B87F33B-BF7C-7443-ADEB-AF63942C8FCC}" destId="{EED2EDFE-3C43-5247-A99E-A6193F869A8C}" srcOrd="0" destOrd="1" presId="urn:microsoft.com/office/officeart/2005/8/layout/list1"/>
    <dgm:cxn modelId="{E2AA0390-F733-6144-9468-D6546589F865}" type="presOf" srcId="{D14CBC1F-94A0-584C-BDAB-A4E704B14F35}" destId="{80C5A3C3-C8DA-1C48-834F-9D8EC37EE1AB}" srcOrd="0" destOrd="0" presId="urn:microsoft.com/office/officeart/2005/8/layout/list1"/>
    <dgm:cxn modelId="{074280EB-0C53-6649-A684-CD71FF8A169D}" type="presParOf" srcId="{277009BA-6668-AE42-9297-09484429C68F}" destId="{348BD52B-402E-FB49-894F-C57C67F193DB}" srcOrd="0" destOrd="0" presId="urn:microsoft.com/office/officeart/2005/8/layout/list1"/>
    <dgm:cxn modelId="{82BF47D9-8E22-AB43-B2BE-E7133DD3C393}" type="presParOf" srcId="{348BD52B-402E-FB49-894F-C57C67F193DB}" destId="{80C5A3C3-C8DA-1C48-834F-9D8EC37EE1AB}" srcOrd="0" destOrd="0" presId="urn:microsoft.com/office/officeart/2005/8/layout/list1"/>
    <dgm:cxn modelId="{D17D037D-5084-884A-8B33-5F7C1E804DBE}" type="presParOf" srcId="{348BD52B-402E-FB49-894F-C57C67F193DB}" destId="{D023BD65-AC0B-2448-97EA-3C77B40F2276}" srcOrd="1" destOrd="0" presId="urn:microsoft.com/office/officeart/2005/8/layout/list1"/>
    <dgm:cxn modelId="{73FE57FD-759F-C849-9935-0AC498D6FD4A}" type="presParOf" srcId="{277009BA-6668-AE42-9297-09484429C68F}" destId="{CF2B1C2C-6AB1-7042-95C0-FB4C5C1E52BE}" srcOrd="1" destOrd="0" presId="urn:microsoft.com/office/officeart/2005/8/layout/list1"/>
    <dgm:cxn modelId="{83C0BAC5-22A8-1A4B-A302-B8A690E65678}" type="presParOf" srcId="{277009BA-6668-AE42-9297-09484429C68F}" destId="{EED2EDFE-3C43-5247-A99E-A6193F869A8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0D8CB4-5457-6746-9F81-DA686685CD09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03C4A-049B-534F-9CBF-04A4FFB71F5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Risk acceptance</a:t>
          </a:r>
          <a:endParaRPr lang="en-US" dirty="0"/>
        </a:p>
      </dgm:t>
    </dgm:pt>
    <dgm:pt modelId="{5B84AA06-B6B5-F945-BC03-43DDB728A48A}" type="parTrans" cxnId="{E459C3FC-CA35-5944-AAE1-B42EEA41B924}">
      <dgm:prSet/>
      <dgm:spPr/>
      <dgm:t>
        <a:bodyPr/>
        <a:lstStyle/>
        <a:p>
          <a:endParaRPr lang="en-US"/>
        </a:p>
      </dgm:t>
    </dgm:pt>
    <dgm:pt modelId="{B0AA86CF-45FD-EF4F-AE34-06D60F465E64}" type="sibTrans" cxnId="{E459C3FC-CA35-5944-AAE1-B42EEA41B924}">
      <dgm:prSet/>
      <dgm:spPr/>
      <dgm:t>
        <a:bodyPr/>
        <a:lstStyle/>
        <a:p>
          <a:endParaRPr lang="en-US"/>
        </a:p>
      </dgm:t>
    </dgm:pt>
    <dgm:pt modelId="{11C9FA72-C1E9-AD42-9824-2A24ED249B3A}">
      <dgm:prSet custT="1"/>
      <dgm:spPr/>
      <dgm:t>
        <a:bodyPr/>
        <a:lstStyle/>
        <a:p>
          <a:pPr rtl="0"/>
          <a:r>
            <a:rPr lang="en-US" sz="1200" b="1" dirty="0" smtClean="0"/>
            <a:t>Choosing to accept a risk level greater than normal for business reasons</a:t>
          </a:r>
          <a:endParaRPr lang="en-US" sz="1200" dirty="0"/>
        </a:p>
      </dgm:t>
    </dgm:pt>
    <dgm:pt modelId="{AAD8C601-1C43-B641-BC2F-0EDD54D67C3A}" type="parTrans" cxnId="{E704C998-99D2-204D-8CD7-8A1A4C859EB0}">
      <dgm:prSet/>
      <dgm:spPr/>
      <dgm:t>
        <a:bodyPr/>
        <a:lstStyle/>
        <a:p>
          <a:endParaRPr lang="en-US"/>
        </a:p>
      </dgm:t>
    </dgm:pt>
    <dgm:pt modelId="{EFDC4591-A92A-C143-BB99-5AB70AADCF34}" type="sibTrans" cxnId="{E704C998-99D2-204D-8CD7-8A1A4C859EB0}">
      <dgm:prSet/>
      <dgm:spPr/>
      <dgm:t>
        <a:bodyPr/>
        <a:lstStyle/>
        <a:p>
          <a:endParaRPr lang="en-US"/>
        </a:p>
      </dgm:t>
    </dgm:pt>
    <dgm:pt modelId="{B33A9A63-165D-474C-A29E-3797393C9C8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Risk avoidance</a:t>
          </a:r>
          <a:endParaRPr lang="en-US" dirty="0"/>
        </a:p>
      </dgm:t>
    </dgm:pt>
    <dgm:pt modelId="{E266FDAD-81E7-7B41-8C5A-B138FF7D4719}" type="parTrans" cxnId="{C399378F-B461-E348-88A1-592AC85F3C42}">
      <dgm:prSet/>
      <dgm:spPr/>
      <dgm:t>
        <a:bodyPr/>
        <a:lstStyle/>
        <a:p>
          <a:endParaRPr lang="en-US"/>
        </a:p>
      </dgm:t>
    </dgm:pt>
    <dgm:pt modelId="{906B0F67-4B0B-8546-AFAE-99F5B6E02B37}" type="sibTrans" cxnId="{C399378F-B461-E348-88A1-592AC85F3C42}">
      <dgm:prSet/>
      <dgm:spPr/>
      <dgm:t>
        <a:bodyPr/>
        <a:lstStyle/>
        <a:p>
          <a:endParaRPr lang="en-US"/>
        </a:p>
      </dgm:t>
    </dgm:pt>
    <dgm:pt modelId="{21E87059-266D-B847-AF5A-73BD270DF34C}">
      <dgm:prSet custT="1"/>
      <dgm:spPr/>
      <dgm:t>
        <a:bodyPr/>
        <a:lstStyle/>
        <a:p>
          <a:pPr rtl="0"/>
          <a:r>
            <a:rPr lang="en-US" sz="1200" b="1" dirty="0" smtClean="0"/>
            <a:t>Not proceeding with the activity or system that creates this risk</a:t>
          </a:r>
          <a:endParaRPr lang="en-US" sz="1200" dirty="0"/>
        </a:p>
      </dgm:t>
    </dgm:pt>
    <dgm:pt modelId="{AEDEC94A-DCAC-F14E-B977-20889CD49CFB}" type="parTrans" cxnId="{4923DAF2-7781-094A-858F-AAB64B9BF510}">
      <dgm:prSet/>
      <dgm:spPr/>
      <dgm:t>
        <a:bodyPr/>
        <a:lstStyle/>
        <a:p>
          <a:endParaRPr lang="en-US"/>
        </a:p>
      </dgm:t>
    </dgm:pt>
    <dgm:pt modelId="{37BCC9BE-6354-D445-9AC5-03A852A5C126}" type="sibTrans" cxnId="{4923DAF2-7781-094A-858F-AAB64B9BF510}">
      <dgm:prSet/>
      <dgm:spPr/>
      <dgm:t>
        <a:bodyPr/>
        <a:lstStyle/>
        <a:p>
          <a:endParaRPr lang="en-US"/>
        </a:p>
      </dgm:t>
    </dgm:pt>
    <dgm:pt modelId="{BCA159F1-0F8B-174B-B84F-2244B4F8544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Risk transfer</a:t>
          </a:r>
          <a:endParaRPr lang="en-US" dirty="0"/>
        </a:p>
      </dgm:t>
    </dgm:pt>
    <dgm:pt modelId="{695DB165-EA33-664A-96D9-3912F9568D42}" type="parTrans" cxnId="{70A7F832-064D-864D-88E6-C1EAA4CC089B}">
      <dgm:prSet/>
      <dgm:spPr/>
      <dgm:t>
        <a:bodyPr/>
        <a:lstStyle/>
        <a:p>
          <a:endParaRPr lang="en-US"/>
        </a:p>
      </dgm:t>
    </dgm:pt>
    <dgm:pt modelId="{0828B083-32D2-FA44-8343-B30DA59E95FD}" type="sibTrans" cxnId="{70A7F832-064D-864D-88E6-C1EAA4CC089B}">
      <dgm:prSet/>
      <dgm:spPr/>
      <dgm:t>
        <a:bodyPr/>
        <a:lstStyle/>
        <a:p>
          <a:endParaRPr lang="en-US"/>
        </a:p>
      </dgm:t>
    </dgm:pt>
    <dgm:pt modelId="{338F6123-7E89-B647-972B-2BB7199B9B00}">
      <dgm:prSet custT="1"/>
      <dgm:spPr/>
      <dgm:t>
        <a:bodyPr/>
        <a:lstStyle/>
        <a:p>
          <a:pPr rtl="0"/>
          <a:r>
            <a:rPr lang="en-US" sz="1200" b="1" dirty="0" smtClean="0"/>
            <a:t>Sharing responsibility for the risk with a third party</a:t>
          </a:r>
          <a:endParaRPr lang="en-US" sz="1200" dirty="0"/>
        </a:p>
      </dgm:t>
    </dgm:pt>
    <dgm:pt modelId="{DDBCCF7E-EFDF-6C49-A973-EF8871EFA941}" type="parTrans" cxnId="{761916C4-CCA6-6944-879A-7D2BCFA0E4C7}">
      <dgm:prSet/>
      <dgm:spPr/>
      <dgm:t>
        <a:bodyPr/>
        <a:lstStyle/>
        <a:p>
          <a:endParaRPr lang="en-US"/>
        </a:p>
      </dgm:t>
    </dgm:pt>
    <dgm:pt modelId="{D1424E81-B45E-6446-9E37-839135ED88E4}" type="sibTrans" cxnId="{761916C4-CCA6-6944-879A-7D2BCFA0E4C7}">
      <dgm:prSet/>
      <dgm:spPr/>
      <dgm:t>
        <a:bodyPr/>
        <a:lstStyle/>
        <a:p>
          <a:endParaRPr lang="en-US"/>
        </a:p>
      </dgm:t>
    </dgm:pt>
    <dgm:pt modelId="{F97052F8-1036-9B4D-AFBF-2E37DDC002C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Reduce consequence</a:t>
          </a:r>
          <a:endParaRPr lang="en-US" dirty="0"/>
        </a:p>
      </dgm:t>
    </dgm:pt>
    <dgm:pt modelId="{3B449DB9-ACBE-0C46-BD58-E7696A8D50EC}" type="parTrans" cxnId="{DC13B006-A3A0-FF43-A5B8-4CC955688E2B}">
      <dgm:prSet/>
      <dgm:spPr/>
      <dgm:t>
        <a:bodyPr/>
        <a:lstStyle/>
        <a:p>
          <a:endParaRPr lang="en-US"/>
        </a:p>
      </dgm:t>
    </dgm:pt>
    <dgm:pt modelId="{2EE1FA05-0181-E442-973A-6AA4D1687A16}" type="sibTrans" cxnId="{DC13B006-A3A0-FF43-A5B8-4CC955688E2B}">
      <dgm:prSet/>
      <dgm:spPr/>
      <dgm:t>
        <a:bodyPr/>
        <a:lstStyle/>
        <a:p>
          <a:endParaRPr lang="en-US"/>
        </a:p>
      </dgm:t>
    </dgm:pt>
    <dgm:pt modelId="{5F29E38A-B7B5-F448-A591-981591F2D10B}">
      <dgm:prSet custT="1"/>
      <dgm:spPr/>
      <dgm:t>
        <a:bodyPr/>
        <a:lstStyle/>
        <a:p>
          <a:pPr rtl="0"/>
          <a:r>
            <a:rPr lang="en-US" sz="1200" b="1" dirty="0" smtClean="0"/>
            <a:t>Modifying the structure or use of the assets at risk to reduce the impact on the organization should the risk occur</a:t>
          </a:r>
          <a:endParaRPr lang="en-US" sz="1200" dirty="0"/>
        </a:p>
      </dgm:t>
    </dgm:pt>
    <dgm:pt modelId="{223E037D-EA0F-A943-B6CE-45E1183C17F9}" type="parTrans" cxnId="{36132492-0506-5443-BE9B-C1830B9EBEFD}">
      <dgm:prSet/>
      <dgm:spPr/>
      <dgm:t>
        <a:bodyPr/>
        <a:lstStyle/>
        <a:p>
          <a:endParaRPr lang="en-US"/>
        </a:p>
      </dgm:t>
    </dgm:pt>
    <dgm:pt modelId="{403B2712-110D-FB42-A50D-EDA817F7C2E2}" type="sibTrans" cxnId="{36132492-0506-5443-BE9B-C1830B9EBEFD}">
      <dgm:prSet/>
      <dgm:spPr/>
      <dgm:t>
        <a:bodyPr/>
        <a:lstStyle/>
        <a:p>
          <a:endParaRPr lang="en-US"/>
        </a:p>
      </dgm:t>
    </dgm:pt>
    <dgm:pt modelId="{521008BD-F537-894C-89CB-69A81675621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Reduce likelihood</a:t>
          </a:r>
          <a:endParaRPr lang="en-US" dirty="0"/>
        </a:p>
      </dgm:t>
    </dgm:pt>
    <dgm:pt modelId="{9D6D4BFD-7FF2-3349-BE8B-48892FB218F7}" type="parTrans" cxnId="{E4A618CA-1624-BE49-BAFB-3C854D39F8B7}">
      <dgm:prSet/>
      <dgm:spPr/>
      <dgm:t>
        <a:bodyPr/>
        <a:lstStyle/>
        <a:p>
          <a:endParaRPr lang="en-US"/>
        </a:p>
      </dgm:t>
    </dgm:pt>
    <dgm:pt modelId="{FCB003C1-F839-2C48-AED3-F7E98DA034D9}" type="sibTrans" cxnId="{E4A618CA-1624-BE49-BAFB-3C854D39F8B7}">
      <dgm:prSet/>
      <dgm:spPr/>
      <dgm:t>
        <a:bodyPr/>
        <a:lstStyle/>
        <a:p>
          <a:endParaRPr lang="en-US"/>
        </a:p>
      </dgm:t>
    </dgm:pt>
    <dgm:pt modelId="{81CBD8D4-0DFE-F84A-A68F-D1E9791CD0D7}">
      <dgm:prSet custT="1"/>
      <dgm:spPr/>
      <dgm:t>
        <a:bodyPr/>
        <a:lstStyle/>
        <a:p>
          <a:pPr rtl="0"/>
          <a:r>
            <a:rPr lang="en-US" sz="1200" b="1" dirty="0" smtClean="0"/>
            <a:t>Implement suitable controls to lower the chance of the vulnerability being exploited</a:t>
          </a:r>
          <a:endParaRPr lang="en-US" sz="1200" dirty="0"/>
        </a:p>
      </dgm:t>
    </dgm:pt>
    <dgm:pt modelId="{DF0B7A40-4AAB-8149-AF91-2E53020C3560}" type="parTrans" cxnId="{1934F6B8-B40C-774A-BAB2-736336E61042}">
      <dgm:prSet/>
      <dgm:spPr/>
      <dgm:t>
        <a:bodyPr/>
        <a:lstStyle/>
        <a:p>
          <a:endParaRPr lang="en-US"/>
        </a:p>
      </dgm:t>
    </dgm:pt>
    <dgm:pt modelId="{36F55C05-D291-874F-8779-4225EF21A1C3}" type="sibTrans" cxnId="{1934F6B8-B40C-774A-BAB2-736336E61042}">
      <dgm:prSet/>
      <dgm:spPr/>
      <dgm:t>
        <a:bodyPr/>
        <a:lstStyle/>
        <a:p>
          <a:endParaRPr lang="en-US"/>
        </a:p>
      </dgm:t>
    </dgm:pt>
    <dgm:pt modelId="{19ACB196-734E-B144-8B32-9A0834881F4F}" type="pres">
      <dgm:prSet presAssocID="{990D8CB4-5457-6746-9F81-DA686685CD0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91772B-3CD8-7C4F-8218-71C8B9017B1E}" type="pres">
      <dgm:prSet presAssocID="{71F03C4A-049B-534F-9CBF-04A4FFB71F56}" presName="horFlow" presStyleCnt="0"/>
      <dgm:spPr/>
    </dgm:pt>
    <dgm:pt modelId="{6A99748E-4FB9-1140-90FC-92977C6E169C}" type="pres">
      <dgm:prSet presAssocID="{71F03C4A-049B-534F-9CBF-04A4FFB71F56}" presName="bigChev" presStyleLbl="node1" presStyleIdx="0" presStyleCnt="5"/>
      <dgm:spPr/>
      <dgm:t>
        <a:bodyPr/>
        <a:lstStyle/>
        <a:p>
          <a:endParaRPr lang="en-US"/>
        </a:p>
      </dgm:t>
    </dgm:pt>
    <dgm:pt modelId="{871A9E24-AE64-4F4C-99B1-1D1DF6F66B95}" type="pres">
      <dgm:prSet presAssocID="{AAD8C601-1C43-B641-BC2F-0EDD54D67C3A}" presName="parTrans" presStyleCnt="0"/>
      <dgm:spPr/>
    </dgm:pt>
    <dgm:pt modelId="{1E4C7F21-1449-4D47-8115-B974FF62A42F}" type="pres">
      <dgm:prSet presAssocID="{11C9FA72-C1E9-AD42-9824-2A24ED249B3A}" presName="node" presStyleLbl="alignAccFollowNode1" presStyleIdx="0" presStyleCnt="5" custScaleX="112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5BEDF-7C69-5245-816B-421B5B31A841}" type="pres">
      <dgm:prSet presAssocID="{71F03C4A-049B-534F-9CBF-04A4FFB71F56}" presName="vSp" presStyleCnt="0"/>
      <dgm:spPr/>
    </dgm:pt>
    <dgm:pt modelId="{5B75C316-BAE9-8041-97F4-7FB53DC72003}" type="pres">
      <dgm:prSet presAssocID="{B33A9A63-165D-474C-A29E-3797393C9C8B}" presName="horFlow" presStyleCnt="0"/>
      <dgm:spPr/>
    </dgm:pt>
    <dgm:pt modelId="{050E7C00-83A4-0042-B9AB-834CC6FFDE74}" type="pres">
      <dgm:prSet presAssocID="{B33A9A63-165D-474C-A29E-3797393C9C8B}" presName="bigChev" presStyleLbl="node1" presStyleIdx="1" presStyleCnt="5"/>
      <dgm:spPr/>
      <dgm:t>
        <a:bodyPr/>
        <a:lstStyle/>
        <a:p>
          <a:endParaRPr lang="en-US"/>
        </a:p>
      </dgm:t>
    </dgm:pt>
    <dgm:pt modelId="{C7C86C1B-33A1-EB4C-BE3D-DC62321AE7B5}" type="pres">
      <dgm:prSet presAssocID="{AEDEC94A-DCAC-F14E-B977-20889CD49CFB}" presName="parTrans" presStyleCnt="0"/>
      <dgm:spPr/>
    </dgm:pt>
    <dgm:pt modelId="{F79856DF-E333-5D4A-B75D-81750049CF3A}" type="pres">
      <dgm:prSet presAssocID="{21E87059-266D-B847-AF5A-73BD270DF34C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48150-46CA-E947-920E-8F31108B3955}" type="pres">
      <dgm:prSet presAssocID="{B33A9A63-165D-474C-A29E-3797393C9C8B}" presName="vSp" presStyleCnt="0"/>
      <dgm:spPr/>
    </dgm:pt>
    <dgm:pt modelId="{A4C7B4BD-B950-044B-81A1-EBB6C5A601BA}" type="pres">
      <dgm:prSet presAssocID="{BCA159F1-0F8B-174B-B84F-2244B4F85443}" presName="horFlow" presStyleCnt="0"/>
      <dgm:spPr/>
    </dgm:pt>
    <dgm:pt modelId="{16C56A94-1083-2E4A-BE40-5C69B727B250}" type="pres">
      <dgm:prSet presAssocID="{BCA159F1-0F8B-174B-B84F-2244B4F85443}" presName="bigChev" presStyleLbl="node1" presStyleIdx="2" presStyleCnt="5"/>
      <dgm:spPr/>
      <dgm:t>
        <a:bodyPr/>
        <a:lstStyle/>
        <a:p>
          <a:endParaRPr lang="en-US"/>
        </a:p>
      </dgm:t>
    </dgm:pt>
    <dgm:pt modelId="{461B13DC-33D4-EC47-8D21-C0C9B9AC3342}" type="pres">
      <dgm:prSet presAssocID="{DDBCCF7E-EFDF-6C49-A973-EF8871EFA941}" presName="parTrans" presStyleCnt="0"/>
      <dgm:spPr/>
    </dgm:pt>
    <dgm:pt modelId="{5EC43DED-4F4E-C147-A658-AF90F9C87BCB}" type="pres">
      <dgm:prSet presAssocID="{338F6123-7E89-B647-972B-2BB7199B9B00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7D54D-1DBF-094A-8E94-55B1EE83F932}" type="pres">
      <dgm:prSet presAssocID="{BCA159F1-0F8B-174B-B84F-2244B4F85443}" presName="vSp" presStyleCnt="0"/>
      <dgm:spPr/>
    </dgm:pt>
    <dgm:pt modelId="{2B944935-3B9C-5945-9DF5-EE25D55414EE}" type="pres">
      <dgm:prSet presAssocID="{F97052F8-1036-9B4D-AFBF-2E37DDC002C6}" presName="horFlow" presStyleCnt="0"/>
      <dgm:spPr/>
    </dgm:pt>
    <dgm:pt modelId="{23718B34-47DD-6941-9BD5-5BE44450ADF6}" type="pres">
      <dgm:prSet presAssocID="{F97052F8-1036-9B4D-AFBF-2E37DDC002C6}" presName="bigChev" presStyleLbl="node1" presStyleIdx="3" presStyleCnt="5"/>
      <dgm:spPr/>
      <dgm:t>
        <a:bodyPr/>
        <a:lstStyle/>
        <a:p>
          <a:endParaRPr lang="en-US"/>
        </a:p>
      </dgm:t>
    </dgm:pt>
    <dgm:pt modelId="{C456BC98-7914-184B-BD72-2992C03CA966}" type="pres">
      <dgm:prSet presAssocID="{223E037D-EA0F-A943-B6CE-45E1183C17F9}" presName="parTrans" presStyleCnt="0"/>
      <dgm:spPr/>
    </dgm:pt>
    <dgm:pt modelId="{1D04DDD7-9959-4F4B-9DE9-1605710590D4}" type="pres">
      <dgm:prSet presAssocID="{5F29E38A-B7B5-F448-A591-981591F2D10B}" presName="node" presStyleLbl="alignAccFollowNode1" presStyleIdx="3" presStyleCnt="5" custScaleX="159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EAAE3-6914-1043-9061-8F9CCEF2379A}" type="pres">
      <dgm:prSet presAssocID="{F97052F8-1036-9B4D-AFBF-2E37DDC002C6}" presName="vSp" presStyleCnt="0"/>
      <dgm:spPr/>
    </dgm:pt>
    <dgm:pt modelId="{B16EB552-30E5-C54E-B795-C0C1B6C3667F}" type="pres">
      <dgm:prSet presAssocID="{521008BD-F537-894C-89CB-69A816756216}" presName="horFlow" presStyleCnt="0"/>
      <dgm:spPr/>
    </dgm:pt>
    <dgm:pt modelId="{EC90C842-D2C4-624A-9D26-6F7EF5D86155}" type="pres">
      <dgm:prSet presAssocID="{521008BD-F537-894C-89CB-69A816756216}" presName="bigChev" presStyleLbl="node1" presStyleIdx="4" presStyleCnt="5"/>
      <dgm:spPr/>
      <dgm:t>
        <a:bodyPr/>
        <a:lstStyle/>
        <a:p>
          <a:endParaRPr lang="en-US"/>
        </a:p>
      </dgm:t>
    </dgm:pt>
    <dgm:pt modelId="{A5B5A95C-B4CD-A94D-ADB6-23CCB4C38E17}" type="pres">
      <dgm:prSet presAssocID="{DF0B7A40-4AAB-8149-AF91-2E53020C3560}" presName="parTrans" presStyleCnt="0"/>
      <dgm:spPr/>
    </dgm:pt>
    <dgm:pt modelId="{DBADCBBB-CE06-C749-9480-7BDC46AC51D9}" type="pres">
      <dgm:prSet presAssocID="{81CBD8D4-0DFE-F84A-A68F-D1E9791CD0D7}" presName="node" presStyleLbl="alignAccFollowNode1" presStyleIdx="4" presStyleCnt="5" custScaleX="161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34F6B8-B40C-774A-BAB2-736336E61042}" srcId="{521008BD-F537-894C-89CB-69A816756216}" destId="{81CBD8D4-0DFE-F84A-A68F-D1E9791CD0D7}" srcOrd="0" destOrd="0" parTransId="{DF0B7A40-4AAB-8149-AF91-2E53020C3560}" sibTransId="{36F55C05-D291-874F-8779-4225EF21A1C3}"/>
    <dgm:cxn modelId="{31A0EB38-5272-644A-8313-68517EF544A0}" type="presOf" srcId="{81CBD8D4-0DFE-F84A-A68F-D1E9791CD0D7}" destId="{DBADCBBB-CE06-C749-9480-7BDC46AC51D9}" srcOrd="0" destOrd="0" presId="urn:microsoft.com/office/officeart/2005/8/layout/lProcess3"/>
    <dgm:cxn modelId="{4923DAF2-7781-094A-858F-AAB64B9BF510}" srcId="{B33A9A63-165D-474C-A29E-3797393C9C8B}" destId="{21E87059-266D-B847-AF5A-73BD270DF34C}" srcOrd="0" destOrd="0" parTransId="{AEDEC94A-DCAC-F14E-B977-20889CD49CFB}" sibTransId="{37BCC9BE-6354-D445-9AC5-03A852A5C126}"/>
    <dgm:cxn modelId="{E8BE3911-6552-3B4E-9D0F-F611D086A792}" type="presOf" srcId="{5F29E38A-B7B5-F448-A591-981591F2D10B}" destId="{1D04DDD7-9959-4F4B-9DE9-1605710590D4}" srcOrd="0" destOrd="0" presId="urn:microsoft.com/office/officeart/2005/8/layout/lProcess3"/>
    <dgm:cxn modelId="{70A7F832-064D-864D-88E6-C1EAA4CC089B}" srcId="{990D8CB4-5457-6746-9F81-DA686685CD09}" destId="{BCA159F1-0F8B-174B-B84F-2244B4F85443}" srcOrd="2" destOrd="0" parTransId="{695DB165-EA33-664A-96D9-3912F9568D42}" sibTransId="{0828B083-32D2-FA44-8343-B30DA59E95FD}"/>
    <dgm:cxn modelId="{36132492-0506-5443-BE9B-C1830B9EBEFD}" srcId="{F97052F8-1036-9B4D-AFBF-2E37DDC002C6}" destId="{5F29E38A-B7B5-F448-A591-981591F2D10B}" srcOrd="0" destOrd="0" parTransId="{223E037D-EA0F-A943-B6CE-45E1183C17F9}" sibTransId="{403B2712-110D-FB42-A50D-EDA817F7C2E2}"/>
    <dgm:cxn modelId="{0231AC39-5AF2-2448-BF83-EA709C6CC556}" type="presOf" srcId="{B33A9A63-165D-474C-A29E-3797393C9C8B}" destId="{050E7C00-83A4-0042-B9AB-834CC6FFDE74}" srcOrd="0" destOrd="0" presId="urn:microsoft.com/office/officeart/2005/8/layout/lProcess3"/>
    <dgm:cxn modelId="{5451D5C3-4792-524A-8A38-17F9820F365C}" type="presOf" srcId="{71F03C4A-049B-534F-9CBF-04A4FFB71F56}" destId="{6A99748E-4FB9-1140-90FC-92977C6E169C}" srcOrd="0" destOrd="0" presId="urn:microsoft.com/office/officeart/2005/8/layout/lProcess3"/>
    <dgm:cxn modelId="{E704C998-99D2-204D-8CD7-8A1A4C859EB0}" srcId="{71F03C4A-049B-534F-9CBF-04A4FFB71F56}" destId="{11C9FA72-C1E9-AD42-9824-2A24ED249B3A}" srcOrd="0" destOrd="0" parTransId="{AAD8C601-1C43-B641-BC2F-0EDD54D67C3A}" sibTransId="{EFDC4591-A92A-C143-BB99-5AB70AADCF34}"/>
    <dgm:cxn modelId="{E4A618CA-1624-BE49-BAFB-3C854D39F8B7}" srcId="{990D8CB4-5457-6746-9F81-DA686685CD09}" destId="{521008BD-F537-894C-89CB-69A816756216}" srcOrd="4" destOrd="0" parTransId="{9D6D4BFD-7FF2-3349-BE8B-48892FB218F7}" sibTransId="{FCB003C1-F839-2C48-AED3-F7E98DA034D9}"/>
    <dgm:cxn modelId="{E459C3FC-CA35-5944-AAE1-B42EEA41B924}" srcId="{990D8CB4-5457-6746-9F81-DA686685CD09}" destId="{71F03C4A-049B-534F-9CBF-04A4FFB71F56}" srcOrd="0" destOrd="0" parTransId="{5B84AA06-B6B5-F945-BC03-43DDB728A48A}" sibTransId="{B0AA86CF-45FD-EF4F-AE34-06D60F465E64}"/>
    <dgm:cxn modelId="{EAB81DE9-88B1-3949-882B-B92345C1D483}" type="presOf" srcId="{521008BD-F537-894C-89CB-69A816756216}" destId="{EC90C842-D2C4-624A-9D26-6F7EF5D86155}" srcOrd="0" destOrd="0" presId="urn:microsoft.com/office/officeart/2005/8/layout/lProcess3"/>
    <dgm:cxn modelId="{EC8D8A52-D4EC-2F42-B946-9147DD7ECE3B}" type="presOf" srcId="{BCA159F1-0F8B-174B-B84F-2244B4F85443}" destId="{16C56A94-1083-2E4A-BE40-5C69B727B250}" srcOrd="0" destOrd="0" presId="urn:microsoft.com/office/officeart/2005/8/layout/lProcess3"/>
    <dgm:cxn modelId="{C399378F-B461-E348-88A1-592AC85F3C42}" srcId="{990D8CB4-5457-6746-9F81-DA686685CD09}" destId="{B33A9A63-165D-474C-A29E-3797393C9C8B}" srcOrd="1" destOrd="0" parTransId="{E266FDAD-81E7-7B41-8C5A-B138FF7D4719}" sibTransId="{906B0F67-4B0B-8546-AFAE-99F5B6E02B37}"/>
    <dgm:cxn modelId="{62D9AE25-3492-244D-8956-9E55B9CC4BDD}" type="presOf" srcId="{990D8CB4-5457-6746-9F81-DA686685CD09}" destId="{19ACB196-734E-B144-8B32-9A0834881F4F}" srcOrd="0" destOrd="0" presId="urn:microsoft.com/office/officeart/2005/8/layout/lProcess3"/>
    <dgm:cxn modelId="{DC13B006-A3A0-FF43-A5B8-4CC955688E2B}" srcId="{990D8CB4-5457-6746-9F81-DA686685CD09}" destId="{F97052F8-1036-9B4D-AFBF-2E37DDC002C6}" srcOrd="3" destOrd="0" parTransId="{3B449DB9-ACBE-0C46-BD58-E7696A8D50EC}" sibTransId="{2EE1FA05-0181-E442-973A-6AA4D1687A16}"/>
    <dgm:cxn modelId="{4B360805-9641-994A-A1CA-93C3F953756F}" type="presOf" srcId="{338F6123-7E89-B647-972B-2BB7199B9B00}" destId="{5EC43DED-4F4E-C147-A658-AF90F9C87BCB}" srcOrd="0" destOrd="0" presId="urn:microsoft.com/office/officeart/2005/8/layout/lProcess3"/>
    <dgm:cxn modelId="{1B0718E4-F181-D940-84BE-FE4FB00DDB8C}" type="presOf" srcId="{F97052F8-1036-9B4D-AFBF-2E37DDC002C6}" destId="{23718B34-47DD-6941-9BD5-5BE44450ADF6}" srcOrd="0" destOrd="0" presId="urn:microsoft.com/office/officeart/2005/8/layout/lProcess3"/>
    <dgm:cxn modelId="{761916C4-CCA6-6944-879A-7D2BCFA0E4C7}" srcId="{BCA159F1-0F8B-174B-B84F-2244B4F85443}" destId="{338F6123-7E89-B647-972B-2BB7199B9B00}" srcOrd="0" destOrd="0" parTransId="{DDBCCF7E-EFDF-6C49-A973-EF8871EFA941}" sibTransId="{D1424E81-B45E-6446-9E37-839135ED88E4}"/>
    <dgm:cxn modelId="{33DEDD03-EABB-5C44-93EA-88A9D033BE84}" type="presOf" srcId="{11C9FA72-C1E9-AD42-9824-2A24ED249B3A}" destId="{1E4C7F21-1449-4D47-8115-B974FF62A42F}" srcOrd="0" destOrd="0" presId="urn:microsoft.com/office/officeart/2005/8/layout/lProcess3"/>
    <dgm:cxn modelId="{1C1B15F2-8622-B145-AD3D-9C8FB062386B}" type="presOf" srcId="{21E87059-266D-B847-AF5A-73BD270DF34C}" destId="{F79856DF-E333-5D4A-B75D-81750049CF3A}" srcOrd="0" destOrd="0" presId="urn:microsoft.com/office/officeart/2005/8/layout/lProcess3"/>
    <dgm:cxn modelId="{6FE3E36B-9130-0C4F-A16F-B97EEB74B958}" type="presParOf" srcId="{19ACB196-734E-B144-8B32-9A0834881F4F}" destId="{B091772B-3CD8-7C4F-8218-71C8B9017B1E}" srcOrd="0" destOrd="0" presId="urn:microsoft.com/office/officeart/2005/8/layout/lProcess3"/>
    <dgm:cxn modelId="{BC478A5C-B1C4-7843-AB18-6CBF1AE2286A}" type="presParOf" srcId="{B091772B-3CD8-7C4F-8218-71C8B9017B1E}" destId="{6A99748E-4FB9-1140-90FC-92977C6E169C}" srcOrd="0" destOrd="0" presId="urn:microsoft.com/office/officeart/2005/8/layout/lProcess3"/>
    <dgm:cxn modelId="{4F51CB1E-9716-6D42-8363-437BDFB8B1C0}" type="presParOf" srcId="{B091772B-3CD8-7C4F-8218-71C8B9017B1E}" destId="{871A9E24-AE64-4F4C-99B1-1D1DF6F66B95}" srcOrd="1" destOrd="0" presId="urn:microsoft.com/office/officeart/2005/8/layout/lProcess3"/>
    <dgm:cxn modelId="{A81CEAFA-9B55-8C42-9EB5-C1276EFCF364}" type="presParOf" srcId="{B091772B-3CD8-7C4F-8218-71C8B9017B1E}" destId="{1E4C7F21-1449-4D47-8115-B974FF62A42F}" srcOrd="2" destOrd="0" presId="urn:microsoft.com/office/officeart/2005/8/layout/lProcess3"/>
    <dgm:cxn modelId="{69746BA3-2932-4F42-9EAA-DAA5437B371D}" type="presParOf" srcId="{19ACB196-734E-B144-8B32-9A0834881F4F}" destId="{2AC5BEDF-7C69-5245-816B-421B5B31A841}" srcOrd="1" destOrd="0" presId="urn:microsoft.com/office/officeart/2005/8/layout/lProcess3"/>
    <dgm:cxn modelId="{6AA1C2B4-2EC8-264A-BA30-3089B3999C7C}" type="presParOf" srcId="{19ACB196-734E-B144-8B32-9A0834881F4F}" destId="{5B75C316-BAE9-8041-97F4-7FB53DC72003}" srcOrd="2" destOrd="0" presId="urn:microsoft.com/office/officeart/2005/8/layout/lProcess3"/>
    <dgm:cxn modelId="{ACF40497-9B0E-2D42-8959-B2990CE97071}" type="presParOf" srcId="{5B75C316-BAE9-8041-97F4-7FB53DC72003}" destId="{050E7C00-83A4-0042-B9AB-834CC6FFDE74}" srcOrd="0" destOrd="0" presId="urn:microsoft.com/office/officeart/2005/8/layout/lProcess3"/>
    <dgm:cxn modelId="{49296241-2268-454B-B113-0A5A79D79B77}" type="presParOf" srcId="{5B75C316-BAE9-8041-97F4-7FB53DC72003}" destId="{C7C86C1B-33A1-EB4C-BE3D-DC62321AE7B5}" srcOrd="1" destOrd="0" presId="urn:microsoft.com/office/officeart/2005/8/layout/lProcess3"/>
    <dgm:cxn modelId="{CF63E0DE-9BBC-414B-B812-9425A7775167}" type="presParOf" srcId="{5B75C316-BAE9-8041-97F4-7FB53DC72003}" destId="{F79856DF-E333-5D4A-B75D-81750049CF3A}" srcOrd="2" destOrd="0" presId="urn:microsoft.com/office/officeart/2005/8/layout/lProcess3"/>
    <dgm:cxn modelId="{C235B8E2-8CFB-1241-B531-6B2DD5FA1821}" type="presParOf" srcId="{19ACB196-734E-B144-8B32-9A0834881F4F}" destId="{2FB48150-46CA-E947-920E-8F31108B3955}" srcOrd="3" destOrd="0" presId="urn:microsoft.com/office/officeart/2005/8/layout/lProcess3"/>
    <dgm:cxn modelId="{ADC9B49B-3C4D-DD47-89F3-422FCF70263F}" type="presParOf" srcId="{19ACB196-734E-B144-8B32-9A0834881F4F}" destId="{A4C7B4BD-B950-044B-81A1-EBB6C5A601BA}" srcOrd="4" destOrd="0" presId="urn:microsoft.com/office/officeart/2005/8/layout/lProcess3"/>
    <dgm:cxn modelId="{DDC4D908-4940-9049-81EB-BD15F2BA2049}" type="presParOf" srcId="{A4C7B4BD-B950-044B-81A1-EBB6C5A601BA}" destId="{16C56A94-1083-2E4A-BE40-5C69B727B250}" srcOrd="0" destOrd="0" presId="urn:microsoft.com/office/officeart/2005/8/layout/lProcess3"/>
    <dgm:cxn modelId="{10E01CA4-545E-E34E-BEFE-59DE4301BD78}" type="presParOf" srcId="{A4C7B4BD-B950-044B-81A1-EBB6C5A601BA}" destId="{461B13DC-33D4-EC47-8D21-C0C9B9AC3342}" srcOrd="1" destOrd="0" presId="urn:microsoft.com/office/officeart/2005/8/layout/lProcess3"/>
    <dgm:cxn modelId="{EFEEDA14-D779-7A46-83C5-9025A5A6A47C}" type="presParOf" srcId="{A4C7B4BD-B950-044B-81A1-EBB6C5A601BA}" destId="{5EC43DED-4F4E-C147-A658-AF90F9C87BCB}" srcOrd="2" destOrd="0" presId="urn:microsoft.com/office/officeart/2005/8/layout/lProcess3"/>
    <dgm:cxn modelId="{41DD9C4B-6845-4A43-B369-ECC7549AE4A2}" type="presParOf" srcId="{19ACB196-734E-B144-8B32-9A0834881F4F}" destId="{6137D54D-1DBF-094A-8E94-55B1EE83F932}" srcOrd="5" destOrd="0" presId="urn:microsoft.com/office/officeart/2005/8/layout/lProcess3"/>
    <dgm:cxn modelId="{D2F5D3E2-4150-F143-94B7-51154D63B663}" type="presParOf" srcId="{19ACB196-734E-B144-8B32-9A0834881F4F}" destId="{2B944935-3B9C-5945-9DF5-EE25D55414EE}" srcOrd="6" destOrd="0" presId="urn:microsoft.com/office/officeart/2005/8/layout/lProcess3"/>
    <dgm:cxn modelId="{0E42103E-CCA4-6D4B-9EEA-91BA1EF4F5DC}" type="presParOf" srcId="{2B944935-3B9C-5945-9DF5-EE25D55414EE}" destId="{23718B34-47DD-6941-9BD5-5BE44450ADF6}" srcOrd="0" destOrd="0" presId="urn:microsoft.com/office/officeart/2005/8/layout/lProcess3"/>
    <dgm:cxn modelId="{6334B6AD-17FB-8C4C-9DC7-9BF51BB15211}" type="presParOf" srcId="{2B944935-3B9C-5945-9DF5-EE25D55414EE}" destId="{C456BC98-7914-184B-BD72-2992C03CA966}" srcOrd="1" destOrd="0" presId="urn:microsoft.com/office/officeart/2005/8/layout/lProcess3"/>
    <dgm:cxn modelId="{AA393F1C-5D03-BB4F-8C69-D1F4944C10FD}" type="presParOf" srcId="{2B944935-3B9C-5945-9DF5-EE25D55414EE}" destId="{1D04DDD7-9959-4F4B-9DE9-1605710590D4}" srcOrd="2" destOrd="0" presId="urn:microsoft.com/office/officeart/2005/8/layout/lProcess3"/>
    <dgm:cxn modelId="{18E6D5FF-78AC-954E-A7E5-CDAC3AE5D045}" type="presParOf" srcId="{19ACB196-734E-B144-8B32-9A0834881F4F}" destId="{ABBEAAE3-6914-1043-9061-8F9CCEF2379A}" srcOrd="7" destOrd="0" presId="urn:microsoft.com/office/officeart/2005/8/layout/lProcess3"/>
    <dgm:cxn modelId="{F2D40AB2-355C-4948-83DF-A1EE233CBDA1}" type="presParOf" srcId="{19ACB196-734E-B144-8B32-9A0834881F4F}" destId="{B16EB552-30E5-C54E-B795-C0C1B6C3667F}" srcOrd="8" destOrd="0" presId="urn:microsoft.com/office/officeart/2005/8/layout/lProcess3"/>
    <dgm:cxn modelId="{0AD55D54-741E-7147-895F-2A87BB266668}" type="presParOf" srcId="{B16EB552-30E5-C54E-B795-C0C1B6C3667F}" destId="{EC90C842-D2C4-624A-9D26-6F7EF5D86155}" srcOrd="0" destOrd="0" presId="urn:microsoft.com/office/officeart/2005/8/layout/lProcess3"/>
    <dgm:cxn modelId="{16F32BA9-9E17-6646-BA9D-48433D24C029}" type="presParOf" srcId="{B16EB552-30E5-C54E-B795-C0C1B6C3667F}" destId="{A5B5A95C-B4CD-A94D-ADB6-23CCB4C38E17}" srcOrd="1" destOrd="0" presId="urn:microsoft.com/office/officeart/2005/8/layout/lProcess3"/>
    <dgm:cxn modelId="{047A867F-3D40-CE4C-B16B-DDF41C75A65B}" type="presParOf" srcId="{B16EB552-30E5-C54E-B795-C0C1B6C3667F}" destId="{DBADCBBB-CE06-C749-9480-7BDC46AC51D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6285E-8FC2-304D-B8D6-1F4764C439BB}">
      <dsp:nvSpPr>
        <dsp:cNvPr id="0" name=""/>
        <dsp:cNvSpPr/>
      </dsp:nvSpPr>
      <dsp:spPr>
        <a:xfrm>
          <a:off x="7567" y="1353410"/>
          <a:ext cx="2261964" cy="135717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+mn-lt"/>
            </a:rPr>
            <a:t>What assets need to be protected</a:t>
          </a:r>
        </a:p>
      </dsp:txBody>
      <dsp:txXfrm>
        <a:off x="47317" y="1393160"/>
        <a:ext cx="2182464" cy="1277678"/>
      </dsp:txXfrm>
    </dsp:sp>
    <dsp:sp modelId="{29C810DC-3DD5-5349-B6C4-53BFAF5170C0}">
      <dsp:nvSpPr>
        <dsp:cNvPr id="0" name=""/>
        <dsp:cNvSpPr/>
      </dsp:nvSpPr>
      <dsp:spPr>
        <a:xfrm>
          <a:off x="2495728" y="1751516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495728" y="1863709"/>
        <a:ext cx="335675" cy="336581"/>
      </dsp:txXfrm>
    </dsp:sp>
    <dsp:sp modelId="{F0EE840A-6A6A-8C4E-BD43-645284D74784}">
      <dsp:nvSpPr>
        <dsp:cNvPr id="0" name=""/>
        <dsp:cNvSpPr/>
      </dsp:nvSpPr>
      <dsp:spPr>
        <a:xfrm>
          <a:off x="3174317" y="1353410"/>
          <a:ext cx="2261964" cy="135717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+mn-lt"/>
            </a:rPr>
            <a:t>How are those assets threatened</a:t>
          </a:r>
        </a:p>
      </dsp:txBody>
      <dsp:txXfrm>
        <a:off x="3214067" y="1393160"/>
        <a:ext cx="2182464" cy="1277678"/>
      </dsp:txXfrm>
    </dsp:sp>
    <dsp:sp modelId="{106A60B2-E17B-6846-A742-BD11872B615E}">
      <dsp:nvSpPr>
        <dsp:cNvPr id="0" name=""/>
        <dsp:cNvSpPr/>
      </dsp:nvSpPr>
      <dsp:spPr>
        <a:xfrm>
          <a:off x="5662478" y="1751516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accent4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662478" y="1863709"/>
        <a:ext cx="335675" cy="336581"/>
      </dsp:txXfrm>
    </dsp:sp>
    <dsp:sp modelId="{5E945862-EF2F-A845-884B-12FE5750CF76}">
      <dsp:nvSpPr>
        <dsp:cNvPr id="0" name=""/>
        <dsp:cNvSpPr/>
      </dsp:nvSpPr>
      <dsp:spPr>
        <a:xfrm>
          <a:off x="6341067" y="1353410"/>
          <a:ext cx="2261964" cy="13571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+mn-lt"/>
            </a:rPr>
            <a:t>What can be done to counter those threats</a:t>
          </a:r>
        </a:p>
      </dsp:txBody>
      <dsp:txXfrm>
        <a:off x="6380817" y="1393160"/>
        <a:ext cx="2182464" cy="1277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EBCA9-E0EF-964A-930C-85776AACF547}">
      <dsp:nvSpPr>
        <dsp:cNvPr id="0" name=""/>
        <dsp:cNvSpPr/>
      </dsp:nvSpPr>
      <dsp:spPr>
        <a:xfrm>
          <a:off x="0" y="0"/>
          <a:ext cx="9144000" cy="1531620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latin typeface="+mn-lt"/>
            </a:rPr>
            <a:t>IT SECURITY MANAGEMENT:  A process used to achieve and maintain appropriate levels of confidentiality, integrity, availability, accountability, authenticity, and reliability.  IT security management functions include:</a:t>
          </a:r>
          <a:endParaRPr lang="en-US" sz="2200" b="0" kern="1200" dirty="0">
            <a:latin typeface="+mn-lt"/>
          </a:endParaRPr>
        </a:p>
      </dsp:txBody>
      <dsp:txXfrm>
        <a:off x="0" y="0"/>
        <a:ext cx="9144000" cy="1531620"/>
      </dsp:txXfrm>
    </dsp:sp>
    <dsp:sp modelId="{1C84FA8C-ED9A-FC43-A391-DDDD79295E98}">
      <dsp:nvSpPr>
        <dsp:cNvPr id="0" name=""/>
        <dsp:cNvSpPr/>
      </dsp:nvSpPr>
      <dsp:spPr>
        <a:xfrm>
          <a:off x="3146" y="1531620"/>
          <a:ext cx="1246252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Determining organizational         IT security objectives, strategies, and policies</a:t>
          </a:r>
          <a:endParaRPr lang="en-US" sz="1200" b="1" kern="1200" dirty="0">
            <a:latin typeface="+mn-lt"/>
          </a:endParaRPr>
        </a:p>
      </dsp:txBody>
      <dsp:txXfrm>
        <a:off x="3146" y="1531620"/>
        <a:ext cx="1246252" cy="3216402"/>
      </dsp:txXfrm>
    </dsp:sp>
    <dsp:sp modelId="{133A0DB5-B4DC-EE4F-97ED-465127DA17DB}">
      <dsp:nvSpPr>
        <dsp:cNvPr id="0" name=""/>
        <dsp:cNvSpPr/>
      </dsp:nvSpPr>
      <dsp:spPr>
        <a:xfrm>
          <a:off x="1249398" y="1531620"/>
          <a:ext cx="1144749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+mn-lt"/>
            </a:rPr>
            <a:t>Determining organizational IT security requirements</a:t>
          </a:r>
          <a:endParaRPr lang="en-US" sz="1200" b="1" kern="1200" dirty="0">
            <a:latin typeface="+mn-lt"/>
          </a:endParaRPr>
        </a:p>
      </dsp:txBody>
      <dsp:txXfrm>
        <a:off x="1249398" y="1531620"/>
        <a:ext cx="1144749" cy="3216402"/>
      </dsp:txXfrm>
    </dsp:sp>
    <dsp:sp modelId="{91F63209-B40C-294A-A932-B982AEBD2ABF}">
      <dsp:nvSpPr>
        <dsp:cNvPr id="0" name=""/>
        <dsp:cNvSpPr/>
      </dsp:nvSpPr>
      <dsp:spPr>
        <a:xfrm>
          <a:off x="2394148" y="1531620"/>
          <a:ext cx="1247343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+mn-lt"/>
            </a:rPr>
            <a:t>Identifying and analyzing security threats to IT assets within the organization</a:t>
          </a:r>
          <a:endParaRPr lang="en-US" sz="1200" b="1" kern="1200" dirty="0">
            <a:latin typeface="+mn-lt"/>
          </a:endParaRPr>
        </a:p>
      </dsp:txBody>
      <dsp:txXfrm>
        <a:off x="2394148" y="1531620"/>
        <a:ext cx="1247343" cy="3216402"/>
      </dsp:txXfrm>
    </dsp:sp>
    <dsp:sp modelId="{1932F4D9-3099-CD47-A33A-8F7F982E4626}">
      <dsp:nvSpPr>
        <dsp:cNvPr id="0" name=""/>
        <dsp:cNvSpPr/>
      </dsp:nvSpPr>
      <dsp:spPr>
        <a:xfrm>
          <a:off x="3641491" y="1531620"/>
          <a:ext cx="1014101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Identifying and analyzing risks</a:t>
          </a:r>
          <a:endParaRPr lang="en-US" sz="1200" b="1" kern="1200" dirty="0">
            <a:latin typeface="+mn-lt"/>
          </a:endParaRPr>
        </a:p>
      </dsp:txBody>
      <dsp:txXfrm>
        <a:off x="3641491" y="1531620"/>
        <a:ext cx="1014101" cy="3216402"/>
      </dsp:txXfrm>
    </dsp:sp>
    <dsp:sp modelId="{32E9282E-07BA-1F46-8BAE-3D761FEF1ED8}">
      <dsp:nvSpPr>
        <dsp:cNvPr id="0" name=""/>
        <dsp:cNvSpPr/>
      </dsp:nvSpPr>
      <dsp:spPr>
        <a:xfrm>
          <a:off x="4655592" y="1531620"/>
          <a:ext cx="1174661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Specifying appropriate safeguards</a:t>
          </a:r>
          <a:endParaRPr lang="en-US" sz="1200" b="1" kern="1200" dirty="0">
            <a:latin typeface="+mn-lt"/>
          </a:endParaRPr>
        </a:p>
      </dsp:txBody>
      <dsp:txXfrm>
        <a:off x="4655592" y="1531620"/>
        <a:ext cx="1174661" cy="3216402"/>
      </dsp:txXfrm>
    </dsp:sp>
    <dsp:sp modelId="{24676DF4-7AD2-B944-AB30-B7D9C5A5000D}">
      <dsp:nvSpPr>
        <dsp:cNvPr id="0" name=""/>
        <dsp:cNvSpPr/>
      </dsp:nvSpPr>
      <dsp:spPr>
        <a:xfrm>
          <a:off x="5830254" y="1523997"/>
          <a:ext cx="1241585" cy="323164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111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50" b="1" kern="1200" dirty="0" smtClean="0">
              <a:latin typeface="+mn-lt"/>
            </a:rPr>
            <a:t>Monitoring the implementation and operation of safeguards that are necessary in order to cost effectively protect the information and services within the organization</a:t>
          </a:r>
          <a:endParaRPr lang="en-US" sz="1150" b="1" kern="1200" dirty="0">
            <a:latin typeface="+mn-lt"/>
          </a:endParaRPr>
        </a:p>
      </dsp:txBody>
      <dsp:txXfrm>
        <a:off x="5830254" y="1523997"/>
        <a:ext cx="1241585" cy="3231647"/>
      </dsp:txXfrm>
    </dsp:sp>
    <dsp:sp modelId="{28C3CB3C-C7D2-CB49-A95C-0705ACD23DED}">
      <dsp:nvSpPr>
        <dsp:cNvPr id="0" name=""/>
        <dsp:cNvSpPr/>
      </dsp:nvSpPr>
      <dsp:spPr>
        <a:xfrm>
          <a:off x="7071840" y="1531620"/>
          <a:ext cx="1135230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Developing and implementing a security awareness program</a:t>
          </a:r>
          <a:endParaRPr lang="en-US" sz="1200" b="1" kern="1200" dirty="0">
            <a:latin typeface="+mn-lt"/>
          </a:endParaRPr>
        </a:p>
      </dsp:txBody>
      <dsp:txXfrm>
        <a:off x="7071840" y="1531620"/>
        <a:ext cx="1135230" cy="3216402"/>
      </dsp:txXfrm>
    </dsp:sp>
    <dsp:sp modelId="{932EB49E-B7CA-6943-9EE4-2E29970FB7DB}">
      <dsp:nvSpPr>
        <dsp:cNvPr id="0" name=""/>
        <dsp:cNvSpPr/>
      </dsp:nvSpPr>
      <dsp:spPr>
        <a:xfrm>
          <a:off x="8207071" y="1531620"/>
          <a:ext cx="933782" cy="321640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Detecting and reacting to incidents</a:t>
          </a:r>
          <a:endParaRPr lang="en-US" sz="1200" b="1" kern="1200" dirty="0">
            <a:latin typeface="+mn-lt"/>
          </a:endParaRPr>
        </a:p>
      </dsp:txBody>
      <dsp:txXfrm>
        <a:off x="8207071" y="1531620"/>
        <a:ext cx="933782" cy="3216402"/>
      </dsp:txXfrm>
    </dsp:sp>
    <dsp:sp modelId="{FFE7BA93-BDD0-984C-89E5-5B213247846F}">
      <dsp:nvSpPr>
        <dsp:cNvPr id="0" name=""/>
        <dsp:cNvSpPr/>
      </dsp:nvSpPr>
      <dsp:spPr>
        <a:xfrm>
          <a:off x="0" y="4748022"/>
          <a:ext cx="9144000" cy="35737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1F8B2-A2DD-5E42-83BE-338AE56DA0B9}">
      <dsp:nvSpPr>
        <dsp:cNvPr id="0" name=""/>
        <dsp:cNvSpPr/>
      </dsp:nvSpPr>
      <dsp:spPr>
        <a:xfrm>
          <a:off x="0" y="0"/>
          <a:ext cx="3048000" cy="457200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+mn-lt"/>
            </a:rPr>
            <a:t>First examine organization’s IT security:</a:t>
          </a:r>
          <a:endParaRPr lang="en-US" sz="2500" kern="1200" dirty="0">
            <a:latin typeface="+mn-lt"/>
          </a:endParaRPr>
        </a:p>
      </dsp:txBody>
      <dsp:txXfrm>
        <a:off x="0" y="0"/>
        <a:ext cx="3048000" cy="1371600"/>
      </dsp:txXfrm>
    </dsp:sp>
    <dsp:sp modelId="{52E71F39-9D61-6744-A980-F4B723FA1F95}">
      <dsp:nvSpPr>
        <dsp:cNvPr id="0" name=""/>
        <dsp:cNvSpPr/>
      </dsp:nvSpPr>
      <dsp:spPr>
        <a:xfrm>
          <a:off x="304800" y="1371990"/>
          <a:ext cx="2438400" cy="89821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>
              <a:latin typeface="+mn-lt"/>
            </a:rPr>
            <a:t>Objectives</a:t>
          </a:r>
          <a:r>
            <a:rPr lang="en-US" sz="1800" kern="1200" smtClean="0">
              <a:latin typeface="+mn-lt"/>
            </a:rPr>
            <a:t> - wanted IT security outcomes</a:t>
          </a:r>
          <a:endParaRPr lang="en-US" sz="1800" kern="1200" dirty="0">
            <a:latin typeface="+mn-lt"/>
          </a:endParaRPr>
        </a:p>
      </dsp:txBody>
      <dsp:txXfrm>
        <a:off x="331108" y="1398298"/>
        <a:ext cx="2385784" cy="845598"/>
      </dsp:txXfrm>
    </dsp:sp>
    <dsp:sp modelId="{895D45A9-5732-1F49-82EE-95819AA2B3C9}">
      <dsp:nvSpPr>
        <dsp:cNvPr id="0" name=""/>
        <dsp:cNvSpPr/>
      </dsp:nvSpPr>
      <dsp:spPr>
        <a:xfrm>
          <a:off x="304800" y="2408392"/>
          <a:ext cx="2438400" cy="89821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latin typeface="+mn-lt"/>
            </a:rPr>
            <a:t>Strategies</a:t>
          </a:r>
          <a:r>
            <a:rPr lang="en-US" sz="1800" kern="1200" dirty="0" smtClean="0">
              <a:latin typeface="+mn-lt"/>
            </a:rPr>
            <a:t> - how to meet objectives</a:t>
          </a:r>
          <a:endParaRPr lang="en-US" sz="1800" kern="1200" dirty="0">
            <a:latin typeface="+mn-lt"/>
          </a:endParaRPr>
        </a:p>
      </dsp:txBody>
      <dsp:txXfrm>
        <a:off x="331108" y="2434700"/>
        <a:ext cx="2385784" cy="845598"/>
      </dsp:txXfrm>
    </dsp:sp>
    <dsp:sp modelId="{C0C6AEA2-1A13-364E-9701-B43766F33FE2}">
      <dsp:nvSpPr>
        <dsp:cNvPr id="0" name=""/>
        <dsp:cNvSpPr/>
      </dsp:nvSpPr>
      <dsp:spPr>
        <a:xfrm>
          <a:off x="304800" y="3444794"/>
          <a:ext cx="2438400" cy="89821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latin typeface="+mn-lt"/>
            </a:rPr>
            <a:t>Policies</a:t>
          </a:r>
          <a:r>
            <a:rPr lang="en-US" sz="1800" kern="1200" dirty="0" smtClean="0">
              <a:latin typeface="+mn-lt"/>
            </a:rPr>
            <a:t> - identify what needs to be done</a:t>
          </a:r>
          <a:endParaRPr lang="en-US" sz="1800" kern="1200" dirty="0">
            <a:latin typeface="+mn-lt"/>
          </a:endParaRPr>
        </a:p>
      </dsp:txBody>
      <dsp:txXfrm>
        <a:off x="331108" y="3471102"/>
        <a:ext cx="2385784" cy="845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76C59-715A-B042-B465-CD10C9F3F325}">
      <dsp:nvSpPr>
        <dsp:cNvPr id="0" name=""/>
        <dsp:cNvSpPr/>
      </dsp:nvSpPr>
      <dsp:spPr>
        <a:xfrm>
          <a:off x="0" y="57415"/>
          <a:ext cx="8784976" cy="825336"/>
        </a:xfrm>
        <a:prstGeom prst="rect">
          <a:avLst/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chemeClr val="bg1"/>
              </a:solidFill>
            </a:rPr>
            <a:t>Needs to address: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0" y="57415"/>
        <a:ext cx="8784976" cy="825336"/>
      </dsp:txXfrm>
    </dsp:sp>
    <dsp:sp modelId="{7B01258C-2BDC-D14A-80F7-36087E807CED}">
      <dsp:nvSpPr>
        <dsp:cNvPr id="0" name=""/>
        <dsp:cNvSpPr/>
      </dsp:nvSpPr>
      <dsp:spPr>
        <a:xfrm>
          <a:off x="0" y="882752"/>
          <a:ext cx="8784976" cy="4172399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Scope and purpose including relation of objectives to business, legal, regulatory requirements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IT security requirements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Assignment of responsibilities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Risk management approach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Security awareness and training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General personnel issues and any legal sanctions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Integration of security into systems development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Information classification scheme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Contingency and business continuity planning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Incident detection and handling processes</a:t>
          </a:r>
          <a:endParaRPr lang="en-US" sz="1900" b="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•"/>
          </a:pPr>
          <a:r>
            <a:rPr lang="en-US" sz="1900" b="0" kern="1200" dirty="0" smtClean="0">
              <a:latin typeface="+mn-lt"/>
            </a:rPr>
            <a:t>How and when policy reviewed, and change control to it</a:t>
          </a:r>
          <a:endParaRPr lang="en-US" sz="1900" b="0" kern="1200" dirty="0">
            <a:latin typeface="+mn-lt"/>
          </a:endParaRPr>
        </a:p>
      </dsp:txBody>
      <dsp:txXfrm>
        <a:off x="0" y="882752"/>
        <a:ext cx="8784976" cy="4172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F1D93-B1A7-EC4D-B4AE-9716ECD96F07}">
      <dsp:nvSpPr>
        <dsp:cNvPr id="0" name=""/>
        <dsp:cNvSpPr/>
      </dsp:nvSpPr>
      <dsp:spPr>
        <a:xfrm flipV="1">
          <a:off x="538248" y="634605"/>
          <a:ext cx="4090121" cy="803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770636" rIns="66827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 rot="10800000">
        <a:off x="538248" y="634605"/>
        <a:ext cx="4090121" cy="80316"/>
      </dsp:txXfrm>
    </dsp:sp>
    <dsp:sp modelId="{129D86C5-B349-B249-9B7A-A09BDCE643A3}">
      <dsp:nvSpPr>
        <dsp:cNvPr id="0" name=""/>
        <dsp:cNvSpPr/>
      </dsp:nvSpPr>
      <dsp:spPr>
        <a:xfrm>
          <a:off x="76199" y="0"/>
          <a:ext cx="6027420" cy="109224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n-lt"/>
            </a:rPr>
            <a:t>Critical component of process</a:t>
          </a:r>
          <a:endParaRPr lang="en-US" sz="2200" b="0" kern="1200" dirty="0">
            <a:solidFill>
              <a:schemeClr val="bg1"/>
            </a:solidFill>
            <a:latin typeface="+mn-lt"/>
          </a:endParaRPr>
        </a:p>
      </dsp:txBody>
      <dsp:txXfrm>
        <a:off x="129518" y="53319"/>
        <a:ext cx="5920782" cy="985602"/>
      </dsp:txXfrm>
    </dsp:sp>
    <dsp:sp modelId="{177C6B0C-9EC7-8A4B-9693-595E5BA85392}">
      <dsp:nvSpPr>
        <dsp:cNvPr id="0" name=""/>
        <dsp:cNvSpPr/>
      </dsp:nvSpPr>
      <dsp:spPr>
        <a:xfrm>
          <a:off x="1981212" y="1535447"/>
          <a:ext cx="4476220" cy="119463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770636" rIns="66827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bg1"/>
              </a:solidFill>
              <a:latin typeface="+mn-lt"/>
            </a:rPr>
            <a:t>Not feasible in practice</a:t>
          </a:r>
          <a:endParaRPr lang="en-US" sz="1800" b="0" kern="1200" dirty="0">
            <a:solidFill>
              <a:schemeClr val="bg1"/>
            </a:solidFill>
            <a:latin typeface="+mn-lt"/>
          </a:endParaRPr>
        </a:p>
      </dsp:txBody>
      <dsp:txXfrm>
        <a:off x="1981212" y="1535447"/>
        <a:ext cx="4476220" cy="1194637"/>
      </dsp:txXfrm>
    </dsp:sp>
    <dsp:sp modelId="{049C8206-A4B5-724E-B3E3-055514E4F640}">
      <dsp:nvSpPr>
        <dsp:cNvPr id="0" name=""/>
        <dsp:cNvSpPr/>
      </dsp:nvSpPr>
      <dsp:spPr>
        <a:xfrm>
          <a:off x="914402" y="998422"/>
          <a:ext cx="6027420" cy="1092240"/>
        </a:xfrm>
        <a:prstGeom prst="roundRect">
          <a:avLst/>
        </a:prstGeom>
        <a:solidFill>
          <a:schemeClr val="accent6">
            <a:shade val="80000"/>
            <a:hueOff val="-173528"/>
            <a:satOff val="1316"/>
            <a:lumOff val="1261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n-lt"/>
            </a:rPr>
            <a:t>Ideally examine every organizational asset</a:t>
          </a:r>
          <a:endParaRPr lang="en-US" sz="2200" b="0" kern="1200" dirty="0">
            <a:solidFill>
              <a:schemeClr val="bg1"/>
            </a:solidFill>
            <a:latin typeface="+mn-lt"/>
          </a:endParaRPr>
        </a:p>
      </dsp:txBody>
      <dsp:txXfrm>
        <a:off x="967721" y="1051741"/>
        <a:ext cx="5920782" cy="985602"/>
      </dsp:txXfrm>
    </dsp:sp>
    <dsp:sp modelId="{BA36F59A-75C2-4445-AF6B-F7E2E9BBD8C7}">
      <dsp:nvSpPr>
        <dsp:cNvPr id="0" name=""/>
        <dsp:cNvSpPr/>
      </dsp:nvSpPr>
      <dsp:spPr>
        <a:xfrm>
          <a:off x="3657610" y="3330225"/>
          <a:ext cx="3456553" cy="215617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770636" rIns="66827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bg1"/>
              </a:solidFill>
              <a:latin typeface="+mn-lt"/>
            </a:rPr>
            <a:t>Baseline</a:t>
          </a:r>
          <a:endParaRPr lang="en-US" sz="1800" b="0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bg1"/>
              </a:solidFill>
              <a:latin typeface="+mn-lt"/>
            </a:rPr>
            <a:t>Informal</a:t>
          </a:r>
          <a:endParaRPr lang="en-US" sz="1800" b="0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bg1"/>
              </a:solidFill>
              <a:latin typeface="+mn-lt"/>
            </a:rPr>
            <a:t>Detailed risk</a:t>
          </a:r>
          <a:endParaRPr lang="en-US" sz="1800" b="0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bg1"/>
              </a:solidFill>
              <a:latin typeface="+mn-lt"/>
            </a:rPr>
            <a:t>Combined</a:t>
          </a:r>
          <a:endParaRPr lang="en-US" sz="1800" b="0" kern="1200" dirty="0">
            <a:solidFill>
              <a:schemeClr val="bg1"/>
            </a:solidFill>
            <a:latin typeface="+mn-lt"/>
          </a:endParaRPr>
        </a:p>
      </dsp:txBody>
      <dsp:txXfrm>
        <a:off x="3657610" y="3330225"/>
        <a:ext cx="3456553" cy="2156175"/>
      </dsp:txXfrm>
    </dsp:sp>
    <dsp:sp modelId="{0509F58E-3F2E-8C49-84B4-D18E914CAD90}">
      <dsp:nvSpPr>
        <dsp:cNvPr id="0" name=""/>
        <dsp:cNvSpPr/>
      </dsp:nvSpPr>
      <dsp:spPr>
        <a:xfrm>
          <a:off x="1524015" y="2730962"/>
          <a:ext cx="6484599" cy="109224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  <a:latin typeface="+mn-lt"/>
            </a:rPr>
            <a:t>Approaches to identifying and mitigating risks to an organization’s IT infrastructure:</a:t>
          </a:r>
          <a:endParaRPr lang="en-US" sz="2200" b="0" kern="1200" dirty="0">
            <a:solidFill>
              <a:schemeClr val="bg1"/>
            </a:solidFill>
            <a:latin typeface="+mn-lt"/>
          </a:endParaRPr>
        </a:p>
      </dsp:txBody>
      <dsp:txXfrm>
        <a:off x="1577334" y="2784281"/>
        <a:ext cx="6377961" cy="985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D0C3-101E-5847-9424-2B425C8ED92E}">
      <dsp:nvSpPr>
        <dsp:cNvPr id="0" name=""/>
        <dsp:cNvSpPr/>
      </dsp:nvSpPr>
      <dsp:spPr>
        <a:xfrm>
          <a:off x="0" y="28366"/>
          <a:ext cx="7560840" cy="748800"/>
        </a:xfrm>
        <a:prstGeom prst="rect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>
              <a:solidFill>
                <a:schemeClr val="bg1"/>
              </a:solidFill>
            </a:rPr>
            <a:t>Asset</a:t>
          </a:r>
          <a:endParaRPr lang="en-US" sz="2600" b="1" i="0" kern="1200" dirty="0">
            <a:solidFill>
              <a:schemeClr val="bg1"/>
            </a:solidFill>
          </a:endParaRPr>
        </a:p>
      </dsp:txBody>
      <dsp:txXfrm>
        <a:off x="0" y="28366"/>
        <a:ext cx="7560840" cy="748800"/>
      </dsp:txXfrm>
    </dsp:sp>
    <dsp:sp modelId="{67C9DCAE-FAEC-C345-9D17-7CAA623BD7D2}">
      <dsp:nvSpPr>
        <dsp:cNvPr id="0" name=""/>
        <dsp:cNvSpPr/>
      </dsp:nvSpPr>
      <dsp:spPr>
        <a:xfrm>
          <a:off x="0" y="777166"/>
          <a:ext cx="7560840" cy="196267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6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+mn-lt"/>
            </a:rPr>
            <a:t>“anything that needs to be protected” because it has value to the organization and contributes to the successful attainment of the organization’s objectives</a:t>
          </a:r>
        </a:p>
      </dsp:txBody>
      <dsp:txXfrm>
        <a:off x="0" y="777166"/>
        <a:ext cx="7560840" cy="1962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CED59-5831-8746-920B-E8FC2BE38DE0}">
      <dsp:nvSpPr>
        <dsp:cNvPr id="0" name=""/>
        <dsp:cNvSpPr/>
      </dsp:nvSpPr>
      <dsp:spPr>
        <a:xfrm>
          <a:off x="3008030" y="1212413"/>
          <a:ext cx="3020397" cy="3020397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solidFill>
                <a:schemeClr val="bg1"/>
              </a:solidFill>
              <a:latin typeface="+mj-lt"/>
            </a:rPr>
            <a:t>Anything that might hinder or prevent an asset from providing appropriate levels of the key security services</a:t>
          </a:r>
          <a:endParaRPr lang="en-US" sz="1800" b="1" i="0" kern="1200" dirty="0">
            <a:solidFill>
              <a:schemeClr val="bg1"/>
            </a:solidFill>
            <a:latin typeface="+mj-lt"/>
          </a:endParaRPr>
        </a:p>
      </dsp:txBody>
      <dsp:txXfrm>
        <a:off x="3450357" y="1654740"/>
        <a:ext cx="2135743" cy="2135743"/>
      </dsp:txXfrm>
    </dsp:sp>
    <dsp:sp modelId="{4B08B501-66AB-4248-8253-D4694DE12555}">
      <dsp:nvSpPr>
        <dsp:cNvPr id="0" name=""/>
        <dsp:cNvSpPr/>
      </dsp:nvSpPr>
      <dsp:spPr>
        <a:xfrm>
          <a:off x="3763129" y="539"/>
          <a:ext cx="1510198" cy="1510198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Integrity</a:t>
          </a:r>
          <a:endParaRPr lang="en-US" sz="1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</dsp:txBody>
      <dsp:txXfrm>
        <a:off x="3984292" y="221702"/>
        <a:ext cx="1067872" cy="1067872"/>
      </dsp:txXfrm>
    </dsp:sp>
    <dsp:sp modelId="{87CA51B6-BDF1-9B48-BA0C-54E26B9325A8}">
      <dsp:nvSpPr>
        <dsp:cNvPr id="0" name=""/>
        <dsp:cNvSpPr/>
      </dsp:nvSpPr>
      <dsp:spPr>
        <a:xfrm>
          <a:off x="5545825" y="960930"/>
          <a:ext cx="1842427" cy="1556410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 cap="none" spc="0" dirty="0" smtClean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Availability 		</a:t>
          </a:r>
        </a:p>
      </dsp:txBody>
      <dsp:txXfrm>
        <a:off x="5815642" y="1188861"/>
        <a:ext cx="1302793" cy="1100548"/>
      </dsp:txXfrm>
    </dsp:sp>
    <dsp:sp modelId="{38841C6F-ECA0-5845-ADD8-06F94BDDFEDA}">
      <dsp:nvSpPr>
        <dsp:cNvPr id="0" name=""/>
        <dsp:cNvSpPr/>
      </dsp:nvSpPr>
      <dsp:spPr>
        <a:xfrm>
          <a:off x="5480062" y="2901168"/>
          <a:ext cx="2699163" cy="145284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Accountability</a:t>
          </a:r>
        </a:p>
      </dsp:txBody>
      <dsp:txXfrm>
        <a:off x="5875345" y="3113932"/>
        <a:ext cx="1908597" cy="1027313"/>
      </dsp:txXfrm>
    </dsp:sp>
    <dsp:sp modelId="{9FEA7F70-2F74-A245-A233-EDF5E84805A7}">
      <dsp:nvSpPr>
        <dsp:cNvPr id="0" name=""/>
        <dsp:cNvSpPr/>
      </dsp:nvSpPr>
      <dsp:spPr>
        <a:xfrm>
          <a:off x="3405054" y="3934486"/>
          <a:ext cx="2226350" cy="1510198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Authenticity</a:t>
          </a:r>
          <a:r>
            <a:rPr lang="en-US" sz="1800" kern="1200" dirty="0" smtClean="0">
              <a:latin typeface="+mj-lt"/>
            </a:rPr>
            <a:t>	</a:t>
          </a:r>
          <a:endParaRPr lang="en-US" sz="1800" kern="1200" dirty="0">
            <a:latin typeface="+mj-lt"/>
          </a:endParaRPr>
        </a:p>
      </dsp:txBody>
      <dsp:txXfrm>
        <a:off x="3731095" y="4155649"/>
        <a:ext cx="1574268" cy="1067872"/>
      </dsp:txXfrm>
    </dsp:sp>
    <dsp:sp modelId="{800EDA8F-81A7-8C4E-897B-284FA51637AB}">
      <dsp:nvSpPr>
        <dsp:cNvPr id="0" name=""/>
        <dsp:cNvSpPr/>
      </dsp:nvSpPr>
      <dsp:spPr>
        <a:xfrm>
          <a:off x="1772154" y="2901179"/>
          <a:ext cx="1782563" cy="1510198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Reliability</a:t>
          </a:r>
          <a:endParaRPr lang="en-US" sz="1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</dsp:txBody>
      <dsp:txXfrm>
        <a:off x="2033204" y="3122342"/>
        <a:ext cx="1260463" cy="1067872"/>
      </dsp:txXfrm>
    </dsp:sp>
    <dsp:sp modelId="{86A2D228-B306-6A46-A7A2-164614DF38D3}">
      <dsp:nvSpPr>
        <dsp:cNvPr id="0" name=""/>
        <dsp:cNvSpPr/>
      </dsp:nvSpPr>
      <dsp:spPr>
        <a:xfrm>
          <a:off x="1250943" y="885545"/>
          <a:ext cx="2484080" cy="163726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Confidentiality</a:t>
          </a:r>
          <a:r>
            <a:rPr lang="en-US" sz="1800" kern="1200" dirty="0" smtClean="0">
              <a:latin typeface="+mj-lt"/>
            </a:rPr>
            <a:t>	</a:t>
          </a:r>
          <a:endParaRPr lang="en-US" sz="1800" kern="1200" dirty="0">
            <a:latin typeface="+mj-lt"/>
          </a:endParaRPr>
        </a:p>
      </dsp:txBody>
      <dsp:txXfrm>
        <a:off x="1614728" y="1125317"/>
        <a:ext cx="1756510" cy="1157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2EDFE-3C43-5247-A99E-A6193F869A8C}">
      <dsp:nvSpPr>
        <dsp:cNvPr id="0" name=""/>
        <dsp:cNvSpPr/>
      </dsp:nvSpPr>
      <dsp:spPr>
        <a:xfrm>
          <a:off x="0" y="1561944"/>
          <a:ext cx="7632848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333248" rIns="5923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Motivation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Capability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Resources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Probability of attack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Deterrence</a:t>
          </a:r>
        </a:p>
      </dsp:txBody>
      <dsp:txXfrm>
        <a:off x="0" y="1561944"/>
        <a:ext cx="7632848" cy="1864800"/>
      </dsp:txXfrm>
    </dsp:sp>
    <dsp:sp modelId="{D023BD65-AC0B-2448-97EA-3C77B40F2276}">
      <dsp:nvSpPr>
        <dsp:cNvPr id="0" name=""/>
        <dsp:cNvSpPr/>
      </dsp:nvSpPr>
      <dsp:spPr>
        <a:xfrm>
          <a:off x="381642" y="1325784"/>
          <a:ext cx="5342993" cy="472320"/>
        </a:xfrm>
        <a:prstGeom prst="roundRect">
          <a:avLst/>
        </a:prstGeom>
        <a:solidFill>
          <a:schemeClr val="accent5">
            <a:lumMod val="75000"/>
            <a:alpha val="9000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chemeClr val="bg1"/>
              </a:solidFill>
              <a:latin typeface="+mn-lt"/>
            </a:rPr>
            <a:t>Evaluation of human threat sources should consider:</a:t>
          </a:r>
          <a:endParaRPr lang="en-US" sz="1600" b="1" i="0" kern="1200" dirty="0">
            <a:solidFill>
              <a:schemeClr val="bg1"/>
            </a:solidFill>
            <a:latin typeface="+mn-lt"/>
          </a:endParaRPr>
        </a:p>
      </dsp:txBody>
      <dsp:txXfrm>
        <a:off x="404699" y="1348841"/>
        <a:ext cx="5296879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9748E-4FB9-1140-90FC-92977C6E169C}">
      <dsp:nvSpPr>
        <dsp:cNvPr id="0" name=""/>
        <dsp:cNvSpPr/>
      </dsp:nvSpPr>
      <dsp:spPr>
        <a:xfrm>
          <a:off x="1717624" y="2025"/>
          <a:ext cx="2511325" cy="1004530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 acceptance</a:t>
          </a:r>
          <a:endParaRPr lang="en-US" sz="2000" kern="1200" dirty="0"/>
        </a:p>
      </dsp:txBody>
      <dsp:txXfrm>
        <a:off x="2219889" y="2025"/>
        <a:ext cx="1506795" cy="1004530"/>
      </dsp:txXfrm>
    </dsp:sp>
    <dsp:sp modelId="{1E4C7F21-1449-4D47-8115-B974FF62A42F}">
      <dsp:nvSpPr>
        <dsp:cNvPr id="0" name=""/>
        <dsp:cNvSpPr/>
      </dsp:nvSpPr>
      <dsp:spPr>
        <a:xfrm>
          <a:off x="3902478" y="87410"/>
          <a:ext cx="2355059" cy="83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Choosing to accept a risk level greater than normal for business reasons</a:t>
          </a:r>
          <a:endParaRPr lang="en-US" sz="1200" kern="1200" dirty="0"/>
        </a:p>
      </dsp:txBody>
      <dsp:txXfrm>
        <a:off x="4319358" y="87410"/>
        <a:ext cx="1521299" cy="833760"/>
      </dsp:txXfrm>
    </dsp:sp>
    <dsp:sp modelId="{050E7C00-83A4-0042-B9AB-834CC6FFDE74}">
      <dsp:nvSpPr>
        <dsp:cNvPr id="0" name=""/>
        <dsp:cNvSpPr/>
      </dsp:nvSpPr>
      <dsp:spPr>
        <a:xfrm>
          <a:off x="1717624" y="1147190"/>
          <a:ext cx="2511325" cy="100453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 avoidance</a:t>
          </a:r>
          <a:endParaRPr lang="en-US" sz="2000" kern="1200" dirty="0"/>
        </a:p>
      </dsp:txBody>
      <dsp:txXfrm>
        <a:off x="2219889" y="1147190"/>
        <a:ext cx="1506795" cy="1004530"/>
      </dsp:txXfrm>
    </dsp:sp>
    <dsp:sp modelId="{F79856DF-E333-5D4A-B75D-81750049CF3A}">
      <dsp:nvSpPr>
        <dsp:cNvPr id="0" name=""/>
        <dsp:cNvSpPr/>
      </dsp:nvSpPr>
      <dsp:spPr>
        <a:xfrm>
          <a:off x="3902478" y="1232575"/>
          <a:ext cx="2084400" cy="83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Not proceeding with the activity or system that creates this risk</a:t>
          </a:r>
          <a:endParaRPr lang="en-US" sz="1200" kern="1200" dirty="0"/>
        </a:p>
      </dsp:txBody>
      <dsp:txXfrm>
        <a:off x="4319358" y="1232575"/>
        <a:ext cx="1250640" cy="833760"/>
      </dsp:txXfrm>
    </dsp:sp>
    <dsp:sp modelId="{16C56A94-1083-2E4A-BE40-5C69B727B250}">
      <dsp:nvSpPr>
        <dsp:cNvPr id="0" name=""/>
        <dsp:cNvSpPr/>
      </dsp:nvSpPr>
      <dsp:spPr>
        <a:xfrm>
          <a:off x="1717624" y="2292354"/>
          <a:ext cx="2511325" cy="1004530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 transfer</a:t>
          </a:r>
          <a:endParaRPr lang="en-US" sz="2000" kern="1200" dirty="0"/>
        </a:p>
      </dsp:txBody>
      <dsp:txXfrm>
        <a:off x="2219889" y="2292354"/>
        <a:ext cx="1506795" cy="1004530"/>
      </dsp:txXfrm>
    </dsp:sp>
    <dsp:sp modelId="{5EC43DED-4F4E-C147-A658-AF90F9C87BCB}">
      <dsp:nvSpPr>
        <dsp:cNvPr id="0" name=""/>
        <dsp:cNvSpPr/>
      </dsp:nvSpPr>
      <dsp:spPr>
        <a:xfrm>
          <a:off x="3902478" y="2377739"/>
          <a:ext cx="2084400" cy="83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Sharing responsibility for the risk with a third party</a:t>
          </a:r>
          <a:endParaRPr lang="en-US" sz="1200" kern="1200" dirty="0"/>
        </a:p>
      </dsp:txBody>
      <dsp:txXfrm>
        <a:off x="4319358" y="2377739"/>
        <a:ext cx="1250640" cy="833760"/>
      </dsp:txXfrm>
    </dsp:sp>
    <dsp:sp modelId="{23718B34-47DD-6941-9BD5-5BE44450ADF6}">
      <dsp:nvSpPr>
        <dsp:cNvPr id="0" name=""/>
        <dsp:cNvSpPr/>
      </dsp:nvSpPr>
      <dsp:spPr>
        <a:xfrm>
          <a:off x="1717624" y="3437519"/>
          <a:ext cx="2511325" cy="100453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Reduce consequence</a:t>
          </a:r>
          <a:endParaRPr lang="en-US" sz="2000" kern="1200" dirty="0"/>
        </a:p>
      </dsp:txBody>
      <dsp:txXfrm>
        <a:off x="2219889" y="3437519"/>
        <a:ext cx="1506795" cy="1004530"/>
      </dsp:txXfrm>
    </dsp:sp>
    <dsp:sp modelId="{1D04DDD7-9959-4F4B-9DE9-1605710590D4}">
      <dsp:nvSpPr>
        <dsp:cNvPr id="0" name=""/>
        <dsp:cNvSpPr/>
      </dsp:nvSpPr>
      <dsp:spPr>
        <a:xfrm>
          <a:off x="3902478" y="3522904"/>
          <a:ext cx="3320866" cy="83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Modifying the structure or use of the assets at risk to reduce the impact on the organization should the risk occur</a:t>
          </a:r>
          <a:endParaRPr lang="en-US" sz="1200" kern="1200" dirty="0"/>
        </a:p>
      </dsp:txBody>
      <dsp:txXfrm>
        <a:off x="4319358" y="3522904"/>
        <a:ext cx="2487106" cy="833760"/>
      </dsp:txXfrm>
    </dsp:sp>
    <dsp:sp modelId="{EC90C842-D2C4-624A-9D26-6F7EF5D86155}">
      <dsp:nvSpPr>
        <dsp:cNvPr id="0" name=""/>
        <dsp:cNvSpPr/>
      </dsp:nvSpPr>
      <dsp:spPr>
        <a:xfrm>
          <a:off x="1717624" y="4582683"/>
          <a:ext cx="2511325" cy="1004530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Reduce likelihood</a:t>
          </a:r>
          <a:endParaRPr lang="en-US" sz="2000" kern="1200" dirty="0"/>
        </a:p>
      </dsp:txBody>
      <dsp:txXfrm>
        <a:off x="2219889" y="4582683"/>
        <a:ext cx="1506795" cy="1004530"/>
      </dsp:txXfrm>
    </dsp:sp>
    <dsp:sp modelId="{DBADCBBB-CE06-C749-9480-7BDC46AC51D9}">
      <dsp:nvSpPr>
        <dsp:cNvPr id="0" name=""/>
        <dsp:cNvSpPr/>
      </dsp:nvSpPr>
      <dsp:spPr>
        <a:xfrm>
          <a:off x="3902478" y="4668069"/>
          <a:ext cx="3371496" cy="83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Implement suitable controls to lower the chance of the vulnerability being exploited</a:t>
          </a:r>
          <a:endParaRPr lang="en-US" sz="1200" kern="1200" dirty="0"/>
        </a:p>
      </dsp:txBody>
      <dsp:txXfrm>
        <a:off x="4319358" y="4668069"/>
        <a:ext cx="2537736" cy="83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CC3096-83BF-4C4F-B538-52097ACD79E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869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9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9" charset="0"/>
              </a:rPr>
              <a:t>4/e, GE, </a:t>
            </a:r>
            <a:r>
              <a:rPr lang="en-US" dirty="0" smtClean="0">
                <a:latin typeface="Times New Roman" pitchFamily="-109" charset="0"/>
              </a:rPr>
              <a:t>by William Stallings and </a:t>
            </a:r>
            <a:r>
              <a:rPr lang="en-US" dirty="0" err="1" smtClean="0">
                <a:latin typeface="Times New Roman" pitchFamily="-109" charset="0"/>
              </a:rPr>
              <a:t>Lawrie</a:t>
            </a:r>
            <a:r>
              <a:rPr lang="en-US" dirty="0" smtClean="0">
                <a:latin typeface="Times New Roman" pitchFamily="-109" charset="0"/>
              </a:rPr>
              <a:t> Brown, Chapter 14</a:t>
            </a:r>
            <a:r>
              <a:rPr lang="en-US" baseline="0" dirty="0" smtClean="0">
                <a:latin typeface="Times New Roman" pitchFamily="-109" charset="0"/>
              </a:rPr>
              <a:t> “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</a:t>
            </a:r>
            <a:r>
              <a:rPr lang="en-US" baseline="0" dirty="0" smtClean="0">
                <a:latin typeface="Times New Roman" pitchFamily="-109" charset="0"/>
              </a:rPr>
              <a:t> Security Management and Risk Assessment</a:t>
            </a:r>
            <a:r>
              <a:rPr lang="en-US" dirty="0" smtClean="0">
                <a:latin typeface="Times New Roman" pitchFamily="-109" charset="0"/>
              </a:rPr>
              <a:t>”.</a:t>
            </a:r>
            <a:endParaRPr lang="en-AU" dirty="0" smtClean="0">
              <a:latin typeface="Times New Roman" pitchFamily="-109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36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ED721-B42A-324B-A2FA-AE54EF2364D2}" type="slidenum">
              <a:rPr lang="en-AU"/>
              <a:pPr/>
              <a:t>10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is critical that an organization’s IT security policy has full approval and buy-in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by senior management. Without this, experience shows that it is unlikely that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resources or emphasis will be given to meeting the identified objectives and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suitable security outcome. With the clear, visible support of senior management,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much more likely that security will be taken seriously by all levels of personnel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organization. This support is also evidence of concern and due diligence in the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organization’s systems and the monitoring of its risk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Because the responsibility for IT security is shared across the organization,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there is a risk of inconsistent implementation of security and a loss of central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monitoring and control. The various standards strongly recommend that overall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responsibility for the organization’s IT security be assigned to a single person,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organizational IT security officer. This person should ideally have a background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security. The responsibilities of this person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Oversight of the IT security management process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Liaison with senior management on IT security issues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Maintenance of the organization’s IT security objectives, strategies, and policies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Coordination of the response to any IT security incidents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Management of the organization-wide IT security awareness and training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Interaction with IT project security officers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Larger organizations will need separate IT project security officers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major projects and systems. Their role is to develop and maintain security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for their systems, develop and implement security plans relating to these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handle the day-to-day monitoring of the implementation of these plans, and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with the investigation of incidents involving their systems.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8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397A8-E217-FF4D-9212-AA306282A481}" type="slidenum">
              <a:rPr lang="en-AU"/>
              <a:pPr/>
              <a:t>11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We now turn to the key risk management component of the IT security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stage is critical, because without it there is a significant chance that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will not be deployed where most effective. The result will be that some risks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not addressed, leaving the organization vulnerable, while other safeguards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deployed without sufficient justification, wasting time and money. Ideally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single organizational asset is examined, and every conceivable risk to it is evaluated.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If a risk is judged to be too great, then appropriate remedial controls are deployed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reduce the risk to an acceptable level. In practice this is clearly impossible.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effort required, even for large, well-resourced organizations, is clearly neither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achievable nor cost effective. Even if possible, the rapid rate of change in both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technologies and the wider threat environment means that any such assessment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would be obsolete as soon as it is completed, if not earlier! Clearly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compromise evaluation is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Another issue is the decision as to what constitutes an appropriate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to accept. In an ideal world the goal would be to eliminate all risks completely.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Again, this is simply not possible. A more realistic alternative is to expend an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resources in reducing risks proportional to the potential costs to the organization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should that risk occur. This process also must take into consideration the likelihood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risk’s occurrence. Specifying the acceptable level of risk is simply prudent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management and means that resources expended are reasonable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organization’s available budget, time, and personnel resources.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assessment process is to provide management with the information necessary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them to make reasonable decisions on where available resources will be deployed.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Given the wide range of organizations, from very small businesses to global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multinationals and national governments, there clearly needs to be a range of alternatives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available in performing this process. There are a range of formal standards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detail suitable IT security risk assessment processes, including ISO 13335, ISO 27005,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ISO 31000, and NIST SP 800-30. In particular, ISO 13335 recognizes four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identifying and mitigating risks to an organization’s IT infrastructure: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Baseline approach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Informal approach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Detailed risk analysis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Combined approach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choice among these will be determined by the resources available to the organization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from an initial high-level risk analysis that considers how valuable the IT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are and how critical to the organization’s business objectives. Legal and regulatory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constraints may also require specific approaches. This information should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when developing the organization’s IT security objectives, strategies, and policies.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6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 A number of national and international standards document the expected formal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risk analysis approach. These include ISO 27005, ISO 31000, NIST SP 800-30,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and [SASN13]. This approach is often mandated by government organizations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and associated businesses. These standards all broadly agree on the process used.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Figure 14.3 (reproduced from figure 5 in NIST SP 800-30) illustrates a typical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9" charset="0"/>
                <a:ea typeface="+mn-ea"/>
                <a:cs typeface="+mn-cs"/>
              </a:rPr>
              <a:t>process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C3096-83BF-4C4F-B538-52097ACD79E2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64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E5A44-8859-D947-85B0-A48B4DEC6117}" type="slidenum">
              <a:rPr lang="en-AU"/>
              <a:pPr/>
              <a:t>13</a:t>
            </a:fld>
            <a:endParaRPr lang="en-AU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The next step in the process is to identify the threats or risks the assets are exposed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to. This directly addresses the second of our three fundamental questions: “How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are those assets threatened?” It is worth commenting on the terminology used here.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terms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threat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, while having distinct meanings, are often used interchangeably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 this context. There is considerable variation in the definitions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terms, as seen in the range of definitions provided in the cited standards. The following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definitions will be useful in our discussion: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relationship among these and other security concepts is illustrated in Figure 1.2.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goal of this stage is to identify potentially significant risks to the assets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listed. This requires answering the following questions for each asset: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1. Who or what could cause it harm?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2. How could this occur?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endParaRPr lang="en-US" b="0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9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F223E-96C1-634B-B754-0AEFEAB22ECA}" type="slidenum">
              <a:rPr lang="en-AU"/>
              <a:pPr/>
              <a:t>14</a:t>
            </a:fld>
            <a:endParaRPr lang="en-AU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last component of this first step in the risk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assessment is to identify the assets to examine. This directly addresses the first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three fundamental questions we opened this chapter with: “What assets do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we need to protect?”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asset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“anything that needs to be protected” because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has value to the organization and contributes to the successful attainment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organization’s objectives. As we discuss in Chapter 1, an asset may be either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tangible or intangible. It includes computer and communications hardware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infrastructure, software (including applications and information/data held on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systems), the documentation on these systems, and the people who manage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maintain these systems. Within the boundaries identified for the risk assessment,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assets need to be identified and their value to the organization assessed.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important to emphasize again that while the ideal is to consider every conceivable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asset, in practice this is not possible. Rather the goal here is to identify all assets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contribute significantly to attaining the organization’s objectives and whose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compromise or loss would seriously impact on the organization’s operation.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[SASN13] describes this process as a criticality assessment that aims to identify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those assets that are most important to the organization.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While the risk assessment process is most likely being managed by security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experts, they will not necessarily have a high degree of familiarity with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organization’s operation and structures. Thus they need to draw on the expertise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people in the relevant areas of the organization to identify key assets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their value to the organization. A key element of this process step is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interviewing such personnel. Many of the standards listed previously include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checklists of types of assets and suggestions for mechanisms for gathering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necessary information. These should be consulted and used. The outcome of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step should be a list of assets, with brief descriptions of their use by, and value to,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organization.</a:t>
            </a:r>
            <a:endParaRPr lang="en-US" b="0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52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F223E-96C1-634B-B754-0AEFEAB22ECA}" type="slidenum">
              <a:rPr lang="en-AU"/>
              <a:pPr/>
              <a:t>15</a:t>
            </a:fld>
            <a:endParaRPr lang="en-AU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39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F223E-96C1-634B-B754-0AEFEAB22ECA}" type="slidenum">
              <a:rPr lang="en-AU"/>
              <a:pPr/>
              <a:t>16</a:t>
            </a:fld>
            <a:endParaRPr lang="en-AU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4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3442E-E927-6F47-B2A4-E02405DD1AD6}" type="slidenum">
              <a:rPr lang="en-AU"/>
              <a:pPr/>
              <a:t>17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Answering the first of these questions involves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identifying potential threats to assets. In the broadest sense,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anything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might hinder or prevent an asset from providing appropriate levels of the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services: confidentiality, integrity, availability, accountability, authenticity,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reliability. Note that one asset may have multiple threats, and a single threat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may target multiple assets.</a:t>
            </a:r>
            <a:endParaRPr lang="en-US" b="0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8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B5C7B-CE8D-6741-85B9-6BC2CFA74B40}" type="slidenum">
              <a:rPr lang="en-AU"/>
              <a:pPr/>
              <a:t>18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threat may be either natural or human-made and may be accidental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deliberate. This is known as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 source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 agent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. The classic natural threat sources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those often referred to as acts of God, and include damage caused by fire, flood,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storm, earthquake, and other such natural events. It also includes environmental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threats such as long-term loss of power or natural gas. Or it may be the result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chemical contamination or leakage. Alternatively, a threat source may be a human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agent acting either directly or indirectly. Examples of the former include an insider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retrieving and selling information for personal gain or a hacker targeting the organization’s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server over the Internet. An example of the latter includes someone writing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releasing a network worm that infects the organization’s systems.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examples all involved a deliberate exploit of a threat. However, a threat may also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 a result of an accident, such as an employee incorrectly entering information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system, which results in the system malfunctioning.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Identifying possible threats and threat sources requires the use of a variety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sources, along with the experience of the risk assessor. The chance of natural threats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occurring in any particular area is usually well known from insurance statistics. Lists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other potential threats may be found in the standards, in the results of IT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surveys, and in information from government security agencies. The annual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crime reports, such as those by CSI/FBI and by Verizon in the United States,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similar reports in other countries, provide useful general guidance on the broad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threat environment and the most common problem areas. Standards, such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NIST SP 800-30 Appendix D with a taxonomy of threat sources, and Appendix E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examples of threats, may also assist here.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However, this general guidance needs to be tailored to the organization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risk environment it operates in. This involves consideration of vulnerabilities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organization’s IT systems, which may indicate that some risks are either more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less likely than the general case. Where an organization’s security concerns are sufficiently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high that threats need to be specifically identified, threat scenarios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modelled, developed, and analyzed, as described in NIST SP 800-30. Organization’s define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 scenarios to describe how the tactics, techniques, and procedures employed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by an attacker can contribute to, or cause, harm. The possible motivation of deliberate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attackers in relation to the organization should be considered as potentially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influencing this variation in risk. In addition, any previous experience of attacks seen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by the organization needs to be considered, as that is concrete evidence of risks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are known to occur. When evaluating possible human threat sources, it is worth considering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their reason and capabilities for attacking this organization, including their: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Motivation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 Why would they target this organization; how motivated are they?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Capability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 What is their level of skill in exploiting the threat?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Resources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 How much time, money, and other resources could they deploy?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Probability of attack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 How likely and how often would your assets be targeted?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Deterrence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 What are the consequences to the attacker of being identified?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B5C7B-CE8D-6741-85B9-6BC2CFA74B40}" type="slidenum">
              <a:rPr lang="en-AU"/>
              <a:pPr/>
              <a:t>19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 previous chapters, we discussed a range of technical and administrative measures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can be used to manage and improve the security of computer systems and networks.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chapter and the next, we look at the process of how to best select and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measures to effectively address an organization’s security requirements. As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noted in Chapter 1, this involves examining three fundamental questions: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1. What assets do we need to protect?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2. How are those assets threatened?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3. What can we do to counter those threats?</a:t>
            </a:r>
            <a:endParaRPr lang="en-US" b="0" dirty="0" smtClean="0"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8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642F5-068D-974B-AA49-7BCC0C1255EC}" type="slidenum">
              <a:rPr lang="en-AU"/>
              <a:pPr/>
              <a:t>20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Answering the second of these questions, “How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could this occur?” involves identifying flaws or weaknesses in the organization’s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systems or processes that could be exploited by a threat. This will help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applicability of the threat to the organization and its significance. Note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mere existence of some vulnerability does not mean harm will be caused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 asset. There must also be a threat source for some threat that can exploit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vulnerability for harm. It is the combination of a threat and a vulnerability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creates a risk to an asset.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Again, many of the standards listed previously include checklists of threats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vulnerabilities and suggestions for tools and techniques to list them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determine their relevance to the organization. The outcome of this step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list of threats and vulnerabilities, with brief descriptions of how and why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might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642F5-068D-974B-AA49-7BCC0C1255EC}" type="slidenum">
              <a:rPr lang="en-AU"/>
              <a:pPr/>
              <a:t>21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5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B5199-D0D4-3941-9731-8F51B05C190A}" type="slidenum">
              <a:rPr lang="en-AU"/>
              <a:pPr/>
              <a:t>22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Having identified key assets and the likely threats and vulnerabilities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exposed to, the next step is to determine the level of risk each of these poses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organization. The aim is to identify and categorize the risks to assets that threaten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regular operations of the organization. Risk analysis also provides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management to help managers evaluate these risks and determine how best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treat them. Risk analysis involves first specifying the likelihood of occurrence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each identified threat to an asset, in the context of any existing controls. Next,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consequence to the organization is determined, should that threat eventuate. Lastly,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information is combined to derive an overall risk rating for each threat.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ideal would be to specify the likelihood as a probability value and the 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 a monetary cost to the organization should it occur. The resulting risk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simply given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= (Probability that threat occurs)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(Cost to organization)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can be directly equated to the value the threatened asset has for the organization,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hence specify what level of expenditure is reasonable to reduce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probability of its occurrence to an acceptable level. Unfortunately, it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extremely hard to determine accurate probabilities, realistic cost consequences,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 both. This is particularly true of intangible assets, such as the loss of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a trade secret. Hence, most risk analyses use qualitative,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quantitative, ratings for both these items. The goal is then to order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risks to help determine which need to be most urgently treated, rather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give them an absolute value.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Before the likelihood of a threat can be specified,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any existing controls used by the organization to attempt to minimize threats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be identified. Security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controls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include management, operational, and technical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processes and procedures that act to reduce the exposure of the organization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some risks by reducing the ability of a threat source to exploit some vulnerabilities.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can be identified by using checklists of existing controls, and by interviewing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key organizational staff to solicit this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C3096-83BF-4C4F-B538-52097ACD79E2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65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C3096-83BF-4C4F-B538-52097ACD79E2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689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B287F-527A-0C46-88CD-124E0AEE73A6}" type="slidenum">
              <a:rPr lang="en-AU"/>
              <a:pPr/>
              <a:t>25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Having identified existing controls,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likelihood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each identified threat could occur and cause harm to some asset needs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 specified. The likelihood is typically described qualitatively, using values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descriptions such as those shown in Table 14.2. While the various risk assessment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standards all suggest tables similar to these, there is considerable variation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detail. The selection of the specific descriptions and tables used is determined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beginning of the risk assessment process, when the context is established.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There will very likely be some uncertainty and debate over exactly which 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most appropriate. This reflects the qualitative nature of the ratings, ambiguity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 their precise meaning, and uncertainty over precisely how likely it is that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threat may eventuate. It is important to remember that the goal of this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provide guidance to management as to which risks exist, and provide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information to help management decide how to most appropriately respond.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uncertainty in the selection of ratings should be noted in the discussion on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selection, but ultimately management will make a business decision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risk analyst takes the descriptive asset and threat/vulnerability details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from the preceding steps in this process and, in light of the organization’s overall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environment and existing controls, decides the appropriate rating.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estimation relates to the likelihood of the specified threat exploiting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more vulnerabilities to an asset or group of assets, which results in harm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organization. The specified likelihood needs to be realistic. In particular, a 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likely or higher suggests that this threat has occurred sometime previously.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means past history provides supporting evidence for its specification. If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not the case, then specifying such a value would need to be justified on the basis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a significantly changed threat environment, a change in the IT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has weakened its security, or some other rationale for the threat’s anticipated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likely occurrence. In contrast, the Unlikely and Rare ratings can be very hard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quantify. They are an indication that the threat is of concern, but whether it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occur is difficult to specify. Typically such threats would only be considered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consequences to the organization of their occurrence are so severe that they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 considered, even if extremely improbable.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97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2D77F-31F5-CA47-BF0E-3F4197D790C2}" type="slidenum">
              <a:rPr lang="en-AU"/>
              <a:pPr/>
              <a:t>26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analyst must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specify the consequence of a specific threat eventuating. Note this is distinct from,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not related to, the likelihood of the threat occurring. Rather,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specification indicates the impact on the organization should the particular threat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 question actually eventuate. Even if a threat is regarded as rare or unlikely,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 would suffer severe consequence should it occur, then it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poses a risk to the organization. Hence, appropriate responses must be considered.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qualitative descriptive value, such as those shown in Table 14.3, is typically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describe the consequence. As with the likelihood ratings, there is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some uncertainty as to the best rating to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determination should be based upon the judgment of the asset’s owners,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the organization’s management, rather than the opinion of the risk analyst.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in contrast with the likelihood determination. The specified consequence needs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 realistic. It must relate to the impact on the organization as a whole should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specific threat eventuate. It is not just the impact on the affected system.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a particular system (a server in one location, for example) might be completely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destroyed in a fire. However, the impact on the organization could vary from it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 minor inconvenience (the server was in a branch office, and all data were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elsewhere) to a major disaster (the server had the sole copy of all customer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financial records for a small business). As with the likelihood ratings, the 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ratings must be determined knowing the organization’s current practices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arrangements. In particular, the organization’s existing backup, disaster recovery,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contingency planning, or lack thereof, will influence the choice of rating.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72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36DAC-B571-5843-AF36-5F72F8484BA2}" type="slidenum">
              <a:rPr lang="en-AU"/>
              <a:pPr/>
              <a:t>27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Once the likelihood and 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each specific threat have been identified, a final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level of risk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can be assigned.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is typically determined using a table that maps these values to a risk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such as those shown in Table 14.4. This table details the risk level assigned to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combination. Such a table provides the qualitative equivalent of performing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ideal risk calculation using quantitative values. It also indicates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these assigned levels.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6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31CB2-D42E-AC43-B86B-EF945D1C2C6C}" type="slidenum">
              <a:rPr lang="en-AU"/>
              <a:pPr/>
              <a:t>28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results of the risk 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process should be documented in a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register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should include a summary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table such that shown in Table 14.5 . The risks are usually sorted in decreasing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order of level. This would be supported by details of how the various items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were determined, including the rationale, justification, and supporting evidence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used. The aim of this documentation is to provide senior management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information needed to make appropriate decisions as how to best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identified risks. It also provides evidence that a formal risk assessment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has been followed if needed, and a record of decisions made with the reasons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those decisions.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Once the details of potentially significant risks are determined, management needs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decide whether it needs to take action in response. This would take into account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risk profile of the organization and its willingness to accept a certain level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risk, as determined in the initial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establishing the context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phase of this process. Those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items with risk levels below the acceptable level would usually be accepted with no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further action required. Those items with risks above this will need to be considered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for treatment.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11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072E4-CEE0-8243-9F18-54663D645214}" type="slidenum">
              <a:rPr lang="en-AU"/>
              <a:pPr/>
              <a:t>29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Typically the risks with the higher ratings are those that need action most urgently.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However, it is likely that some risks will be easier, faster, and cheaper to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than others. In the example risk register shown in Table 14.5, both risks were 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High. Further investigation reveals that a relatively simple and cheap treatment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exists for the first risk by tightening the router configuration to further restrict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accesses. Treating the second risk requires developing a full disaster recovery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plan, a much slower and more costly process. Hence management would take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simple action first to improve the organization’s overall risk profile as quickly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possible. Management may even decide that for business reasons, given an overall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view of the organization, some risks with lower levels should be treated ahead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other risks. This is a reflection of both limitations in the risk analysis process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range of ratings available and their interpretation, and of management’s perspective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organization as a whole.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Figure 14.5 indicates a range of possibilities for costs versus levels of risk.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If the cost of treatment is high, but the risk is low, then it is usually uneconomic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proceed with such treatment. Alternatively, where the risk is high and the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comparatively low, treatment should occur. The most difficult area occurs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extremes. This is where management must make a business decision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most effective use of their available resources. This decision usually requires a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detailed investigation of the treatment options.</a:t>
            </a:r>
          </a:p>
          <a:p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1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DD721-8267-7249-85BA-C8B070D12B62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the formal process of answering these questions, ensuring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critical assets are sufficiently protected in a cost-effective manner. More specifically,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 management consists of first determining a clear view of an organization’s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objectives and general risk profile. Next, an IT security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assessment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for each asset in the organization that requires protection; this assessment must answer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three key questions listed above. It provides the information necessary to decide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what management, operational, and technical controls are needed to either reduce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risks identified to an acceptable level or otherwise accept the resultant risk.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chapter will consider each of these items. The process continues by selecting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controls and then writing plans and procedures to ensure these necessary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are implemented effectively. That implementation must be monitored to determine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security objectives are met. The whole process must be iterated, and the plans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procedures kept up-to-date, because of the rapid rate of change in both the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the risk environment. We discuss the latter part of this process in Chapter 15.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following chapters, then, address specific control areas relating to physical security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Chapter 16, human factors in Chapter 17, and auditing in Chapter 18.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82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3549-9BCB-EC49-B4FE-37163D9F3379}" type="slidenum">
              <a:rPr lang="en-AU"/>
              <a:pPr/>
              <a:t>30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There are five broad alternatives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available to management for treating identified risks: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pPr>
              <a:buFont typeface="Arial"/>
              <a:buChar char="•"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Risk acceptance: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Choosing to accept a risk level greater than normal for business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reasons. This is typically due to excessive cost or time needed to treat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risk. Management must then accept responsibility for the consequences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 should the risk eventuate.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avoidance: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Not proceeding with the activity or system that creates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risk. This usually results in loss of convenience or ability to perform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function that is useful to the organization. The loss of this capability is traded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off against the reduced risk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transfer: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Sharing responsibility for the risk with a third party.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typically achieved by taking out insurance against the risk occurring, by entering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into a contract with another organization, or by using partnership or joint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venture structures to share the risks and costs should the threat eventuate.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Reduce consequence: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By modifying the structure or use of the assets at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reduce the impact on the organization should the risk occur. This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 achieved by implementing controls to enable the organization to quickly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recover should the risk occur. Examples include implementing an off-site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backup process, developing a disaster recovery plan, or arranging for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processing to be replicated over multiple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Reduce likelihood: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By implementing suitable controls to lower the chance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vulnerability being exploited. These could include technical or administrative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controls such as deploying firewalls and access tokens, or procedures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 password complexity and change policies. Such controls aim to improve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of the asset, making it more difficult for an attack to succeed by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vulnerability of the asset.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If either of the last two options is chosen, then possible treatment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need to be selected and their cost effectiveness evaluated. There is a wide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available management, operational, and technical controls that may be used.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would be surveyed to select those that might address the identified threat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most effectively and to evaluate the cost to implement against the benefit gained.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Management would then choose among the options as to which should be adopted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plan for their implementation. We introduce the range of controls often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the use of security plans and policies in Chapter 15 and provide further details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some specific control areas in Chapters 16 – 18 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80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31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14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88044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discipline of IT security management has evolved considerably over the last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decades. This has occurred in response to the rapid growth of, and dependence on,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computer systems and the associated rise in risks to these systems. In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decade a number of national and international standards have been published.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represent a consensus on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best practice in the field.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International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Standards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 (ISO) has revised and consolidated a number of these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into the ISO 27000 series. Table 14.1 details a number of recently adopted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standards within this family. In the United States, NIST has also produced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relevant standards, including NIST SP 800-18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Guide for Developing Security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Plans for Federal Information Systems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, February 2006), NIST SP 800-30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(Guide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for Conducting Risk Assessments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, September 2012), and NIST SP 800-53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Privacy Controls for Federal Information Systems and Organizations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, January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2015). NIST also released the “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Framework for Improving Critical Infrastructure</a:t>
            </a:r>
          </a:p>
          <a:p>
            <a:r>
              <a:rPr lang="en-US" sz="1200" i="1" kern="1200" baseline="0" dirty="0" err="1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Cybersecurity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”in 2014, to provide guidance to organizations on systematically managing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cybersecurity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risks. With the growth of concerns about corporate governance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following events such as the global financial crisis and repeated incidences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loss of personal information by government organizations and other businesses,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auditors for such organizations increasingly require adherence to formal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such as these.</a:t>
            </a:r>
          </a:p>
          <a:p>
            <a:endParaRPr lang="en-US" dirty="0" smtClean="0">
              <a:latin typeface="Times" pitchFamily="-10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C3096-83BF-4C4F-B538-52097ACD79E2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42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4D0C0-006E-6F48-B4BE-F69A564E5D3C}" type="slidenum">
              <a:rPr lang="en-AU"/>
              <a:pPr/>
              <a:t>5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[ISO13335] provides a conceptual framework for managing security. It defines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 MANAGEMENT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: A process used to achieve and maintain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levels of confidentiality, integrity, availability, accountability, authenticity, and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IT security management functions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determining organizational IT security objectives, strategies, and policies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determining organizational IT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identifying and analyzing security threats to IT assets within the organization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identifying and analyzing risks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specifying appropriate safeguards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monitoring the implementation and operation of safeguards that are necessary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order to cost effectively protect the information and services within the organization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developing and implementing a security awareness program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detecting and reacting to incidents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9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B1B8A-E8C2-0D47-BCB4-1F268BA287AC}" type="slidenum">
              <a:rPr lang="en-AU"/>
              <a:pPr/>
              <a:t>6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process is illustrated in Figure 14.1 (adapted from figure 1 in ISO27005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Information security risk management,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2005)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figure 1 in ISO13335, part 3]), with 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focus on the internal details relating to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risk assessment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 process. IT security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needs to be a key part of an organization’s overall management plan. Similarly,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IT security risk assessment process should be incorporated into the wider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assessment of all the organization’s assets and business processes. Hence, unless senior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management in an organization are aware of, and support, this process, it is unlikely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that the desired security objectives will be met and contribute appropriately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organization’s business outcomes. Note that IT management is not something undertaken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just once. Rather it is a cyclic process that must be repeated constantly in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keep pace with the rapid changes in both IT technology and the risk environment.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2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09D08-8CF7-AE4E-9CF2-FC11D8CE56A0}" type="slidenum">
              <a:rPr lang="en-AU"/>
              <a:pPr/>
              <a:t>7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The iterative nature of this process is a key focus of ISO 31000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(Risk management-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Principles and guidelines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, 2009), and is specifically applied to the security risk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process in ISO 27005. This standard details a model process for managing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information security that comprises the following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steps: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Plan: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Establish security policy, objectives, processes and procedures;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perform risk assessment; develop risk treatment plan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with appropriate selection of controls or acceptance of risk.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Do: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Implement the risk treatment plan.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Check: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Monitor and maintain the risk treatment plan.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Act: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 Maintain and improve the information security risk management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process in response to incidents, review, or identified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changes.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 This process is illustrated in Figure 14.2, which can be aligned with Figure 14.1.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outcome of this process should be that the security needs of the interested parties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are managed appropriately.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0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DB532-EFE8-3C47-BBEA-E855717BF32D}" type="slidenum">
              <a:rPr lang="en-AU"/>
              <a:pPr/>
              <a:t>8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initial step in the IT security management process comprises an examination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organization’s IT security objectives, strategies, and policies in the context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organization’s general risk profile. This can only occur in the context of the wider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organizational objectives and policies, as part of the management of the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Organizational security objectives identify what IT security outcomes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achieved. They need to address individual rights, legal requirements, and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imposed on the organization, in support of the overall organizational objectives.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Organizational security strategies identify how these objectives can be met. Organizational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policies identify what needs to be done. These objectives, strategies,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policies need to be maintained and regularly updated based on the results of periodic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reviews to reflect the constantly changing technological and risk environments.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help identify these organizational security objectives, the role and importance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IT systems in the organization is examined. The value of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 assisting the organization achieve its goals is reviewed, not just the direct costs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systems. Questions that help clarify these issues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What key aspects of the organization require IT support in order to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efficiently?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What tasks can only be performed with IT support?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Which essential decisions depend on the accuracy, currency, integrity,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availability of data managed by the IT systems?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What data created, managed, processed, and stored by the IT systems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protection?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What are the consequences to the organization of a security failure in their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systems?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If the answers to some of the above questions show that IT systems are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to the organization in achieving its goals, then clearly the risks to them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assessed and appropriate action taken to address any deficiencies identified. A 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key organization security objectives should result from this examination.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Once the objectives are listed, some broad strategy statements can be developed.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These outline in general terms how the identified objectives will be met in a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manner across the organization. The topics and details in the strategy statements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depend on the identified objectives, the size of the organization, and the importance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of the IT systems to the organization. The strategy statements should address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approaches the organization will use to manage the security of its IT systems.</a:t>
            </a:r>
          </a:p>
          <a:p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6E8C1-DC6D-A14C-8B24-F3008895FACF}" type="slidenum">
              <a:rPr lang="en-AU"/>
              <a:pPr/>
              <a:t>9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572000"/>
          </a:xfrm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Given the organizational security objectives and strategies,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organizational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security policy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is developed that describes what the objectives and strategies are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process used to achieve them. The organizational or corporate security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may be either a single large document or, more commonly, a set of related documents.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This policy typically needs to address at least the following topics: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The scope and purpose of the policy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The relationship of the security objectives to the organization’s legal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regulatory obligations, and its business objectives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IT security requirements in terms of confidentiality, integrity, availability,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accountability, authenticity, and reliability, particularly with regard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views of the asset owners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The assignment of responsibilities relating to the management of IT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and the organizational infrastructure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The risk management approach adopted by the organization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How security awareness and training is to be handled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General personnel issues, especially for those in positions of trust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Any legal sanctions that may be imposed on staff, and the conditions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which such penalties apply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Integration of security into systems development and procurement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Definition of the information classification scheme used across the organization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Contingency and business continuity planning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Incident detection and handling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How and when this policy should be reviewed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• The method for controlling changes to this policy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9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The intent of the policy is to provide a clear overview of how an organization’s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infrastructure supports its overall business objectives in general, and more specifically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what security requirements must be provided in order to do this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rPr>
              <a:t>effectively.</a:t>
            </a:r>
            <a:endParaRPr lang="en-US" dirty="0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2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Document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Word_Document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package" Target="../embeddings/Microsoft_Word_Document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package" Target="../embeddings/Microsoft_Word_Document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Support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600" dirty="0">
                <a:latin typeface="+mn-lt"/>
              </a:rPr>
              <a:t>IT security policy must be supported by senior management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600" dirty="0">
                <a:latin typeface="+mn-lt"/>
              </a:rPr>
              <a:t>N</a:t>
            </a:r>
            <a:r>
              <a:rPr lang="en-US" sz="2600" dirty="0" smtClean="0">
                <a:latin typeface="+mn-lt"/>
              </a:rPr>
              <a:t>eed </a:t>
            </a:r>
            <a:r>
              <a:rPr lang="en-US" sz="2600" dirty="0">
                <a:latin typeface="+mn-lt"/>
              </a:rPr>
              <a:t>IT security officer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o </a:t>
            </a:r>
            <a:r>
              <a:rPr lang="en-US" sz="2000" dirty="0">
                <a:latin typeface="+mn-lt"/>
              </a:rPr>
              <a:t>provide consistent overall </a:t>
            </a:r>
            <a:r>
              <a:rPr lang="en-US" sz="2000" dirty="0" smtClean="0">
                <a:latin typeface="+mn-lt"/>
              </a:rPr>
              <a:t>supervision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iaison with senior 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aintenance of IT security objectives, strategies, policies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H</a:t>
            </a:r>
            <a:r>
              <a:rPr lang="en-US" sz="2000" dirty="0" smtClean="0">
                <a:latin typeface="+mn-lt"/>
              </a:rPr>
              <a:t>andle incidents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anagement of IT security awareness and training programs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nteraction with IT project security officers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600" dirty="0">
                <a:latin typeface="+mn-lt"/>
              </a:rPr>
              <a:t>L</a:t>
            </a:r>
            <a:r>
              <a:rPr lang="en-US" sz="2600" dirty="0" smtClean="0">
                <a:latin typeface="+mn-lt"/>
              </a:rPr>
              <a:t>arge </a:t>
            </a:r>
            <a:r>
              <a:rPr lang="en-US" sz="2600" dirty="0">
                <a:latin typeface="+mn-lt"/>
              </a:rPr>
              <a:t>organizations </a:t>
            </a:r>
            <a:r>
              <a:rPr lang="en-US" sz="2600" dirty="0" smtClean="0">
                <a:latin typeface="+mn-lt"/>
              </a:rPr>
              <a:t>need separate </a:t>
            </a:r>
            <a:r>
              <a:rPr lang="en-US" sz="2600" dirty="0">
                <a:latin typeface="+mn-lt"/>
              </a:rPr>
              <a:t>IT</a:t>
            </a:r>
            <a:r>
              <a:rPr lang="en-US" sz="2600" dirty="0" smtClean="0">
                <a:latin typeface="+mn-lt"/>
              </a:rPr>
              <a:t> project security officers associated with major projects and systems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anage security policies </a:t>
            </a:r>
            <a:r>
              <a:rPr lang="en-US" sz="2000" dirty="0">
                <a:latin typeface="+mn-lt"/>
              </a:rPr>
              <a:t>within their</a:t>
            </a:r>
            <a:r>
              <a:rPr lang="en-US" sz="2000" dirty="0" smtClean="0">
                <a:latin typeface="+mn-lt"/>
              </a:rPr>
              <a:t> area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Risk Assessment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77963"/>
              </p:ext>
            </p:extLst>
          </p:nvPr>
        </p:nvGraphicFramePr>
        <p:xfrm>
          <a:off x="304800" y="1371600"/>
          <a:ext cx="8610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1173" b="21332"/>
          <a:stretch/>
        </p:blipFill>
        <p:spPr>
          <a:xfrm>
            <a:off x="1187624" y="188640"/>
            <a:ext cx="6903812" cy="653897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967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4006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Asset:		A system resource or capability of 				value to its owner that requires 				protection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Threat:		A potential for a threat source to 				exploit a vulnerability in some asset, 				which if it occurs may compromise the 			security of the asset and cause harm to 			the asset’s owner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Vulnerability:	A flaw or weakness in an asset’s design, 			implementation, or operation and 				management that could be exploited 			by some threat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Risk:		The potential for loss computed as the 			combination of the likelihood that a given 			threat exploits some vulnerability to an 			asset, and the magnitude of harmful 				consequence that results to the asset’s 			owner</a:t>
            </a: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921" y="2192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Asset Identification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229600" cy="48768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ast component is to identify </a:t>
            </a:r>
            <a:r>
              <a:rPr lang="en-US" sz="2800" dirty="0">
                <a:latin typeface="+mn-lt"/>
              </a:rPr>
              <a:t>assets</a:t>
            </a:r>
            <a:r>
              <a:rPr lang="en-US" sz="2800" dirty="0" smtClean="0">
                <a:latin typeface="+mn-lt"/>
              </a:rPr>
              <a:t> to examine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raw </a:t>
            </a:r>
            <a:r>
              <a:rPr lang="en-US" sz="2800" dirty="0">
                <a:latin typeface="+mn-lt"/>
              </a:rPr>
              <a:t>on expertise of people in relevant areas of organization to identify key assets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dentify </a:t>
            </a:r>
            <a:r>
              <a:rPr lang="en-US" sz="2400" dirty="0">
                <a:latin typeface="+mn-lt"/>
              </a:rPr>
              <a:t>and interview such </a:t>
            </a:r>
            <a:r>
              <a:rPr lang="en-US" sz="2400" dirty="0" smtClean="0">
                <a:latin typeface="+mn-lt"/>
              </a:rPr>
              <a:t>personnel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6632128"/>
              </p:ext>
            </p:extLst>
          </p:nvPr>
        </p:nvGraphicFramePr>
        <p:xfrm>
          <a:off x="590570" y="3621099"/>
          <a:ext cx="7560840" cy="276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4653136"/>
            <a:ext cx="217116" cy="3614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109991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Identification – in Healthcare System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29600" cy="410445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 main asset is healthcare system is patient records which is called Electronic Health Record (EHR).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Other assets such as: healthcare devices such as remote patient monitoring devices, employees information, insurance companies, public information about the organization etc. </a:t>
            </a:r>
          </a:p>
        </p:txBody>
      </p:sp>
    </p:spTree>
    <p:extLst>
      <p:ext uri="{BB962C8B-B14F-4D97-AF65-F5344CB8AC3E}">
        <p14:creationId xmlns:p14="http://schemas.microsoft.com/office/powerpoint/2010/main" val="28164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109991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Identification – in Healthcare System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29600" cy="4104456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Assets Valuation: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One of the key steps to performing a security risk assessment is to determine the value of the assets that require protection. </a:t>
            </a:r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For example, the value of </a:t>
            </a:r>
            <a:r>
              <a:rPr lang="en-US" sz="2800" dirty="0" smtClean="0">
                <a:latin typeface="+mn-lt"/>
              </a:rPr>
              <a:t>EHR </a:t>
            </a:r>
            <a:r>
              <a:rPr lang="en-US" sz="2800" dirty="0" smtClean="0">
                <a:latin typeface="+mn-lt"/>
              </a:rPr>
              <a:t>is greater than the value of public information about their physicians. </a:t>
            </a:r>
          </a:p>
        </p:txBody>
      </p:sp>
    </p:spTree>
    <p:extLst>
      <p:ext uri="{BB962C8B-B14F-4D97-AF65-F5344CB8AC3E}">
        <p14:creationId xmlns:p14="http://schemas.microsoft.com/office/powerpoint/2010/main" val="1762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3408"/>
            <a:ext cx="9144000" cy="14401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Threat Identification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threat is: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075236"/>
              </p:ext>
            </p:extLst>
          </p:nvPr>
        </p:nvGraphicFramePr>
        <p:xfrm>
          <a:off x="0" y="1412776"/>
          <a:ext cx="914400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Threat Sources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hreats </a:t>
            </a:r>
            <a:r>
              <a:rPr lang="en-US" sz="2800" dirty="0">
                <a:latin typeface="+mn-lt"/>
              </a:rPr>
              <a:t>may be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Natural</a:t>
            </a:r>
            <a:endParaRPr lang="en-US" sz="2400" dirty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an</a:t>
            </a:r>
            <a:r>
              <a:rPr lang="en-US" sz="2400" dirty="0">
                <a:latin typeface="+mn-lt"/>
              </a:rPr>
              <a:t>-</a:t>
            </a:r>
            <a:r>
              <a:rPr lang="en-US" sz="2400" dirty="0" smtClean="0">
                <a:latin typeface="+mn-lt"/>
              </a:rPr>
              <a:t>made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ccidental </a:t>
            </a:r>
            <a:r>
              <a:rPr lang="en-US" sz="2400" dirty="0">
                <a:latin typeface="+mn-lt"/>
              </a:rPr>
              <a:t>or deliberate</a:t>
            </a:r>
            <a:endParaRPr lang="en-US" sz="24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ny previous experience of attacks seen by the organization also needs to be considered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9856997"/>
              </p:ext>
            </p:extLst>
          </p:nvPr>
        </p:nvGraphicFramePr>
        <p:xfrm>
          <a:off x="971600" y="198884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12" y="1006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Threat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Healthcare System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229600" cy="4752528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sz="2800" dirty="0" smtClean="0">
                <a:latin typeface="+mn-lt"/>
              </a:rPr>
              <a:t>Examples of threats in healthcare system: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Data Breaches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DDOS Attacks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Ransomware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 Modification to lab results.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Phishing Attacks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0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Security Management </a:t>
            </a:r>
          </a:p>
          <a:p>
            <a:pPr>
              <a:defRPr/>
            </a:pPr>
            <a:r>
              <a:rPr lang="en-US" sz="3200" dirty="0"/>
              <a:t>and Risk Assessment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Vulnerability Identification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229600" cy="4343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Identify exploitable flaws or weaknesses in organization’s IT systems or processes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etermines </a:t>
            </a:r>
            <a:r>
              <a:rPr lang="en-US" sz="2400" dirty="0">
                <a:latin typeface="+mn-lt"/>
              </a:rPr>
              <a:t>applicability and significance of threat to organization</a:t>
            </a:r>
            <a:endParaRPr lang="en-US" sz="2400" dirty="0" smtClean="0">
              <a:latin typeface="+mn-lt"/>
            </a:endParaRP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combination of threat and vulnerability to create a risk to an asset</a:t>
            </a:r>
            <a:endParaRPr lang="en-US" sz="2800" dirty="0" smtClean="0">
              <a:latin typeface="+mn-lt"/>
            </a:endParaRP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utcome should be a list of threats and vulnerabilities with brief descriptions 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              of how and why they might occur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Vulnerability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Healthcare System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n-lt"/>
              </a:rPr>
              <a:t>Example of Vulnerabilities:</a:t>
            </a:r>
          </a:p>
          <a:p>
            <a:pPr marL="0" indent="0">
              <a:buNone/>
            </a:pP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Outdated </a:t>
            </a:r>
            <a:r>
              <a:rPr lang="en-US" sz="2800" dirty="0">
                <a:latin typeface="+mn-lt"/>
              </a:rPr>
              <a:t>Software </a:t>
            </a:r>
            <a:r>
              <a:rPr lang="en-US" sz="2800" dirty="0" smtClean="0">
                <a:latin typeface="+mn-lt"/>
              </a:rPr>
              <a:t>Systems.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Lack of Cybersecurity </a:t>
            </a:r>
            <a:r>
              <a:rPr lang="en-US" sz="2800" dirty="0" smtClean="0">
                <a:latin typeface="+mn-lt"/>
              </a:rPr>
              <a:t>Awareness.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Insecure </a:t>
            </a:r>
            <a:r>
              <a:rPr lang="en-US" sz="2800" dirty="0" smtClean="0">
                <a:latin typeface="+mn-lt"/>
              </a:rPr>
              <a:t>Communication.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29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Analyze Risks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075240" cy="47525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pecify </a:t>
            </a:r>
            <a:r>
              <a:rPr lang="en-US" sz="2800" dirty="0">
                <a:latin typeface="+mn-lt"/>
              </a:rPr>
              <a:t>likelihood of occurrence of each identified threat to asset given existing controls</a:t>
            </a:r>
            <a:endParaRPr lang="en-US" sz="2800" dirty="0" smtClean="0">
              <a:latin typeface="+mn-lt"/>
            </a:endParaRP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pecify </a:t>
            </a:r>
            <a:r>
              <a:rPr lang="en-US" sz="2800" dirty="0">
                <a:latin typeface="+mn-lt"/>
              </a:rPr>
              <a:t>consequence should threat occur</a:t>
            </a:r>
            <a:endParaRPr lang="en-US" sz="2800" dirty="0" smtClean="0">
              <a:latin typeface="+mn-lt"/>
            </a:endParaRP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erive </a:t>
            </a:r>
            <a:r>
              <a:rPr lang="en-US" sz="2800" dirty="0">
                <a:latin typeface="+mn-lt"/>
              </a:rPr>
              <a:t>overall risk rating for each </a:t>
            </a:r>
            <a:r>
              <a:rPr lang="en-US" sz="2800" dirty="0" smtClean="0">
                <a:latin typeface="+mn-lt"/>
              </a:rPr>
              <a:t>threat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isk </a:t>
            </a:r>
            <a:r>
              <a:rPr lang="en-US" sz="2400" dirty="0">
                <a:latin typeface="+mn-lt"/>
              </a:rPr>
              <a:t>= probability threat occurs x cost to organization</a:t>
            </a:r>
            <a:endParaRPr lang="en-US" sz="2400" dirty="0" smtClean="0">
              <a:latin typeface="+mn-lt"/>
            </a:endParaRP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H</a:t>
            </a:r>
            <a:r>
              <a:rPr lang="en-US" sz="2800" dirty="0" smtClean="0">
                <a:latin typeface="+mn-lt"/>
              </a:rPr>
              <a:t>ard </a:t>
            </a:r>
            <a:r>
              <a:rPr lang="en-US" sz="2800" dirty="0">
                <a:latin typeface="+mn-lt"/>
              </a:rPr>
              <a:t>to determine</a:t>
            </a:r>
            <a:r>
              <a:rPr lang="en-US" sz="2800" dirty="0" smtClean="0">
                <a:latin typeface="+mn-lt"/>
              </a:rPr>
              <a:t> accurate               probabilities and realistic cost          consequences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qualitative, </a:t>
            </a:r>
            <a:r>
              <a:rPr lang="en-US" sz="2800" dirty="0">
                <a:latin typeface="+mn-lt"/>
              </a:rPr>
              <a:t>not </a:t>
            </a:r>
            <a:r>
              <a:rPr lang="en-US" sz="2800" dirty="0" smtClean="0">
                <a:latin typeface="+mn-lt"/>
              </a:rPr>
              <a:t>quantitative,                ratings 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Analyze Existing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</a:t>
            </a:r>
            <a:r>
              <a:rPr lang="en-US" sz="2800" dirty="0" smtClean="0">
                <a:latin typeface="+mn-lt"/>
              </a:rPr>
              <a:t>xisting controls used to attempt to minimize threats need to be identified</a:t>
            </a:r>
          </a:p>
          <a:p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ecurity controls include:</a:t>
            </a:r>
          </a:p>
          <a:p>
            <a:pPr lvl="2">
              <a:buClr>
                <a:schemeClr val="accent2"/>
              </a:buClr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anagement</a:t>
            </a:r>
          </a:p>
          <a:p>
            <a:pPr lvl="2">
              <a:buClr>
                <a:schemeClr val="accent2"/>
              </a:buClr>
            </a:pPr>
            <a:r>
              <a:rPr lang="en-US" sz="2400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perational</a:t>
            </a:r>
          </a:p>
          <a:p>
            <a:pPr lvl="2">
              <a:buClr>
                <a:schemeClr val="accent2"/>
              </a:buClr>
            </a:pPr>
            <a:r>
              <a:rPr lang="en-US" sz="2400" dirty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echnical processes and procedures</a:t>
            </a:r>
          </a:p>
          <a:p>
            <a:pPr marL="342900" lvl="2" indent="-342900">
              <a:spcBef>
                <a:spcPts val="2000"/>
              </a:spcBef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checklists of existing controls and interview key organizational staff to solicit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152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Analyze Existing Controls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7" y="1258647"/>
            <a:ext cx="5384000" cy="53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49094"/>
              </p:ext>
            </p:extLst>
          </p:nvPr>
        </p:nvGraphicFramePr>
        <p:xfrm>
          <a:off x="179512" y="2780928"/>
          <a:ext cx="8825995" cy="296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6" name="Document" r:id="rId4" imgW="6083076" imgH="2044625" progId="Word.Document.12">
                  <p:embed/>
                </p:oleObj>
              </mc:Choice>
              <mc:Fallback>
                <p:oleObj name="Document" r:id="rId4" imgW="6083076" imgH="2044625" progId="Word.Document.12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928"/>
                        <a:ext cx="8825995" cy="2966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260648"/>
            <a:ext cx="9143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Table 14.2  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Risk 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j-ea"/>
                <a:cs typeface="+mj-cs"/>
              </a:rPr>
              <a:t>Likelihood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71800" y="0"/>
            <a:ext cx="2743200" cy="4293096"/>
          </a:xfrm>
        </p:spPr>
        <p:txBody>
          <a:bodyPr>
            <a:normAutofit/>
          </a:bodyPr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Table 14.3 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Risk 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1594" y="28895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9332" y="1443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7588" y="15587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45327"/>
              </p:ext>
            </p:extLst>
          </p:nvPr>
        </p:nvGraphicFramePr>
        <p:xfrm>
          <a:off x="-20833" y="0"/>
          <a:ext cx="6383989" cy="695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9" name="Document" r:id="rId4" imgW="6083076" imgH="6629156" progId="Word.Document.12">
                  <p:embed/>
                </p:oleObj>
              </mc:Choice>
              <mc:Fallback>
                <p:oleObj name="Document" r:id="rId4" imgW="6083076" imgH="6629156" progId="Word.Document.12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833" y="0"/>
                        <a:ext cx="6383989" cy="6957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44208" y="6211669"/>
            <a:ext cx="2520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j-lt"/>
              </a:rPr>
              <a:t>(Table can be found on pages            </a:t>
            </a:r>
          </a:p>
          <a:p>
            <a:r>
              <a:rPr lang="en-US" sz="1050" dirty="0">
                <a:latin typeface="+mj-lt"/>
              </a:rPr>
              <a:t> </a:t>
            </a:r>
            <a:r>
              <a:rPr lang="en-US" sz="1050" dirty="0" smtClean="0">
                <a:latin typeface="+mj-lt"/>
              </a:rPr>
              <a:t>    476-477 in textbook)</a:t>
            </a:r>
            <a:endParaRPr lang="en-US" sz="105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648"/>
            <a:ext cx="9144000" cy="1152128"/>
          </a:xfrm>
        </p:spPr>
        <p:txBody>
          <a:bodyPr>
            <a:no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Table 14.4</a:t>
            </a:r>
            <a:b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Risk Level Determination and Meaning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39298" y="3429000"/>
            <a:ext cx="8676101" cy="3810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21534"/>
              </p:ext>
            </p:extLst>
          </p:nvPr>
        </p:nvGraphicFramePr>
        <p:xfrm>
          <a:off x="539552" y="1443000"/>
          <a:ext cx="8284896" cy="538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5" name="Document" r:id="rId4" imgW="6375165" imgH="4140048" progId="Word.Document.12">
                  <p:embed/>
                </p:oleObj>
              </mc:Choice>
              <mc:Fallback>
                <p:oleObj name="Document" r:id="rId4" imgW="6375165" imgH="4140048" progId="Word.Documen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43000"/>
                        <a:ext cx="8284896" cy="5380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8013" cy="213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Table 14.5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Risk Register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78783"/>
              </p:ext>
            </p:extLst>
          </p:nvPr>
        </p:nvGraphicFramePr>
        <p:xfrm>
          <a:off x="107504" y="3068960"/>
          <a:ext cx="8864408" cy="171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3" name="Document" r:id="rId4" imgW="6375165" imgH="1231855" progId="Word.Document.12">
                  <p:embed/>
                </p:oleObj>
              </mc:Choice>
              <mc:Fallback>
                <p:oleObj name="Document" r:id="rId4" imgW="6375165" imgH="1231855" progId="Word.Documen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68960"/>
                        <a:ext cx="8864408" cy="1712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3928" r="14982" b="30208"/>
          <a:stretch/>
        </p:blipFill>
        <p:spPr>
          <a:xfrm>
            <a:off x="1115616" y="188640"/>
            <a:ext cx="6637965" cy="642729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IT Security Management Overview</a:t>
            </a:r>
            <a:endParaRPr lang="en-AU" sz="5400" dirty="0">
              <a:ln w="18415" cmpd="sng">
                <a:noFill/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4343400"/>
            <a:ext cx="8610600" cy="28194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nsures that critical assets are sufficiently protected in a cost-effective manner</a:t>
            </a:r>
          </a:p>
          <a:p>
            <a:pPr>
              <a:buSzPct val="130000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ecurity risk assessment is needed for each asset in the organization that requires protection</a:t>
            </a:r>
          </a:p>
          <a:p>
            <a:pPr>
              <a:buSzPct val="130000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rovides the information necessary to decide what management, operational, and technical controls are needed to reduce the risks identified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892" y="41226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46568816"/>
              </p:ext>
            </p:extLst>
          </p:nvPr>
        </p:nvGraphicFramePr>
        <p:xfrm>
          <a:off x="228600" y="13716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828800"/>
            <a:ext cx="807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latin typeface="+mn-lt"/>
              </a:rPr>
              <a:t>Is the formal process of answering the questions: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9144000" cy="11967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Risk Treatment Alternatives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77066"/>
              </p:ext>
            </p:extLst>
          </p:nvPr>
        </p:nvGraphicFramePr>
        <p:xfrm>
          <a:off x="152400" y="1268760"/>
          <a:ext cx="8991600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815" y="-99392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04048" y="1700808"/>
            <a:ext cx="3816424" cy="4896544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 smtClean="0">
                <a:latin typeface="+mn-lt"/>
              </a:rPr>
              <a:t>Detailed security risk analysis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Context and system characterization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Identification of threats/risks/vulnerabilities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Analyze risks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Evaluate risks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Risk treatment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 smtClean="0">
                <a:latin typeface="+mn-lt"/>
              </a:rPr>
              <a:t>Case study: </a:t>
            </a:r>
            <a:r>
              <a:rPr lang="en-AU" sz="2800" dirty="0" smtClean="0">
                <a:latin typeface="+mn-lt"/>
              </a:rPr>
              <a:t>Healthcare System</a:t>
            </a:r>
            <a:endParaRPr lang="en-AU" sz="1800" dirty="0" smtClean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11560" y="1700808"/>
            <a:ext cx="4041648" cy="52292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IT security management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Organizational context and security policy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Security risk   assessment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Baseline approach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Informal approach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Detailed risk analysis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Combined approach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858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116632"/>
            <a:ext cx="90364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Table 14.1 </a:t>
            </a:r>
            <a:endParaRPr lang="en-US" sz="2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ISO</a:t>
            </a:r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/IEC 27000 Series of Standards on IT Security Techniques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84682"/>
            <a:ext cx="8482788" cy="567331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en-US" dirty="0">
                <a:ln w="18415" cmpd="sng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IT Security Management</a:t>
            </a:r>
            <a:endParaRPr lang="en-US" dirty="0">
              <a:ln w="18415" cmpd="sng">
                <a:noFill/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" pitchFamily="-109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5965191"/>
              </p:ext>
            </p:extLst>
          </p:nvPr>
        </p:nvGraphicFramePr>
        <p:xfrm>
          <a:off x="0" y="1524000"/>
          <a:ext cx="9144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7" b="1818"/>
          <a:stretch/>
        </p:blipFill>
        <p:spPr>
          <a:xfrm>
            <a:off x="1547664" y="139321"/>
            <a:ext cx="5815616" cy="658184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b="23628"/>
          <a:stretch/>
        </p:blipFill>
        <p:spPr>
          <a:xfrm>
            <a:off x="611559" y="260648"/>
            <a:ext cx="8105425" cy="632533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3058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8415" cmpd="sng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Organizational Context and Security Policy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4343400" cy="499492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800" dirty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aintained </a:t>
            </a:r>
            <a:r>
              <a:rPr lang="en-US" sz="2800" dirty="0">
                <a:latin typeface="+mn-lt"/>
              </a:rPr>
              <a:t>and updated regularly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U</a:t>
            </a:r>
            <a:r>
              <a:rPr lang="en-US" sz="2200" dirty="0" smtClean="0">
                <a:latin typeface="+mn-lt"/>
              </a:rPr>
              <a:t>sing </a:t>
            </a:r>
            <a:r>
              <a:rPr lang="en-US" sz="2200" dirty="0">
                <a:latin typeface="+mn-lt"/>
              </a:rPr>
              <a:t>periodic security reviews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R</a:t>
            </a:r>
            <a:r>
              <a:rPr lang="en-US" sz="2200" dirty="0" smtClean="0">
                <a:latin typeface="+mn-lt"/>
              </a:rPr>
              <a:t>eflect </a:t>
            </a:r>
            <a:r>
              <a:rPr lang="en-US" sz="2200" dirty="0">
                <a:latin typeface="+mn-lt"/>
              </a:rPr>
              <a:t>changing </a:t>
            </a:r>
            <a:r>
              <a:rPr lang="en-US" sz="2200" dirty="0" smtClean="0">
                <a:latin typeface="+mn-lt"/>
              </a:rPr>
              <a:t>technical/risk </a:t>
            </a:r>
            <a:r>
              <a:rPr lang="en-US" sz="2200" dirty="0">
                <a:latin typeface="+mn-lt"/>
              </a:rPr>
              <a:t>environments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800" dirty="0">
                <a:latin typeface="+mn-lt"/>
              </a:rPr>
              <a:t>E</a:t>
            </a:r>
            <a:r>
              <a:rPr lang="en-US" sz="2800" dirty="0" smtClean="0">
                <a:latin typeface="+mn-lt"/>
              </a:rPr>
              <a:t>xamine </a:t>
            </a:r>
            <a:r>
              <a:rPr lang="en-US" sz="2800" dirty="0">
                <a:latin typeface="+mn-lt"/>
              </a:rPr>
              <a:t>role</a:t>
            </a:r>
            <a:r>
              <a:rPr lang="en-US" sz="2800" dirty="0" smtClean="0">
                <a:latin typeface="+mn-lt"/>
              </a:rPr>
              <a:t> and importance of </a:t>
            </a:r>
            <a:r>
              <a:rPr lang="en-US" sz="2800" dirty="0">
                <a:latin typeface="+mn-lt"/>
              </a:rPr>
              <a:t>IT systems in organization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3574289"/>
              </p:ext>
            </p:extLst>
          </p:nvPr>
        </p:nvGraphicFramePr>
        <p:xfrm>
          <a:off x="5638800" y="2125421"/>
          <a:ext cx="304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24744"/>
          </a:xfrm>
        </p:spPr>
        <p:txBody>
          <a:bodyPr/>
          <a:lstStyle/>
          <a:p>
            <a:r>
              <a:rPr lang="en-US" dirty="0">
                <a:ln w="18415" cmpd="sng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Security Policy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99735"/>
              </p:ext>
            </p:extLst>
          </p:nvPr>
        </p:nvGraphicFramePr>
        <p:xfrm>
          <a:off x="179512" y="1628800"/>
          <a:ext cx="87849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18309</TotalTime>
  <Words>7064</Words>
  <Application>Microsoft Office PowerPoint</Application>
  <PresentationFormat>On-screen Show (4:3)</PresentationFormat>
  <Paragraphs>781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Executive</vt:lpstr>
      <vt:lpstr>Document</vt:lpstr>
      <vt:lpstr>PowerPoint Presentation</vt:lpstr>
      <vt:lpstr>Chapter 14</vt:lpstr>
      <vt:lpstr>IT Security Management Overview</vt:lpstr>
      <vt:lpstr>PowerPoint Presentation</vt:lpstr>
      <vt:lpstr>IT Security Management</vt:lpstr>
      <vt:lpstr>PowerPoint Presentation</vt:lpstr>
      <vt:lpstr>PowerPoint Presentation</vt:lpstr>
      <vt:lpstr>Organizational Context and Security Policy</vt:lpstr>
      <vt:lpstr>Security Policy</vt:lpstr>
      <vt:lpstr>Management Support</vt:lpstr>
      <vt:lpstr>Security Risk Assessment</vt:lpstr>
      <vt:lpstr>PowerPoint Presentation</vt:lpstr>
      <vt:lpstr>Terminology</vt:lpstr>
      <vt:lpstr>Asset Identification</vt:lpstr>
      <vt:lpstr>Asset Identification – in Healthcare System</vt:lpstr>
      <vt:lpstr>Asset Identification – in Healthcare System</vt:lpstr>
      <vt:lpstr>Threat Identification</vt:lpstr>
      <vt:lpstr>Threat Sources</vt:lpstr>
      <vt:lpstr>Threat – Healthcare System</vt:lpstr>
      <vt:lpstr>Vulnerability Identification</vt:lpstr>
      <vt:lpstr>Vulnerability – Healthcare System</vt:lpstr>
      <vt:lpstr>Analyze Risks</vt:lpstr>
      <vt:lpstr>Analyze Existing Controls</vt:lpstr>
      <vt:lpstr>Analyze Existing Controls</vt:lpstr>
      <vt:lpstr>PowerPoint Presentation</vt:lpstr>
      <vt:lpstr>Table 14.3    Risk Consequences </vt:lpstr>
      <vt:lpstr>Table 14.4 Risk Level Determination and Meaning</vt:lpstr>
      <vt:lpstr>Table 14.5  Risk Register</vt:lpstr>
      <vt:lpstr>PowerPoint Presentation</vt:lpstr>
      <vt:lpstr>Risk Treatment Alternatives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16 Lecture Overheads</dc:subject>
  <dc:creator>Dr Lawrie Brown</dc:creator>
  <cp:keywords/>
  <dc:description/>
  <cp:lastModifiedBy>admin</cp:lastModifiedBy>
  <cp:revision>147</cp:revision>
  <cp:lastPrinted>2007-06-05T05:27:23Z</cp:lastPrinted>
  <dcterms:created xsi:type="dcterms:W3CDTF">2017-11-02T20:12:43Z</dcterms:created>
  <dcterms:modified xsi:type="dcterms:W3CDTF">2022-12-21T09:25:19Z</dcterms:modified>
  <cp:category/>
</cp:coreProperties>
</file>