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 id="2147483725" r:id="rId2"/>
  </p:sldMasterIdLst>
  <p:notesMasterIdLst>
    <p:notesMasterId r:id="rId35"/>
  </p:notesMasterIdLst>
  <p:handoutMasterIdLst>
    <p:handoutMasterId r:id="rId36"/>
  </p:handoutMasterIdLst>
  <p:sldIdLst>
    <p:sldId id="317" r:id="rId3"/>
    <p:sldId id="318" r:id="rId4"/>
    <p:sldId id="257" r:id="rId5"/>
    <p:sldId id="328" r:id="rId6"/>
    <p:sldId id="275" r:id="rId7"/>
    <p:sldId id="320" r:id="rId8"/>
    <p:sldId id="279" r:id="rId9"/>
    <p:sldId id="313" r:id="rId10"/>
    <p:sldId id="280" r:id="rId11"/>
    <p:sldId id="281" r:id="rId12"/>
    <p:sldId id="282" r:id="rId13"/>
    <p:sldId id="283" r:id="rId14"/>
    <p:sldId id="284" r:id="rId15"/>
    <p:sldId id="285" r:id="rId16"/>
    <p:sldId id="286" r:id="rId17"/>
    <p:sldId id="287" r:id="rId18"/>
    <p:sldId id="322" r:id="rId19"/>
    <p:sldId id="290" r:id="rId20"/>
    <p:sldId id="293" r:id="rId21"/>
    <p:sldId id="294" r:id="rId22"/>
    <p:sldId id="323" r:id="rId23"/>
    <p:sldId id="297" r:id="rId24"/>
    <p:sldId id="298" r:id="rId25"/>
    <p:sldId id="299" r:id="rId26"/>
    <p:sldId id="325" r:id="rId27"/>
    <p:sldId id="315" r:id="rId28"/>
    <p:sldId id="304" r:id="rId29"/>
    <p:sldId id="326" r:id="rId30"/>
    <p:sldId id="307" r:id="rId31"/>
    <p:sldId id="310" r:id="rId32"/>
    <p:sldId id="329" r:id="rId33"/>
    <p:sldId id="319"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3" autoAdjust="0"/>
    <p:restoredTop sz="85862" autoAdjust="0"/>
  </p:normalViewPr>
  <p:slideViewPr>
    <p:cSldViewPr>
      <p:cViewPr varScale="1">
        <p:scale>
          <a:sx n="72" d="100"/>
          <a:sy n="72" d="100"/>
        </p:scale>
        <p:origin x="183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A8902-7BDA-244C-A48B-F89500F94FC3}"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5348727F-09B8-A14B-BC62-09ED120123D0}">
      <dgm:prSet custT="1"/>
      <dgm:spPr/>
      <dgm:t>
        <a:bodyPr/>
        <a:lstStyle/>
        <a:p>
          <a:pPr rtl="0"/>
          <a:r>
            <a:rPr lang="en-US" sz="2400" dirty="0" smtClean="0">
              <a:solidFill>
                <a:schemeClr val="tx2"/>
              </a:solidFill>
            </a:rPr>
            <a:t>Plaintext</a:t>
          </a:r>
          <a:endParaRPr lang="en-US" sz="2400" dirty="0">
            <a:solidFill>
              <a:schemeClr val="tx2"/>
            </a:solidFill>
          </a:endParaRPr>
        </a:p>
      </dgm:t>
    </dgm:pt>
    <dgm:pt modelId="{99AF3896-DBB8-564E-8859-FCD5851974B7}" type="parTrans" cxnId="{CC80416B-A9FC-5E4A-BD1C-ECBDAA79D231}">
      <dgm:prSet/>
      <dgm:spPr/>
      <dgm:t>
        <a:bodyPr/>
        <a:lstStyle/>
        <a:p>
          <a:endParaRPr lang="en-US"/>
        </a:p>
      </dgm:t>
    </dgm:pt>
    <dgm:pt modelId="{4A08013E-2624-2D4C-8849-EB6537AAABAC}" type="sibTrans" cxnId="{CC80416B-A9FC-5E4A-BD1C-ECBDAA79D231}">
      <dgm:prSet/>
      <dgm:spPr/>
      <dgm:t>
        <a:bodyPr/>
        <a:lstStyle/>
        <a:p>
          <a:endParaRPr lang="en-US"/>
        </a:p>
      </dgm:t>
    </dgm:pt>
    <dgm:pt modelId="{49EA308F-2173-AD47-B839-F08C48273A91}">
      <dgm:prSet custT="1"/>
      <dgm:spPr/>
      <dgm:t>
        <a:bodyPr/>
        <a:lstStyle/>
        <a:p>
          <a:pPr rtl="0"/>
          <a:r>
            <a:rPr lang="en-US" sz="1800" dirty="0" smtClean="0"/>
            <a:t>An original message</a:t>
          </a:r>
          <a:endParaRPr lang="en-US" sz="1800" dirty="0"/>
        </a:p>
      </dgm:t>
    </dgm:pt>
    <dgm:pt modelId="{3980553C-7CC4-554B-92AC-16634EF3168C}" type="parTrans" cxnId="{5380794A-847B-EA41-BA1F-9EA5CAC1C794}">
      <dgm:prSet/>
      <dgm:spPr/>
      <dgm:t>
        <a:bodyPr/>
        <a:lstStyle/>
        <a:p>
          <a:endParaRPr lang="en-US"/>
        </a:p>
      </dgm:t>
    </dgm:pt>
    <dgm:pt modelId="{D66BBF37-74D9-884C-8C42-4C9EAB57DEAC}" type="sibTrans" cxnId="{5380794A-847B-EA41-BA1F-9EA5CAC1C794}">
      <dgm:prSet/>
      <dgm:spPr/>
      <dgm:t>
        <a:bodyPr/>
        <a:lstStyle/>
        <a:p>
          <a:endParaRPr lang="en-US"/>
        </a:p>
      </dgm:t>
    </dgm:pt>
    <dgm:pt modelId="{A14C7065-ED96-B447-9CB1-AF877554F521}">
      <dgm:prSet custT="1"/>
      <dgm:spPr/>
      <dgm:t>
        <a:bodyPr/>
        <a:lstStyle/>
        <a:p>
          <a:pPr rtl="0"/>
          <a:r>
            <a:rPr lang="en-US" sz="2400" dirty="0" smtClean="0">
              <a:solidFill>
                <a:srgbClr val="2F1F58"/>
              </a:solidFill>
            </a:rPr>
            <a:t>Ciphertext</a:t>
          </a:r>
        </a:p>
      </dgm:t>
    </dgm:pt>
    <dgm:pt modelId="{06D12F0E-F2C7-174E-BC49-A91D40CB8A4C}" type="parTrans" cxnId="{608ACC3E-539D-B44B-B878-00EEEB34300D}">
      <dgm:prSet/>
      <dgm:spPr/>
      <dgm:t>
        <a:bodyPr/>
        <a:lstStyle/>
        <a:p>
          <a:endParaRPr lang="en-US"/>
        </a:p>
      </dgm:t>
    </dgm:pt>
    <dgm:pt modelId="{77EE5A90-F4E2-6841-B6FE-AFE5C526F469}" type="sibTrans" cxnId="{608ACC3E-539D-B44B-B878-00EEEB34300D}">
      <dgm:prSet/>
      <dgm:spPr/>
      <dgm:t>
        <a:bodyPr/>
        <a:lstStyle/>
        <a:p>
          <a:endParaRPr lang="en-US"/>
        </a:p>
      </dgm:t>
    </dgm:pt>
    <dgm:pt modelId="{F1D161F9-893D-D343-9FD0-64EACF4F059A}">
      <dgm:prSet custT="1"/>
      <dgm:spPr/>
      <dgm:t>
        <a:bodyPr/>
        <a:lstStyle/>
        <a:p>
          <a:pPr rtl="0"/>
          <a:r>
            <a:rPr lang="en-US" sz="1800" dirty="0" smtClean="0"/>
            <a:t>The coded message</a:t>
          </a:r>
          <a:endParaRPr lang="en-US" sz="1800" dirty="0"/>
        </a:p>
      </dgm:t>
    </dgm:pt>
    <dgm:pt modelId="{6303FF8C-E9A2-B148-ABD5-F8BF1CFDE6D7}" type="parTrans" cxnId="{6A3E42BF-4237-9E4A-95BC-6B6BF42BBE06}">
      <dgm:prSet/>
      <dgm:spPr/>
      <dgm:t>
        <a:bodyPr/>
        <a:lstStyle/>
        <a:p>
          <a:endParaRPr lang="en-US"/>
        </a:p>
      </dgm:t>
    </dgm:pt>
    <dgm:pt modelId="{7E678BC4-B86A-7749-B846-4F6CC826AAF5}" type="sibTrans" cxnId="{6A3E42BF-4237-9E4A-95BC-6B6BF42BBE06}">
      <dgm:prSet/>
      <dgm:spPr/>
      <dgm:t>
        <a:bodyPr/>
        <a:lstStyle/>
        <a:p>
          <a:endParaRPr lang="en-US"/>
        </a:p>
      </dgm:t>
    </dgm:pt>
    <dgm:pt modelId="{9D0F6B3A-5780-9E49-9D2C-E372D48F51D0}">
      <dgm:prSet custT="1"/>
      <dgm:spPr/>
      <dgm:t>
        <a:bodyPr/>
        <a:lstStyle/>
        <a:p>
          <a:pPr rtl="0"/>
          <a:r>
            <a:rPr lang="en-US" sz="2000" dirty="0" smtClean="0">
              <a:solidFill>
                <a:srgbClr val="2F1F58"/>
              </a:solidFill>
            </a:rPr>
            <a:t>Enciphering/encryption</a:t>
          </a:r>
        </a:p>
      </dgm:t>
    </dgm:pt>
    <dgm:pt modelId="{004EDDD8-1DE7-0940-908C-B4624DFA7295}" type="parTrans" cxnId="{0B7C064A-47AE-5A41-B4FC-039ADA4F71B1}">
      <dgm:prSet/>
      <dgm:spPr/>
      <dgm:t>
        <a:bodyPr/>
        <a:lstStyle/>
        <a:p>
          <a:endParaRPr lang="en-US"/>
        </a:p>
      </dgm:t>
    </dgm:pt>
    <dgm:pt modelId="{22E45BAC-791C-9C41-9E05-1EF961D80AF9}" type="sibTrans" cxnId="{0B7C064A-47AE-5A41-B4FC-039ADA4F71B1}">
      <dgm:prSet/>
      <dgm:spPr/>
      <dgm:t>
        <a:bodyPr/>
        <a:lstStyle/>
        <a:p>
          <a:endParaRPr lang="en-US"/>
        </a:p>
      </dgm:t>
    </dgm:pt>
    <dgm:pt modelId="{B047066D-BE71-BD40-B6C8-CEE3F4E4B5E2}">
      <dgm:prSet/>
      <dgm:spPr/>
      <dgm:t>
        <a:bodyPr/>
        <a:lstStyle/>
        <a:p>
          <a:pPr rtl="0"/>
          <a:r>
            <a:rPr lang="en-US" sz="1500" dirty="0" smtClean="0"/>
            <a:t>The process of converting from plaintext to ciphertext</a:t>
          </a:r>
          <a:endParaRPr lang="en-US" sz="1500" dirty="0"/>
        </a:p>
      </dgm:t>
    </dgm:pt>
    <dgm:pt modelId="{F5672B69-9443-BB49-9942-789B41742DC0}" type="parTrans" cxnId="{9F7D408B-E2EB-1A43-ADE1-3B853D398C47}">
      <dgm:prSet/>
      <dgm:spPr/>
      <dgm:t>
        <a:bodyPr/>
        <a:lstStyle/>
        <a:p>
          <a:endParaRPr lang="en-US"/>
        </a:p>
      </dgm:t>
    </dgm:pt>
    <dgm:pt modelId="{51AECFFC-6A7C-4643-B895-056E4A6CD05E}" type="sibTrans" cxnId="{9F7D408B-E2EB-1A43-ADE1-3B853D398C47}">
      <dgm:prSet/>
      <dgm:spPr/>
      <dgm:t>
        <a:bodyPr/>
        <a:lstStyle/>
        <a:p>
          <a:endParaRPr lang="en-US"/>
        </a:p>
      </dgm:t>
    </dgm:pt>
    <dgm:pt modelId="{D3F9B3D6-923E-4041-BBCB-6048A9B1B81C}">
      <dgm:prSet custT="1"/>
      <dgm:spPr/>
      <dgm:t>
        <a:bodyPr/>
        <a:lstStyle/>
        <a:p>
          <a:pPr rtl="0"/>
          <a:r>
            <a:rPr lang="en-US" sz="2000" dirty="0" smtClean="0">
              <a:solidFill>
                <a:srgbClr val="2F1F58"/>
              </a:solidFill>
            </a:rPr>
            <a:t>Deciphering/decryption</a:t>
          </a:r>
        </a:p>
      </dgm:t>
    </dgm:pt>
    <dgm:pt modelId="{19775A4A-7582-AB46-8138-AED544C1FCAA}" type="parTrans" cxnId="{61E3F4D1-7B39-C04C-824C-AF12E907E4B4}">
      <dgm:prSet/>
      <dgm:spPr/>
      <dgm:t>
        <a:bodyPr/>
        <a:lstStyle/>
        <a:p>
          <a:endParaRPr lang="en-US"/>
        </a:p>
      </dgm:t>
    </dgm:pt>
    <dgm:pt modelId="{82D84AAB-6C54-8042-8300-8206C787DDB1}" type="sibTrans" cxnId="{61E3F4D1-7B39-C04C-824C-AF12E907E4B4}">
      <dgm:prSet/>
      <dgm:spPr/>
      <dgm:t>
        <a:bodyPr/>
        <a:lstStyle/>
        <a:p>
          <a:endParaRPr lang="en-US"/>
        </a:p>
      </dgm:t>
    </dgm:pt>
    <dgm:pt modelId="{D742A2F0-8A3D-CD42-A1AB-266148473644}">
      <dgm:prSet/>
      <dgm:spPr/>
      <dgm:t>
        <a:bodyPr/>
        <a:lstStyle/>
        <a:p>
          <a:pPr rtl="0"/>
          <a:r>
            <a:rPr lang="en-US" sz="1500" dirty="0" smtClean="0"/>
            <a:t>Restoring the plaintext from the ciphertext</a:t>
          </a:r>
          <a:endParaRPr lang="en-US" sz="1500" dirty="0"/>
        </a:p>
      </dgm:t>
    </dgm:pt>
    <dgm:pt modelId="{0E5D1B14-0DCC-5340-BFAA-2DC1DCE59C33}" type="parTrans" cxnId="{49C4F98B-CDCC-FC43-B803-866F456B968B}">
      <dgm:prSet/>
      <dgm:spPr/>
      <dgm:t>
        <a:bodyPr/>
        <a:lstStyle/>
        <a:p>
          <a:endParaRPr lang="en-US"/>
        </a:p>
      </dgm:t>
    </dgm:pt>
    <dgm:pt modelId="{FFF4233B-9F35-644A-9BA8-ED6CC6D77EC3}" type="sibTrans" cxnId="{49C4F98B-CDCC-FC43-B803-866F456B968B}">
      <dgm:prSet/>
      <dgm:spPr/>
      <dgm:t>
        <a:bodyPr/>
        <a:lstStyle/>
        <a:p>
          <a:endParaRPr lang="en-US"/>
        </a:p>
      </dgm:t>
    </dgm:pt>
    <dgm:pt modelId="{88FDE07E-396E-0747-85E2-6EA4644FA247}">
      <dgm:prSet custT="1"/>
      <dgm:spPr/>
      <dgm:t>
        <a:bodyPr/>
        <a:lstStyle/>
        <a:p>
          <a:pPr rtl="0"/>
          <a:r>
            <a:rPr lang="en-US" sz="2400" dirty="0" smtClean="0">
              <a:solidFill>
                <a:srgbClr val="2F1F58"/>
              </a:solidFill>
            </a:rPr>
            <a:t>Cryptography</a:t>
          </a:r>
        </a:p>
      </dgm:t>
    </dgm:pt>
    <dgm:pt modelId="{67B4BD3D-FB69-484A-8564-B48E45A4FB07}" type="parTrans" cxnId="{1A718D7A-45CE-084D-8773-229F70D9AE3E}">
      <dgm:prSet/>
      <dgm:spPr/>
      <dgm:t>
        <a:bodyPr/>
        <a:lstStyle/>
        <a:p>
          <a:endParaRPr lang="en-US"/>
        </a:p>
      </dgm:t>
    </dgm:pt>
    <dgm:pt modelId="{40573E98-C772-654E-A56F-FBDCCFD17606}" type="sibTrans" cxnId="{1A718D7A-45CE-084D-8773-229F70D9AE3E}">
      <dgm:prSet/>
      <dgm:spPr/>
      <dgm:t>
        <a:bodyPr/>
        <a:lstStyle/>
        <a:p>
          <a:endParaRPr lang="en-US"/>
        </a:p>
      </dgm:t>
    </dgm:pt>
    <dgm:pt modelId="{74F8E69B-EB3C-5140-B6D5-618EF5F6BB0C}">
      <dgm:prSet/>
      <dgm:spPr/>
      <dgm:t>
        <a:bodyPr/>
        <a:lstStyle/>
        <a:p>
          <a:pPr rtl="0"/>
          <a:r>
            <a:rPr lang="en-US" sz="1500" dirty="0" smtClean="0"/>
            <a:t>The area of study of the many schemes used for encryption</a:t>
          </a:r>
          <a:endParaRPr lang="en-US" sz="1500" dirty="0"/>
        </a:p>
      </dgm:t>
    </dgm:pt>
    <dgm:pt modelId="{C0AEFE13-0805-7145-B4A6-59A50E7934FD}" type="parTrans" cxnId="{992B8104-F7B3-BF40-9882-A869A96F152B}">
      <dgm:prSet/>
      <dgm:spPr/>
      <dgm:t>
        <a:bodyPr/>
        <a:lstStyle/>
        <a:p>
          <a:endParaRPr lang="en-US"/>
        </a:p>
      </dgm:t>
    </dgm:pt>
    <dgm:pt modelId="{C1A7C8C8-2F84-694C-9795-8B097E6E331F}" type="sibTrans" cxnId="{992B8104-F7B3-BF40-9882-A869A96F152B}">
      <dgm:prSet/>
      <dgm:spPr/>
      <dgm:t>
        <a:bodyPr/>
        <a:lstStyle/>
        <a:p>
          <a:endParaRPr lang="en-US"/>
        </a:p>
      </dgm:t>
    </dgm:pt>
    <dgm:pt modelId="{18D2BECB-A6B1-C542-81EE-E42E56EEDFEA}">
      <dgm:prSet custT="1"/>
      <dgm:spPr/>
      <dgm:t>
        <a:bodyPr/>
        <a:lstStyle/>
        <a:p>
          <a:pPr rtl="0"/>
          <a:r>
            <a:rPr lang="en-US" sz="2000" dirty="0" smtClean="0">
              <a:solidFill>
                <a:srgbClr val="2F1F58"/>
              </a:solidFill>
            </a:rPr>
            <a:t>Cryptographic system/cipher</a:t>
          </a:r>
        </a:p>
      </dgm:t>
    </dgm:pt>
    <dgm:pt modelId="{563157EC-8622-A149-B15C-52466E9724A6}" type="parTrans" cxnId="{93148F9E-341E-D747-8297-631099CBF004}">
      <dgm:prSet/>
      <dgm:spPr/>
      <dgm:t>
        <a:bodyPr/>
        <a:lstStyle/>
        <a:p>
          <a:endParaRPr lang="en-US"/>
        </a:p>
      </dgm:t>
    </dgm:pt>
    <dgm:pt modelId="{070E067A-1952-5743-AD8C-9D31F3A25212}" type="sibTrans" cxnId="{93148F9E-341E-D747-8297-631099CBF004}">
      <dgm:prSet/>
      <dgm:spPr/>
      <dgm:t>
        <a:bodyPr/>
        <a:lstStyle/>
        <a:p>
          <a:endParaRPr lang="en-US"/>
        </a:p>
      </dgm:t>
    </dgm:pt>
    <dgm:pt modelId="{033A6F5F-BA6C-B64D-9976-55100202B6F1}">
      <dgm:prSet custT="1"/>
      <dgm:spPr/>
      <dgm:t>
        <a:bodyPr/>
        <a:lstStyle/>
        <a:p>
          <a:pPr rtl="0"/>
          <a:r>
            <a:rPr lang="en-US" sz="1800" dirty="0" smtClean="0"/>
            <a:t>A scheme</a:t>
          </a:r>
          <a:endParaRPr lang="en-US" sz="1800" dirty="0"/>
        </a:p>
      </dgm:t>
    </dgm:pt>
    <dgm:pt modelId="{D50B3FC1-48DB-684F-B7D5-F64AFFC2BF5D}" type="parTrans" cxnId="{8935692F-9108-C14F-8889-E4122AE4DE91}">
      <dgm:prSet/>
      <dgm:spPr/>
      <dgm:t>
        <a:bodyPr/>
        <a:lstStyle/>
        <a:p>
          <a:endParaRPr lang="en-US"/>
        </a:p>
      </dgm:t>
    </dgm:pt>
    <dgm:pt modelId="{3F85CB9B-1364-B542-BA7E-B24FD3F18EDF}" type="sibTrans" cxnId="{8935692F-9108-C14F-8889-E4122AE4DE91}">
      <dgm:prSet/>
      <dgm:spPr/>
      <dgm:t>
        <a:bodyPr/>
        <a:lstStyle/>
        <a:p>
          <a:endParaRPr lang="en-US"/>
        </a:p>
      </dgm:t>
    </dgm:pt>
    <dgm:pt modelId="{C50DE9CB-DF73-D34E-8DA3-3B868A3C6812}">
      <dgm:prSet custT="1"/>
      <dgm:spPr/>
      <dgm:t>
        <a:bodyPr/>
        <a:lstStyle/>
        <a:p>
          <a:pPr rtl="0"/>
          <a:r>
            <a:rPr lang="en-US" sz="2000" dirty="0" smtClean="0">
              <a:solidFill>
                <a:srgbClr val="2F1F58"/>
              </a:solidFill>
            </a:rPr>
            <a:t>Cryptanalysis</a:t>
          </a:r>
        </a:p>
      </dgm:t>
    </dgm:pt>
    <dgm:pt modelId="{F17C44B2-36C8-DC44-8EFA-F3E73BACBA10}" type="parTrans" cxnId="{41BCFB28-CE48-7A4C-99C8-E746402B0162}">
      <dgm:prSet/>
      <dgm:spPr/>
      <dgm:t>
        <a:bodyPr/>
        <a:lstStyle/>
        <a:p>
          <a:endParaRPr lang="en-US"/>
        </a:p>
      </dgm:t>
    </dgm:pt>
    <dgm:pt modelId="{1503D53D-2D11-DA4C-8EEC-73E7287F71B1}" type="sibTrans" cxnId="{41BCFB28-CE48-7A4C-99C8-E746402B0162}">
      <dgm:prSet/>
      <dgm:spPr/>
      <dgm:t>
        <a:bodyPr/>
        <a:lstStyle/>
        <a:p>
          <a:endParaRPr lang="en-US"/>
        </a:p>
      </dgm:t>
    </dgm:pt>
    <dgm:pt modelId="{273C13BF-D5E0-9947-BA66-F83953A05F71}">
      <dgm:prSet/>
      <dgm:spPr/>
      <dgm:t>
        <a:bodyPr/>
        <a:lstStyle/>
        <a:p>
          <a:pPr rtl="0"/>
          <a:r>
            <a:rPr lang="en-US" sz="1500" dirty="0" smtClean="0"/>
            <a:t>Techniques used for deciphering a message without any knowledge of the enciphering details</a:t>
          </a:r>
          <a:endParaRPr lang="en-US" sz="1500" dirty="0"/>
        </a:p>
      </dgm:t>
    </dgm:pt>
    <dgm:pt modelId="{C5D8B81A-3D1D-CB4D-9CBD-8AA29AE7042A}" type="parTrans" cxnId="{08B03873-F5B4-5E41-B289-F953417D446F}">
      <dgm:prSet/>
      <dgm:spPr/>
      <dgm:t>
        <a:bodyPr/>
        <a:lstStyle/>
        <a:p>
          <a:endParaRPr lang="en-US"/>
        </a:p>
      </dgm:t>
    </dgm:pt>
    <dgm:pt modelId="{C0BDBE91-A0E4-0F45-A5C7-03A1B0CA0A58}" type="sibTrans" cxnId="{08B03873-F5B4-5E41-B289-F953417D446F}">
      <dgm:prSet/>
      <dgm:spPr/>
      <dgm:t>
        <a:bodyPr/>
        <a:lstStyle/>
        <a:p>
          <a:endParaRPr lang="en-US"/>
        </a:p>
      </dgm:t>
    </dgm:pt>
    <dgm:pt modelId="{F0394E83-4F5A-2B4E-B9C0-844521745DAB}">
      <dgm:prSet custT="1"/>
      <dgm:spPr/>
      <dgm:t>
        <a:bodyPr/>
        <a:lstStyle/>
        <a:p>
          <a:pPr rtl="0"/>
          <a:r>
            <a:rPr lang="en-US" sz="2400" dirty="0" smtClean="0">
              <a:solidFill>
                <a:srgbClr val="2F1F58"/>
              </a:solidFill>
            </a:rPr>
            <a:t>Cryptology</a:t>
          </a:r>
        </a:p>
      </dgm:t>
    </dgm:pt>
    <dgm:pt modelId="{780247C8-A3C6-334A-812F-575BE9BDCFC0}" type="parTrans" cxnId="{B9B4A0DC-0AD9-2944-B2F3-976693F40B6B}">
      <dgm:prSet/>
      <dgm:spPr/>
      <dgm:t>
        <a:bodyPr/>
        <a:lstStyle/>
        <a:p>
          <a:endParaRPr lang="en-US"/>
        </a:p>
      </dgm:t>
    </dgm:pt>
    <dgm:pt modelId="{C2BBF6F5-619D-4B4A-9B2D-CC8974C171A7}" type="sibTrans" cxnId="{B9B4A0DC-0AD9-2944-B2F3-976693F40B6B}">
      <dgm:prSet/>
      <dgm:spPr/>
      <dgm:t>
        <a:bodyPr/>
        <a:lstStyle/>
        <a:p>
          <a:endParaRPr lang="en-US"/>
        </a:p>
      </dgm:t>
    </dgm:pt>
    <dgm:pt modelId="{847BBB0F-CC84-1646-BB7A-D80821C46046}">
      <dgm:prSet custT="1"/>
      <dgm:spPr/>
      <dgm:t>
        <a:bodyPr/>
        <a:lstStyle/>
        <a:p>
          <a:pPr rtl="0"/>
          <a:r>
            <a:rPr lang="en-US" sz="1500" dirty="0" smtClean="0"/>
            <a:t>The areas of cryptography and cryptanalysis</a:t>
          </a:r>
        </a:p>
      </dgm:t>
    </dgm:pt>
    <dgm:pt modelId="{AFDC6744-8294-F44A-B8B4-17349F454449}" type="parTrans" cxnId="{AA2A0AF1-7A18-EE4F-8A99-5F5B0A75098C}">
      <dgm:prSet/>
      <dgm:spPr/>
      <dgm:t>
        <a:bodyPr/>
        <a:lstStyle/>
        <a:p>
          <a:endParaRPr lang="en-US"/>
        </a:p>
      </dgm:t>
    </dgm:pt>
    <dgm:pt modelId="{81038317-A950-3545-89FF-913DC48CA0DD}" type="sibTrans" cxnId="{AA2A0AF1-7A18-EE4F-8A99-5F5B0A75098C}">
      <dgm:prSet/>
      <dgm:spPr/>
      <dgm:t>
        <a:bodyPr/>
        <a:lstStyle/>
        <a:p>
          <a:endParaRPr lang="en-US"/>
        </a:p>
      </dgm:t>
    </dgm:pt>
    <dgm:pt modelId="{4D2FC934-9758-5445-B3CC-8A521DC80CE4}" type="pres">
      <dgm:prSet presAssocID="{4FCA8902-7BDA-244C-A48B-F89500F94FC3}" presName="diagram" presStyleCnt="0">
        <dgm:presLayoutVars>
          <dgm:dir/>
          <dgm:resizeHandles val="exact"/>
        </dgm:presLayoutVars>
      </dgm:prSet>
      <dgm:spPr/>
      <dgm:t>
        <a:bodyPr/>
        <a:lstStyle/>
        <a:p>
          <a:endParaRPr lang="en-US"/>
        </a:p>
      </dgm:t>
    </dgm:pt>
    <dgm:pt modelId="{1BD6CD00-F3D1-8D40-8D28-A3BD5E82C475}" type="pres">
      <dgm:prSet presAssocID="{5348727F-09B8-A14B-BC62-09ED120123D0}" presName="node" presStyleLbl="node1" presStyleIdx="0" presStyleCnt="8">
        <dgm:presLayoutVars>
          <dgm:bulletEnabled val="1"/>
        </dgm:presLayoutVars>
      </dgm:prSet>
      <dgm:spPr/>
      <dgm:t>
        <a:bodyPr/>
        <a:lstStyle/>
        <a:p>
          <a:endParaRPr lang="en-US"/>
        </a:p>
      </dgm:t>
    </dgm:pt>
    <dgm:pt modelId="{96F253DF-30F3-1B4F-89BC-359AFC794146}" type="pres">
      <dgm:prSet presAssocID="{4A08013E-2624-2D4C-8849-EB6537AAABAC}" presName="sibTrans" presStyleCnt="0"/>
      <dgm:spPr/>
    </dgm:pt>
    <dgm:pt modelId="{B0966EE2-6F52-5048-A67C-57D12C898640}" type="pres">
      <dgm:prSet presAssocID="{A14C7065-ED96-B447-9CB1-AF877554F521}" presName="node" presStyleLbl="node1" presStyleIdx="1" presStyleCnt="8">
        <dgm:presLayoutVars>
          <dgm:bulletEnabled val="1"/>
        </dgm:presLayoutVars>
      </dgm:prSet>
      <dgm:spPr/>
      <dgm:t>
        <a:bodyPr/>
        <a:lstStyle/>
        <a:p>
          <a:endParaRPr lang="en-US"/>
        </a:p>
      </dgm:t>
    </dgm:pt>
    <dgm:pt modelId="{A95B953E-BD0D-A545-8FBD-690868FCA448}" type="pres">
      <dgm:prSet presAssocID="{77EE5A90-F4E2-6841-B6FE-AFE5C526F469}" presName="sibTrans" presStyleCnt="0"/>
      <dgm:spPr/>
    </dgm:pt>
    <dgm:pt modelId="{5AC2DC6E-FD4F-1D44-B057-7FBEEE8C82DC}" type="pres">
      <dgm:prSet presAssocID="{9D0F6B3A-5780-9E49-9D2C-E372D48F51D0}" presName="node" presStyleLbl="node1" presStyleIdx="2" presStyleCnt="8">
        <dgm:presLayoutVars>
          <dgm:bulletEnabled val="1"/>
        </dgm:presLayoutVars>
      </dgm:prSet>
      <dgm:spPr/>
      <dgm:t>
        <a:bodyPr/>
        <a:lstStyle/>
        <a:p>
          <a:endParaRPr lang="en-US"/>
        </a:p>
      </dgm:t>
    </dgm:pt>
    <dgm:pt modelId="{870DF698-0AEF-A047-9EB8-B01D9C510D42}" type="pres">
      <dgm:prSet presAssocID="{22E45BAC-791C-9C41-9E05-1EF961D80AF9}" presName="sibTrans" presStyleCnt="0"/>
      <dgm:spPr/>
    </dgm:pt>
    <dgm:pt modelId="{74FDB8DF-F763-CB41-A57A-E6507E52A162}" type="pres">
      <dgm:prSet presAssocID="{D3F9B3D6-923E-4041-BBCB-6048A9B1B81C}" presName="node" presStyleLbl="node1" presStyleIdx="3" presStyleCnt="8">
        <dgm:presLayoutVars>
          <dgm:bulletEnabled val="1"/>
        </dgm:presLayoutVars>
      </dgm:prSet>
      <dgm:spPr/>
      <dgm:t>
        <a:bodyPr/>
        <a:lstStyle/>
        <a:p>
          <a:endParaRPr lang="en-US"/>
        </a:p>
      </dgm:t>
    </dgm:pt>
    <dgm:pt modelId="{265A5939-2EEB-1D40-B0E6-012C5A1A999E}" type="pres">
      <dgm:prSet presAssocID="{82D84AAB-6C54-8042-8300-8206C787DDB1}" presName="sibTrans" presStyleCnt="0"/>
      <dgm:spPr/>
    </dgm:pt>
    <dgm:pt modelId="{54626824-0AF0-9046-9BBE-7C9BB249CE53}" type="pres">
      <dgm:prSet presAssocID="{88FDE07E-396E-0747-85E2-6EA4644FA247}" presName="node" presStyleLbl="node1" presStyleIdx="4" presStyleCnt="8">
        <dgm:presLayoutVars>
          <dgm:bulletEnabled val="1"/>
        </dgm:presLayoutVars>
      </dgm:prSet>
      <dgm:spPr/>
      <dgm:t>
        <a:bodyPr/>
        <a:lstStyle/>
        <a:p>
          <a:endParaRPr lang="en-US"/>
        </a:p>
      </dgm:t>
    </dgm:pt>
    <dgm:pt modelId="{8F6051FA-CF95-0041-9372-5104A06F3C7E}" type="pres">
      <dgm:prSet presAssocID="{40573E98-C772-654E-A56F-FBDCCFD17606}" presName="sibTrans" presStyleCnt="0"/>
      <dgm:spPr/>
    </dgm:pt>
    <dgm:pt modelId="{3CF59986-E6AA-A646-8838-D2E032E1435C}" type="pres">
      <dgm:prSet presAssocID="{18D2BECB-A6B1-C542-81EE-E42E56EEDFEA}" presName="node" presStyleLbl="node1" presStyleIdx="5" presStyleCnt="8">
        <dgm:presLayoutVars>
          <dgm:bulletEnabled val="1"/>
        </dgm:presLayoutVars>
      </dgm:prSet>
      <dgm:spPr/>
      <dgm:t>
        <a:bodyPr/>
        <a:lstStyle/>
        <a:p>
          <a:endParaRPr lang="en-US"/>
        </a:p>
      </dgm:t>
    </dgm:pt>
    <dgm:pt modelId="{2DCFB672-2F13-5442-BF08-D2D2F611DBA2}" type="pres">
      <dgm:prSet presAssocID="{070E067A-1952-5743-AD8C-9D31F3A25212}" presName="sibTrans" presStyleCnt="0"/>
      <dgm:spPr/>
    </dgm:pt>
    <dgm:pt modelId="{CA93F83E-92BE-D249-B0E2-CD17E7F2A410}" type="pres">
      <dgm:prSet presAssocID="{C50DE9CB-DF73-D34E-8DA3-3B868A3C6812}" presName="node" presStyleLbl="node1" presStyleIdx="6" presStyleCnt="8">
        <dgm:presLayoutVars>
          <dgm:bulletEnabled val="1"/>
        </dgm:presLayoutVars>
      </dgm:prSet>
      <dgm:spPr/>
      <dgm:t>
        <a:bodyPr/>
        <a:lstStyle/>
        <a:p>
          <a:endParaRPr lang="en-US"/>
        </a:p>
      </dgm:t>
    </dgm:pt>
    <dgm:pt modelId="{BC3D4535-DCA9-D24D-863F-D4F6BF6D405A}" type="pres">
      <dgm:prSet presAssocID="{1503D53D-2D11-DA4C-8EEC-73E7287F71B1}" presName="sibTrans" presStyleCnt="0"/>
      <dgm:spPr/>
    </dgm:pt>
    <dgm:pt modelId="{229FCA59-0238-9F47-B47E-35ED170315D3}" type="pres">
      <dgm:prSet presAssocID="{F0394E83-4F5A-2B4E-B9C0-844521745DAB}" presName="node" presStyleLbl="node1" presStyleIdx="7" presStyleCnt="8">
        <dgm:presLayoutVars>
          <dgm:bulletEnabled val="1"/>
        </dgm:presLayoutVars>
      </dgm:prSet>
      <dgm:spPr/>
      <dgm:t>
        <a:bodyPr/>
        <a:lstStyle/>
        <a:p>
          <a:endParaRPr lang="en-US"/>
        </a:p>
      </dgm:t>
    </dgm:pt>
  </dgm:ptLst>
  <dgm:cxnLst>
    <dgm:cxn modelId="{AA2A0AF1-7A18-EE4F-8A99-5F5B0A75098C}" srcId="{F0394E83-4F5A-2B4E-B9C0-844521745DAB}" destId="{847BBB0F-CC84-1646-BB7A-D80821C46046}" srcOrd="0" destOrd="0" parTransId="{AFDC6744-8294-F44A-B8B4-17349F454449}" sibTransId="{81038317-A950-3545-89FF-913DC48CA0DD}"/>
    <dgm:cxn modelId="{1A718D7A-45CE-084D-8773-229F70D9AE3E}" srcId="{4FCA8902-7BDA-244C-A48B-F89500F94FC3}" destId="{88FDE07E-396E-0747-85E2-6EA4644FA247}" srcOrd="4" destOrd="0" parTransId="{67B4BD3D-FB69-484A-8564-B48E45A4FB07}" sibTransId="{40573E98-C772-654E-A56F-FBDCCFD17606}"/>
    <dgm:cxn modelId="{19C4790B-89A9-4D43-89DA-80D10E54E9DD}" type="presOf" srcId="{88FDE07E-396E-0747-85E2-6EA4644FA247}" destId="{54626824-0AF0-9046-9BBE-7C9BB249CE53}" srcOrd="0" destOrd="0" presId="urn:microsoft.com/office/officeart/2005/8/layout/default"/>
    <dgm:cxn modelId="{8D82931F-278E-6442-99DB-C3E5CDEA4912}" type="presOf" srcId="{B047066D-BE71-BD40-B6C8-CEE3F4E4B5E2}" destId="{5AC2DC6E-FD4F-1D44-B057-7FBEEE8C82DC}" srcOrd="0" destOrd="1" presId="urn:microsoft.com/office/officeart/2005/8/layout/default"/>
    <dgm:cxn modelId="{3B664D02-5D0F-DC4E-8095-0FC8DC84D384}" type="presOf" srcId="{273C13BF-D5E0-9947-BA66-F83953A05F71}" destId="{CA93F83E-92BE-D249-B0E2-CD17E7F2A410}" srcOrd="0" destOrd="1" presId="urn:microsoft.com/office/officeart/2005/8/layout/default"/>
    <dgm:cxn modelId="{765B3658-0007-DB4B-B3E8-7108A9E6A767}" type="presOf" srcId="{F1D161F9-893D-D343-9FD0-64EACF4F059A}" destId="{B0966EE2-6F52-5048-A67C-57D12C898640}" srcOrd="0" destOrd="1" presId="urn:microsoft.com/office/officeart/2005/8/layout/default"/>
    <dgm:cxn modelId="{B92838B2-AD37-4141-BFE3-78A7A142D69B}" type="presOf" srcId="{847BBB0F-CC84-1646-BB7A-D80821C46046}" destId="{229FCA59-0238-9F47-B47E-35ED170315D3}" srcOrd="0" destOrd="1" presId="urn:microsoft.com/office/officeart/2005/8/layout/default"/>
    <dgm:cxn modelId="{E260DE97-CAA7-764D-8628-9DA302424B08}" type="presOf" srcId="{4FCA8902-7BDA-244C-A48B-F89500F94FC3}" destId="{4D2FC934-9758-5445-B3CC-8A521DC80CE4}" srcOrd="0" destOrd="0" presId="urn:microsoft.com/office/officeart/2005/8/layout/default"/>
    <dgm:cxn modelId="{EBA1332C-1523-5E4C-83CD-3D0499F62CE0}" type="presOf" srcId="{D742A2F0-8A3D-CD42-A1AB-266148473644}" destId="{74FDB8DF-F763-CB41-A57A-E6507E52A162}" srcOrd="0" destOrd="1" presId="urn:microsoft.com/office/officeart/2005/8/layout/default"/>
    <dgm:cxn modelId="{74127235-3BB6-BF46-B734-14CD122CE756}" type="presOf" srcId="{18D2BECB-A6B1-C542-81EE-E42E56EEDFEA}" destId="{3CF59986-E6AA-A646-8838-D2E032E1435C}" srcOrd="0" destOrd="0" presId="urn:microsoft.com/office/officeart/2005/8/layout/default"/>
    <dgm:cxn modelId="{F4E8B9DF-C1A3-1D4E-8664-38F2C803C429}" type="presOf" srcId="{033A6F5F-BA6C-B64D-9976-55100202B6F1}" destId="{3CF59986-E6AA-A646-8838-D2E032E1435C}" srcOrd="0" destOrd="1" presId="urn:microsoft.com/office/officeart/2005/8/layout/default"/>
    <dgm:cxn modelId="{5CD376C8-94A9-8E47-A1F4-FD6B60A06C7E}" type="presOf" srcId="{49EA308F-2173-AD47-B839-F08C48273A91}" destId="{1BD6CD00-F3D1-8D40-8D28-A3BD5E82C475}" srcOrd="0" destOrd="1" presId="urn:microsoft.com/office/officeart/2005/8/layout/default"/>
    <dgm:cxn modelId="{8935692F-9108-C14F-8889-E4122AE4DE91}" srcId="{18D2BECB-A6B1-C542-81EE-E42E56EEDFEA}" destId="{033A6F5F-BA6C-B64D-9976-55100202B6F1}" srcOrd="0" destOrd="0" parTransId="{D50B3FC1-48DB-684F-B7D5-F64AFFC2BF5D}" sibTransId="{3F85CB9B-1364-B542-BA7E-B24FD3F18EDF}"/>
    <dgm:cxn modelId="{B32F5CB2-866D-D54B-8F19-12AA740BBE08}" type="presOf" srcId="{74F8E69B-EB3C-5140-B6D5-618EF5F6BB0C}" destId="{54626824-0AF0-9046-9BBE-7C9BB249CE53}" srcOrd="0" destOrd="1" presId="urn:microsoft.com/office/officeart/2005/8/layout/default"/>
    <dgm:cxn modelId="{08B03873-F5B4-5E41-B289-F953417D446F}" srcId="{C50DE9CB-DF73-D34E-8DA3-3B868A3C6812}" destId="{273C13BF-D5E0-9947-BA66-F83953A05F71}" srcOrd="0" destOrd="0" parTransId="{C5D8B81A-3D1D-CB4D-9CBD-8AA29AE7042A}" sibTransId="{C0BDBE91-A0E4-0F45-A5C7-03A1B0CA0A58}"/>
    <dgm:cxn modelId="{5380794A-847B-EA41-BA1F-9EA5CAC1C794}" srcId="{5348727F-09B8-A14B-BC62-09ED120123D0}" destId="{49EA308F-2173-AD47-B839-F08C48273A91}" srcOrd="0" destOrd="0" parTransId="{3980553C-7CC4-554B-92AC-16634EF3168C}" sibTransId="{D66BBF37-74D9-884C-8C42-4C9EAB57DEAC}"/>
    <dgm:cxn modelId="{61E3F4D1-7B39-C04C-824C-AF12E907E4B4}" srcId="{4FCA8902-7BDA-244C-A48B-F89500F94FC3}" destId="{D3F9B3D6-923E-4041-BBCB-6048A9B1B81C}" srcOrd="3" destOrd="0" parTransId="{19775A4A-7582-AB46-8138-AED544C1FCAA}" sibTransId="{82D84AAB-6C54-8042-8300-8206C787DDB1}"/>
    <dgm:cxn modelId="{41BCFB28-CE48-7A4C-99C8-E746402B0162}" srcId="{4FCA8902-7BDA-244C-A48B-F89500F94FC3}" destId="{C50DE9CB-DF73-D34E-8DA3-3B868A3C6812}" srcOrd="6" destOrd="0" parTransId="{F17C44B2-36C8-DC44-8EFA-F3E73BACBA10}" sibTransId="{1503D53D-2D11-DA4C-8EEC-73E7287F71B1}"/>
    <dgm:cxn modelId="{49C4F98B-CDCC-FC43-B803-866F456B968B}" srcId="{D3F9B3D6-923E-4041-BBCB-6048A9B1B81C}" destId="{D742A2F0-8A3D-CD42-A1AB-266148473644}" srcOrd="0" destOrd="0" parTransId="{0E5D1B14-0DCC-5340-BFAA-2DC1DCE59C33}" sibTransId="{FFF4233B-9F35-644A-9BA8-ED6CC6D77EC3}"/>
    <dgm:cxn modelId="{608ACC3E-539D-B44B-B878-00EEEB34300D}" srcId="{4FCA8902-7BDA-244C-A48B-F89500F94FC3}" destId="{A14C7065-ED96-B447-9CB1-AF877554F521}" srcOrd="1" destOrd="0" parTransId="{06D12F0E-F2C7-174E-BC49-A91D40CB8A4C}" sibTransId="{77EE5A90-F4E2-6841-B6FE-AFE5C526F469}"/>
    <dgm:cxn modelId="{C614EF1B-3352-9D48-B266-2C7946C84FF1}" type="presOf" srcId="{A14C7065-ED96-B447-9CB1-AF877554F521}" destId="{B0966EE2-6F52-5048-A67C-57D12C898640}" srcOrd="0" destOrd="0" presId="urn:microsoft.com/office/officeart/2005/8/layout/default"/>
    <dgm:cxn modelId="{ED0DE613-E1FC-834D-995B-DAB37B7E7946}" type="presOf" srcId="{5348727F-09B8-A14B-BC62-09ED120123D0}" destId="{1BD6CD00-F3D1-8D40-8D28-A3BD5E82C475}" srcOrd="0" destOrd="0" presId="urn:microsoft.com/office/officeart/2005/8/layout/default"/>
    <dgm:cxn modelId="{B9B4A0DC-0AD9-2944-B2F3-976693F40B6B}" srcId="{4FCA8902-7BDA-244C-A48B-F89500F94FC3}" destId="{F0394E83-4F5A-2B4E-B9C0-844521745DAB}" srcOrd="7" destOrd="0" parTransId="{780247C8-A3C6-334A-812F-575BE9BDCFC0}" sibTransId="{C2BBF6F5-619D-4B4A-9B2D-CC8974C171A7}"/>
    <dgm:cxn modelId="{93148F9E-341E-D747-8297-631099CBF004}" srcId="{4FCA8902-7BDA-244C-A48B-F89500F94FC3}" destId="{18D2BECB-A6B1-C542-81EE-E42E56EEDFEA}" srcOrd="5" destOrd="0" parTransId="{563157EC-8622-A149-B15C-52466E9724A6}" sibTransId="{070E067A-1952-5743-AD8C-9D31F3A25212}"/>
    <dgm:cxn modelId="{031D9ACB-FD25-D049-85E6-7AA49153ACCE}" type="presOf" srcId="{9D0F6B3A-5780-9E49-9D2C-E372D48F51D0}" destId="{5AC2DC6E-FD4F-1D44-B057-7FBEEE8C82DC}" srcOrd="0" destOrd="0" presId="urn:microsoft.com/office/officeart/2005/8/layout/default"/>
    <dgm:cxn modelId="{6A3E42BF-4237-9E4A-95BC-6B6BF42BBE06}" srcId="{A14C7065-ED96-B447-9CB1-AF877554F521}" destId="{F1D161F9-893D-D343-9FD0-64EACF4F059A}" srcOrd="0" destOrd="0" parTransId="{6303FF8C-E9A2-B148-ABD5-F8BF1CFDE6D7}" sibTransId="{7E678BC4-B86A-7749-B846-4F6CC826AAF5}"/>
    <dgm:cxn modelId="{9F7D408B-E2EB-1A43-ADE1-3B853D398C47}" srcId="{9D0F6B3A-5780-9E49-9D2C-E372D48F51D0}" destId="{B047066D-BE71-BD40-B6C8-CEE3F4E4B5E2}" srcOrd="0" destOrd="0" parTransId="{F5672B69-9443-BB49-9942-789B41742DC0}" sibTransId="{51AECFFC-6A7C-4643-B895-056E4A6CD05E}"/>
    <dgm:cxn modelId="{0B7C064A-47AE-5A41-B4FC-039ADA4F71B1}" srcId="{4FCA8902-7BDA-244C-A48B-F89500F94FC3}" destId="{9D0F6B3A-5780-9E49-9D2C-E372D48F51D0}" srcOrd="2" destOrd="0" parTransId="{004EDDD8-1DE7-0940-908C-B4624DFA7295}" sibTransId="{22E45BAC-791C-9C41-9E05-1EF961D80AF9}"/>
    <dgm:cxn modelId="{8B0BA7C3-A469-8240-B4AD-315A06B5F7A2}" type="presOf" srcId="{C50DE9CB-DF73-D34E-8DA3-3B868A3C6812}" destId="{CA93F83E-92BE-D249-B0E2-CD17E7F2A410}" srcOrd="0" destOrd="0" presId="urn:microsoft.com/office/officeart/2005/8/layout/default"/>
    <dgm:cxn modelId="{66829804-59B7-7C47-AEA0-2ADD6C873C20}" type="presOf" srcId="{D3F9B3D6-923E-4041-BBCB-6048A9B1B81C}" destId="{74FDB8DF-F763-CB41-A57A-E6507E52A162}" srcOrd="0" destOrd="0" presId="urn:microsoft.com/office/officeart/2005/8/layout/default"/>
    <dgm:cxn modelId="{4890CD3E-0C5A-F341-ADBF-B91F2D9B483D}" type="presOf" srcId="{F0394E83-4F5A-2B4E-B9C0-844521745DAB}" destId="{229FCA59-0238-9F47-B47E-35ED170315D3}" srcOrd="0" destOrd="0" presId="urn:microsoft.com/office/officeart/2005/8/layout/default"/>
    <dgm:cxn modelId="{CC80416B-A9FC-5E4A-BD1C-ECBDAA79D231}" srcId="{4FCA8902-7BDA-244C-A48B-F89500F94FC3}" destId="{5348727F-09B8-A14B-BC62-09ED120123D0}" srcOrd="0" destOrd="0" parTransId="{99AF3896-DBB8-564E-8859-FCD5851974B7}" sibTransId="{4A08013E-2624-2D4C-8849-EB6537AAABAC}"/>
    <dgm:cxn modelId="{992B8104-F7B3-BF40-9882-A869A96F152B}" srcId="{88FDE07E-396E-0747-85E2-6EA4644FA247}" destId="{74F8E69B-EB3C-5140-B6D5-618EF5F6BB0C}" srcOrd="0" destOrd="0" parTransId="{C0AEFE13-0805-7145-B4A6-59A50E7934FD}" sibTransId="{C1A7C8C8-2F84-694C-9795-8B097E6E331F}"/>
    <dgm:cxn modelId="{0842F195-67B2-7841-8A6C-A572079259DF}" type="presParOf" srcId="{4D2FC934-9758-5445-B3CC-8A521DC80CE4}" destId="{1BD6CD00-F3D1-8D40-8D28-A3BD5E82C475}" srcOrd="0" destOrd="0" presId="urn:microsoft.com/office/officeart/2005/8/layout/default"/>
    <dgm:cxn modelId="{6600649A-21DA-F348-A891-86F7F6B2288D}" type="presParOf" srcId="{4D2FC934-9758-5445-B3CC-8A521DC80CE4}" destId="{96F253DF-30F3-1B4F-89BC-359AFC794146}" srcOrd="1" destOrd="0" presId="urn:microsoft.com/office/officeart/2005/8/layout/default"/>
    <dgm:cxn modelId="{1030EBB9-1205-1346-8E73-D8C3CFEFF826}" type="presParOf" srcId="{4D2FC934-9758-5445-B3CC-8A521DC80CE4}" destId="{B0966EE2-6F52-5048-A67C-57D12C898640}" srcOrd="2" destOrd="0" presId="urn:microsoft.com/office/officeart/2005/8/layout/default"/>
    <dgm:cxn modelId="{BC8CDBF3-FC6B-8441-AB58-4F4A8DAA0044}" type="presParOf" srcId="{4D2FC934-9758-5445-B3CC-8A521DC80CE4}" destId="{A95B953E-BD0D-A545-8FBD-690868FCA448}" srcOrd="3" destOrd="0" presId="urn:microsoft.com/office/officeart/2005/8/layout/default"/>
    <dgm:cxn modelId="{751E0D4F-911F-F94D-884B-56DF9CF74354}" type="presParOf" srcId="{4D2FC934-9758-5445-B3CC-8A521DC80CE4}" destId="{5AC2DC6E-FD4F-1D44-B057-7FBEEE8C82DC}" srcOrd="4" destOrd="0" presId="urn:microsoft.com/office/officeart/2005/8/layout/default"/>
    <dgm:cxn modelId="{EC7616F6-6BF5-2C49-9772-21A3D511FFF5}" type="presParOf" srcId="{4D2FC934-9758-5445-B3CC-8A521DC80CE4}" destId="{870DF698-0AEF-A047-9EB8-B01D9C510D42}" srcOrd="5" destOrd="0" presId="urn:microsoft.com/office/officeart/2005/8/layout/default"/>
    <dgm:cxn modelId="{C840DFDB-1699-1148-939F-80DA45B569E1}" type="presParOf" srcId="{4D2FC934-9758-5445-B3CC-8A521DC80CE4}" destId="{74FDB8DF-F763-CB41-A57A-E6507E52A162}" srcOrd="6" destOrd="0" presId="urn:microsoft.com/office/officeart/2005/8/layout/default"/>
    <dgm:cxn modelId="{849483AB-303E-104D-B42F-4A387F2B218A}" type="presParOf" srcId="{4D2FC934-9758-5445-B3CC-8A521DC80CE4}" destId="{265A5939-2EEB-1D40-B0E6-012C5A1A999E}" srcOrd="7" destOrd="0" presId="urn:microsoft.com/office/officeart/2005/8/layout/default"/>
    <dgm:cxn modelId="{514335CF-3EC6-274C-9429-4E05A43F1E37}" type="presParOf" srcId="{4D2FC934-9758-5445-B3CC-8A521DC80CE4}" destId="{54626824-0AF0-9046-9BBE-7C9BB249CE53}" srcOrd="8" destOrd="0" presId="urn:microsoft.com/office/officeart/2005/8/layout/default"/>
    <dgm:cxn modelId="{3502EEC5-B772-914C-A268-5FF633A02988}" type="presParOf" srcId="{4D2FC934-9758-5445-B3CC-8A521DC80CE4}" destId="{8F6051FA-CF95-0041-9372-5104A06F3C7E}" srcOrd="9" destOrd="0" presId="urn:microsoft.com/office/officeart/2005/8/layout/default"/>
    <dgm:cxn modelId="{2D06FBB2-5E9D-4C43-AC1D-3DD4F14BF13B}" type="presParOf" srcId="{4D2FC934-9758-5445-B3CC-8A521DC80CE4}" destId="{3CF59986-E6AA-A646-8838-D2E032E1435C}" srcOrd="10" destOrd="0" presId="urn:microsoft.com/office/officeart/2005/8/layout/default"/>
    <dgm:cxn modelId="{1035283E-50DB-0343-954D-4E5B6DE1386A}" type="presParOf" srcId="{4D2FC934-9758-5445-B3CC-8A521DC80CE4}" destId="{2DCFB672-2F13-5442-BF08-D2D2F611DBA2}" srcOrd="11" destOrd="0" presId="urn:microsoft.com/office/officeart/2005/8/layout/default"/>
    <dgm:cxn modelId="{54B19AE5-D51B-4A4E-8699-98AB6CC7442B}" type="presParOf" srcId="{4D2FC934-9758-5445-B3CC-8A521DC80CE4}" destId="{CA93F83E-92BE-D249-B0E2-CD17E7F2A410}" srcOrd="12" destOrd="0" presId="urn:microsoft.com/office/officeart/2005/8/layout/default"/>
    <dgm:cxn modelId="{81B019D2-58B1-8B42-A69C-2C890DF5BA1D}" type="presParOf" srcId="{4D2FC934-9758-5445-B3CC-8A521DC80CE4}" destId="{BC3D4535-DCA9-D24D-863F-D4F6BF6D405A}" srcOrd="13" destOrd="0" presId="urn:microsoft.com/office/officeart/2005/8/layout/default"/>
    <dgm:cxn modelId="{2A51DA48-E7C3-0C42-A5D4-88857A2402F4}" type="presParOf" srcId="{4D2FC934-9758-5445-B3CC-8A521DC80CE4}" destId="{229FCA59-0238-9F47-B47E-35ED170315D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smtClean="0"/>
            <a:t>The type of operations used for transforming plaintext to </a:t>
          </a:r>
          <a:r>
            <a:rPr lang="en-US" dirty="0" err="1" smtClean="0"/>
            <a:t>ciphertext</a:t>
          </a:r>
          <a:endParaRPr lang="en-US" dirty="0"/>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dgm:spPr>
        <a:ln>
          <a:solidFill>
            <a:schemeClr val="tx1"/>
          </a:solidFill>
        </a:ln>
      </dgm:spPr>
      <dgm:t>
        <a:bodyPr/>
        <a:lstStyle/>
        <a:p>
          <a:r>
            <a:rPr lang="en-US" smtClean="0"/>
            <a:t>Substitution</a:t>
          </a:r>
          <a:endParaRPr lang="en-US" dirty="0" smtClean="0"/>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dgm:spPr>
        <a:ln>
          <a:solidFill>
            <a:schemeClr val="tx1"/>
          </a:solidFill>
        </a:ln>
      </dgm:spPr>
      <dgm:t>
        <a:bodyPr/>
        <a:lstStyle/>
        <a:p>
          <a:r>
            <a:rPr lang="en-US" smtClean="0"/>
            <a:t>Transposition </a:t>
          </a:r>
          <a:endParaRPr lang="en-US" dirty="0" smtClean="0"/>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smtClean="0"/>
            <a:t>The number of keys used</a:t>
          </a:r>
          <a:endParaRPr lang="en-US" dirty="0" smtClean="0"/>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dgm:spPr>
        <a:ln>
          <a:solidFill>
            <a:schemeClr val="tx1"/>
          </a:solidFill>
        </a:ln>
      </dgm:spPr>
      <dgm:t>
        <a:bodyPr/>
        <a:lstStyle/>
        <a:p>
          <a:r>
            <a:rPr lang="en-US" dirty="0" smtClean="0"/>
            <a:t>Symmetric, single-key, secret-key, conventional encryption</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dgm:spPr>
        <a:ln>
          <a:solidFill>
            <a:schemeClr val="tx1"/>
          </a:solidFill>
        </a:ln>
      </dgm:spPr>
      <dgm:t>
        <a:bodyPr/>
        <a:lstStyle/>
        <a:p>
          <a:r>
            <a:rPr lang="en-US" smtClean="0"/>
            <a:t>Asymmetric, two-key, or public-key encryption</a:t>
          </a:r>
          <a:endParaRPr lang="en-US" dirty="0" smtClean="0"/>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smtClean="0"/>
            <a:t>The way in which the plaintext is processed</a:t>
          </a:r>
          <a:endParaRPr lang="en-US" dirty="0" smtClean="0"/>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dgm:spPr>
        <a:ln>
          <a:solidFill>
            <a:schemeClr val="tx1"/>
          </a:solidFill>
        </a:ln>
      </dgm:spPr>
      <dgm:t>
        <a:bodyPr/>
        <a:lstStyle/>
        <a:p>
          <a:r>
            <a:rPr lang="en-US" smtClean="0"/>
            <a:t>Block cipher</a:t>
          </a:r>
          <a:endParaRPr lang="en-US" dirty="0" smtClean="0"/>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dgm:spPr>
        <a:ln>
          <a:solidFill>
            <a:schemeClr val="tx1"/>
          </a:solidFill>
        </a:ln>
      </dgm:spPr>
      <dgm:t>
        <a:bodyPr/>
        <a:lstStyle/>
        <a:p>
          <a:r>
            <a:rPr lang="en-US" dirty="0" smtClean="0"/>
            <a:t>Stream cipher</a:t>
          </a:r>
          <a:endParaRPr lang="en-AU" dirty="0" smtClean="0"/>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t>
        <a:bodyPr/>
        <a:lstStyle/>
        <a:p>
          <a:endParaRPr lang="en-US"/>
        </a:p>
      </dgm:t>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t>
        <a:bodyPr/>
        <a:lstStyle/>
        <a:p>
          <a:endParaRPr lang="en-US"/>
        </a:p>
      </dgm:t>
    </dgm:pt>
    <dgm:pt modelId="{9336B19B-5432-1E46-B703-26FB4A34E5C1}" type="pres">
      <dgm:prSet presAssocID="{E76956AC-EFF8-F348-9C47-5CB7BF58FA25}" presName="textNode" presStyleLbl="bgShp" presStyleIdx="0" presStyleCnt="3"/>
      <dgm:spPr/>
      <dgm:t>
        <a:bodyPr/>
        <a:lstStyle/>
        <a:p>
          <a:endParaRPr lang="en-US"/>
        </a:p>
      </dgm:t>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t>
        <a:bodyPr/>
        <a:lstStyle/>
        <a:p>
          <a:endParaRPr lang="en-US"/>
        </a:p>
      </dgm:t>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t>
        <a:bodyPr/>
        <a:lstStyle/>
        <a:p>
          <a:endParaRPr lang="en-US"/>
        </a:p>
      </dgm:t>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t>
        <a:bodyPr/>
        <a:lstStyle/>
        <a:p>
          <a:endParaRPr lang="en-US"/>
        </a:p>
      </dgm:t>
    </dgm:pt>
    <dgm:pt modelId="{36A619AB-C091-7846-8D68-3476FF3695D9}" type="pres">
      <dgm:prSet presAssocID="{7BD094F8-913A-BC4A-99AC-95E50E755F0C}" presName="textNode" presStyleLbl="bgShp" presStyleIdx="1" presStyleCnt="3"/>
      <dgm:spPr/>
      <dgm:t>
        <a:bodyPr/>
        <a:lstStyle/>
        <a:p>
          <a:endParaRPr lang="en-US"/>
        </a:p>
      </dgm:t>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t>
        <a:bodyPr/>
        <a:lstStyle/>
        <a:p>
          <a:endParaRPr lang="en-US"/>
        </a:p>
      </dgm:t>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t>
        <a:bodyPr/>
        <a:lstStyle/>
        <a:p>
          <a:endParaRPr lang="en-US"/>
        </a:p>
      </dgm:t>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t>
        <a:bodyPr/>
        <a:lstStyle/>
        <a:p>
          <a:endParaRPr lang="en-US"/>
        </a:p>
      </dgm:t>
    </dgm:pt>
    <dgm:pt modelId="{9504718C-E298-3746-85F8-A9FA9DD7EE5C}" type="pres">
      <dgm:prSet presAssocID="{76045574-DA6B-F846-A68B-8E8FE2F3C975}" presName="textNode" presStyleLbl="bgShp" presStyleIdx="2" presStyleCnt="3"/>
      <dgm:spPr/>
      <dgm:t>
        <a:bodyPr/>
        <a:lstStyle/>
        <a:p>
          <a:endParaRPr lang="en-US"/>
        </a:p>
      </dgm:t>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dgm:presLayoutVars>
          <dgm:bulletEnabled val="1"/>
        </dgm:presLayoutVars>
      </dgm:prSet>
      <dgm:spPr/>
      <dgm:t>
        <a:bodyPr/>
        <a:lstStyle/>
        <a:p>
          <a:endParaRPr lang="en-US"/>
        </a:p>
      </dgm:t>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dgm:presLayoutVars>
          <dgm:bulletEnabled val="1"/>
        </dgm:presLayoutVars>
      </dgm:prSet>
      <dgm:spPr/>
      <dgm:t>
        <a:bodyPr/>
        <a:lstStyle/>
        <a:p>
          <a:endParaRPr lang="en-US"/>
        </a:p>
      </dgm:t>
    </dgm:pt>
  </dgm:ptLst>
  <dgm:cxnLst>
    <dgm:cxn modelId="{ED5294EA-EC3D-6146-AC11-0E2332656079}" srcId="{E76956AC-EFF8-F348-9C47-5CB7BF58FA25}" destId="{15158232-5636-F54B-9E82-24A86B2CC40D}" srcOrd="0" destOrd="0" parTransId="{3788416C-4673-584E-B357-8CD978EB8C97}" sibTransId="{8A0198D0-2666-FD46-A986-88F01249EE75}"/>
    <dgm:cxn modelId="{570D2D0B-EE18-7E4B-99A5-F039E507DED5}" type="presOf" srcId="{F84D387D-20EE-E842-B722-C788E0C2879D}" destId="{7B864D13-D033-6D46-85D8-4A1CC9B5D5AA}"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DD77597B-8B15-EE4D-926F-9BFF9AE9AB4E}" srcId="{FDC179B3-BE5D-4142-AB77-6AE34AE14ACE}" destId="{E76956AC-EFF8-F348-9C47-5CB7BF58FA25}" srcOrd="0" destOrd="0" parTransId="{669DA478-D211-0C40-A153-9C8AC383781C}" sibTransId="{67C397A1-D85A-704D-9E69-98D69194DB91}"/>
    <dgm:cxn modelId="{DF5B02D5-B78E-324D-9616-205421D5EF40}" srcId="{FDC179B3-BE5D-4142-AB77-6AE34AE14ACE}" destId="{76045574-DA6B-F846-A68B-8E8FE2F3C975}" srcOrd="2" destOrd="0" parTransId="{D4136C0C-14FC-BE46-9FA0-B445DD03F538}" sibTransId="{76C84DE2-21E7-5B42-B416-6374F0DB8833}"/>
    <dgm:cxn modelId="{A3EED23B-BB20-DF49-90C9-66999160B986}" type="presOf" srcId="{7BD094F8-913A-BC4A-99AC-95E50E755F0C}" destId="{36A619AB-C091-7846-8D68-3476FF3695D9}" srcOrd="1"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123BCA35-B99A-5B4A-9EC9-335C8D6DC519}" srcId="{E76956AC-EFF8-F348-9C47-5CB7BF58FA25}" destId="{43FD649A-6D70-C048-ACE3-D29EFF662F0D}" srcOrd="1" destOrd="0" parTransId="{2D44BCB4-9992-9B42-A2BC-C9F4625246F0}" sibTransId="{DD30BE0D-E940-FB4E-ACA7-CBBF67E63FB3}"/>
    <dgm:cxn modelId="{651EC8F2-E649-B34A-B16F-933D801EBDE9}" type="presOf" srcId="{E76956AC-EFF8-F348-9C47-5CB7BF58FA25}" destId="{9336B19B-5432-1E46-B703-26FB4A34E5C1}" srcOrd="1" destOrd="0" presId="urn:microsoft.com/office/officeart/2005/8/layout/lProcess2"/>
    <dgm:cxn modelId="{BB822887-04B1-5546-BADE-ECE2A19CEE9E}" type="presOf" srcId="{86D473AD-F3F3-4048-8BC0-1AC6573A74E3}" destId="{AA328B5D-FEE6-4441-93D3-9724F5555524}"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55BCBCE4-F17E-D343-9020-8C15928D7F34}" srcId="{7BD094F8-913A-BC4A-99AC-95E50E755F0C}" destId="{86D473AD-F3F3-4048-8BC0-1AC6573A74E3}" srcOrd="1" destOrd="0" parTransId="{4DC18731-9099-B240-8DB8-04D8310D534A}" sibTransId="{FCEF4638-D522-6C4B-B4A6-8BE99DBEB8C7}"/>
    <dgm:cxn modelId="{60F2041D-095A-9644-997C-79CF5251895F}" type="presOf" srcId="{FDC179B3-BE5D-4142-AB77-6AE34AE14ACE}" destId="{91786F4A-90C9-994C-887B-4C7C898CCA39}" srcOrd="0" destOrd="0" presId="urn:microsoft.com/office/officeart/2005/8/layout/lProcess2"/>
    <dgm:cxn modelId="{B1F46906-4C46-694E-B064-9116B6C22A74}" srcId="{FDC179B3-BE5D-4142-AB77-6AE34AE14ACE}" destId="{7BD094F8-913A-BC4A-99AC-95E50E755F0C}" srcOrd="1" destOrd="0" parTransId="{F0A0612E-8F80-6442-BABA-B23CB08CC762}" sibTransId="{D417236E-5D90-DD40-848F-C43CD5017C1F}"/>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64F51EF7-CB9E-1043-9060-2B1D28AFE2D5}" srcId="{76045574-DA6B-F846-A68B-8E8FE2F3C975}" destId="{F84D387D-20EE-E842-B722-C788E0C2879D}" srcOrd="0" destOrd="0" parTransId="{EE900814-5820-BF4F-B343-E51425805490}" sibTransId="{55C19B54-24E2-3F48-B6C2-976AF1C1360B}"/>
    <dgm:cxn modelId="{DDF74426-F5A9-C64D-878D-D19BE93AB5D3}" type="presOf" srcId="{15158232-5636-F54B-9E82-24A86B2CC40D}" destId="{2BD908FB-9339-6045-9B70-D6C87F242750}"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52672F0A-140C-DA4E-8CA1-810F3EA363DD}" type="presOf" srcId="{E76956AC-EFF8-F348-9C47-5CB7BF58FA25}" destId="{569AA357-20E8-8B4F-9641-8B0A0558D5C1}" srcOrd="0" destOrd="0" presId="urn:microsoft.com/office/officeart/2005/8/layout/lProcess2"/>
    <dgm:cxn modelId="{64215637-22C7-C84D-BE07-0EC24000D470}" type="presOf" srcId="{7BD094F8-913A-BC4A-99AC-95E50E755F0C}" destId="{8E35AEC5-6E5C-E94B-AC07-8F1C48704551}" srcOrd="0" destOrd="0" presId="urn:microsoft.com/office/officeart/2005/8/layout/lProcess2"/>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dgm:spPr>
        <a:ln w="15875">
          <a:solidFill>
            <a:schemeClr val="accent1">
              <a:lumMod val="50000"/>
            </a:schemeClr>
          </a:solidFill>
        </a:ln>
      </dgm:spPr>
      <dgm:t>
        <a:bodyPr/>
        <a:lstStyle/>
        <a:p>
          <a:pPr rtl="0"/>
          <a:r>
            <a:rPr lang="en-US" sz="1700" b="1" i="0" dirty="0" smtClean="0">
              <a:solidFill>
                <a:srgbClr val="2F1F58"/>
              </a:solidFill>
            </a:rPr>
            <a:t>Cryptanalysis</a:t>
          </a:r>
          <a:endParaRPr lang="en-US" sz="1700" b="1" i="0" dirty="0">
            <a:solidFill>
              <a:srgbClr val="2F1F58"/>
            </a:solidFill>
          </a:endParaRP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r>
            <a:rPr lang="en-US" sz="1600" b="1" i="0" dirty="0" smtClean="0"/>
            <a:t>Attack relies on the nature of the algorithm plus some knowledge of the general characteristics of the plaintext</a:t>
          </a:r>
          <a:endParaRPr lang="en-US" sz="1600" b="1" i="0" dirty="0"/>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r>
            <a:rPr lang="en-US" sz="1600" b="1" i="0" dirty="0" smtClean="0"/>
            <a:t>Attack exploits the characteristics of the algorithm to attempt to deduce a specific plaintext or to deduce the key being used</a:t>
          </a:r>
          <a:endParaRPr lang="en-US" sz="1600" b="1" i="0" dirty="0"/>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dgm:spPr>
        <a:ln w="15875">
          <a:solidFill>
            <a:schemeClr val="accent1">
              <a:lumMod val="50000"/>
            </a:schemeClr>
          </a:solidFill>
        </a:ln>
      </dgm:spPr>
      <dgm:t>
        <a:bodyPr/>
        <a:lstStyle/>
        <a:p>
          <a:pPr rtl="0"/>
          <a:r>
            <a:rPr lang="en-US" sz="1700" b="1" i="0" dirty="0" smtClean="0">
              <a:solidFill>
                <a:srgbClr val="2F1F58"/>
              </a:solidFill>
            </a:rPr>
            <a:t>Brute-force attack</a:t>
          </a:r>
          <a:endParaRPr lang="en-US" sz="1700" b="1" i="0" dirty="0">
            <a:solidFill>
              <a:srgbClr val="2F1F58"/>
            </a:solidFill>
          </a:endParaRP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600" b="1" i="0" dirty="0" smtClean="0"/>
            <a:t>Attacker tries every possible key on a piece of </a:t>
          </a:r>
          <a:r>
            <a:rPr lang="en-US" sz="1600" b="1" i="0" dirty="0" err="1" smtClean="0"/>
            <a:t>ciphertext</a:t>
          </a:r>
          <a:r>
            <a:rPr lang="en-US" sz="1600" b="1" i="0" dirty="0" smtClean="0"/>
            <a:t> until an intelligible translation into plaintext is obtained</a:t>
          </a:r>
          <a:endParaRPr lang="en-US" sz="1600" b="1" i="0" dirty="0"/>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D551D4F6-BF7E-0442-8C7C-EF75EF5264AE}">
      <dgm:prSet custT="1"/>
      <dgm:spPr>
        <a:ln w="15875">
          <a:solidFill>
            <a:schemeClr val="accent1">
              <a:lumMod val="50000"/>
            </a:schemeClr>
          </a:solidFill>
        </a:ln>
      </dgm:spPr>
      <dgm:t>
        <a:bodyPr/>
        <a:lstStyle/>
        <a:p>
          <a:pPr rtl="0"/>
          <a:r>
            <a:rPr lang="en-US" sz="1600" b="1" i="0" dirty="0" smtClean="0"/>
            <a:t>On average, half of all possible keys must be tried to achieve success</a:t>
          </a:r>
          <a:endParaRPr lang="en-US" sz="1600" b="1" i="0" dirty="0"/>
        </a:p>
      </dgm:t>
    </dgm:pt>
    <dgm:pt modelId="{9B291BF1-36D4-6E44-AEFB-C4EDCBC409DD}" type="parTrans" cxnId="{A45CEA81-FFBC-2647-B707-28C8E97C2425}">
      <dgm:prSet/>
      <dgm:spPr/>
      <dgm:t>
        <a:bodyPr/>
        <a:lstStyle/>
        <a:p>
          <a:endParaRPr lang="en-US"/>
        </a:p>
      </dgm:t>
    </dgm:pt>
    <dgm:pt modelId="{CBC09AA7-D182-4040-9CF8-B62CC792ACE7}" type="sibTrans" cxnId="{A45CEA81-FFBC-2647-B707-28C8E97C2425}">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t>
        <a:bodyPr/>
        <a:lstStyle/>
        <a:p>
          <a:endParaRPr lang="en-US"/>
        </a:p>
      </dgm:t>
    </dgm:pt>
    <dgm:pt modelId="{4515F03F-816E-5E49-BB0C-C8627B372198}" type="pres">
      <dgm:prSet presAssocID="{02E679F1-E7F3-C443-9A8B-469A373F867B}" presName="arrow" presStyleLbl="node1" presStyleIdx="0" presStyleCnt="2" custScaleX="107765" custScaleY="109804">
        <dgm:presLayoutVars>
          <dgm:bulletEnabled val="1"/>
        </dgm:presLayoutVars>
      </dgm:prSet>
      <dgm:spPr/>
      <dgm:t>
        <a:bodyPr/>
        <a:lstStyle/>
        <a:p>
          <a:endParaRPr lang="en-US"/>
        </a:p>
      </dgm:t>
    </dgm:pt>
    <dgm:pt modelId="{A9D6B2B8-046A-AA47-AB10-DE4700B51C2F}" type="pres">
      <dgm:prSet presAssocID="{3536EE49-9360-6748-BE7C-2CDECA014E48}" presName="arrow" presStyleLbl="node1" presStyleIdx="1" presStyleCnt="2" custScaleX="107765" custScaleY="104784">
        <dgm:presLayoutVars>
          <dgm:bulletEnabled val="1"/>
        </dgm:presLayoutVars>
      </dgm:prSet>
      <dgm:spPr/>
      <dgm:t>
        <a:bodyPr/>
        <a:lstStyle/>
        <a:p>
          <a:endParaRPr lang="en-US"/>
        </a:p>
      </dgm:t>
    </dgm:pt>
  </dgm:ptLst>
  <dgm:cxnLst>
    <dgm:cxn modelId="{4676F88D-813F-E744-803B-EB8EB4C4C764}" type="presOf" srcId="{3536EE49-9360-6748-BE7C-2CDECA014E48}" destId="{A9D6B2B8-046A-AA47-AB10-DE4700B51C2F}" srcOrd="0" destOrd="0" presId="urn:microsoft.com/office/officeart/2005/8/layout/arrow1"/>
    <dgm:cxn modelId="{3F50E8A6-1346-2143-AF14-9106E4C829DC}" type="presOf" srcId="{D551D4F6-BF7E-0442-8C7C-EF75EF5264AE}" destId="{A9D6B2B8-046A-AA47-AB10-DE4700B51C2F}" srcOrd="0" destOrd="2" presId="urn:microsoft.com/office/officeart/2005/8/layout/arrow1"/>
    <dgm:cxn modelId="{34B0F9BD-9A2A-AA4C-A8FB-FE54C81BDB79}" type="presOf" srcId="{BF249172-BC22-1742-B29E-3863D0A9A808}" destId="{4515F03F-816E-5E49-BB0C-C8627B372198}" srcOrd="0" destOrd="2"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F99F9766-2242-164C-BB44-C6961417F1DC}" type="presOf" srcId="{0F5F0910-B88B-8145-BA77-E1F400CA1E78}" destId="{A9D6B2B8-046A-AA47-AB10-DE4700B51C2F}" srcOrd="0" destOrd="1" presId="urn:microsoft.com/office/officeart/2005/8/layout/arrow1"/>
    <dgm:cxn modelId="{E838774B-52E6-0C40-B3CA-1F45A2E00C26}" srcId="{56BE248D-E13C-564F-8E5B-EF027F1710E4}" destId="{3536EE49-9360-6748-BE7C-2CDECA014E48}" srcOrd="1" destOrd="0" parTransId="{AE48D6C5-8EDB-F54D-B495-A0CEABF578F7}" sibTransId="{E3C1063E-9DDB-F54F-98F0-FDDCDB67C2EC}"/>
    <dgm:cxn modelId="{CD6C3934-A0F9-7E44-880E-4793DD849876}" srcId="{02E679F1-E7F3-C443-9A8B-469A373F867B}" destId="{BF249172-BC22-1742-B29E-3863D0A9A808}" srcOrd="1" destOrd="0" parTransId="{A1E3825D-B09C-234F-8DE7-6F83BB4B34B1}" sibTransId="{78760BCF-4D44-1641-980D-34A6AD00E00C}"/>
    <dgm:cxn modelId="{A45CEA81-FFBC-2647-B707-28C8E97C2425}" srcId="{3536EE49-9360-6748-BE7C-2CDECA014E48}" destId="{D551D4F6-BF7E-0442-8C7C-EF75EF5264AE}" srcOrd="1" destOrd="0" parTransId="{9B291BF1-36D4-6E44-AEFB-C4EDCBC409DD}" sibTransId="{CBC09AA7-D182-4040-9CF8-B62CC792ACE7}"/>
    <dgm:cxn modelId="{13ACF170-B697-0040-9E4D-4618419F2640}" srcId="{02E679F1-E7F3-C443-9A8B-469A373F867B}" destId="{B00A256E-93E8-684D-9769-D67BEA125840}" srcOrd="0" destOrd="0" parTransId="{003B6F70-6F81-FC45-BE07-ACA5CDF2B375}" sibTransId="{7A972C39-E340-EA42-8A7C-70717FA76D33}"/>
    <dgm:cxn modelId="{4A04C1A0-8370-4246-8CF4-32645BB2EFA4}" type="presOf" srcId="{B00A256E-93E8-684D-9769-D67BEA125840}" destId="{4515F03F-816E-5E49-BB0C-C8627B372198}" srcOrd="0" destOrd="1" presId="urn:microsoft.com/office/officeart/2005/8/layout/arrow1"/>
    <dgm:cxn modelId="{3E541F5A-5B07-F245-8732-BA053F8D399D}" type="presOf" srcId="{56BE248D-E13C-564F-8E5B-EF027F1710E4}" destId="{A7EB878A-CC20-314A-B808-AE5DD6F43793}" srcOrd="0" destOrd="0" presId="urn:microsoft.com/office/officeart/2005/8/layout/arrow1"/>
    <dgm:cxn modelId="{914E6C7D-8429-9B47-B726-8658685FAB93}" srcId="{56BE248D-E13C-564F-8E5B-EF027F1710E4}" destId="{02E679F1-E7F3-C443-9A8B-469A373F867B}" srcOrd="0" destOrd="0" parTransId="{5A6D8D90-3BF2-784E-B643-2264E0442808}" sibTransId="{FA93D9EC-5E81-F048-8664-159A5EA0A4D1}"/>
    <dgm:cxn modelId="{249FE6C3-A088-D545-84F4-AD743892AF1E}" type="presOf" srcId="{02E679F1-E7F3-C443-9A8B-469A373F867B}" destId="{4515F03F-816E-5E49-BB0C-C8627B372198}" srcOrd="0" destOrd="0" presId="urn:microsoft.com/office/officeart/2005/8/layout/arrow1"/>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5A748-A89C-AA4F-9C25-A6B6552924B3}"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4B58786D-6255-8441-BDF8-984DB0C66D62}">
      <dgm:prSet/>
      <dgm:spPr/>
      <dgm:t>
        <a:bodyPr/>
        <a:lstStyle/>
        <a:p>
          <a:pPr rtl="0"/>
          <a:r>
            <a:rPr lang="en-US" dirty="0" smtClean="0"/>
            <a:t>Involves trying every possible key until an intelligible translation of the ciphertext into plaintext is obtained</a:t>
          </a:r>
          <a:endParaRPr lang="en-US" dirty="0"/>
        </a:p>
      </dgm:t>
    </dgm:pt>
    <dgm:pt modelId="{236C4C3F-25E3-3D44-B4E2-C4DF1F3629C2}" type="parTrans" cxnId="{1C8DB6DB-D932-F54C-B818-877FC7E1D3ED}">
      <dgm:prSet/>
      <dgm:spPr/>
      <dgm:t>
        <a:bodyPr/>
        <a:lstStyle/>
        <a:p>
          <a:endParaRPr lang="en-US"/>
        </a:p>
      </dgm:t>
    </dgm:pt>
    <dgm:pt modelId="{6C324A1F-9D40-744A-ACF6-A0A19B7A4967}" type="sibTrans" cxnId="{1C8DB6DB-D932-F54C-B818-877FC7E1D3ED}">
      <dgm:prSet/>
      <dgm:spPr>
        <a:ln>
          <a:solidFill>
            <a:schemeClr val="accent1">
              <a:lumMod val="75000"/>
            </a:schemeClr>
          </a:solidFill>
        </a:ln>
      </dgm:spPr>
      <dgm:t>
        <a:bodyPr/>
        <a:lstStyle/>
        <a:p>
          <a:endParaRPr lang="en-US"/>
        </a:p>
      </dgm:t>
    </dgm:pt>
    <dgm:pt modelId="{A62F2046-765A-AF4A-B7F2-0D7EECCA9CCE}">
      <dgm:prSet/>
      <dgm:spPr/>
      <dgm:t>
        <a:bodyPr/>
        <a:lstStyle/>
        <a:p>
          <a:pPr rtl="0"/>
          <a:r>
            <a:rPr lang="en-US" dirty="0" smtClean="0"/>
            <a:t>On average, half of all possible keys must be tried to achieve success</a:t>
          </a:r>
          <a:endParaRPr lang="en-US" dirty="0"/>
        </a:p>
      </dgm:t>
    </dgm:pt>
    <dgm:pt modelId="{A8679D6A-896E-1444-A4F5-C46158A5F854}" type="parTrans" cxnId="{31A382E7-4C15-2F43-89F0-AA7DA8288401}">
      <dgm:prSet/>
      <dgm:spPr/>
      <dgm:t>
        <a:bodyPr/>
        <a:lstStyle/>
        <a:p>
          <a:endParaRPr lang="en-US"/>
        </a:p>
      </dgm:t>
    </dgm:pt>
    <dgm:pt modelId="{91BB27F2-C252-5E45-8C75-65E47EEEA4C0}" type="sibTrans" cxnId="{31A382E7-4C15-2F43-89F0-AA7DA8288401}">
      <dgm:prSet/>
      <dgm:spPr>
        <a:ln>
          <a:solidFill>
            <a:schemeClr val="accent1">
              <a:lumMod val="75000"/>
            </a:schemeClr>
          </a:solidFill>
        </a:ln>
      </dgm:spPr>
      <dgm:t>
        <a:bodyPr/>
        <a:lstStyle/>
        <a:p>
          <a:endParaRPr lang="en-US"/>
        </a:p>
      </dgm:t>
    </dgm:pt>
    <dgm:pt modelId="{F16D110F-13C3-AB4B-A868-8109E1776292}">
      <dgm:prSet/>
      <dgm:spPr/>
      <dgm:t>
        <a:bodyPr/>
        <a:lstStyle/>
        <a:p>
          <a:pPr rtl="0"/>
          <a:r>
            <a:rPr lang="en-AU" dirty="0" smtClean="0"/>
            <a:t>To supplement the brute-force approach, some degree of knowledge about the expected plaintext is needed, and some means of automatically distinguishing plaintext from garble is also needed</a:t>
          </a:r>
          <a:endParaRPr lang="en-US" dirty="0"/>
        </a:p>
      </dgm:t>
    </dgm:pt>
    <dgm:pt modelId="{5CF0D781-5B04-A14B-8DF0-A415D104FAAA}" type="parTrans" cxnId="{E809198C-A29E-2449-B160-026C6FFAA1B7}">
      <dgm:prSet/>
      <dgm:spPr/>
      <dgm:t>
        <a:bodyPr/>
        <a:lstStyle/>
        <a:p>
          <a:endParaRPr lang="en-US"/>
        </a:p>
      </dgm:t>
    </dgm:pt>
    <dgm:pt modelId="{A905C911-6C87-8443-BA92-EB1932053F2B}" type="sibTrans" cxnId="{E809198C-A29E-2449-B160-026C6FFAA1B7}">
      <dgm:prSet/>
      <dgm:spPr/>
      <dgm:t>
        <a:bodyPr/>
        <a:lstStyle/>
        <a:p>
          <a:endParaRPr lang="en-US"/>
        </a:p>
      </dgm:t>
    </dgm:pt>
    <dgm:pt modelId="{23EAF6F1-CBBE-7A4C-BDBB-F8F0383F5FD2}" type="pres">
      <dgm:prSet presAssocID="{0B15A748-A89C-AA4F-9C25-A6B6552924B3}" presName="outerComposite" presStyleCnt="0">
        <dgm:presLayoutVars>
          <dgm:chMax val="5"/>
          <dgm:dir/>
          <dgm:resizeHandles val="exact"/>
        </dgm:presLayoutVars>
      </dgm:prSet>
      <dgm:spPr/>
      <dgm:t>
        <a:bodyPr/>
        <a:lstStyle/>
        <a:p>
          <a:endParaRPr lang="en-US"/>
        </a:p>
      </dgm:t>
    </dgm:pt>
    <dgm:pt modelId="{A9D5F8EC-0487-7347-BF52-5E62935E4707}" type="pres">
      <dgm:prSet presAssocID="{0B15A748-A89C-AA4F-9C25-A6B6552924B3}" presName="dummyMaxCanvas" presStyleCnt="0">
        <dgm:presLayoutVars/>
      </dgm:prSet>
      <dgm:spPr/>
    </dgm:pt>
    <dgm:pt modelId="{299A7C9D-87BF-CD42-AA7C-FE94D20924FE}" type="pres">
      <dgm:prSet presAssocID="{0B15A748-A89C-AA4F-9C25-A6B6552924B3}" presName="ThreeNodes_1" presStyleLbl="node1" presStyleIdx="0" presStyleCnt="3">
        <dgm:presLayoutVars>
          <dgm:bulletEnabled val="1"/>
        </dgm:presLayoutVars>
      </dgm:prSet>
      <dgm:spPr/>
      <dgm:t>
        <a:bodyPr/>
        <a:lstStyle/>
        <a:p>
          <a:endParaRPr lang="en-US"/>
        </a:p>
      </dgm:t>
    </dgm:pt>
    <dgm:pt modelId="{F8E2679E-A04F-904E-82DB-28465952477A}" type="pres">
      <dgm:prSet presAssocID="{0B15A748-A89C-AA4F-9C25-A6B6552924B3}" presName="ThreeNodes_2" presStyleLbl="node1" presStyleIdx="1" presStyleCnt="3">
        <dgm:presLayoutVars>
          <dgm:bulletEnabled val="1"/>
        </dgm:presLayoutVars>
      </dgm:prSet>
      <dgm:spPr/>
      <dgm:t>
        <a:bodyPr/>
        <a:lstStyle/>
        <a:p>
          <a:endParaRPr lang="en-US"/>
        </a:p>
      </dgm:t>
    </dgm:pt>
    <dgm:pt modelId="{912E77E7-A946-8E44-BC90-3F69E61034C0}" type="pres">
      <dgm:prSet presAssocID="{0B15A748-A89C-AA4F-9C25-A6B6552924B3}" presName="ThreeNodes_3" presStyleLbl="node1" presStyleIdx="2" presStyleCnt="3">
        <dgm:presLayoutVars>
          <dgm:bulletEnabled val="1"/>
        </dgm:presLayoutVars>
      </dgm:prSet>
      <dgm:spPr/>
      <dgm:t>
        <a:bodyPr/>
        <a:lstStyle/>
        <a:p>
          <a:endParaRPr lang="en-US"/>
        </a:p>
      </dgm:t>
    </dgm:pt>
    <dgm:pt modelId="{3AB18B29-AC07-F547-9AF6-1CDFF6D8B642}" type="pres">
      <dgm:prSet presAssocID="{0B15A748-A89C-AA4F-9C25-A6B6552924B3}" presName="ThreeConn_1-2" presStyleLbl="fgAccFollowNode1" presStyleIdx="0" presStyleCnt="2">
        <dgm:presLayoutVars>
          <dgm:bulletEnabled val="1"/>
        </dgm:presLayoutVars>
      </dgm:prSet>
      <dgm:spPr/>
      <dgm:t>
        <a:bodyPr/>
        <a:lstStyle/>
        <a:p>
          <a:endParaRPr lang="en-US"/>
        </a:p>
      </dgm:t>
    </dgm:pt>
    <dgm:pt modelId="{BFAE0DD3-0D61-4446-A3F0-E88F1106B030}" type="pres">
      <dgm:prSet presAssocID="{0B15A748-A89C-AA4F-9C25-A6B6552924B3}" presName="ThreeConn_2-3" presStyleLbl="fgAccFollowNode1" presStyleIdx="1" presStyleCnt="2">
        <dgm:presLayoutVars>
          <dgm:bulletEnabled val="1"/>
        </dgm:presLayoutVars>
      </dgm:prSet>
      <dgm:spPr/>
      <dgm:t>
        <a:bodyPr/>
        <a:lstStyle/>
        <a:p>
          <a:endParaRPr lang="en-US"/>
        </a:p>
      </dgm:t>
    </dgm:pt>
    <dgm:pt modelId="{058FB15E-5066-9744-8EE7-BF871FE40FD6}" type="pres">
      <dgm:prSet presAssocID="{0B15A748-A89C-AA4F-9C25-A6B6552924B3}" presName="ThreeNodes_1_text" presStyleLbl="node1" presStyleIdx="2" presStyleCnt="3">
        <dgm:presLayoutVars>
          <dgm:bulletEnabled val="1"/>
        </dgm:presLayoutVars>
      </dgm:prSet>
      <dgm:spPr/>
      <dgm:t>
        <a:bodyPr/>
        <a:lstStyle/>
        <a:p>
          <a:endParaRPr lang="en-US"/>
        </a:p>
      </dgm:t>
    </dgm:pt>
    <dgm:pt modelId="{A370778B-3C60-654D-8FE9-F924E3ACF4A7}" type="pres">
      <dgm:prSet presAssocID="{0B15A748-A89C-AA4F-9C25-A6B6552924B3}" presName="ThreeNodes_2_text" presStyleLbl="node1" presStyleIdx="2" presStyleCnt="3">
        <dgm:presLayoutVars>
          <dgm:bulletEnabled val="1"/>
        </dgm:presLayoutVars>
      </dgm:prSet>
      <dgm:spPr/>
      <dgm:t>
        <a:bodyPr/>
        <a:lstStyle/>
        <a:p>
          <a:endParaRPr lang="en-US"/>
        </a:p>
      </dgm:t>
    </dgm:pt>
    <dgm:pt modelId="{499FDD94-30DC-9248-A2D9-EB7035F1457F}" type="pres">
      <dgm:prSet presAssocID="{0B15A748-A89C-AA4F-9C25-A6B6552924B3}" presName="ThreeNodes_3_text" presStyleLbl="node1" presStyleIdx="2" presStyleCnt="3">
        <dgm:presLayoutVars>
          <dgm:bulletEnabled val="1"/>
        </dgm:presLayoutVars>
      </dgm:prSet>
      <dgm:spPr/>
      <dgm:t>
        <a:bodyPr/>
        <a:lstStyle/>
        <a:p>
          <a:endParaRPr lang="en-US"/>
        </a:p>
      </dgm:t>
    </dgm:pt>
  </dgm:ptLst>
  <dgm:cxnLst>
    <dgm:cxn modelId="{97726A14-6B84-FD41-9937-FB2ADC336149}" type="presOf" srcId="{4B58786D-6255-8441-BDF8-984DB0C66D62}" destId="{299A7C9D-87BF-CD42-AA7C-FE94D20924FE}" srcOrd="0" destOrd="0" presId="urn:microsoft.com/office/officeart/2005/8/layout/vProcess5"/>
    <dgm:cxn modelId="{EF17B426-A83D-564B-AAF3-AB07ED56368F}" type="presOf" srcId="{91BB27F2-C252-5E45-8C75-65E47EEEA4C0}" destId="{BFAE0DD3-0D61-4446-A3F0-E88F1106B030}" srcOrd="0" destOrd="0" presId="urn:microsoft.com/office/officeart/2005/8/layout/vProcess5"/>
    <dgm:cxn modelId="{1314396E-0FB4-C44A-B76A-3A75B2DDCB82}" type="presOf" srcId="{A62F2046-765A-AF4A-B7F2-0D7EECCA9CCE}" destId="{F8E2679E-A04F-904E-82DB-28465952477A}" srcOrd="0" destOrd="0" presId="urn:microsoft.com/office/officeart/2005/8/layout/vProcess5"/>
    <dgm:cxn modelId="{9B19D16F-1035-A94B-AB30-366FDD24CB30}" type="presOf" srcId="{0B15A748-A89C-AA4F-9C25-A6B6552924B3}" destId="{23EAF6F1-CBBE-7A4C-BDBB-F8F0383F5FD2}" srcOrd="0" destOrd="0" presId="urn:microsoft.com/office/officeart/2005/8/layout/vProcess5"/>
    <dgm:cxn modelId="{31A382E7-4C15-2F43-89F0-AA7DA8288401}" srcId="{0B15A748-A89C-AA4F-9C25-A6B6552924B3}" destId="{A62F2046-765A-AF4A-B7F2-0D7EECCA9CCE}" srcOrd="1" destOrd="0" parTransId="{A8679D6A-896E-1444-A4F5-C46158A5F854}" sibTransId="{91BB27F2-C252-5E45-8C75-65E47EEEA4C0}"/>
    <dgm:cxn modelId="{75473354-0AF7-DB49-A29C-E47EAA36B6F5}" type="presOf" srcId="{6C324A1F-9D40-744A-ACF6-A0A19B7A4967}" destId="{3AB18B29-AC07-F547-9AF6-1CDFF6D8B642}" srcOrd="0" destOrd="0" presId="urn:microsoft.com/office/officeart/2005/8/layout/vProcess5"/>
    <dgm:cxn modelId="{1C8DB6DB-D932-F54C-B818-877FC7E1D3ED}" srcId="{0B15A748-A89C-AA4F-9C25-A6B6552924B3}" destId="{4B58786D-6255-8441-BDF8-984DB0C66D62}" srcOrd="0" destOrd="0" parTransId="{236C4C3F-25E3-3D44-B4E2-C4DF1F3629C2}" sibTransId="{6C324A1F-9D40-744A-ACF6-A0A19B7A4967}"/>
    <dgm:cxn modelId="{F883BAB6-F57E-D84E-9604-92CCB06B737A}" type="presOf" srcId="{A62F2046-765A-AF4A-B7F2-0D7EECCA9CCE}" destId="{A370778B-3C60-654D-8FE9-F924E3ACF4A7}" srcOrd="1" destOrd="0" presId="urn:microsoft.com/office/officeart/2005/8/layout/vProcess5"/>
    <dgm:cxn modelId="{A982924F-207F-9842-BB50-2ACFB5C77D32}" type="presOf" srcId="{4B58786D-6255-8441-BDF8-984DB0C66D62}" destId="{058FB15E-5066-9744-8EE7-BF871FE40FD6}" srcOrd="1" destOrd="0" presId="urn:microsoft.com/office/officeart/2005/8/layout/vProcess5"/>
    <dgm:cxn modelId="{E809198C-A29E-2449-B160-026C6FFAA1B7}" srcId="{0B15A748-A89C-AA4F-9C25-A6B6552924B3}" destId="{F16D110F-13C3-AB4B-A868-8109E1776292}" srcOrd="2" destOrd="0" parTransId="{5CF0D781-5B04-A14B-8DF0-A415D104FAAA}" sibTransId="{A905C911-6C87-8443-BA92-EB1932053F2B}"/>
    <dgm:cxn modelId="{7FE9FA3A-D42B-FC4C-985F-081BB4CC4C90}" type="presOf" srcId="{F16D110F-13C3-AB4B-A868-8109E1776292}" destId="{499FDD94-30DC-9248-A2D9-EB7035F1457F}" srcOrd="1" destOrd="0" presId="urn:microsoft.com/office/officeart/2005/8/layout/vProcess5"/>
    <dgm:cxn modelId="{5EBD263F-C534-BB41-9F4C-E467C605E51D}" type="presOf" srcId="{F16D110F-13C3-AB4B-A868-8109E1776292}" destId="{912E77E7-A946-8E44-BC90-3F69E61034C0}" srcOrd="0" destOrd="0" presId="urn:microsoft.com/office/officeart/2005/8/layout/vProcess5"/>
    <dgm:cxn modelId="{FE656E4F-7113-A64E-A30F-2C8682C1E5C4}" type="presParOf" srcId="{23EAF6F1-CBBE-7A4C-BDBB-F8F0383F5FD2}" destId="{A9D5F8EC-0487-7347-BF52-5E62935E4707}" srcOrd="0" destOrd="0" presId="urn:microsoft.com/office/officeart/2005/8/layout/vProcess5"/>
    <dgm:cxn modelId="{1BE7F32B-3156-E342-85B3-18087549E748}" type="presParOf" srcId="{23EAF6F1-CBBE-7A4C-BDBB-F8F0383F5FD2}" destId="{299A7C9D-87BF-CD42-AA7C-FE94D20924FE}" srcOrd="1" destOrd="0" presId="urn:microsoft.com/office/officeart/2005/8/layout/vProcess5"/>
    <dgm:cxn modelId="{DE62E082-4019-8E4F-BECC-1CDB846AC2FC}" type="presParOf" srcId="{23EAF6F1-CBBE-7A4C-BDBB-F8F0383F5FD2}" destId="{F8E2679E-A04F-904E-82DB-28465952477A}" srcOrd="2" destOrd="0" presId="urn:microsoft.com/office/officeart/2005/8/layout/vProcess5"/>
    <dgm:cxn modelId="{324556C8-4A98-044E-A50C-9B20C4623E41}" type="presParOf" srcId="{23EAF6F1-CBBE-7A4C-BDBB-F8F0383F5FD2}" destId="{912E77E7-A946-8E44-BC90-3F69E61034C0}" srcOrd="3" destOrd="0" presId="urn:microsoft.com/office/officeart/2005/8/layout/vProcess5"/>
    <dgm:cxn modelId="{C2DE3387-E4D6-F949-9CF8-84B8C1901EB3}" type="presParOf" srcId="{23EAF6F1-CBBE-7A4C-BDBB-F8F0383F5FD2}" destId="{3AB18B29-AC07-F547-9AF6-1CDFF6D8B642}" srcOrd="4" destOrd="0" presId="urn:microsoft.com/office/officeart/2005/8/layout/vProcess5"/>
    <dgm:cxn modelId="{3F7B2D96-7E26-CE4E-A6DE-C9799558CFE0}" type="presParOf" srcId="{23EAF6F1-CBBE-7A4C-BDBB-F8F0383F5FD2}" destId="{BFAE0DD3-0D61-4446-A3F0-E88F1106B030}" srcOrd="5" destOrd="0" presId="urn:microsoft.com/office/officeart/2005/8/layout/vProcess5"/>
    <dgm:cxn modelId="{D083EC70-2DEF-5D45-B9FD-3501337F4887}" type="presParOf" srcId="{23EAF6F1-CBBE-7A4C-BDBB-F8F0383F5FD2}" destId="{058FB15E-5066-9744-8EE7-BF871FE40FD6}" srcOrd="6" destOrd="0" presId="urn:microsoft.com/office/officeart/2005/8/layout/vProcess5"/>
    <dgm:cxn modelId="{284A0BA2-97DB-BB40-8706-F1FAFA2DEBC8}" type="presParOf" srcId="{23EAF6F1-CBBE-7A4C-BDBB-F8F0383F5FD2}" destId="{A370778B-3C60-654D-8FE9-F924E3ACF4A7}" srcOrd="7" destOrd="0" presId="urn:microsoft.com/office/officeart/2005/8/layout/vProcess5"/>
    <dgm:cxn modelId="{9199C2CB-5E83-3844-9D4F-3A9A9B39CBE2}" type="presParOf" srcId="{23EAF6F1-CBBE-7A4C-BDBB-F8F0383F5FD2}" destId="{499FDD94-30DC-9248-A2D9-EB7035F145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smtClean="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smtClean="0"/>
            <a:t>A set of related monoalphabetic substitution rules is used</a:t>
          </a:r>
          <a:endParaRPr lang="en-US" dirty="0" smtClean="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smtClean="0"/>
            <a:t>A key determines which particular rule is chosen for a given transformation</a:t>
          </a:r>
          <a:endParaRPr lang="en-US" dirty="0" smtClean="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t>
        <a:bodyPr/>
        <a:lstStyle/>
        <a:p>
          <a:endParaRPr lang="en-US"/>
        </a:p>
      </dgm:t>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t>
        <a:bodyPr/>
        <a:lstStyle/>
        <a:p>
          <a:endParaRPr lang="en-US"/>
        </a:p>
      </dgm:t>
    </dgm:pt>
    <dgm:pt modelId="{730AF66A-8B24-E04B-9DF8-6351AD37AE7A}" type="pres">
      <dgm:prSet presAssocID="{14A4020B-3ABA-894D-B05F-E2D168D99B45}" presName="desTx" presStyleLbl="alignAccFollowNode1" presStyleIdx="0" presStyleCnt="1">
        <dgm:presLayoutVars>
          <dgm:bulletEnabled val="1"/>
        </dgm:presLayoutVars>
      </dgm:prSet>
      <dgm:spPr/>
      <dgm:t>
        <a:bodyPr/>
        <a:lstStyle/>
        <a:p>
          <a:endParaRPr lang="en-US"/>
        </a:p>
      </dgm:t>
    </dgm:pt>
  </dgm:ptLst>
  <dgm:cxnLst>
    <dgm:cxn modelId="{3516E6DE-3A34-5B4D-AC9C-406570063A34}" srcId="{14A4020B-3ABA-894D-B05F-E2D168D99B45}" destId="{5CCDF724-9A0C-934F-B275-71E17055B932}" srcOrd="1" destOrd="0" parTransId="{E1B21F45-166E-3E4C-B296-B3584211C9B1}" sibTransId="{649810E6-8772-454E-B715-543DBFCD0D02}"/>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FD49213C-F653-FC4F-8E29-7FD5D2E834AC}" type="presOf" srcId="{5CCDF724-9A0C-934F-B275-71E17055B932}" destId="{730AF66A-8B24-E04B-9DF8-6351AD37AE7A}" srcOrd="0" destOrd="1" presId="urn:microsoft.com/office/officeart/2005/8/layout/hList1"/>
    <dgm:cxn modelId="{16D7CA81-A1C4-CF42-B813-0D9E2C18C42E}" srcId="{0FADB1E1-21AF-BD41-862F-87B22EA1461A}" destId="{14A4020B-3ABA-894D-B05F-E2D168D99B45}" srcOrd="0" destOrd="0" parTransId="{72D98EF3-054F-AA4C-9F92-E1B6296852AB}" sibTransId="{B808F235-BFD4-8547-9C21-E998291798FE}"/>
    <dgm:cxn modelId="{BF0BE55E-0A11-674C-8A21-C5C85AF07AFF}" type="presOf" srcId="{14A4020B-3ABA-894D-B05F-E2D168D99B45}" destId="{0A214FEC-2D56-5E4E-AB09-C40FA84A2430}" srcOrd="0" destOrd="0" presId="urn:microsoft.com/office/officeart/2005/8/layout/hList1"/>
    <dgm:cxn modelId="{B0EC8F8F-D51C-3D40-8DC7-18EAD5DE78F9}" type="presOf" srcId="{FE7A4EC5-4567-8C42-B718-7ED04ECD54C7}" destId="{730AF66A-8B24-E04B-9DF8-6351AD37AE7A}" srcOrd="0" destOrd="0" presId="urn:microsoft.com/office/officeart/2005/8/layout/hList1"/>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CD00-F3D1-8D40-8D28-A3BD5E82C475}">
      <dsp:nvSpPr>
        <dsp:cNvPr id="0" name=""/>
        <dsp:cNvSpPr/>
      </dsp:nvSpPr>
      <dsp:spPr>
        <a:xfrm>
          <a:off x="0"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chemeClr val="tx2"/>
              </a:solidFill>
            </a:rPr>
            <a:t>Plaintext</a:t>
          </a:r>
          <a:endParaRPr lang="en-US" sz="2400" kern="1200" dirty="0">
            <a:solidFill>
              <a:schemeClr val="tx2"/>
            </a:solidFill>
          </a:endParaRPr>
        </a:p>
        <a:p>
          <a:pPr marL="171450" lvl="1" indent="-171450" algn="l" defTabSz="800100" rtl="0">
            <a:lnSpc>
              <a:spcPct val="90000"/>
            </a:lnSpc>
            <a:spcBef>
              <a:spcPct val="0"/>
            </a:spcBef>
            <a:spcAft>
              <a:spcPct val="15000"/>
            </a:spcAft>
            <a:buChar char="••"/>
          </a:pPr>
          <a:r>
            <a:rPr lang="en-US" sz="1800" kern="1200" dirty="0" smtClean="0"/>
            <a:t>An original message</a:t>
          </a:r>
          <a:endParaRPr lang="en-US" sz="1800" kern="1200" dirty="0"/>
        </a:p>
      </dsp:txBody>
      <dsp:txXfrm>
        <a:off x="0" y="105866"/>
        <a:ext cx="2365870" cy="1419522"/>
      </dsp:txXfrm>
    </dsp:sp>
    <dsp:sp modelId="{B0966EE2-6F52-5048-A67C-57D12C898640}">
      <dsp:nvSpPr>
        <dsp:cNvPr id="0" name=""/>
        <dsp:cNvSpPr/>
      </dsp:nvSpPr>
      <dsp:spPr>
        <a:xfrm>
          <a:off x="2602458"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rgbClr val="2F1F58"/>
              </a:solidFill>
            </a:rPr>
            <a:t>Ciphertext</a:t>
          </a:r>
        </a:p>
        <a:p>
          <a:pPr marL="171450" lvl="1" indent="-171450" algn="l" defTabSz="800100" rtl="0">
            <a:lnSpc>
              <a:spcPct val="90000"/>
            </a:lnSpc>
            <a:spcBef>
              <a:spcPct val="0"/>
            </a:spcBef>
            <a:spcAft>
              <a:spcPct val="15000"/>
            </a:spcAft>
            <a:buChar char="••"/>
          </a:pPr>
          <a:r>
            <a:rPr lang="en-US" sz="1800" kern="1200" dirty="0" smtClean="0"/>
            <a:t>The coded message</a:t>
          </a:r>
          <a:endParaRPr lang="en-US" sz="1800" kern="1200" dirty="0"/>
        </a:p>
      </dsp:txBody>
      <dsp:txXfrm>
        <a:off x="2602458" y="105866"/>
        <a:ext cx="2365870" cy="1419522"/>
      </dsp:txXfrm>
    </dsp:sp>
    <dsp:sp modelId="{5AC2DC6E-FD4F-1D44-B057-7FBEEE8C82DC}">
      <dsp:nvSpPr>
        <dsp:cNvPr id="0" name=""/>
        <dsp:cNvSpPr/>
      </dsp:nvSpPr>
      <dsp:spPr>
        <a:xfrm>
          <a:off x="5204916"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Enciphering/encryption</a:t>
          </a:r>
        </a:p>
        <a:p>
          <a:pPr marL="114300" lvl="1" indent="-114300" algn="l" defTabSz="666750" rtl="0">
            <a:lnSpc>
              <a:spcPct val="90000"/>
            </a:lnSpc>
            <a:spcBef>
              <a:spcPct val="0"/>
            </a:spcBef>
            <a:spcAft>
              <a:spcPct val="15000"/>
            </a:spcAft>
            <a:buChar char="••"/>
          </a:pPr>
          <a:r>
            <a:rPr lang="en-US" sz="1500" kern="1200" dirty="0" smtClean="0"/>
            <a:t>The process of converting from plaintext to ciphertext</a:t>
          </a:r>
          <a:endParaRPr lang="en-US" sz="1500" kern="1200" dirty="0"/>
        </a:p>
      </dsp:txBody>
      <dsp:txXfrm>
        <a:off x="5204916" y="105866"/>
        <a:ext cx="2365870" cy="1419522"/>
      </dsp:txXfrm>
    </dsp:sp>
    <dsp:sp modelId="{74FDB8DF-F763-CB41-A57A-E6507E52A162}">
      <dsp:nvSpPr>
        <dsp:cNvPr id="0" name=""/>
        <dsp:cNvSpPr/>
      </dsp:nvSpPr>
      <dsp:spPr>
        <a:xfrm>
          <a:off x="0"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Deciphering/decryption</a:t>
          </a:r>
        </a:p>
        <a:p>
          <a:pPr marL="114300" lvl="1" indent="-114300" algn="l" defTabSz="666750" rtl="0">
            <a:lnSpc>
              <a:spcPct val="90000"/>
            </a:lnSpc>
            <a:spcBef>
              <a:spcPct val="0"/>
            </a:spcBef>
            <a:spcAft>
              <a:spcPct val="15000"/>
            </a:spcAft>
            <a:buChar char="••"/>
          </a:pPr>
          <a:r>
            <a:rPr lang="en-US" sz="1500" kern="1200" dirty="0" smtClean="0"/>
            <a:t>Restoring the plaintext from the ciphertext</a:t>
          </a:r>
          <a:endParaRPr lang="en-US" sz="1500" kern="1200" dirty="0"/>
        </a:p>
      </dsp:txBody>
      <dsp:txXfrm>
        <a:off x="0" y="1761976"/>
        <a:ext cx="2365870" cy="1419522"/>
      </dsp:txXfrm>
    </dsp:sp>
    <dsp:sp modelId="{54626824-0AF0-9046-9BBE-7C9BB249CE53}">
      <dsp:nvSpPr>
        <dsp:cNvPr id="0" name=""/>
        <dsp:cNvSpPr/>
      </dsp:nvSpPr>
      <dsp:spPr>
        <a:xfrm>
          <a:off x="2602458"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rgbClr val="2F1F58"/>
              </a:solidFill>
            </a:rPr>
            <a:t>Cryptography</a:t>
          </a:r>
        </a:p>
        <a:p>
          <a:pPr marL="114300" lvl="1" indent="-114300" algn="l" defTabSz="666750" rtl="0">
            <a:lnSpc>
              <a:spcPct val="90000"/>
            </a:lnSpc>
            <a:spcBef>
              <a:spcPct val="0"/>
            </a:spcBef>
            <a:spcAft>
              <a:spcPct val="15000"/>
            </a:spcAft>
            <a:buChar char="••"/>
          </a:pPr>
          <a:r>
            <a:rPr lang="en-US" sz="1500" kern="1200" dirty="0" smtClean="0"/>
            <a:t>The area of study of the many schemes used for encryption</a:t>
          </a:r>
          <a:endParaRPr lang="en-US" sz="1500" kern="1200" dirty="0"/>
        </a:p>
      </dsp:txBody>
      <dsp:txXfrm>
        <a:off x="2602458" y="1761976"/>
        <a:ext cx="2365870" cy="1419522"/>
      </dsp:txXfrm>
    </dsp:sp>
    <dsp:sp modelId="{3CF59986-E6AA-A646-8838-D2E032E1435C}">
      <dsp:nvSpPr>
        <dsp:cNvPr id="0" name=""/>
        <dsp:cNvSpPr/>
      </dsp:nvSpPr>
      <dsp:spPr>
        <a:xfrm>
          <a:off x="5204916"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Cryptographic system/cipher</a:t>
          </a:r>
        </a:p>
        <a:p>
          <a:pPr marL="171450" lvl="1" indent="-171450" algn="l" defTabSz="800100" rtl="0">
            <a:lnSpc>
              <a:spcPct val="90000"/>
            </a:lnSpc>
            <a:spcBef>
              <a:spcPct val="0"/>
            </a:spcBef>
            <a:spcAft>
              <a:spcPct val="15000"/>
            </a:spcAft>
            <a:buChar char="••"/>
          </a:pPr>
          <a:r>
            <a:rPr lang="en-US" sz="1800" kern="1200" dirty="0" smtClean="0"/>
            <a:t>A scheme</a:t>
          </a:r>
          <a:endParaRPr lang="en-US" sz="1800" kern="1200" dirty="0"/>
        </a:p>
      </dsp:txBody>
      <dsp:txXfrm>
        <a:off x="5204916" y="1761976"/>
        <a:ext cx="2365870" cy="1419522"/>
      </dsp:txXfrm>
    </dsp:sp>
    <dsp:sp modelId="{CA93F83E-92BE-D249-B0E2-CD17E7F2A410}">
      <dsp:nvSpPr>
        <dsp:cNvPr id="0" name=""/>
        <dsp:cNvSpPr/>
      </dsp:nvSpPr>
      <dsp:spPr>
        <a:xfrm>
          <a:off x="1301229" y="3418085"/>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solidFill>
                <a:srgbClr val="2F1F58"/>
              </a:solidFill>
            </a:rPr>
            <a:t>Cryptanalysis</a:t>
          </a:r>
        </a:p>
        <a:p>
          <a:pPr marL="114300" lvl="1" indent="-114300" algn="l" defTabSz="666750" rtl="0">
            <a:lnSpc>
              <a:spcPct val="90000"/>
            </a:lnSpc>
            <a:spcBef>
              <a:spcPct val="0"/>
            </a:spcBef>
            <a:spcAft>
              <a:spcPct val="15000"/>
            </a:spcAft>
            <a:buChar char="••"/>
          </a:pPr>
          <a:r>
            <a:rPr lang="en-US" sz="1500" kern="1200" dirty="0" smtClean="0"/>
            <a:t>Techniques used for deciphering a message without any knowledge of the enciphering details</a:t>
          </a:r>
          <a:endParaRPr lang="en-US" sz="1500" kern="1200" dirty="0"/>
        </a:p>
      </dsp:txBody>
      <dsp:txXfrm>
        <a:off x="1301229" y="3418085"/>
        <a:ext cx="2365870" cy="1419522"/>
      </dsp:txXfrm>
    </dsp:sp>
    <dsp:sp modelId="{229FCA59-0238-9F47-B47E-35ED170315D3}">
      <dsp:nvSpPr>
        <dsp:cNvPr id="0" name=""/>
        <dsp:cNvSpPr/>
      </dsp:nvSpPr>
      <dsp:spPr>
        <a:xfrm>
          <a:off x="3903687" y="3418085"/>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rgbClr val="2F1F58"/>
              </a:solidFill>
            </a:rPr>
            <a:t>Cryptology</a:t>
          </a:r>
        </a:p>
        <a:p>
          <a:pPr marL="114300" lvl="1" indent="-114300" algn="l" defTabSz="666750" rtl="0">
            <a:lnSpc>
              <a:spcPct val="90000"/>
            </a:lnSpc>
            <a:spcBef>
              <a:spcPct val="0"/>
            </a:spcBef>
            <a:spcAft>
              <a:spcPct val="15000"/>
            </a:spcAft>
            <a:buChar char="••"/>
          </a:pPr>
          <a:r>
            <a:rPr lang="en-US" sz="1500" kern="1200" dirty="0" smtClean="0"/>
            <a:t>The areas of cryptography and cryptanalysis</a:t>
          </a:r>
        </a:p>
      </dsp:txBody>
      <dsp:txXfrm>
        <a:off x="3903687" y="3418085"/>
        <a:ext cx="2365870" cy="1419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76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The type of operations used for transforming plaintext to </a:t>
          </a:r>
          <a:r>
            <a:rPr lang="en-US" sz="1500" kern="1200" dirty="0" err="1" smtClean="0"/>
            <a:t>ciphertext</a:t>
          </a:r>
          <a:endParaRPr lang="en-US" sz="1500" kern="1200" dirty="0"/>
        </a:p>
      </dsp:txBody>
      <dsp:txXfrm>
        <a:off x="762" y="0"/>
        <a:ext cx="1983134" cy="1234440"/>
      </dsp:txXfrm>
    </dsp:sp>
    <dsp:sp modelId="{2BD908FB-9339-6045-9B70-D6C87F242750}">
      <dsp:nvSpPr>
        <dsp:cNvPr id="0" name=""/>
        <dsp:cNvSpPr/>
      </dsp:nvSpPr>
      <dsp:spPr>
        <a:xfrm>
          <a:off x="19907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Substitution</a:t>
          </a:r>
          <a:endParaRPr lang="en-US" sz="1500" kern="1200" dirty="0" smtClean="0"/>
        </a:p>
      </dsp:txBody>
      <dsp:txXfrm>
        <a:off x="235414" y="1271983"/>
        <a:ext cx="1513831" cy="1167992"/>
      </dsp:txXfrm>
    </dsp:sp>
    <dsp:sp modelId="{1A983032-6FEA-1C4A-BE9F-4D806E17953C}">
      <dsp:nvSpPr>
        <dsp:cNvPr id="0" name=""/>
        <dsp:cNvSpPr/>
      </dsp:nvSpPr>
      <dsp:spPr>
        <a:xfrm>
          <a:off x="19907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Transposition </a:t>
          </a:r>
          <a:endParaRPr lang="en-US" sz="1500" kern="1200" dirty="0" smtClean="0"/>
        </a:p>
      </dsp:txBody>
      <dsp:txXfrm>
        <a:off x="235414" y="2703524"/>
        <a:ext cx="1513831" cy="1167992"/>
      </dsp:txXfrm>
    </dsp:sp>
    <dsp:sp modelId="{8E35AEC5-6E5C-E94B-AC07-8F1C48704551}">
      <dsp:nvSpPr>
        <dsp:cNvPr id="0" name=""/>
        <dsp:cNvSpPr/>
      </dsp:nvSpPr>
      <dsp:spPr>
        <a:xfrm>
          <a:off x="213263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The number of keys used</a:t>
          </a:r>
          <a:endParaRPr lang="en-US" sz="1500" kern="1200" dirty="0" smtClean="0"/>
        </a:p>
      </dsp:txBody>
      <dsp:txXfrm>
        <a:off x="2132632" y="0"/>
        <a:ext cx="1983134" cy="1234440"/>
      </dsp:txXfrm>
    </dsp:sp>
    <dsp:sp modelId="{59F3607F-34BF-1445-8027-313F772320E6}">
      <dsp:nvSpPr>
        <dsp:cNvPr id="0" name=""/>
        <dsp:cNvSpPr/>
      </dsp:nvSpPr>
      <dsp:spPr>
        <a:xfrm>
          <a:off x="233094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Symmetric, single-key, secret-key, conventional encryption</a:t>
          </a:r>
        </a:p>
      </dsp:txBody>
      <dsp:txXfrm>
        <a:off x="2367284" y="1271983"/>
        <a:ext cx="1513831" cy="1167992"/>
      </dsp:txXfrm>
    </dsp:sp>
    <dsp:sp modelId="{AA328B5D-FEE6-4441-93D3-9724F5555524}">
      <dsp:nvSpPr>
        <dsp:cNvPr id="0" name=""/>
        <dsp:cNvSpPr/>
      </dsp:nvSpPr>
      <dsp:spPr>
        <a:xfrm>
          <a:off x="233094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Asymmetric, two-key, or public-key encryption</a:t>
          </a:r>
          <a:endParaRPr lang="en-US" sz="1500" kern="1200" dirty="0" smtClean="0"/>
        </a:p>
      </dsp:txBody>
      <dsp:txXfrm>
        <a:off x="2367284" y="2703524"/>
        <a:ext cx="1513831" cy="1167992"/>
      </dsp:txXfrm>
    </dsp:sp>
    <dsp:sp modelId="{240978C4-FA23-8641-B69E-A16881CE1E3A}">
      <dsp:nvSpPr>
        <dsp:cNvPr id="0" name=""/>
        <dsp:cNvSpPr/>
      </dsp:nvSpPr>
      <dsp:spPr>
        <a:xfrm>
          <a:off x="426450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The way in which the plaintext is processed</a:t>
          </a:r>
          <a:endParaRPr lang="en-US" sz="1500" kern="1200" dirty="0" smtClean="0"/>
        </a:p>
      </dsp:txBody>
      <dsp:txXfrm>
        <a:off x="4264502" y="0"/>
        <a:ext cx="1983134" cy="1234440"/>
      </dsp:txXfrm>
    </dsp:sp>
    <dsp:sp modelId="{7B864D13-D033-6D46-85D8-4A1CC9B5D5AA}">
      <dsp:nvSpPr>
        <dsp:cNvPr id="0" name=""/>
        <dsp:cNvSpPr/>
      </dsp:nvSpPr>
      <dsp:spPr>
        <a:xfrm>
          <a:off x="4462815"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Block cipher</a:t>
          </a:r>
          <a:endParaRPr lang="en-US" sz="1500" kern="1200" dirty="0" smtClean="0"/>
        </a:p>
      </dsp:txBody>
      <dsp:txXfrm>
        <a:off x="4499153" y="1271983"/>
        <a:ext cx="1513831" cy="1167992"/>
      </dsp:txXfrm>
    </dsp:sp>
    <dsp:sp modelId="{5D658181-6169-AE4F-AB98-9FC0BCA0966D}">
      <dsp:nvSpPr>
        <dsp:cNvPr id="0" name=""/>
        <dsp:cNvSpPr/>
      </dsp:nvSpPr>
      <dsp:spPr>
        <a:xfrm>
          <a:off x="4462815"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Stream cipher</a:t>
          </a:r>
          <a:endParaRPr lang="en-AU" sz="1500" kern="1200" dirty="0" smtClean="0"/>
        </a:p>
      </dsp:txBody>
      <dsp:txXfrm>
        <a:off x="4499153" y="2703524"/>
        <a:ext cx="1513831" cy="1167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5F03F-816E-5E49-BB0C-C8627B372198}">
      <dsp:nvSpPr>
        <dsp:cNvPr id="0" name=""/>
        <dsp:cNvSpPr/>
      </dsp:nvSpPr>
      <dsp:spPr>
        <a:xfrm rot="16200000">
          <a:off x="-161607" y="948077"/>
          <a:ext cx="4495781" cy="4580845"/>
        </a:xfrm>
        <a:prstGeom prst="up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55650" rtl="0">
            <a:lnSpc>
              <a:spcPct val="90000"/>
            </a:lnSpc>
            <a:spcBef>
              <a:spcPct val="0"/>
            </a:spcBef>
            <a:spcAft>
              <a:spcPct val="35000"/>
            </a:spcAft>
          </a:pPr>
          <a:r>
            <a:rPr lang="en-US" sz="1700" b="1" i="0" kern="1200" dirty="0" smtClean="0">
              <a:solidFill>
                <a:srgbClr val="2F1F58"/>
              </a:solidFill>
            </a:rPr>
            <a:t>Cryptanalysis</a:t>
          </a:r>
          <a:endParaRPr lang="en-US" sz="1700" b="1" i="0" kern="1200" dirty="0">
            <a:solidFill>
              <a:srgbClr val="2F1F58"/>
            </a:solidFill>
          </a:endParaRPr>
        </a:p>
        <a:p>
          <a:pPr marL="171450" lvl="1" indent="-171450" algn="l" defTabSz="711200" rtl="0">
            <a:lnSpc>
              <a:spcPct val="90000"/>
            </a:lnSpc>
            <a:spcBef>
              <a:spcPct val="0"/>
            </a:spcBef>
            <a:spcAft>
              <a:spcPct val="15000"/>
            </a:spcAft>
            <a:buChar char="••"/>
          </a:pPr>
          <a:r>
            <a:rPr lang="en-US" sz="1600" b="1" i="0" kern="1200" dirty="0" smtClean="0"/>
            <a:t>Attack relies on the nature of the algorithm plus some knowledge of the general characteristics of the plaintext</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Attack exploits the characteristics of the algorithm to attempt to deduce a specific plaintext or to deduce the key being used</a:t>
          </a:r>
          <a:endParaRPr lang="en-US" sz="1600" b="1" i="0" kern="1200" dirty="0"/>
        </a:p>
      </dsp:txBody>
      <dsp:txXfrm rot="5400000">
        <a:off x="582623" y="2114554"/>
        <a:ext cx="3794083" cy="2247891"/>
      </dsp:txXfrm>
    </dsp:sp>
    <dsp:sp modelId="{A9D6B2B8-046A-AA47-AB10-DE4700B51C2F}">
      <dsp:nvSpPr>
        <dsp:cNvPr id="0" name=""/>
        <dsp:cNvSpPr/>
      </dsp:nvSpPr>
      <dsp:spPr>
        <a:xfrm rot="5400000">
          <a:off x="4428825" y="1052790"/>
          <a:ext cx="4495781" cy="4371419"/>
        </a:xfrm>
        <a:prstGeom prst="up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55650" rtl="0">
            <a:lnSpc>
              <a:spcPct val="90000"/>
            </a:lnSpc>
            <a:spcBef>
              <a:spcPct val="0"/>
            </a:spcBef>
            <a:spcAft>
              <a:spcPct val="35000"/>
            </a:spcAft>
          </a:pPr>
          <a:r>
            <a:rPr lang="en-US" sz="1700" b="1" i="0" kern="1200" dirty="0" smtClean="0">
              <a:solidFill>
                <a:srgbClr val="2F1F58"/>
              </a:solidFill>
            </a:rPr>
            <a:t>Brute-force attack</a:t>
          </a:r>
          <a:endParaRPr lang="en-US" sz="1700" b="1" i="0" kern="1200" dirty="0">
            <a:solidFill>
              <a:srgbClr val="2F1F58"/>
            </a:solidFill>
          </a:endParaRPr>
        </a:p>
        <a:p>
          <a:pPr marL="171450" lvl="1" indent="-171450" algn="l" defTabSz="711200" rtl="0">
            <a:lnSpc>
              <a:spcPct val="90000"/>
            </a:lnSpc>
            <a:spcBef>
              <a:spcPct val="0"/>
            </a:spcBef>
            <a:spcAft>
              <a:spcPct val="15000"/>
            </a:spcAft>
            <a:buChar char="••"/>
          </a:pPr>
          <a:r>
            <a:rPr lang="en-US" sz="1600" b="1" i="0" kern="1200" dirty="0" smtClean="0"/>
            <a:t>Attacker tries every possible key on a piece of </a:t>
          </a:r>
          <a:r>
            <a:rPr lang="en-US" sz="1600" b="1" i="0" kern="1200" dirty="0" err="1" smtClean="0"/>
            <a:t>ciphertext</a:t>
          </a:r>
          <a:r>
            <a:rPr lang="en-US" sz="1600" b="1" i="0" kern="1200" dirty="0" smtClean="0"/>
            <a:t> until an intelligible translation into plaintext is obtained</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On average, half of all possible keys must be tried to achieve success</a:t>
          </a:r>
          <a:endParaRPr lang="en-US" sz="1600" b="1" i="0" kern="1200" dirty="0"/>
        </a:p>
      </dsp:txBody>
      <dsp:txXfrm rot="-5400000">
        <a:off x="4491006" y="2114554"/>
        <a:ext cx="3606421" cy="2247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A7C9D-87BF-CD42-AA7C-FE94D20924FE}">
      <dsp:nvSpPr>
        <dsp:cNvPr id="0" name=""/>
        <dsp:cNvSpPr/>
      </dsp:nvSpPr>
      <dsp:spPr>
        <a:xfrm>
          <a:off x="0" y="0"/>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Involves trying every possible key until an intelligible translation of the ciphertext into plaintext is obtained</a:t>
          </a:r>
          <a:endParaRPr lang="en-US" sz="1800" kern="1200" dirty="0"/>
        </a:p>
      </dsp:txBody>
      <dsp:txXfrm>
        <a:off x="0" y="0"/>
        <a:ext cx="5398660" cy="1437490"/>
      </dsp:txXfrm>
    </dsp:sp>
    <dsp:sp modelId="{F8E2679E-A04F-904E-82DB-28465952477A}">
      <dsp:nvSpPr>
        <dsp:cNvPr id="0" name=""/>
        <dsp:cNvSpPr/>
      </dsp:nvSpPr>
      <dsp:spPr>
        <a:xfrm>
          <a:off x="605789" y="1677072"/>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On average, half of all possible keys must be tried to achieve success</a:t>
          </a:r>
          <a:endParaRPr lang="en-US" sz="1800" kern="1200" dirty="0"/>
        </a:p>
      </dsp:txBody>
      <dsp:txXfrm>
        <a:off x="605789" y="1677072"/>
        <a:ext cx="5325461" cy="1437490"/>
      </dsp:txXfrm>
    </dsp:sp>
    <dsp:sp modelId="{912E77E7-A946-8E44-BC90-3F69E61034C0}">
      <dsp:nvSpPr>
        <dsp:cNvPr id="0" name=""/>
        <dsp:cNvSpPr/>
      </dsp:nvSpPr>
      <dsp:spPr>
        <a:xfrm>
          <a:off x="1211579" y="3354144"/>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AU" sz="1800" kern="1200" dirty="0" smtClean="0"/>
            <a:t>To supplement the brute-force approach, some degree of knowledge about the expected plaintext is needed, and some means of automatically distinguishing plaintext from garble is also needed</a:t>
          </a:r>
          <a:endParaRPr lang="en-US" sz="1800" kern="1200" dirty="0"/>
        </a:p>
      </dsp:txBody>
      <dsp:txXfrm>
        <a:off x="1211579" y="3354144"/>
        <a:ext cx="5325461" cy="1437490"/>
      </dsp:txXfrm>
    </dsp:sp>
    <dsp:sp modelId="{3AB18B29-AC07-F547-9AF6-1CDFF6D8B642}">
      <dsp:nvSpPr>
        <dsp:cNvPr id="0" name=""/>
        <dsp:cNvSpPr/>
      </dsp:nvSpPr>
      <dsp:spPr>
        <a:xfrm>
          <a:off x="5931251" y="1090096"/>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931251" y="1090096"/>
        <a:ext cx="934368" cy="934368"/>
      </dsp:txXfrm>
    </dsp:sp>
    <dsp:sp modelId="{BFAE0DD3-0D61-4446-A3F0-E88F1106B030}">
      <dsp:nvSpPr>
        <dsp:cNvPr id="0" name=""/>
        <dsp:cNvSpPr/>
      </dsp:nvSpPr>
      <dsp:spPr>
        <a:xfrm>
          <a:off x="6537041" y="2757585"/>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537041" y="2757585"/>
        <a:ext cx="934368" cy="9343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A set of related monoalphabetic substitution rules is used</a:t>
          </a:r>
          <a:endParaRPr lang="en-US" sz="2300" kern="1200" dirty="0" smtClean="0"/>
        </a:p>
        <a:p>
          <a:pPr marL="228600" lvl="1" indent="-228600" algn="l" defTabSz="1022350">
            <a:lnSpc>
              <a:spcPct val="90000"/>
            </a:lnSpc>
            <a:spcBef>
              <a:spcPct val="0"/>
            </a:spcBef>
            <a:spcAft>
              <a:spcPct val="15000"/>
            </a:spcAft>
            <a:buChar char="••"/>
          </a:pPr>
          <a:r>
            <a:rPr lang="en-US" sz="2300" kern="1200" smtClean="0"/>
            <a:t>A key determines which particular rule is chosen for a given transformation</a:t>
          </a:r>
          <a:endParaRPr lang="en-US" sz="2300" kern="1200" dirty="0" smtClean="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522F9-DEFC-5D48-8F12-A3D4BF31AE95}" type="datetimeFigureOut">
              <a:rPr lang="en-US" smtClean="0"/>
              <a:pPr/>
              <a:t>10/12/2022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682AA1-D6CD-2741-9A36-BE3B007CA97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smtClean="0">
                <a:latin typeface="Arial" pitchFamily="-1" charset="0"/>
                <a:ea typeface="ＭＳ Ｐゴシック" pitchFamily="-1" charset="-128"/>
                <a:cs typeface="ＭＳ Ｐゴシック" pitchFamily="-1" charset="-128"/>
              </a:rPr>
              <a:t>, Chapter 3 – “</a:t>
            </a:r>
            <a:r>
              <a:rPr lang="en-AU" dirty="0" smtClean="0">
                <a:latin typeface="Arial" pitchFamily="-1" charset="0"/>
                <a:ea typeface="ＭＳ Ｐゴシック" pitchFamily="-1" charset="-128"/>
                <a:cs typeface="ＭＳ Ｐゴシック" pitchFamily="-1" charset="-128"/>
              </a:rPr>
              <a:t>Classical Encryption Techniques</a:t>
            </a:r>
            <a:r>
              <a:rPr lang="en-US" dirty="0" smtClean="0">
                <a:latin typeface="Arial" pitchFamily="-1" charset="0"/>
                <a:ea typeface="ＭＳ Ｐゴシック" pitchFamily="-1" charset="-128"/>
                <a:cs typeface="ＭＳ Ｐゴシック" pitchFamily="-1" charset="-128"/>
              </a:rPr>
              <a:t>”.</a:t>
            </a:r>
            <a:endParaRPr lang="en-AU" dirty="0" smtClean="0">
              <a:latin typeface="Arial" pitchFamily="-1" charset="0"/>
              <a:ea typeface="ＭＳ Ｐゴシック" pitchFamily="-1" charset="-128"/>
              <a:cs typeface="ＭＳ Ｐゴシック" pitchFamily="-1" charset="-128"/>
            </a:endParaRPr>
          </a:p>
          <a:p>
            <a:pPr eaLnBrk="1" hangingPunct="1"/>
            <a:endParaRPr lang="en-AU" dirty="0" smtClean="0">
              <a:latin typeface="Times New Roman" pitchFamily="-1" charset="0"/>
              <a:ea typeface="ＭＳ Ｐゴシック" pitchFamily="-1" charset="-128"/>
              <a:cs typeface="ＭＳ Ｐゴシック" pitchFamily="-1" charset="-128"/>
            </a:endParaRPr>
          </a:p>
          <a:p>
            <a:pPr eaLnBrk="1" hangingPunct="1"/>
            <a:endParaRPr lang="en-US"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10</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Two more definitions are worthy of note. An encryption scheme is unconditionally</a:t>
            </a:r>
          </a:p>
          <a:p>
            <a:r>
              <a:rPr lang="en-US" sz="1200" kern="1200" baseline="0" dirty="0" smtClean="0">
                <a:solidFill>
                  <a:schemeClr val="tx1"/>
                </a:solidFill>
                <a:latin typeface="Arial" charset="0"/>
                <a:ea typeface="ＭＳ Ｐゴシック" pitchFamily="-107" charset="-128"/>
                <a:cs typeface="ＭＳ Ｐゴシック" pitchFamily="-107" charset="-128"/>
              </a:rPr>
              <a:t>secure  if the ciphertext generated by the scheme does not contain enough</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smtClean="0">
                <a:solidFill>
                  <a:schemeClr val="tx1"/>
                </a:solidFill>
                <a:latin typeface="Arial" charset="0"/>
                <a:ea typeface="ＭＳ Ｐゴシック" pitchFamily="-107" charset="-128"/>
                <a:cs typeface="ＭＳ Ｐゴシック" pitchFamily="-107" charset="-128"/>
              </a:rPr>
              <a:t>much ciphertext is available. That is, no matter how much time an opponent has, it</a:t>
            </a:r>
          </a:p>
          <a:p>
            <a:r>
              <a:rPr lang="en-US" sz="1200" kern="1200" baseline="0" dirty="0" smtClean="0">
                <a:solidFill>
                  <a:schemeClr val="tx1"/>
                </a:solidFill>
                <a:latin typeface="Arial" charset="0"/>
                <a:ea typeface="ＭＳ Ｐゴシック" pitchFamily="-107" charset="-128"/>
                <a:cs typeface="ＭＳ Ｐゴシック" pitchFamily="-107" charset="-128"/>
              </a:rPr>
              <a:t>is impossible for him or her to decrypt the ciphertext simply because the required</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smtClean="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smtClean="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smtClean="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encryption scheme is said to be computationally secure  if either of the</a:t>
            </a:r>
          </a:p>
          <a:p>
            <a:r>
              <a:rPr lang="en-US" sz="1200" kern="1200" baseline="0" dirty="0" smtClean="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effort required to cryptanalyze ciphertext successfully.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smtClean="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and be discernible in the ciphertext. This will become clear as we examine</a:t>
            </a:r>
          </a:p>
          <a:p>
            <a:r>
              <a:rPr lang="en-US" sz="1200" kern="1200" baseline="0" dirty="0" smtClean="0">
                <a:solidFill>
                  <a:schemeClr val="tx1"/>
                </a:solidFill>
                <a:latin typeface="Arial" charset="0"/>
                <a:ea typeface="ＭＳ Ｐゴシック" pitchFamily="-107" charset="-128"/>
                <a:cs typeface="ＭＳ Ｐゴシック" pitchFamily="-107" charset="-128"/>
              </a:rPr>
              <a:t>various symmetric encryption schemes in this chapter. We will see in Part Two</a:t>
            </a:r>
          </a:p>
          <a:p>
            <a:r>
              <a:rPr lang="en-US" sz="1200" kern="1200" baseline="0" dirty="0" smtClean="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CF3D3E-BD47-D548-9428-8A2F8546E1CE}" type="slidenum">
              <a:rPr lang="en-AU">
                <a:latin typeface="Arial" pitchFamily="-1" charset="0"/>
              </a:rPr>
              <a:pPr/>
              <a:t>11</a:t>
            </a:fld>
            <a:endParaRPr lang="en-AU" dirty="0">
              <a:latin typeface="Arial" pitchFamily="-1"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brute-force attack  involves trying every possible key until an intelligible</a:t>
            </a:r>
          </a:p>
          <a:p>
            <a:r>
              <a:rPr lang="en-US" sz="1200" kern="1200" baseline="0" dirty="0" smtClean="0">
                <a:solidFill>
                  <a:schemeClr val="tx1"/>
                </a:solidFill>
                <a:latin typeface="Arial" charset="0"/>
                <a:ea typeface="ＭＳ Ｐゴシック" pitchFamily="-107" charset="-128"/>
                <a:cs typeface="ＭＳ Ｐゴシック" pitchFamily="-107" charset="-128"/>
              </a:rPr>
              <a:t>translation of the ciphertext into plaintext is obtained. On average, half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smtClean="0">
                <a:solidFill>
                  <a:schemeClr val="tx1"/>
                </a:solidFill>
                <a:latin typeface="Arial" charset="0"/>
                <a:ea typeface="ＭＳ Ｐゴシック" pitchFamily="-107" charset="-128"/>
                <a:cs typeface="ＭＳ Ｐゴシック" pitchFamily="-107" charset="-128"/>
              </a:rPr>
              <a:t>average an attacker would discover the actual key after </a:t>
            </a:r>
            <a:r>
              <a:rPr lang="en-US" sz="1200" b="0" kern="1200" baseline="0" dirty="0" smtClean="0">
                <a:solidFill>
                  <a:schemeClr val="tx1"/>
                </a:solidFill>
                <a:latin typeface="Arial" charset="0"/>
                <a:ea typeface="ＭＳ Ｐゴシック" pitchFamily="-107" charset="-128"/>
                <a:cs typeface="ＭＳ Ｐゴシック" pitchFamily="-107" charset="-128"/>
              </a:rPr>
              <a:t>X/2 tries. It is important to</a:t>
            </a:r>
          </a:p>
          <a:p>
            <a:r>
              <a:rPr lang="en-US" sz="1200" kern="1200" baseline="0" dirty="0" smtClean="0">
                <a:solidFill>
                  <a:schemeClr val="tx1"/>
                </a:solidFill>
                <a:latin typeface="Arial" charset="0"/>
                <a:ea typeface="ＭＳ Ｐゴシック" pitchFamily="-107" charset="-128"/>
                <a:cs typeface="ＭＳ Ｐゴシック" pitchFamily="-107" charset="-128"/>
              </a:rPr>
              <a:t>note that there is more to a brute-force attack than simply running through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Unless known plaintext is provided, the analyst must be able to recognize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as plaintext. If the message is just plain text in English, then the result pops</a:t>
            </a:r>
          </a:p>
          <a:p>
            <a:r>
              <a:rPr lang="en-US" sz="1200" kern="1200" baseline="0" dirty="0" smtClean="0">
                <a:solidFill>
                  <a:schemeClr val="tx1"/>
                </a:solidFill>
                <a:latin typeface="Arial" charset="0"/>
                <a:ea typeface="ＭＳ Ｐゴシック" pitchFamily="-107" charset="-128"/>
                <a:cs typeface="ＭＳ Ｐゴシック" pitchFamily="-107" charset="-128"/>
              </a:rPr>
              <a:t>out easily, although the task of recognizing English would have to be automated. If</a:t>
            </a:r>
          </a:p>
          <a:p>
            <a:r>
              <a:rPr lang="en-US" sz="1200" kern="1200" baseline="0" dirty="0" smtClean="0">
                <a:solidFill>
                  <a:schemeClr val="tx1"/>
                </a:solidFill>
                <a:latin typeface="Arial" charset="0"/>
                <a:ea typeface="ＭＳ Ｐゴシック" pitchFamily="-107" charset="-128"/>
                <a:cs typeface="ＭＳ Ｐゴシック" pitchFamily="-107" charset="-128"/>
              </a:rPr>
              <a:t>the text message has been compressed before encryption, then recognition is more</a:t>
            </a:r>
          </a:p>
          <a:p>
            <a:r>
              <a:rPr lang="en-US" sz="1200" kern="1200" baseline="0" dirty="0" smtClean="0">
                <a:solidFill>
                  <a:schemeClr val="tx1"/>
                </a:solidFill>
                <a:latin typeface="Arial" charset="0"/>
                <a:ea typeface="ＭＳ Ｐゴシック" pitchFamily="-107" charset="-128"/>
                <a:cs typeface="ＭＳ Ｐゴシック" pitchFamily="-107" charset="-128"/>
              </a:rPr>
              <a:t>difficult. And if the message is some more general type of data, such as a numerical</a:t>
            </a:r>
          </a:p>
          <a:p>
            <a:r>
              <a:rPr lang="en-US" sz="1200" kern="1200" baseline="0" dirty="0" smtClean="0">
                <a:solidFill>
                  <a:schemeClr val="tx1"/>
                </a:solidFill>
                <a:latin typeface="Arial" charset="0"/>
                <a:ea typeface="ＭＳ Ｐゴシック" pitchFamily="-107" charset="-128"/>
                <a:cs typeface="ＭＳ Ｐゴシック" pitchFamily="-107" charset="-128"/>
              </a:rPr>
              <a:t>file, and this has been compressed, the problem becomes even more difficult to</a:t>
            </a:r>
          </a:p>
          <a:p>
            <a:r>
              <a:rPr lang="en-US" sz="1200" kern="1200" baseline="0" dirty="0" smtClean="0">
                <a:solidFill>
                  <a:schemeClr val="tx1"/>
                </a:solidFill>
                <a:latin typeface="Arial" charset="0"/>
                <a:ea typeface="ＭＳ Ｐゴシック" pitchFamily="-107" charset="-128"/>
                <a:cs typeface="ＭＳ Ｐゴシック" pitchFamily="-107" charset="-128"/>
              </a:rPr>
              <a:t>automate. Thus, to supplement the brute-force approach, some degree of knowledge</a:t>
            </a:r>
          </a:p>
          <a:p>
            <a:r>
              <a:rPr lang="en-US" sz="1200" kern="1200" baseline="0" dirty="0" smtClean="0">
                <a:solidFill>
                  <a:schemeClr val="tx1"/>
                </a:solidFill>
                <a:latin typeface="Arial" charset="0"/>
                <a:ea typeface="ＭＳ Ｐゴシック" pitchFamily="-107" charset="-128"/>
                <a:cs typeface="ＭＳ Ｐゴシック" pitchFamily="-107" charset="-128"/>
              </a:rPr>
              <a:t>about the expected plaintext is needed, and some means of automatically</a:t>
            </a:r>
          </a:p>
          <a:p>
            <a:r>
              <a:rPr lang="en-US" sz="1200" kern="1200" baseline="0" dirty="0" smtClean="0">
                <a:solidFill>
                  <a:schemeClr val="tx1"/>
                </a:solidFill>
                <a:latin typeface="Arial" charset="0"/>
                <a:ea typeface="ＭＳ Ｐゴシック" pitchFamily="-107" charset="-128"/>
                <a:cs typeface="ＭＳ Ｐゴシック" pitchFamily="-107" charset="-128"/>
              </a:rPr>
              <a:t>distinguishing plaintext from garble is also needed.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12</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smtClean="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smtClean="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smtClean="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13</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smtClean="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14</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smtClean="0">
              <a:latin typeface="Arial" pitchFamily="-1" charset="0"/>
              <a:ea typeface="ＭＳ Ｐゴシック" pitchFamily="-1" charset="-128"/>
              <a:cs typeface="ＭＳ Ｐゴシック" pitchFamily="-1"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p , substitute</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230E297-2321-1044-B2A3-982F69E44412}" type="slidenum">
              <a:rPr lang="en-AU">
                <a:latin typeface="Arial" pitchFamily="-1" charset="0"/>
              </a:rPr>
              <a:pPr/>
              <a:t>15</a:t>
            </a:fld>
            <a:endParaRPr lang="en-AU" dirty="0">
              <a:latin typeface="Arial"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If it is known that a given ciphertext is a Caesar cipher, then a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is easily performed: simply try all the 25 possible keys. Figure 3.3</a:t>
            </a:r>
          </a:p>
          <a:p>
            <a:r>
              <a:rPr lang="en-US" sz="1200" kern="1200" baseline="0" dirty="0" smtClean="0">
                <a:solidFill>
                  <a:schemeClr val="tx1"/>
                </a:solidFill>
                <a:latin typeface="Arial" charset="0"/>
                <a:ea typeface="ＭＳ Ｐゴシック" pitchFamily="-107" charset="-128"/>
                <a:cs typeface="ＭＳ Ｐゴシック" pitchFamily="-107" charset="-128"/>
              </a:rPr>
              <a:t>shows the results of applying this strategy to the example ciphertext. In this case,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16</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smtClean="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smtClean="0">
                <a:solidFill>
                  <a:schemeClr val="tx1"/>
                </a:solidFill>
                <a:latin typeface="Arial" charset="0"/>
                <a:ea typeface="ＭＳ Ｐゴシック" pitchFamily="-107" charset="-128"/>
                <a:cs typeface="ＭＳ Ｐゴシック" pitchFamily="-107" charset="-128"/>
              </a:rPr>
              <a:t>we define the term permutation . A permutation  of a finite set of elements </a:t>
            </a:r>
            <a:r>
              <a:rPr lang="en-US" sz="1200" i="1" kern="1200" baseline="0" dirty="0" smtClean="0">
                <a:solidFill>
                  <a:schemeClr val="tx1"/>
                </a:solidFill>
                <a:latin typeface="Arial" charset="0"/>
                <a:ea typeface="ＭＳ Ｐゴシック" pitchFamily="-107" charset="-128"/>
                <a:cs typeface="ＭＳ Ｐゴシック" pitchFamily="-107" charset="-128"/>
              </a:rPr>
              <a:t>S</a:t>
            </a:r>
          </a:p>
          <a:p>
            <a:r>
              <a:rPr lang="en-US" sz="1200" kern="1200" baseline="0" dirty="0" smtClean="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 with each element appearing exactly</a:t>
            </a:r>
          </a:p>
          <a:p>
            <a:r>
              <a:rPr lang="en-US" sz="1200" kern="1200" baseline="0" dirty="0" smtClean="0">
                <a:solidFill>
                  <a:schemeClr val="tx1"/>
                </a:solidFill>
                <a:latin typeface="Arial" charset="0"/>
                <a:ea typeface="ＭＳ Ｐゴシック" pitchFamily="-107" charset="-128"/>
                <a:cs typeface="ＭＳ Ｐゴシック" pitchFamily="-107" charset="-128"/>
              </a:rPr>
              <a:t>once.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For example, if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abc, acb, bac, bca, cab, cba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smtClean="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smtClean="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smtClean="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smtClean="0">
                <a:solidFill>
                  <a:schemeClr val="tx1"/>
                </a:solidFill>
                <a:latin typeface="Arial" charset="0"/>
                <a:ea typeface="ＭＳ Ｐゴシック" pitchFamily="-107" charset="-128"/>
                <a:cs typeface="ＭＳ Ｐゴシック" pitchFamily="-107" charset="-128"/>
              </a:rPr>
              <a:t>26</a:t>
            </a:r>
            <a:r>
              <a:rPr lang="en-US" sz="1200" kern="1200" baseline="0" dirty="0" smtClean="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smtClean="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techniques for cryptanalysis. Such an approach is referred to as a monoalphabetic</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cipher , because a single cipher alphabet (mapping from plain alphabet</a:t>
            </a:r>
          </a:p>
          <a:p>
            <a:r>
              <a:rPr lang="en-US" sz="1200" kern="1200" baseline="0" dirty="0" smtClean="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17</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smtClean="0">
                <a:solidFill>
                  <a:schemeClr val="tx1"/>
                </a:solidFill>
                <a:latin typeface="Arial" charset="0"/>
                <a:ea typeface="ＭＳ Ｐゴシック" pitchFamily="-107" charset="-128"/>
                <a:cs typeface="ＭＳ Ｐゴシック" pitchFamily="-107" charset="-128"/>
              </a:rPr>
              <a:t>of the plaintext (e.g., noncompressed English text), then the analyst can exploit the</a:t>
            </a:r>
          </a:p>
          <a:p>
            <a:r>
              <a:rPr lang="en-US" sz="1200" kern="1200" baseline="0" dirty="0" smtClean="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smtClean="0">
                <a:solidFill>
                  <a:schemeClr val="tx1"/>
                </a:solidFill>
                <a:latin typeface="Arial" charset="0"/>
                <a:ea typeface="ＭＳ Ｐゴシック" pitchFamily="-107" charset="-128"/>
                <a:cs typeface="ＭＳ Ｐゴシック" pitchFamily="-107" charset="-128"/>
              </a:rPr>
              <a:t>a partial example here that is adapted from one in [SINK09]. The ciphertext to be</a:t>
            </a:r>
          </a:p>
          <a:p>
            <a:r>
              <a:rPr lang="en-US" sz="1200" kern="1200" baseline="0" dirty="0" smtClean="0">
                <a:solidFill>
                  <a:schemeClr val="tx1"/>
                </a:solidFill>
                <a:latin typeface="Arial" charset="0"/>
                <a:ea typeface="ＭＳ Ｐゴシック" pitchFamily="-107" charset="-128"/>
                <a:cs typeface="ＭＳ Ｐゴシック" pitchFamily="-107" charset="-128"/>
              </a:rPr>
              <a:t>solved 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smtClean="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smtClean="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smtClean="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(in percentages) are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smtClean="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smtClean="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smtClean="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smtClean="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smtClean="0">
                <a:solidFill>
                  <a:schemeClr val="tx1"/>
                </a:solidFill>
                <a:latin typeface="Arial" charset="0"/>
                <a:ea typeface="ＭＳ Ｐゴシック" pitchFamily="-107" charset="-128"/>
                <a:cs typeface="ＭＳ Ｐゴシック" pitchFamily="-107" charset="-128"/>
              </a:rPr>
              <a:t>M 6.67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smtClean="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smtClean="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smtClean="0">
                <a:solidFill>
                  <a:schemeClr val="tx1"/>
                </a:solidFill>
                <a:latin typeface="Arial" charset="0"/>
                <a:ea typeface="ＭＳ Ｐゴシック" pitchFamily="-107" charset="-128"/>
                <a:cs typeface="ＭＳ Ｐゴシック" pitchFamily="-107" charset="-128"/>
              </a:rPr>
              <a:t>to plain letters from the set {a, h, i, n, o, r, s}. The letters with the lowest</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smtClean="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smtClean="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smtClean="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18</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digrams . A table similar to Figure 3.5 could be drawn up showing the relative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of digrams. The most common such digram is th. In our ciphertext, the most</a:t>
            </a:r>
          </a:p>
          <a:p>
            <a:r>
              <a:rPr lang="en-US" sz="1200" kern="1200" baseline="0" dirty="0" smtClean="0">
                <a:solidFill>
                  <a:schemeClr val="tx1"/>
                </a:solidFill>
                <a:latin typeface="Arial" charset="0"/>
                <a:ea typeface="ＭＳ Ｐゴシック" pitchFamily="-107" charset="-128"/>
                <a:cs typeface="ＭＳ Ｐゴシック" pitchFamily="-107" charset="-128"/>
              </a:rPr>
              <a:t>common digram is ZW, which appears three times. So we make the correspondence</a:t>
            </a:r>
          </a:p>
          <a:p>
            <a:r>
              <a:rPr lang="en-US" sz="1200" kern="1200" baseline="0" dirty="0" smtClean="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smtClean="0">
                <a:solidFill>
                  <a:schemeClr val="tx1"/>
                </a:solidFill>
                <a:latin typeface="Arial" charset="0"/>
                <a:ea typeface="ＭＳ Ｐゴシック" pitchFamily="-107" charset="-128"/>
                <a:cs typeface="ＭＳ Ｐゴシック" pitchFamily="-107" charset="-128"/>
              </a:rPr>
              <a:t>Now notice that the sequence ZWP appears in the ciphertext, and we can translate</a:t>
            </a:r>
          </a:p>
          <a:p>
            <a:r>
              <a:rPr lang="en-US" sz="1200" kern="1200" baseline="0" dirty="0" smtClean="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smtClean="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smtClean="0">
                <a:solidFill>
                  <a:schemeClr val="tx1"/>
                </a:solidFill>
                <a:latin typeface="Arial" charset="0"/>
                <a:ea typeface="ＭＳ Ｐゴシック" pitchFamily="-107" charset="-128"/>
                <a:cs typeface="ＭＳ Ｐゴシック" pitchFamily="-107" charset="-128"/>
              </a:rPr>
              <a:t>four letters form a complete word, but if they do, it is of the form th_t. If so, S</a:t>
            </a:r>
          </a:p>
          <a:p>
            <a:r>
              <a:rPr lang="en-US" sz="1200" kern="1200" baseline="0" dirty="0" smtClean="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smtClean="0">
                <a:solidFill>
                  <a:schemeClr val="tx1"/>
                </a:solidFill>
                <a:latin typeface="Arial" charset="0"/>
                <a:ea typeface="ＭＳ Ｐゴシック" pitchFamily="-107" charset="-128"/>
                <a:cs typeface="ＭＳ Ｐゴシック" pitchFamily="-107" charset="-128"/>
              </a:rPr>
              <a:t>   t    a                     e      e    te      a    that     e   e   a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smtClean="0">
                <a:solidFill>
                  <a:schemeClr val="tx1"/>
                </a:solidFill>
                <a:latin typeface="Arial" charset="0"/>
                <a:ea typeface="ＭＳ Ｐゴシック" pitchFamily="-107" charset="-128"/>
                <a:cs typeface="ＭＳ Ｐゴシック" pitchFamily="-107" charset="-128"/>
              </a:rPr>
              <a:t>        e   t          ta    t    ha   e   ee     a   e       th            t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smtClean="0">
                <a:solidFill>
                  <a:schemeClr val="tx1"/>
                </a:solidFill>
                <a:latin typeface="Arial" charset="0"/>
                <a:ea typeface="ＭＳ Ｐゴシック" pitchFamily="-107" charset="-128"/>
                <a:cs typeface="ＭＳ Ｐゴシック" pitchFamily="-107" charset="-128"/>
              </a:rPr>
              <a:t>   e     e   e    tat      e           the         t</a:t>
            </a:r>
          </a:p>
          <a:p>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smtClean="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smtClean="0">
                <a:solidFill>
                  <a:schemeClr val="tx1"/>
                </a:solidFill>
                <a:latin typeface="Arial" charset="0"/>
                <a:ea typeface="ＭＳ Ｐゴシック" pitchFamily="-107" charset="-128"/>
                <a:cs typeface="ＭＳ Ｐゴシック" pitchFamily="-107" charset="-128"/>
              </a:rPr>
              <a:t>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smtClean="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smtClean="0">
                <a:solidFill>
                  <a:schemeClr val="tx1"/>
                </a:solidFill>
                <a:latin typeface="Arial" charset="0"/>
                <a:ea typeface="ＭＳ Ｐゴシック" pitchFamily="-107" charset="-128"/>
                <a:cs typeface="ＭＳ Ｐゴシック" pitchFamily="-107" charset="-128"/>
              </a:rPr>
              <a:t>representatives of the Viet cong in Moscow</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ciphers are easy to break because they reflect the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smtClean="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smtClean="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smtClean="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smtClean="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smtClean="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smtClean="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smtClean="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smtClean="0">
                <a:solidFill>
                  <a:schemeClr val="tx1"/>
                </a:solidFill>
                <a:latin typeface="Arial" charset="0"/>
                <a:ea typeface="ＭＳ Ｐゴシック" pitchFamily="-107" charset="-128"/>
                <a:cs typeface="ＭＳ Ｐゴシック" pitchFamily="-107" charset="-128"/>
              </a:rPr>
              <a:t>only one element of ciphertext, and multiple-letter patterns (e.g., digram frequencies)</a:t>
            </a:r>
          </a:p>
          <a:p>
            <a:r>
              <a:rPr lang="en-US" sz="1200" kern="1200" baseline="0" dirty="0" smtClean="0">
                <a:solidFill>
                  <a:schemeClr val="tx1"/>
                </a:solidFill>
                <a:latin typeface="Arial" charset="0"/>
                <a:ea typeface="ＭＳ Ｐゴシック" pitchFamily="-107" charset="-128"/>
                <a:cs typeface="ＭＳ Ｐゴシック" pitchFamily="-107" charset="-128"/>
              </a:rPr>
              <a:t>still survive in the ciphertext, making cryptanalysis relatively straightforward.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smtClean="0">
                <a:solidFill>
                  <a:schemeClr val="tx1"/>
                </a:solidFill>
                <a:latin typeface="Arial" charset="0"/>
                <a:ea typeface="ＭＳ Ｐゴシック" pitchFamily="-107" charset="-128"/>
                <a:cs typeface="ＭＳ Ｐゴシック" pitchFamily="-107" charset="-128"/>
              </a:rPr>
              <a:t>which the structure of the plaintext survives in the ciphertext: One approach is to</a:t>
            </a:r>
          </a:p>
          <a:p>
            <a:r>
              <a:rPr lang="en-US" sz="1200" kern="1200" baseline="0" dirty="0" smtClean="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smtClean="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19</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smtClean="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Digrams.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smtClean="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was the only type of encryption in use prior to the development of </a:t>
            </a:r>
            <a:r>
              <a:rPr lang="en-US" sz="1200" kern="1200" baseline="0" dirty="0" err="1" smtClean="0">
                <a:solidFill>
                  <a:schemeClr val="tx1"/>
                </a:solidFill>
                <a:latin typeface="Arial" charset="0"/>
                <a:ea typeface="ＭＳ Ｐゴシック" pitchFamily="-107" charset="-128"/>
                <a:cs typeface="ＭＳ Ｐゴシック" pitchFamily="-107" charset="-128"/>
              </a:rPr>
              <a:t>publickey</a:t>
            </a:r>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smtClean="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smtClean="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smtClean="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smtClean="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smtClean="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dirty="0" smtClean="0">
                <a:solidFill>
                  <a:schemeClr val="tx1"/>
                </a:solidFill>
                <a:latin typeface="Arial" charset="0"/>
                <a:ea typeface="ＭＳ Ｐゴシック" pitchFamily="-107" charset="-128"/>
                <a:cs typeface="ＭＳ Ｐゴシック" pitchFamily="-107" charset="-128"/>
              </a:rPr>
              <a:t>most widely used symmetric cipher: DES and AES.</a:t>
            </a:r>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smtClean="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20</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smtClean="0">
                <a:solidFill>
                  <a:schemeClr val="tx1"/>
                </a:solidFill>
                <a:latin typeface="Arial" charset="0"/>
                <a:ea typeface="ＭＳ Ｐゴシック" pitchFamily="-107" charset="-128"/>
                <a:cs typeface="ＭＳ Ｐゴシック" pitchFamily="-107" charset="-128"/>
              </a:rPr>
              <a:t>monarch</a:t>
            </a:r>
            <a:r>
              <a:rPr lang="en-US" sz="1200" kern="1200" baseline="0" dirty="0" smtClean="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smtClean="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smtClean="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smtClean="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smtClean="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smtClean="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smtClean="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smtClean="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smtClean="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smtClean="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smtClean="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p>
          <a:p>
            <a:r>
              <a:rPr lang="en-US" sz="1200" kern="1200" baseline="0" dirty="0" smtClean="0">
                <a:solidFill>
                  <a:schemeClr val="tx1"/>
                </a:solidFill>
                <a:latin typeface="Arial" charset="0"/>
                <a:ea typeface="ＭＳ Ｐゴシック" pitchFamily="-107" charset="-128"/>
                <a:cs typeface="ＭＳ Ｐゴシック" pitchFamily="-107" charset="-128"/>
              </a:rPr>
              <a:t>One way of revealing the effectiveness of the Playfair and other ciphers</a:t>
            </a:r>
          </a:p>
          <a:p>
            <a:r>
              <a:rPr lang="en-US" sz="1200" kern="1200" baseline="0" dirty="0" smtClean="0">
                <a:solidFill>
                  <a:schemeClr val="tx1"/>
                </a:solidFill>
                <a:latin typeface="Arial" charset="0"/>
                <a:ea typeface="ＭＳ Ｐゴシック" pitchFamily="-107" charset="-128"/>
                <a:cs typeface="ＭＳ Ｐゴシック" pitchFamily="-107" charset="-128"/>
              </a:rPr>
              <a:t>is shown in Figure 3.6. The line labeled plaintext  plots a typical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smtClean="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substitution cipher, because the frequency values for individual</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smtClean="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smtClean="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smtClean="0">
                <a:solidFill>
                  <a:schemeClr val="tx1"/>
                </a:solidFill>
                <a:latin typeface="Arial" charset="0"/>
                <a:ea typeface="ＭＳ Ｐゴシック" pitchFamily="-107" charset="-128"/>
                <a:cs typeface="ＭＳ Ｐゴシック" pitchFamily="-107" charset="-128"/>
              </a:rPr>
              <a:t>most frequently used letter. Using the results of Figure 2.5, we see that</a:t>
            </a:r>
          </a:p>
          <a:p>
            <a:r>
              <a:rPr lang="en-US" sz="1200" kern="1200" baseline="0" dirty="0" smtClean="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smtClean="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smtClean="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.6 also shows the frequency distribution that results when the text</a:t>
            </a:r>
          </a:p>
          <a:p>
            <a:r>
              <a:rPr lang="en-US" sz="1200" kern="1200" baseline="0" dirty="0" smtClean="0">
                <a:solidFill>
                  <a:schemeClr val="tx1"/>
                </a:solidFill>
                <a:latin typeface="Arial" charset="0"/>
                <a:ea typeface="ＭＳ Ｐゴシック" pitchFamily="-107" charset="-128"/>
                <a:cs typeface="ＭＳ Ｐゴシック" pitchFamily="-107" charset="-128"/>
              </a:rPr>
              <a:t>is encrypted using the Playfair cipher. To normalize the plot, the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occurrences of each letter in the ciphertext was again divided by the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smtClean="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were totally concealed in the encryption process, the ciphertext plot</a:t>
            </a:r>
          </a:p>
          <a:p>
            <a:r>
              <a:rPr lang="en-US" sz="1200" kern="1200" baseline="0" dirty="0" smtClean="0">
                <a:solidFill>
                  <a:schemeClr val="tx1"/>
                </a:solidFill>
                <a:latin typeface="Arial" charset="0"/>
                <a:ea typeface="ＭＳ Ｐゴシック" pitchFamily="-107" charset="-128"/>
                <a:cs typeface="ＭＳ Ｐゴシック" pitchFamily="-107" charset="-128"/>
              </a:rPr>
              <a:t>of frequencies would be flat, and cryptanalysis using ciphertext only would be</a:t>
            </a:r>
          </a:p>
          <a:p>
            <a:r>
              <a:rPr lang="en-US" sz="1200" kern="1200" baseline="0" dirty="0" smtClean="0">
                <a:solidFill>
                  <a:schemeClr val="tx1"/>
                </a:solidFill>
                <a:latin typeface="Arial" charset="0"/>
                <a:ea typeface="ＭＳ Ｐゴシック" pitchFamily="-107" charset="-128"/>
                <a:cs typeface="ＭＳ Ｐゴシック" pitchFamily="-107" charset="-128"/>
              </a:rPr>
              <a:t>effectively impossible. As the figure shows, the Playfair cipher has a flatter distribution</a:t>
            </a:r>
          </a:p>
          <a:p>
            <a:r>
              <a:rPr lang="en-US" sz="1200" kern="1200" baseline="0" dirty="0" smtClean="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smtClean="0">
                <a:solidFill>
                  <a:schemeClr val="tx1"/>
                </a:solidFill>
                <a:latin typeface="Arial" charset="0"/>
                <a:ea typeface="ＭＳ Ｐゴシック" pitchFamily="-107" charset="-128"/>
                <a:cs typeface="ＭＳ Ｐゴシック" pitchFamily="-107" charset="-128"/>
              </a:rPr>
              <a:t>a cryptanalyst to work with. The plot also shows the Vigenère cipher, discussed</a:t>
            </a:r>
          </a:p>
          <a:p>
            <a:r>
              <a:rPr lang="en-US" sz="1200" kern="1200" baseline="0" dirty="0" smtClean="0">
                <a:solidFill>
                  <a:schemeClr val="tx1"/>
                </a:solidFill>
                <a:latin typeface="Arial" charset="0"/>
                <a:ea typeface="ＭＳ Ｐゴシック" pitchFamily="-107" charset="-128"/>
                <a:cs typeface="ＭＳ Ｐゴシック" pitchFamily="-107" charset="-128"/>
              </a:rPr>
              <a:t>subsequently. The Hill  and Vigenère curves on the plot are based on results</a:t>
            </a:r>
          </a:p>
          <a:p>
            <a:r>
              <a:rPr lang="en-US" sz="1200" kern="1200" baseline="0" dirty="0" smtClean="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22</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smtClean="0">
                <a:solidFill>
                  <a:schemeClr val="tx1"/>
                </a:solidFill>
                <a:latin typeface="Arial" charset="0"/>
                <a:ea typeface="ＭＳ Ｐゴシック" pitchFamily="-107" charset="-128"/>
                <a:cs typeface="ＭＳ Ｐゴシック" pitchFamily="-107" charset="-128"/>
              </a:rPr>
              <a:t>The general name for this approach is polyalphabetic substitution cipher . All these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23</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smtClean="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24</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smtClean="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smtClean="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smtClean="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smtClean="0">
                <a:solidFill>
                  <a:schemeClr val="tx1"/>
                </a:solidFill>
                <a:latin typeface="Arial" charset="0"/>
                <a:ea typeface="ＭＳ Ｐゴシック" pitchFamily="-107" charset="-128"/>
                <a:cs typeface="ＭＳ Ｐゴシック" pitchFamily="-107" charset="-128"/>
              </a:rPr>
              <a:t>keyword that is as long as the message itself. Vigenère proposed what is referred to</a:t>
            </a:r>
          </a:p>
          <a:p>
            <a:r>
              <a:rPr lang="en-US" sz="1200" kern="1200" baseline="0" dirty="0" smtClean="0">
                <a:solidFill>
                  <a:schemeClr val="tx1"/>
                </a:solidFill>
                <a:latin typeface="Arial" charset="0"/>
                <a:ea typeface="ＭＳ Ｐゴシック" pitchFamily="-107" charset="-128"/>
                <a:cs typeface="ＭＳ Ｐゴシック" pitchFamily="-107" charset="-128"/>
              </a:rPr>
              <a:t>as an autokey system , in which a keyword is concatenated with the plaintext itself to</a:t>
            </a:r>
          </a:p>
          <a:p>
            <a:r>
              <a:rPr lang="en-US" sz="1200" kern="1200" baseline="0" dirty="0" smtClean="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deceptivewearediscoveredsav</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a:t>
            </a:r>
            <a:r>
              <a:rPr lang="en-US" sz="600" kern="1200" baseline="0" dirty="0" smtClean="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smtClean="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smtClean="0">
                <a:solidFill>
                  <a:schemeClr val="tx1"/>
                </a:solidFill>
                <a:latin typeface="Arial" charset="0"/>
                <a:ea typeface="ＭＳ Ｐゴシック" pitchFamily="-107" charset="-128"/>
                <a:cs typeface="ＭＳ Ｐゴシック" pitchFamily="-107" charset="-128"/>
              </a:rPr>
              <a:t>by </a:t>
            </a:r>
            <a:r>
              <a:rPr lang="en-US" sz="1200" b="0" i="1" kern="1200" baseline="0" dirty="0" smtClean="0">
                <a:solidFill>
                  <a:schemeClr val="tx1"/>
                </a:solidFill>
                <a:latin typeface="Arial" charset="0"/>
                <a:ea typeface="ＭＳ Ｐゴシック" pitchFamily="-107" charset="-128"/>
                <a:cs typeface="ＭＳ Ｐゴシック" pitchFamily="-107"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dirty="0" smtClean="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  0.016, whereas</a:t>
            </a:r>
            <a:r>
              <a:rPr lang="en-US" sz="1200" b="0" i="1" kern="1200" baseline="0" dirty="0" smtClean="0">
                <a:solidFill>
                  <a:schemeClr val="tx1"/>
                </a:solidFill>
                <a:latin typeface="Arial" charset="0"/>
                <a:ea typeface="ＭＳ Ｐゴシック" pitchFamily="-107" charset="-128"/>
                <a:cs typeface="ＭＳ Ｐゴシック" pitchFamily="-107" charset="-128"/>
              </a:rPr>
              <a:t> t </a:t>
            </a:r>
            <a:r>
              <a:rPr lang="en-US" sz="1200" b="0" kern="1200" baseline="0" dirty="0" smtClean="0">
                <a:solidFill>
                  <a:schemeClr val="tx1"/>
                </a:solidFill>
                <a:latin typeface="Arial" charset="0"/>
                <a:ea typeface="ＭＳ Ｐゴシック" pitchFamily="-107" charset="-128"/>
                <a:cs typeface="ＭＳ Ｐゴシック" pitchFamily="-107" charset="-128"/>
              </a:rPr>
              <a:t>enciphered by </a:t>
            </a:r>
            <a:r>
              <a:rPr lang="en-US" sz="1200" b="0" i="1" kern="1200" baseline="0" dirty="0" smtClean="0">
                <a:solidFill>
                  <a:schemeClr val="tx1"/>
                </a:solidFill>
                <a:latin typeface="Arial" charset="0"/>
                <a:ea typeface="ＭＳ Ｐゴシック" pitchFamily="-107" charset="-128"/>
                <a:cs typeface="ＭＳ Ｐゴシック" pitchFamily="-107" charset="-128"/>
              </a:rPr>
              <a:t>t</a:t>
            </a:r>
            <a:r>
              <a:rPr lang="en-US" sz="1200" b="0" kern="1200" baseline="0" dirty="0" smtClean="0">
                <a:solidFill>
                  <a:schemeClr val="tx1"/>
                </a:solidFill>
                <a:latin typeface="Arial" charset="0"/>
                <a:ea typeface="ＭＳ Ｐゴシック" pitchFamily="-107" charset="-128"/>
                <a:cs typeface="ＭＳ Ｐゴシック" pitchFamily="-107" charset="-128"/>
              </a:rPr>
              <a:t>  would occur</a:t>
            </a:r>
          </a:p>
          <a:p>
            <a:r>
              <a:rPr lang="en-US" sz="1200" kern="1200" baseline="0" dirty="0" smtClean="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smtClean="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smtClean="0">
                <a:solidFill>
                  <a:schemeClr val="tx1"/>
                </a:solidFill>
                <a:latin typeface="Arial" charset="0"/>
                <a:ea typeface="ＭＳ Ｐゴシック" pitchFamily="-107" charset="-128"/>
                <a:cs typeface="ＭＳ Ｐゴシック" pitchFamily="-107" charset="-128"/>
              </a:rPr>
              <a:t>a system was introduced by an AT&amp;T engineer named Gilbert Vernam in 1918.</a:t>
            </a:r>
          </a:p>
          <a:p>
            <a:r>
              <a:rPr lang="en-US" sz="1200" kern="1200" baseline="0" dirty="0" smtClean="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essence of this technique is the means of construction of the key. Vernam</a:t>
            </a:r>
          </a:p>
          <a:p>
            <a:r>
              <a:rPr lang="en-US" sz="1200" kern="1200" baseline="0" dirty="0" smtClean="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smtClean="0">
                <a:solidFill>
                  <a:schemeClr val="tx1"/>
                </a:solidFill>
                <a:latin typeface="Arial" charset="0"/>
                <a:ea typeface="ＭＳ Ｐゴシック" pitchFamily="-107" charset="-128"/>
                <a:cs typeface="ＭＳ Ｐゴシック" pitchFamily="-107" charset="-128"/>
              </a:rPr>
              <a:t>can be broken with sufficient ciphertext, the use of known or probable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sequences, or both.</a:t>
            </a:r>
          </a:p>
          <a:p>
            <a:endParaRPr lang="en-US" dirty="0" smtClean="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26</a:t>
            </a:fld>
            <a:endParaRPr lang="en-AU" dirty="0" smtClean="0">
              <a:latin typeface="Arial"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27</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smtClean="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smtClean="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smtClean="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smtClean="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smtClean="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smtClean="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smtClean="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smtClean="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smtClean="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smtClean="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smtClean="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smtClean="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smtClean="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smtClean="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kern="1200" baseline="0" dirty="0" smtClean="0">
                <a:solidFill>
                  <a:schemeClr val="tx1"/>
                </a:solidFill>
                <a:latin typeface="Arial" charset="0"/>
                <a:ea typeface="ＭＳ Ｐゴシック" pitchFamily="-107" charset="-128"/>
                <a:cs typeface="ＭＳ Ｐゴシック" pitchFamily="-107" charset="-128"/>
              </a:rPr>
              <a:t>perfect secrecy . This concept is explored in Appendix F.</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29</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smtClean="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smtClean="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smtClean="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smtClean="0">
                <a:solidFill>
                  <a:schemeClr val="tx1"/>
                </a:solidFill>
                <a:latin typeface="Arial" charset="0"/>
                <a:ea typeface="ＭＳ Ｐゴシック" pitchFamily="-107" charset="-128"/>
                <a:cs typeface="ＭＳ Ｐゴシック" pitchFamily="-107" charset="-128"/>
              </a:rPr>
              <a:t>	o s t p o n e</a:t>
            </a:r>
          </a:p>
          <a:p>
            <a:r>
              <a:rPr lang="en-US" sz="1200" kern="1200" baseline="0" dirty="0" smtClean="0">
                <a:solidFill>
                  <a:schemeClr val="tx1"/>
                </a:solidFill>
                <a:latin typeface="Arial" charset="0"/>
                <a:ea typeface="ＭＳ Ｐゴシック" pitchFamily="-107" charset="-128"/>
                <a:cs typeface="ＭＳ Ｐゴシック" pitchFamily="-107" charset="-128"/>
              </a:rPr>
              <a:t>	d u n t i l t</a:t>
            </a:r>
          </a:p>
          <a:p>
            <a:r>
              <a:rPr lang="en-US" sz="1200" kern="1200" baseline="0" dirty="0" smtClean="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smtClean="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smtClean="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smtClean="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not easily reconstructed.</a:t>
            </a:r>
            <a:endParaRPr lang="en-US" dirty="0" smtClean="0">
              <a:latin typeface="Arial" pitchFamily="-1" charset="0"/>
              <a:ea typeface="Arial" pitchFamily="-1" charset="0"/>
              <a:cs typeface="Arial"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EBAFD47-136D-274F-8F53-1A334E3EE086}" type="slidenum">
              <a:rPr lang="en-AU">
                <a:latin typeface="Arial" pitchFamily="-1" charset="0"/>
              </a:rPr>
              <a:pPr/>
              <a:t>3</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 while the coded message is called the ciphertext . The process of converting</a:t>
            </a:r>
          </a:p>
          <a:p>
            <a:r>
              <a:rPr lang="en-US" sz="1200" kern="1200" baseline="0" dirty="0" smtClean="0">
                <a:solidFill>
                  <a:schemeClr val="tx1"/>
                </a:solidFill>
                <a:latin typeface="Arial" charset="0"/>
                <a:ea typeface="ＭＳ Ｐゴシック" pitchFamily="-107" charset="-128"/>
                <a:cs typeface="ＭＳ Ｐゴシック" pitchFamily="-107" charset="-128"/>
              </a:rPr>
              <a:t>from plaintext to ciphertext is known as enciphering  or encryption ; restoring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from the ciphertext is deciphering  or decryption . The many schemes used</a:t>
            </a:r>
          </a:p>
          <a:p>
            <a:r>
              <a:rPr lang="en-US" sz="1200" kern="1200" baseline="0" dirty="0" smtClean="0">
                <a:solidFill>
                  <a:schemeClr val="tx1"/>
                </a:solidFill>
                <a:latin typeface="Arial" charset="0"/>
                <a:ea typeface="ＭＳ Ｐゴシック" pitchFamily="-107" charset="-128"/>
                <a:cs typeface="ＭＳ Ｐゴシック" pitchFamily="-107" charset="-128"/>
              </a:rPr>
              <a:t>for encryption constitute the area of study known as cryptography . Such a scheme</a:t>
            </a:r>
          </a:p>
          <a:p>
            <a:r>
              <a:rPr lang="en-US" sz="1200" kern="1200" baseline="0" dirty="0" smtClean="0">
                <a:solidFill>
                  <a:schemeClr val="tx1"/>
                </a:solidFill>
                <a:latin typeface="Arial" charset="0"/>
                <a:ea typeface="ＭＳ Ｐゴシック" pitchFamily="-107" charset="-128"/>
                <a:cs typeface="ＭＳ Ｐゴシック" pitchFamily="-107" charset="-128"/>
              </a:rPr>
              <a:t>is known as a cryptographic system  or a cipher . Techniques used for deciphering a</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cryptanalysis .</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and cryptanalysis together are called cryptology .</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30</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We conclude with a discussion of a technique that (strictly speaking), is not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namely, steganography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plaintext message may be hidden in one of two ways. The methods of</a:t>
            </a:r>
          </a:p>
          <a:p>
            <a:r>
              <a:rPr lang="en-US" sz="1200" kern="1200" baseline="0" dirty="0" smtClean="0">
                <a:solidFill>
                  <a:schemeClr val="tx1"/>
                </a:solidFill>
                <a:latin typeface="Arial" charset="0"/>
                <a:ea typeface="ＭＳ Ｐゴシック" pitchFamily="-107" charset="-128"/>
                <a:cs typeface="ＭＳ Ｐゴシック" pitchFamily="-107" charset="-128"/>
              </a:rPr>
              <a:t>steganography  conceal the existence of the message, whereas the methods of</a:t>
            </a:r>
          </a:p>
          <a:p>
            <a:r>
              <a:rPr lang="en-US" sz="1200" kern="1200" baseline="0" dirty="0" smtClean="0">
                <a:solidFill>
                  <a:schemeClr val="tx1"/>
                </a:solidFill>
                <a:latin typeface="Arial" charset="0"/>
                <a:ea typeface="ＭＳ Ｐゴシック" pitchFamily="-107" charset="-128"/>
                <a:cs typeface="ＭＳ Ｐゴシック" pitchFamily="-107" charset="-128"/>
              </a:rPr>
              <a:t> cryptography render the message unintelligible to outsiders by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of the 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simple form of steganography, but one that is time-consuming to construct,</a:t>
            </a:r>
          </a:p>
          <a:p>
            <a:r>
              <a:rPr lang="en-US" sz="1200" kern="1200" baseline="0" dirty="0" smtClean="0">
                <a:solidFill>
                  <a:schemeClr val="tx1"/>
                </a:solidFill>
                <a:latin typeface="Arial" charset="0"/>
                <a:ea typeface="ＭＳ Ｐゴシック" pitchFamily="-107" charset="-128"/>
                <a:cs typeface="ＭＳ Ｐゴシック" pitchFamily="-107" charset="-128"/>
              </a:rPr>
              <a:t>is one in which an arrangement of words or letters within an apparently innocuous</a:t>
            </a:r>
          </a:p>
          <a:p>
            <a:r>
              <a:rPr lang="en-US" sz="1200" kern="1200" baseline="0" dirty="0" smtClean="0">
                <a:solidFill>
                  <a:schemeClr val="tx1"/>
                </a:solidFill>
                <a:latin typeface="Arial" charset="0"/>
                <a:ea typeface="ＭＳ Ｐゴシック" pitchFamily="-107" charset="-128"/>
                <a:cs typeface="ＭＳ Ｐゴシック" pitchFamily="-107" charset="-128"/>
              </a:rPr>
              <a:t>text spells out the real message. For example, the sequence of first letters of each</a:t>
            </a:r>
          </a:p>
          <a:p>
            <a:r>
              <a:rPr lang="en-US" sz="1200" kern="1200" baseline="0" dirty="0" smtClean="0">
                <a:solidFill>
                  <a:schemeClr val="tx1"/>
                </a:solidFill>
                <a:latin typeface="Arial" charset="0"/>
                <a:ea typeface="ＭＳ Ｐゴシック" pitchFamily="-107" charset="-128"/>
                <a:cs typeface="ＭＳ Ｐゴシック" pitchFamily="-107" charset="-128"/>
              </a:rPr>
              <a:t>word of the overall message spells out the hidden message. Figure 3.9 shows an</a:t>
            </a:r>
          </a:p>
          <a:p>
            <a:r>
              <a:rPr lang="en-US" sz="1200" kern="1200" baseline="0" dirty="0" smtClean="0">
                <a:solidFill>
                  <a:schemeClr val="tx1"/>
                </a:solidFill>
                <a:latin typeface="Arial" charset="0"/>
                <a:ea typeface="ＭＳ Ｐゴシック" pitchFamily="-107" charset="-128"/>
                <a:cs typeface="ＭＳ Ｐゴシック" pitchFamily="-107" charset="-128"/>
              </a:rPr>
              <a:t>example in which a subset of the words of the overall message is used to convey the</a:t>
            </a:r>
          </a:p>
          <a:p>
            <a:r>
              <a:rPr lang="en-US" sz="1200" kern="1200" baseline="0" dirty="0" smtClean="0">
                <a:solidFill>
                  <a:schemeClr val="tx1"/>
                </a:solidFill>
                <a:latin typeface="Arial" charset="0"/>
                <a:ea typeface="ＭＳ Ｐゴシック" pitchFamily="-107" charset="-128"/>
                <a:cs typeface="ＭＳ Ｐゴシック" pitchFamily="-107" charset="-128"/>
              </a:rPr>
              <a:t>hidden message. See if you can decipher this; it’s not too hard.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Although these techniques may seem archaic, they have contemporary equivalents.</a:t>
            </a:r>
          </a:p>
          <a:p>
            <a:r>
              <a:rPr lang="en-US" sz="1200" kern="1200" baseline="0" dirty="0" smtClean="0">
                <a:solidFill>
                  <a:schemeClr val="tx1"/>
                </a:solidFill>
                <a:latin typeface="Arial" charset="0"/>
                <a:ea typeface="ＭＳ Ｐゴシック" pitchFamily="-107" charset="-128"/>
                <a:cs typeface="ＭＳ Ｐゴシック" pitchFamily="-107" charset="-128"/>
              </a:rPr>
              <a:t>[WAYN09] proposes hiding a message by using the least significant bits of</a:t>
            </a:r>
          </a:p>
          <a:p>
            <a:r>
              <a:rPr lang="en-US" sz="1200" kern="1200" baseline="0" dirty="0" smtClean="0">
                <a:solidFill>
                  <a:schemeClr val="tx1"/>
                </a:solidFill>
                <a:latin typeface="Arial" charset="0"/>
                <a:ea typeface="ＭＳ Ｐゴシック" pitchFamily="-107" charset="-128"/>
                <a:cs typeface="ＭＳ Ｐゴシック" pitchFamily="-107" charset="-128"/>
              </a:rPr>
              <a:t>frames on a CD. For example, the Kodak Photo CD format’s maximum resolution</a:t>
            </a:r>
          </a:p>
          <a:p>
            <a:r>
              <a:rPr lang="en-US" sz="1200" kern="1200" baseline="0" dirty="0" smtClean="0">
                <a:solidFill>
                  <a:schemeClr val="tx1"/>
                </a:solidFill>
                <a:latin typeface="Arial" charset="0"/>
                <a:ea typeface="ＭＳ Ｐゴシック" pitchFamily="-107" charset="-128"/>
                <a:cs typeface="ＭＳ Ｐゴシック" pitchFamily="-107" charset="-128"/>
              </a:rPr>
              <a:t>is 3096 *  6144 pixels, with each pixel containing 24 bits of RGB color information.</a:t>
            </a:r>
          </a:p>
          <a:p>
            <a:r>
              <a:rPr lang="en-US" sz="1200" kern="1200" baseline="0" dirty="0" smtClean="0">
                <a:solidFill>
                  <a:schemeClr val="tx1"/>
                </a:solidFill>
                <a:latin typeface="Arial" charset="0"/>
                <a:ea typeface="ＭＳ Ｐゴシック" pitchFamily="-107" charset="-128"/>
                <a:cs typeface="ＭＳ Ｐゴシック" pitchFamily="-107" charset="-128"/>
              </a:rPr>
              <a:t>The least significant bit of each 24-bit pixel can be changed without greatly affecting</a:t>
            </a:r>
          </a:p>
          <a:p>
            <a:r>
              <a:rPr lang="en-US" sz="1200" kern="1200" baseline="0" dirty="0" smtClean="0">
                <a:solidFill>
                  <a:schemeClr val="tx1"/>
                </a:solidFill>
                <a:latin typeface="Arial" charset="0"/>
                <a:ea typeface="ＭＳ Ｐゴシック" pitchFamily="-107" charset="-128"/>
                <a:cs typeface="ＭＳ Ｐゴシック" pitchFamily="-107" charset="-128"/>
              </a:rPr>
              <a:t>the quality of the image. The result is that you can hide a 130-kB message in a single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snapshot. There are now a number of software packages available that take</a:t>
            </a:r>
          </a:p>
          <a:p>
            <a:r>
              <a:rPr lang="en-US" sz="1200" kern="1200" baseline="0" dirty="0" smtClean="0">
                <a:solidFill>
                  <a:schemeClr val="tx1"/>
                </a:solidFill>
                <a:latin typeface="Arial" charset="0"/>
                <a:ea typeface="ＭＳ Ｐゴシック" pitchFamily="-107" charset="-128"/>
                <a:cs typeface="ＭＳ Ｐゴシック" pitchFamily="-107" charset="-128"/>
              </a:rPr>
              <a:t>this type of approach to steganography.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Steganography has a number of drawbacks when compared to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It requires a lot of overhead to hide a relatively few bits of information,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using a scheme like that proposed in the preceding paragraph may make it more</a:t>
            </a:r>
          </a:p>
          <a:p>
            <a:r>
              <a:rPr lang="en-US" sz="1200" kern="1200" baseline="0" dirty="0" smtClean="0">
                <a:solidFill>
                  <a:schemeClr val="tx1"/>
                </a:solidFill>
                <a:latin typeface="Arial" charset="0"/>
                <a:ea typeface="ＭＳ Ｐゴシック" pitchFamily="-107" charset="-128"/>
                <a:cs typeface="ＭＳ Ｐゴシック" pitchFamily="-107" charset="-128"/>
              </a:rPr>
              <a:t>effective. Also, once the system is discovered, it becomes virtually worthless. This</a:t>
            </a:r>
          </a:p>
          <a:p>
            <a:r>
              <a:rPr lang="en-US" sz="1200" kern="1200" baseline="0" dirty="0" smtClean="0">
                <a:solidFill>
                  <a:schemeClr val="tx1"/>
                </a:solidFill>
                <a:latin typeface="Arial" charset="0"/>
                <a:ea typeface="ＭＳ Ｐゴシック" pitchFamily="-107" charset="-128"/>
                <a:cs typeface="ＭＳ Ｐゴシック" pitchFamily="-107" charset="-128"/>
              </a:rPr>
              <a:t>problem, too, can be overcome if the insertion method depends on some sort of key</a:t>
            </a:r>
          </a:p>
          <a:p>
            <a:r>
              <a:rPr lang="en-US" sz="1200" kern="1200" baseline="0" dirty="0" smtClean="0">
                <a:solidFill>
                  <a:schemeClr val="tx1"/>
                </a:solidFill>
                <a:latin typeface="Arial" charset="0"/>
                <a:ea typeface="ＭＳ Ｐゴシック" pitchFamily="-107" charset="-128"/>
                <a:cs typeface="ＭＳ Ｐゴシック" pitchFamily="-107" charset="-128"/>
              </a:rPr>
              <a:t>(e.g., see Problem 3.22). Alternatively, a message can be first encrypted and then</a:t>
            </a:r>
          </a:p>
          <a:p>
            <a:r>
              <a:rPr lang="en-US" sz="1200" kern="1200" baseline="0" dirty="0" smtClean="0">
                <a:solidFill>
                  <a:schemeClr val="tx1"/>
                </a:solidFill>
                <a:latin typeface="Arial" charset="0"/>
                <a:ea typeface="ＭＳ Ｐゴシック" pitchFamily="-107" charset="-128"/>
                <a:cs typeface="ＭＳ Ｐゴシック" pitchFamily="-107" charset="-128"/>
              </a:rPr>
              <a:t>hidden using steganography.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advantage of steganography is that it can be employed by parties who</a:t>
            </a:r>
          </a:p>
          <a:p>
            <a:r>
              <a:rPr lang="en-US" sz="1200" kern="1200" baseline="0" dirty="0" smtClean="0">
                <a:solidFill>
                  <a:schemeClr val="tx1"/>
                </a:solidFill>
                <a:latin typeface="Arial" charset="0"/>
                <a:ea typeface="ＭＳ Ｐゴシック" pitchFamily="-107" charset="-128"/>
                <a:cs typeface="ＭＳ Ｐゴシック" pitchFamily="-107" charset="-128"/>
              </a:rPr>
              <a:t>have something to lose should the fact of their secret communication (not necessarily</a:t>
            </a:r>
          </a:p>
          <a:p>
            <a:r>
              <a:rPr lang="en-US" sz="1200" kern="1200" baseline="0" dirty="0" smtClean="0">
                <a:solidFill>
                  <a:schemeClr val="tx1"/>
                </a:solidFill>
                <a:latin typeface="Arial" charset="0"/>
                <a:ea typeface="ＭＳ Ｐゴシック" pitchFamily="-107" charset="-128"/>
                <a:cs typeface="ＭＳ Ｐゴシック" pitchFamily="-107" charset="-128"/>
              </a:rPr>
              <a:t>the content) be discovered. Encryption flags traffic as important or secret or may</a:t>
            </a:r>
          </a:p>
          <a:p>
            <a:r>
              <a:rPr lang="en-US" sz="1200" kern="1200" baseline="0" dirty="0" smtClean="0">
                <a:solidFill>
                  <a:schemeClr val="tx1"/>
                </a:solidFill>
                <a:latin typeface="Arial" charset="0"/>
                <a:ea typeface="ＭＳ Ｐゴシック" pitchFamily="-107" charset="-128"/>
                <a:cs typeface="ＭＳ Ｐゴシック" pitchFamily="-107" charset="-128"/>
              </a:rPr>
              <a:t>identify the sender or receiver as someone with something to hide.</a:t>
            </a:r>
            <a:endParaRPr lang="en-US" dirty="0" smtClean="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32</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a:t>
            </a:r>
            <a:r>
              <a:rPr lang="en-US" dirty="0" smtClean="0">
                <a:latin typeface="Arial" pitchFamily="-1" charset="0"/>
                <a:ea typeface="ＭＳ Ｐゴシック" pitchFamily="-1" charset="-128"/>
                <a:cs typeface="ＭＳ Ｐゴシック" pitchFamily="-1" charset="-128"/>
              </a:rPr>
              <a:t> 3 </a:t>
            </a:r>
            <a:r>
              <a:rPr lang="en-US" dirty="0">
                <a:latin typeface="Arial" pitchFamily="-1" charset="0"/>
                <a:ea typeface="ＭＳ Ｐゴシック" pitchFamily="-1" charset="-128"/>
                <a:cs typeface="ＭＳ Ｐゴシック" pitchFamily="-1" charset="-128"/>
              </a:rPr>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A symmetric encryption scheme has five ingredients (Figure 3.1)</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Plaintext:  This is the original intelligible message or data that is fed into the</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 as input.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substitutions</a:t>
            </a:r>
          </a:p>
          <a:p>
            <a:r>
              <a:rPr lang="en-US" sz="1200" b="0" kern="1200" baseline="0" dirty="0" smtClean="0">
                <a:solidFill>
                  <a:schemeClr val="tx1"/>
                </a:solidFill>
                <a:latin typeface="Arial" charset="0"/>
                <a:ea typeface="ＭＳ Ｐゴシック" pitchFamily="-107" charset="-128"/>
                <a:cs typeface="ＭＳ Ｐゴシック" pitchFamily="-107" charset="-128"/>
              </a:rPr>
              <a:t>and transformations on the plaintext.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Secret key:  The secret key is also input to the encryption algorithm. The key is</a:t>
            </a:r>
          </a:p>
          <a:p>
            <a:r>
              <a:rPr lang="en-US" sz="1200" b="0" kern="1200" baseline="0" dirty="0" smtClean="0">
                <a:solidFill>
                  <a:schemeClr val="tx1"/>
                </a:solidFill>
                <a:latin typeface="Arial" charset="0"/>
                <a:ea typeface="ＭＳ Ｐゴシック" pitchFamily="-107" charset="-128"/>
                <a:cs typeface="ＭＳ Ｐゴシック" pitchFamily="-107" charset="-128"/>
              </a:rPr>
              <a:t>a value independent of the plaintext and of the algorithm. The algorithm will</a:t>
            </a:r>
          </a:p>
          <a:p>
            <a:r>
              <a:rPr lang="en-US" sz="1200" b="0" kern="1200" baseline="0" dirty="0" smtClean="0">
                <a:solidFill>
                  <a:schemeClr val="tx1"/>
                </a:solidFill>
                <a:latin typeface="Arial" charset="0"/>
                <a:ea typeface="ＭＳ Ｐゴシック" pitchFamily="-107" charset="-128"/>
                <a:cs typeface="ＭＳ Ｐゴシック" pitchFamily="-107" charset="-128"/>
              </a:rPr>
              <a:t>produce a different output depending on the specific key being used at the</a:t>
            </a:r>
          </a:p>
          <a:p>
            <a:r>
              <a:rPr lang="en-US" sz="1200" b="0" kern="1200" baseline="0" dirty="0" smtClean="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b="0" kern="1200" baseline="0" dirty="0" smtClean="0">
                <a:solidFill>
                  <a:schemeClr val="tx1"/>
                </a:solidFill>
                <a:latin typeface="Arial" charset="0"/>
                <a:ea typeface="ＭＳ Ｐゴシック" pitchFamily="-107" charset="-128"/>
                <a:cs typeface="ＭＳ Ｐゴシック" pitchFamily="-107" charset="-128"/>
              </a:rPr>
              <a:t>depend on the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smtClean="0">
                <a:solidFill>
                  <a:schemeClr val="tx1"/>
                </a:solidFill>
                <a:latin typeface="Arial" charset="0"/>
                <a:ea typeface="ＭＳ Ｐゴシック" pitchFamily="-107" charset="-128"/>
                <a:cs typeface="ＭＳ Ｐゴシック" pitchFamily="-107" charset="-128"/>
              </a:rPr>
              <a:t>produce two different </a:t>
            </a:r>
            <a:r>
              <a:rPr lang="en-US" sz="1200" kern="1200" baseline="0" dirty="0" err="1" smtClean="0">
                <a:solidFill>
                  <a:schemeClr val="tx1"/>
                </a:solidFill>
                <a:latin typeface="Arial" charset="0"/>
                <a:ea typeface="ＭＳ Ｐゴシック" pitchFamily="-107" charset="-128"/>
                <a:cs typeface="ＭＳ Ｐゴシック" pitchFamily="-107" charset="-128"/>
              </a:rPr>
              <a:t>ciphertexts</a:t>
            </a:r>
            <a:r>
              <a:rPr lang="en-US" sz="1200" kern="1200" baseline="0" dirty="0" smtClean="0">
                <a:solidFill>
                  <a:schemeClr val="tx1"/>
                </a:solidFill>
                <a:latin typeface="Arial" charset="0"/>
                <a:ea typeface="ＭＳ Ｐゴシック" pitchFamily="-107" charset="-128"/>
                <a:cs typeface="ＭＳ Ｐゴシック" pitchFamily="-107" charset="-128"/>
              </a:rPr>
              <a:t>. The ciphertext is an apparently random</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smtClean="0">
                <a:solidFill>
                  <a:schemeClr val="tx1"/>
                </a:solidFill>
                <a:latin typeface="Arial" charset="0"/>
                <a:ea typeface="ＭＳ Ｐゴシック" pitchFamily="-107" charset="-128"/>
                <a:cs typeface="ＭＳ Ｐゴシック" pitchFamily="-107" charset="-128"/>
              </a:rPr>
              <a:t>reverse. It takes the ciphertext and the secret key and produces the original</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a:t>
            </a:r>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7AB4349-EBA6-734F-968E-76D033A1EA87}" type="slidenum">
              <a:rPr lang="en-AU">
                <a:latin typeface="Arial" pitchFamily="-1" charset="0"/>
              </a:rPr>
              <a:pPr/>
              <a:t>5</a:t>
            </a:fld>
            <a:endParaRPr lang="en-AU" dirty="0">
              <a:latin typeface="Arial" pitchFamily="-1"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There are two requirements for secure use of conventional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We need a strong encryption algorithm. At a minimum, we would like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to be such that an opponent who knows the algorithm and has access to</a:t>
            </a:r>
          </a:p>
          <a:p>
            <a:r>
              <a:rPr lang="en-US" sz="1200" kern="1200" baseline="0" dirty="0" smtClean="0">
                <a:solidFill>
                  <a:schemeClr val="tx1"/>
                </a:solidFill>
                <a:latin typeface="Arial" charset="0"/>
                <a:ea typeface="ＭＳ Ｐゴシック" pitchFamily="-107" charset="-128"/>
                <a:cs typeface="ＭＳ Ｐゴシック" pitchFamily="-107" charset="-128"/>
              </a:rPr>
              <a:t>one or more </a:t>
            </a:r>
            <a:r>
              <a:rPr lang="en-US" sz="1200" kern="1200" baseline="0" dirty="0" err="1" smtClean="0">
                <a:solidFill>
                  <a:schemeClr val="tx1"/>
                </a:solidFill>
                <a:latin typeface="Arial" charset="0"/>
                <a:ea typeface="ＭＳ Ｐゴシック" pitchFamily="-107" charset="-128"/>
                <a:cs typeface="ＭＳ Ｐゴシック" pitchFamily="-107" charset="-128"/>
              </a:rPr>
              <a:t>ciphertexts</a:t>
            </a:r>
            <a:r>
              <a:rPr lang="en-US" sz="1200" kern="1200" baseline="0" dirty="0" smtClean="0">
                <a:solidFill>
                  <a:schemeClr val="tx1"/>
                </a:solidFill>
                <a:latin typeface="Arial" charset="0"/>
                <a:ea typeface="ＭＳ Ｐゴシック" pitchFamily="-107" charset="-128"/>
                <a:cs typeface="ＭＳ Ｐゴシック" pitchFamily="-107" charset="-128"/>
              </a:rPr>
              <a:t> would be unable to decipher the ciphertext or figure</a:t>
            </a:r>
          </a:p>
          <a:p>
            <a:r>
              <a:rPr lang="en-US" sz="1200" kern="1200" baseline="0" dirty="0" smtClean="0">
                <a:solidFill>
                  <a:schemeClr val="tx1"/>
                </a:solidFill>
                <a:latin typeface="Arial" charset="0"/>
                <a:ea typeface="ＭＳ Ｐゴシック" pitchFamily="-107" charset="-128"/>
                <a:cs typeface="ＭＳ Ｐゴシック" pitchFamily="-107" charset="-128"/>
              </a:rPr>
              <a:t>out the key. This requirement is usually stated in a stronger form: The opponent</a:t>
            </a:r>
          </a:p>
          <a:p>
            <a:r>
              <a:rPr lang="en-US" sz="1200" kern="1200" baseline="0" dirty="0" smtClean="0">
                <a:solidFill>
                  <a:schemeClr val="tx1"/>
                </a:solidFill>
                <a:latin typeface="Arial" charset="0"/>
                <a:ea typeface="ＭＳ Ｐゴシック" pitchFamily="-107" charset="-128"/>
                <a:cs typeface="ＭＳ Ｐゴシック" pitchFamily="-107" charset="-128"/>
              </a:rPr>
              <a:t>should be unable to decrypt ciphertext or discover the key even if he or</a:t>
            </a:r>
          </a:p>
          <a:p>
            <a:r>
              <a:rPr lang="en-US" sz="1200" kern="1200" baseline="0" dirty="0" smtClean="0">
                <a:solidFill>
                  <a:schemeClr val="tx1"/>
                </a:solidFill>
                <a:latin typeface="Arial" charset="0"/>
                <a:ea typeface="ＭＳ Ｐゴシック" pitchFamily="-107" charset="-128"/>
                <a:cs typeface="ＭＳ Ｐゴシック" pitchFamily="-107" charset="-128"/>
              </a:rPr>
              <a:t>she is in possession of a number of </a:t>
            </a:r>
            <a:r>
              <a:rPr lang="en-US" sz="1200" kern="1200" baseline="0" dirty="0" err="1" smtClean="0">
                <a:solidFill>
                  <a:schemeClr val="tx1"/>
                </a:solidFill>
                <a:latin typeface="Arial" charset="0"/>
                <a:ea typeface="ＭＳ Ｐゴシック" pitchFamily="-107" charset="-128"/>
                <a:cs typeface="ＭＳ Ｐゴシック" pitchFamily="-107" charset="-128"/>
              </a:rPr>
              <a:t>ciphertexts</a:t>
            </a:r>
            <a:r>
              <a:rPr lang="en-US" sz="1200" kern="1200" baseline="0" dirty="0" smtClean="0">
                <a:solidFill>
                  <a:schemeClr val="tx1"/>
                </a:solidFill>
                <a:latin typeface="Arial" charset="0"/>
                <a:ea typeface="ＭＳ Ｐゴシック" pitchFamily="-107" charset="-128"/>
                <a:cs typeface="ＭＳ Ｐゴシック" pitchFamily="-107" charset="-128"/>
              </a:rPr>
              <a:t> together with the plaintext that</a:t>
            </a:r>
          </a:p>
          <a:p>
            <a:r>
              <a:rPr lang="en-US" sz="1200" kern="1200" baseline="0" dirty="0" smtClean="0">
                <a:solidFill>
                  <a:schemeClr val="tx1"/>
                </a:solidFill>
                <a:latin typeface="Arial" charset="0"/>
                <a:ea typeface="ＭＳ Ｐゴシック" pitchFamily="-107" charset="-128"/>
                <a:cs typeface="ＭＳ Ｐゴシック" pitchFamily="-107" charset="-128"/>
              </a:rPr>
              <a:t>produced each ciphertext.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smtClean="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assume that it is impractical to decrypt a message on the basis of the</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plus  knowledge of the encryption/decryption algorithm. In other words,</a:t>
            </a:r>
          </a:p>
          <a:p>
            <a:r>
              <a:rPr lang="en-US" sz="1200" kern="1200" baseline="0" dirty="0" smtClean="0">
                <a:solidFill>
                  <a:schemeClr val="tx1"/>
                </a:solidFill>
                <a:latin typeface="Arial" charset="0"/>
                <a:ea typeface="ＭＳ Ｐゴシック" pitchFamily="-107" charset="-128"/>
                <a:cs typeface="ＭＳ Ｐゴシック" pitchFamily="-107" charset="-128"/>
              </a:rPr>
              <a:t>we do not need to keep the algorithm secret; we need to keep only the key secret.</a:t>
            </a:r>
          </a:p>
          <a:p>
            <a:r>
              <a:rPr lang="en-US" sz="1200" kern="1200" baseline="0" dirty="0" smtClean="0">
                <a:solidFill>
                  <a:schemeClr val="tx1"/>
                </a:solidFill>
                <a:latin typeface="Arial" charset="0"/>
                <a:ea typeface="ＭＳ Ｐゴシック" pitchFamily="-107" charset="-128"/>
                <a:cs typeface="ＭＳ Ｐゴシック" pitchFamily="-107" charset="-128"/>
              </a:rPr>
              <a:t>This feature of symmetric encryption is what makes it feasible for widespread use.</a:t>
            </a:r>
          </a:p>
          <a:p>
            <a:r>
              <a:rPr lang="en-US" sz="1200" kern="1200" baseline="0" dirty="0" smtClean="0">
                <a:solidFill>
                  <a:schemeClr val="tx1"/>
                </a:solidFill>
                <a:latin typeface="Arial" charset="0"/>
                <a:ea typeface="ＭＳ Ｐゴシック" pitchFamily="-107" charset="-128"/>
                <a:cs typeface="ＭＳ Ｐゴシック" pitchFamily="-107" charset="-128"/>
              </a:rPr>
              <a:t>The fact that the algorithm need not be kept secret means that manufacturers can</a:t>
            </a:r>
          </a:p>
          <a:p>
            <a:r>
              <a:rPr lang="en-US" sz="1200" kern="1200" baseline="0" dirty="0" smtClean="0">
                <a:solidFill>
                  <a:schemeClr val="tx1"/>
                </a:solidFill>
                <a:latin typeface="Arial" charset="0"/>
                <a:ea typeface="ＭＳ Ｐゴシック" pitchFamily="-107" charset="-128"/>
                <a:cs typeface="ＭＳ Ｐゴシック" pitchFamily="-107" charset="-128"/>
              </a:rPr>
              <a:t>and have developed low-cost chip implementations of data encryption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These chips are widely available and incorporated into a number of products. With</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symmetric encryption, the principal security problem is maintaining the</a:t>
            </a:r>
          </a:p>
          <a:p>
            <a:r>
              <a:rPr lang="en-US" sz="1200" kern="1200" baseline="0" dirty="0" smtClean="0">
                <a:solidFill>
                  <a:schemeClr val="tx1"/>
                </a:solidFill>
                <a:latin typeface="Arial" charset="0"/>
                <a:ea typeface="ＭＳ Ｐゴシック" pitchFamily="-107" charset="-128"/>
                <a:cs typeface="ＭＳ Ｐゴシック" pitchFamily="-107" charset="-128"/>
              </a:rPr>
              <a:t>secrecy of the key.</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Let us take a closer look at the essential elements of a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using Figure 3.2.</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7</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type of operations used for transforming plaintext to ciphertext.  All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smtClean="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smtClean="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smtClean="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smtClean="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 number of keys used.  If both sender and receiver use the same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smtClean="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The way in which the plaintext is processed.  A block cipher  processes the</a:t>
            </a:r>
          </a:p>
          <a:p>
            <a:r>
              <a:rPr lang="en-US" sz="1200" kern="1200" baseline="0" dirty="0" smtClean="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smtClean="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smtClean="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8</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smtClean="0">
                <a:solidFill>
                  <a:schemeClr val="tx1"/>
                </a:solidFill>
                <a:latin typeface="Arial" charset="0"/>
                <a:ea typeface="ＭＳ Ｐゴシック" pitchFamily="-107" charset="-128"/>
                <a:cs typeface="ＭＳ Ｐゴシック" pitchFamily="-107" charset="-128"/>
              </a:rPr>
              <a:t>use rather than simply to recover the plaintext of a single ciphertext. There are two</a:t>
            </a:r>
          </a:p>
          <a:p>
            <a:r>
              <a:rPr lang="en-US" sz="1200" kern="1200" baseline="0" dirty="0" smtClean="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Cryptanalysis:  Cryptanalytic attacks rely on the nature of the algorithm plus</a:t>
            </a:r>
          </a:p>
          <a:p>
            <a:r>
              <a:rPr lang="en-US" sz="1200" kern="1200" baseline="0" dirty="0" smtClean="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smtClean="0">
                <a:solidFill>
                  <a:schemeClr val="tx1"/>
                </a:solidFill>
                <a:latin typeface="Arial" charset="0"/>
                <a:ea typeface="ＭＳ Ｐゴシック" pitchFamily="-107" charset="-128"/>
                <a:cs typeface="ＭＳ Ｐゴシック" pitchFamily="-107" charset="-128"/>
              </a:rPr>
              <a:t>even some sample plaintext–ciphertext pairs. This type of attack exploits the</a:t>
            </a:r>
          </a:p>
          <a:p>
            <a:r>
              <a:rPr lang="en-US" sz="1200" kern="1200" baseline="0" dirty="0" smtClean="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smtClean="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Brute-force attack:  The attacker tries every possible key on a piece of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smtClean="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smtClean="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E25AE01-FF18-0148-9AA3-3F0C69B6DACC}" type="slidenum">
              <a:rPr lang="en-AU">
                <a:latin typeface="Arial" pitchFamily="-1" charset="0"/>
              </a:rPr>
              <a:pPr/>
              <a:t>9</a:t>
            </a:fld>
            <a:endParaRPr lang="en-AU" dirty="0">
              <a:latin typeface="Arial" pitchFamily="-1"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Table 3.1 summarizes the various types of cryptanalytic attacks  based on the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presented when all that is available is the ciphertext only . In some cases, not even</a:t>
            </a:r>
          </a:p>
          <a:p>
            <a:r>
              <a:rPr lang="en-US" sz="1200" kern="1200" baseline="0" dirty="0" smtClean="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smtClean="0">
                <a:solidFill>
                  <a:schemeClr val="tx1"/>
                </a:solidFill>
                <a:latin typeface="Arial" charset="0"/>
                <a:ea typeface="ＭＳ Ｐゴシック" pitchFamily="-107" charset="-128"/>
                <a:cs typeface="ＭＳ Ｐゴシック" pitchFamily="-107" charset="-128"/>
              </a:rPr>
              <a:t>does know the algorithm used for encryption. One possible attack under these</a:t>
            </a:r>
          </a:p>
          <a:p>
            <a:r>
              <a:rPr lang="en-US" sz="1200" kern="1200" baseline="0" dirty="0" smtClean="0">
                <a:solidFill>
                  <a:schemeClr val="tx1"/>
                </a:solidFill>
                <a:latin typeface="Arial" charset="0"/>
                <a:ea typeface="ＭＳ Ｐゴシック" pitchFamily="-107" charset="-128"/>
                <a:cs typeface="ＭＳ Ｐゴシック" pitchFamily="-107" charset="-128"/>
              </a:rPr>
              <a:t> circumstances is the brute-force approach of trying all possible keys. If the key space</a:t>
            </a:r>
          </a:p>
          <a:p>
            <a:r>
              <a:rPr lang="en-US" sz="1200" kern="1200" baseline="0" dirty="0" smtClean="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smtClean="0">
                <a:solidFill>
                  <a:schemeClr val="tx1"/>
                </a:solidFill>
                <a:latin typeface="Arial" charset="0"/>
                <a:ea typeface="ＭＳ Ｐゴシック" pitchFamily="-107" charset="-128"/>
                <a:cs typeface="ＭＳ Ｐゴシック" pitchFamily="-107" charset="-128"/>
              </a:rPr>
              <a:t>of the ciphertext itself, generally applying various statistical tests to it. To use this</a:t>
            </a:r>
          </a:p>
          <a:p>
            <a:r>
              <a:rPr lang="en-US" sz="1200" kern="1200" baseline="0" dirty="0" smtClean="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smtClean="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smtClean="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ciphertext-only attack is the easiest to defend against because the</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smtClean="0">
                <a:solidFill>
                  <a:schemeClr val="tx1"/>
                </a:solidFill>
                <a:latin typeface="Arial" charset="0"/>
                <a:ea typeface="ＭＳ Ｐゴシック" pitchFamily="-107" charset="-128"/>
                <a:cs typeface="ＭＳ Ｐゴシック" pitchFamily="-107" charset="-128"/>
              </a:rPr>
              <a:t>the analyst has more information. The analyst may be able to capture one or more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messages as well as their encryptions. Or the analyst may know that certain</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patterns will appear in a message. For example, a file that is encoded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Postscript format always begins with the same pattern, or there may be a standardized</a:t>
            </a:r>
          </a:p>
          <a:p>
            <a:r>
              <a:rPr lang="en-US" sz="1200" kern="1200" baseline="0" dirty="0" smtClean="0">
                <a:solidFill>
                  <a:schemeClr val="tx1"/>
                </a:solidFill>
                <a:latin typeface="Arial" charset="0"/>
                <a:ea typeface="ＭＳ Ｐゴシック" pitchFamily="-107" charset="-128"/>
                <a:cs typeface="ＭＳ Ｐゴシック" pitchFamily="-107" charset="-128"/>
              </a:rPr>
              <a:t>header or banner to an electronic funds transfer message, and so on. All these are</a:t>
            </a:r>
          </a:p>
          <a:p>
            <a:r>
              <a:rPr lang="en-US" sz="1200" kern="1200" baseline="0" dirty="0" smtClean="0">
                <a:solidFill>
                  <a:schemeClr val="tx1"/>
                </a:solidFill>
                <a:latin typeface="Arial" charset="0"/>
                <a:ea typeface="ＭＳ Ｐゴシック" pitchFamily="-107" charset="-128"/>
                <a:cs typeface="ＭＳ Ｐゴシック" pitchFamily="-107" charset="-128"/>
              </a:rPr>
              <a:t>examples of known plaintext . With this knowledge, the analyst may be able to deduce</a:t>
            </a:r>
          </a:p>
          <a:p>
            <a:r>
              <a:rPr lang="en-US" sz="1200" kern="1200" baseline="0" dirty="0" smtClean="0">
                <a:solidFill>
                  <a:schemeClr val="tx1"/>
                </a:solidFill>
                <a:latin typeface="Arial" charset="0"/>
                <a:ea typeface="ＭＳ Ｐゴシック" pitchFamily="-107" charset="-128"/>
                <a:cs typeface="ＭＳ Ｐゴシック" pitchFamily="-107" charset="-128"/>
              </a:rPr>
              <a:t>the key on the basis of the way in which the known plaintext is transformed.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smtClean="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smtClean="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smtClean="0">
                <a:solidFill>
                  <a:schemeClr val="tx1"/>
                </a:solidFill>
                <a:latin typeface="Arial" charset="0"/>
                <a:ea typeface="ＭＳ Ｐゴシック" pitchFamily="-107" charset="-128"/>
                <a:cs typeface="ＭＳ Ｐゴシック" pitchFamily="-107" charset="-128"/>
              </a:rPr>
              <a:t>the opponent may know the placement of certain key words in the header of the</a:t>
            </a:r>
          </a:p>
          <a:p>
            <a:r>
              <a:rPr lang="en-US" sz="1200" kern="1200" baseline="0" dirty="0" smtClean="0">
                <a:solidFill>
                  <a:schemeClr val="tx1"/>
                </a:solidFill>
                <a:latin typeface="Arial" charset="0"/>
                <a:ea typeface="ＭＳ Ｐゴシック" pitchFamily="-107" charset="-128"/>
                <a:cs typeface="ＭＳ Ｐゴシック" pitchFamily="-107" charset="-128"/>
              </a:rPr>
              <a:t>file. As another example, the source code for a program developed by Corporation</a:t>
            </a:r>
          </a:p>
          <a:p>
            <a:r>
              <a:rPr lang="en-US" sz="1200" kern="1200" baseline="0" dirty="0" smtClean="0">
                <a:solidFill>
                  <a:schemeClr val="tx1"/>
                </a:solidFill>
                <a:latin typeface="Arial" charset="0"/>
                <a:ea typeface="ＭＳ Ｐゴシック" pitchFamily="-107" charset="-128"/>
                <a:cs typeface="ＭＳ Ｐゴシック" pitchFamily="-107" charset="-128"/>
              </a:rPr>
              <a:t>X might include a copyright statement in some standardized position.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If the analyst is able somehow to get the source system to insert into the system</a:t>
            </a:r>
          </a:p>
          <a:p>
            <a:r>
              <a:rPr lang="en-US" sz="1200" kern="1200" baseline="0" dirty="0" smtClean="0">
                <a:solidFill>
                  <a:schemeClr val="tx1"/>
                </a:solidFill>
                <a:latin typeface="Arial" charset="0"/>
                <a:ea typeface="ＭＳ Ｐゴシック" pitchFamily="-107" charset="-128"/>
                <a:cs typeface="ＭＳ Ｐゴシック" pitchFamily="-107" charset="-128"/>
              </a:rPr>
              <a:t>a message chosen by the analyst, then a chosen-plaintext  attack is possible. An</a:t>
            </a:r>
          </a:p>
          <a:p>
            <a:r>
              <a:rPr lang="en-US" sz="1200" kern="1200" baseline="0" dirty="0" smtClean="0">
                <a:solidFill>
                  <a:schemeClr val="tx1"/>
                </a:solidFill>
                <a:latin typeface="Arial" charset="0"/>
                <a:ea typeface="ＭＳ Ｐゴシック" pitchFamily="-107" charset="-128"/>
                <a:cs typeface="ＭＳ Ｐゴシック" pitchFamily="-107" charset="-128"/>
              </a:rPr>
              <a:t>example of this strategy is differential cryptanalysis, explored in Chapter 3. In general,</a:t>
            </a:r>
          </a:p>
          <a:p>
            <a:r>
              <a:rPr lang="en-US" sz="1200" kern="1200" baseline="0" dirty="0" smtClean="0">
                <a:solidFill>
                  <a:schemeClr val="tx1"/>
                </a:solidFill>
                <a:latin typeface="Arial" charset="0"/>
                <a:ea typeface="ＭＳ Ｐゴシック" pitchFamily="-107" charset="-128"/>
                <a:cs typeface="ＭＳ Ｐゴシック" pitchFamily="-107" charset="-128"/>
              </a:rPr>
              <a:t>if the analyst is able to choose the messages to encrypt, the analyst may deliberately</a:t>
            </a:r>
          </a:p>
          <a:p>
            <a:r>
              <a:rPr lang="en-US" sz="1200" kern="1200" baseline="0" dirty="0" smtClean="0">
                <a:solidFill>
                  <a:schemeClr val="tx1"/>
                </a:solidFill>
                <a:latin typeface="Arial" charset="0"/>
                <a:ea typeface="ＭＳ Ｐゴシック" pitchFamily="-107" charset="-128"/>
                <a:cs typeface="ＭＳ Ｐゴシック" pitchFamily="-107" charset="-128"/>
              </a:rPr>
              <a:t>pick patterns that can be expected to reveal the structure of the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Table 3.1 lists two other types of attack: chosen ciphertext and chosen text.</a:t>
            </a:r>
          </a:p>
          <a:p>
            <a:r>
              <a:rPr lang="en-US" sz="1200" kern="1200" baseline="0" dirty="0" smtClean="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smtClean="0"/>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smtClean="0"/>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smtClean="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smtClean="0"/>
              <a:t>© 2017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smtClean="0"/>
              <a:t>Seventh Edition</a:t>
            </a:r>
          </a:p>
          <a:p>
            <a:pPr eaLnBrk="1" hangingPunct="1">
              <a:buFont typeface="Wingdings" pitchFamily="-1" charset="2"/>
              <a:buNone/>
            </a:pPr>
            <a:r>
              <a:rPr lang="en-US" dirty="0" smtClean="0"/>
              <a:t>by William Stallings	</a:t>
            </a:r>
          </a:p>
          <a:p>
            <a:pPr eaLnBrk="1" hangingPunct="1">
              <a:buFont typeface="Wingdings" pitchFamily="-1"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40341"/>
            <a:ext cx="9144000" cy="1411941"/>
          </a:xfrm>
        </p:spPr>
        <p:txBody>
          <a:bodyPr/>
          <a:lstStyle/>
          <a:p>
            <a:r>
              <a:rPr lang="en-US" dirty="0" smtClean="0"/>
              <a:t>Encryption Scheme Security</a:t>
            </a:r>
            <a:endParaRPr lang="en-AU" dirty="0"/>
          </a:p>
        </p:txBody>
      </p:sp>
      <p:sp>
        <p:nvSpPr>
          <p:cNvPr id="56323" name="Rectangle 3"/>
          <p:cNvSpPr>
            <a:spLocks noGrp="1" noChangeArrowheads="1"/>
          </p:cNvSpPr>
          <p:nvPr>
            <p:ph idx="1"/>
          </p:nvPr>
        </p:nvSpPr>
        <p:spPr>
          <a:xfrm>
            <a:off x="792162" y="1761565"/>
            <a:ext cx="7570787" cy="4791635"/>
          </a:xfrm>
        </p:spPr>
        <p:txBody>
          <a:bodyPr>
            <a:normAutofit lnSpcReduction="10000"/>
          </a:bodyPr>
          <a:lstStyle/>
          <a:p>
            <a:r>
              <a:rPr lang="en-AU" dirty="0" smtClean="0"/>
              <a:t>Unconditionally secure</a:t>
            </a:r>
          </a:p>
          <a:p>
            <a:pPr lvl="1"/>
            <a:r>
              <a:rPr lang="en-AU" dirty="0" smtClean="0"/>
              <a:t>No matter how much time an opponent has, it is impossible for him or her to decrypt the ciphertext simply because the required information is not there</a:t>
            </a:r>
          </a:p>
          <a:p>
            <a:r>
              <a:rPr lang="en-AU" dirty="0" smtClean="0"/>
              <a:t>Computationally secure</a:t>
            </a:r>
          </a:p>
          <a:p>
            <a:pPr lvl="1"/>
            <a:r>
              <a:rPr lang="en-AU" dirty="0" smtClean="0"/>
              <a:t>The cost of breaking the cipher exceeds the value of the encrypted information</a:t>
            </a:r>
          </a:p>
          <a:p>
            <a:pPr lvl="1"/>
            <a:r>
              <a:rPr lang="en-AU" dirty="0" smtClean="0"/>
              <a:t>The time required to break the cipher      exceeds the useful lifetime of the      information</a:t>
            </a:r>
          </a:p>
        </p:txBody>
      </p:sp>
      <p:pic>
        <p:nvPicPr>
          <p:cNvPr id="8" name="Picture 7"/>
          <p:cNvPicPr>
            <a:picLocks noChangeAspect="1"/>
          </p:cNvPicPr>
          <p:nvPr/>
        </p:nvPicPr>
        <p:blipFill>
          <a:blip r:embed="rId3"/>
          <a:stretch>
            <a:fillRect/>
          </a:stretch>
        </p:blipFill>
        <p:spPr>
          <a:xfrm>
            <a:off x="7162800" y="4953000"/>
            <a:ext cx="1733550" cy="1714500"/>
          </a:xfrm>
          <a:prstGeom prst="rect">
            <a:avLst/>
          </a:prstGeom>
        </p:spPr>
      </p:pic>
      <p:sp>
        <p:nvSpPr>
          <p:cNvPr id="5" name="Footer Placeholder 4"/>
          <p:cNvSpPr>
            <a:spLocks noGrp="1"/>
          </p:cNvSpPr>
          <p:nvPr>
            <p:ph type="ftr" sz="quarter" idx="11"/>
          </p:nvPr>
        </p:nvSpPr>
        <p:spPr>
          <a:xfrm>
            <a:off x="0" y="6492875"/>
            <a:ext cx="6858000" cy="365125"/>
          </a:xfrm>
        </p:spPr>
        <p:txBody>
          <a:bodyPr/>
          <a:lstStyle/>
          <a:p>
            <a:pPr>
              <a:defRPr/>
            </a:pPr>
            <a:r>
              <a:rPr lang="en-US" dirty="0" smtClean="0"/>
              <a:t>© 2017 Pearson Education, Inc., Hoboken, NJ. All rights reserved.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Brute-Force Attack</a:t>
            </a:r>
            <a:endParaRPr lang="en-AU" dirty="0"/>
          </a:p>
        </p:txBody>
      </p:sp>
      <p:graphicFrame>
        <p:nvGraphicFramePr>
          <p:cNvPr id="6" name="Content Placeholder 5"/>
          <p:cNvGraphicFramePr>
            <a:graphicFrameLocks noGrp="1"/>
          </p:cNvGraphicFramePr>
          <p:nvPr>
            <p:ph idx="1"/>
          </p:nvPr>
        </p:nvGraphicFramePr>
        <p:xfrm>
          <a:off x="533400" y="1752600"/>
          <a:ext cx="8077200"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Substitution Technique</a:t>
            </a:r>
            <a:endParaRPr lang="en-AU" dirty="0"/>
          </a:p>
        </p:txBody>
      </p:sp>
      <p:sp>
        <p:nvSpPr>
          <p:cNvPr id="62467" name="Rectangle 3"/>
          <p:cNvSpPr>
            <a:spLocks noGrp="1" noChangeArrowheads="1"/>
          </p:cNvSpPr>
          <p:nvPr>
            <p:ph idx="1"/>
          </p:nvPr>
        </p:nvSpPr>
        <p:spPr>
          <a:xfrm>
            <a:off x="838200" y="2057400"/>
            <a:ext cx="7570787" cy="4486275"/>
          </a:xfrm>
        </p:spPr>
        <p:txBody>
          <a:bodyPr/>
          <a:lstStyle/>
          <a:p>
            <a:r>
              <a:rPr lang="en-AU" dirty="0" smtClean="0"/>
              <a:t>Is one in which the letters of plaintext are replaced by other letters or by numbers or symbols</a:t>
            </a:r>
          </a:p>
          <a:p>
            <a:r>
              <a:rPr lang="en-AU" dirty="0" smtClean="0"/>
              <a:t>If the plaintext is viewed as a sequence of bits, then substitution involves replacing plaintext bit patterns with ciphertext bit patterns</a:t>
            </a:r>
            <a:endParaRPr lang="en-AU" dirty="0"/>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
        <p:nvSpPr>
          <p:cNvPr id="6" name="Footer Placeholder 5"/>
          <p:cNvSpPr>
            <a:spLocks noGrp="1"/>
          </p:cNvSpPr>
          <p:nvPr>
            <p:ph type="ftr" sz="quarter" idx="11"/>
          </p:nvPr>
        </p:nvSpPr>
        <p:spPr>
          <a:xfrm>
            <a:off x="0" y="6492875"/>
            <a:ext cx="7391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smtClean="0"/>
              <a:t>Caesar Cipher</a:t>
            </a:r>
            <a:endParaRPr lang="en-AU" dirty="0"/>
          </a:p>
        </p:txBody>
      </p:sp>
      <p:sp>
        <p:nvSpPr>
          <p:cNvPr id="5" name="Content Placeholder 4"/>
          <p:cNvSpPr>
            <a:spLocks noGrp="1"/>
          </p:cNvSpPr>
          <p:nvPr>
            <p:ph idx="1"/>
          </p:nvPr>
        </p:nvSpPr>
        <p:spPr>
          <a:xfrm>
            <a:off x="609600" y="1600200"/>
            <a:ext cx="8001000" cy="4791635"/>
          </a:xfrm>
        </p:spPr>
        <p:txBody>
          <a:bodyPr>
            <a:normAutofit fontScale="92500" lnSpcReduction="20000"/>
          </a:bodyPr>
          <a:lstStyle/>
          <a:p>
            <a:r>
              <a:rPr lang="en-US" dirty="0" smtClean="0"/>
              <a:t>Simplest and earliest known use of a substitution cipher</a:t>
            </a:r>
          </a:p>
          <a:p>
            <a:r>
              <a:rPr lang="en-US" dirty="0" smtClean="0"/>
              <a:t>Used by Julius Caesar</a:t>
            </a:r>
          </a:p>
          <a:p>
            <a:r>
              <a:rPr lang="en-US" dirty="0" smtClean="0"/>
              <a:t>Involves replacing each letter of the alphabet with the letter standing three places further down the alphabet</a:t>
            </a:r>
          </a:p>
          <a:p>
            <a:r>
              <a:rPr lang="en-US" dirty="0" smtClean="0"/>
              <a:t>Alphabet is wrapped around so that the letter following Z is A</a:t>
            </a:r>
          </a:p>
          <a:p>
            <a:pPr>
              <a:buNone/>
            </a:pPr>
            <a:r>
              <a:rPr lang="en-US" dirty="0" smtClean="0"/>
              <a:t>	plain:    meet    me    after        the        toga       party</a:t>
            </a:r>
          </a:p>
          <a:p>
            <a:pPr>
              <a:buNone/>
            </a:pPr>
            <a:r>
              <a:rPr lang="en-US" dirty="0" smtClean="0"/>
              <a:t>	cipher: PHHW  PH    DIWHU   WKH    WRJD    SDUWB</a:t>
            </a:r>
            <a:endParaRPr lang="en-US" dirty="0"/>
          </a:p>
        </p:txBody>
      </p:sp>
      <p:pic>
        <p:nvPicPr>
          <p:cNvPr id="6" name="Picture 5"/>
          <p:cNvPicPr>
            <a:picLocks noChangeAspect="1"/>
          </p:cNvPicPr>
          <p:nvPr/>
        </p:nvPicPr>
        <p:blipFill>
          <a:blip r:embed="rId3"/>
          <a:stretch>
            <a:fillRect/>
          </a:stretch>
        </p:blipFill>
        <p:spPr>
          <a:xfrm>
            <a:off x="7391400" y="228600"/>
            <a:ext cx="1005928" cy="990600"/>
          </a:xfrm>
          <a:prstGeom prst="rect">
            <a:avLst/>
          </a:prstGeom>
          <a:scene3d>
            <a:camera prst="orthographicFront">
              <a:rot lat="0" lon="21300001" rev="1200000"/>
            </a:camera>
            <a:lightRig rig="threePt" dir="t"/>
          </a:scene3d>
        </p:spPr>
      </p:pic>
      <p:pic>
        <p:nvPicPr>
          <p:cNvPr id="8" name="Picture 7"/>
          <p:cNvPicPr>
            <a:picLocks noChangeAspect="1"/>
          </p:cNvPicPr>
          <p:nvPr/>
        </p:nvPicPr>
        <p:blipFill>
          <a:blip r:embed="rId3"/>
          <a:stretch>
            <a:fillRect/>
          </a:stretch>
        </p:blipFill>
        <p:spPr>
          <a:xfrm rot="734462">
            <a:off x="693468" y="221355"/>
            <a:ext cx="1006891" cy="991548"/>
          </a:xfrm>
          <a:prstGeom prst="rect">
            <a:avLst/>
          </a:prstGeom>
          <a:scene3d>
            <a:camera prst="orthographicFront">
              <a:rot lat="600000" lon="21299994" rev="20999999"/>
            </a:camera>
            <a:lightRig rig="threePt" dir="t"/>
          </a:scene3d>
        </p:spPr>
      </p:pic>
      <p:sp>
        <p:nvSpPr>
          <p:cNvPr id="7" name="Footer Placeholder 6"/>
          <p:cNvSpPr>
            <a:spLocks noGrp="1"/>
          </p:cNvSpPr>
          <p:nvPr>
            <p:ph type="ftr" sz="quarter" idx="11"/>
          </p:nvPr>
        </p:nvSpPr>
        <p:spPr>
          <a:xfrm>
            <a:off x="0" y="6492875"/>
            <a:ext cx="9144000" cy="365125"/>
          </a:xfrm>
        </p:spPr>
        <p:txBody>
          <a:bodyPr/>
          <a:lstStyle/>
          <a:p>
            <a:pPr>
              <a:defRPr/>
            </a:pPr>
            <a:r>
              <a:rPr lang="en-US" sz="100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smtClean="0"/>
              <a:t>Caesar Cipher Algorithm</a:t>
            </a:r>
            <a:endParaRPr lang="en-AU" dirty="0"/>
          </a:p>
        </p:txBody>
      </p:sp>
      <p:sp>
        <p:nvSpPr>
          <p:cNvPr id="66563" name="Rectangle 3"/>
          <p:cNvSpPr>
            <a:spLocks noGrp="1" noChangeArrowheads="1"/>
          </p:cNvSpPr>
          <p:nvPr>
            <p:ph idx="1"/>
          </p:nvPr>
        </p:nvSpPr>
        <p:spPr>
          <a:xfrm>
            <a:off x="762000" y="1676400"/>
            <a:ext cx="7818438" cy="5020235"/>
          </a:xfrm>
        </p:spPr>
        <p:txBody>
          <a:bodyPr>
            <a:normAutofit fontScale="70000" lnSpcReduction="20000"/>
          </a:bodyPr>
          <a:lstStyle/>
          <a:p>
            <a:pPr>
              <a:lnSpc>
                <a:spcPct val="80000"/>
              </a:lnSpc>
              <a:defRPr/>
            </a:pPr>
            <a:r>
              <a:rPr lang="en-US" sz="2600" dirty="0" smtClean="0"/>
              <a:t>Can define transformation as:</a:t>
            </a:r>
          </a:p>
          <a:p>
            <a:pPr lvl="1" eaLnBrk="1" hangingPunct="1">
              <a:buFont typeface="Wingdings" pitchFamily="-107" charset="2"/>
              <a:buNone/>
              <a:defRPr/>
            </a:pPr>
            <a:r>
              <a:rPr lang="en-AU" sz="1800" dirty="0" smtClean="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smtClean="0">
                <a:latin typeface="Courier" pitchFamily="-107" charset="0"/>
                <a:ea typeface="ＭＳ Ｐゴシック" pitchFamily="-107" charset="-128"/>
              </a:rPr>
              <a:t>D E F G H I J K L M N O P Q R S T U V W X Y Z A B C</a:t>
            </a:r>
          </a:p>
          <a:p>
            <a:pPr>
              <a:lnSpc>
                <a:spcPct val="80000"/>
              </a:lnSpc>
              <a:defRPr/>
            </a:pPr>
            <a:r>
              <a:rPr lang="en-US" sz="2600" dirty="0" smtClean="0"/>
              <a:t>Mathematically give each letter a number</a:t>
            </a:r>
          </a:p>
          <a:p>
            <a:pPr lvl="1" eaLnBrk="1" hangingPunct="1">
              <a:buFont typeface="Wingdings" pitchFamily="-107" charset="2"/>
              <a:buNone/>
              <a:defRPr/>
            </a:pPr>
            <a:r>
              <a:rPr lang="en-AU" sz="1400" dirty="0" smtClean="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smtClean="0">
                <a:latin typeface="Courier" pitchFamily="-107" charset="0"/>
                <a:ea typeface="ＭＳ Ｐゴシック" pitchFamily="-107" charset="-128"/>
              </a:rPr>
              <a:t>0 1 2 3 4 5 6 7 8 9 10 11 12 13 14 15 16 17 18 19 20 21 22 23 24 25</a:t>
            </a:r>
          </a:p>
          <a:p>
            <a:pPr>
              <a:lnSpc>
                <a:spcPct val="80000"/>
              </a:lnSpc>
              <a:defRPr/>
            </a:pPr>
            <a:r>
              <a:rPr lang="en-US" sz="2600" dirty="0" smtClean="0"/>
              <a:t>Algorithm can be expressed as:</a:t>
            </a:r>
            <a:endParaRPr lang="en-AU" i="1" dirty="0" smtClean="0">
              <a:ea typeface="ＭＳ Ｐゴシック" pitchFamily="-107" charset="-128"/>
            </a:endParaRPr>
          </a:p>
          <a:p>
            <a:pPr lvl="1" eaLnBrk="1" hangingPunct="1">
              <a:buFont typeface="Wingdings" pitchFamily="-107" charset="2"/>
              <a:buNone/>
              <a:defRPr/>
            </a:pPr>
            <a:r>
              <a:rPr lang="en-AU" i="1" dirty="0" smtClean="0">
                <a:ea typeface="ＭＳ Ｐゴシック" pitchFamily="-107" charset="-128"/>
              </a:rPr>
              <a:t>		c </a:t>
            </a:r>
            <a:r>
              <a:rPr lang="en-AU" dirty="0" smtClean="0">
                <a:ea typeface="ＭＳ Ｐゴシック" pitchFamily="-107" charset="-128"/>
              </a:rPr>
              <a:t>= E(3, </a:t>
            </a:r>
            <a:r>
              <a:rPr lang="en-AU" i="1" dirty="0" smtClean="0">
                <a:ea typeface="ＭＳ Ｐゴシック" pitchFamily="-107" charset="-128"/>
              </a:rPr>
              <a:t>p</a:t>
            </a:r>
            <a:r>
              <a:rPr lang="en-AU" dirty="0" smtClean="0">
                <a:ea typeface="ＭＳ Ｐゴシック" pitchFamily="-107" charset="-128"/>
              </a:rPr>
              <a:t>) = (</a:t>
            </a:r>
            <a:r>
              <a:rPr lang="en-AU" i="1" dirty="0" smtClean="0">
                <a:ea typeface="ＭＳ Ｐゴシック" pitchFamily="-107" charset="-128"/>
              </a:rPr>
              <a:t>p </a:t>
            </a:r>
            <a:r>
              <a:rPr lang="en-AU" dirty="0" smtClean="0">
                <a:ea typeface="ＭＳ Ｐゴシック" pitchFamily="-107" charset="-128"/>
              </a:rPr>
              <a:t>+ </a:t>
            </a:r>
            <a:r>
              <a:rPr lang="en-AU" i="1" dirty="0" smtClean="0">
                <a:ea typeface="ＭＳ Ｐゴシック" pitchFamily="-107" charset="-128"/>
              </a:rPr>
              <a:t>3</a:t>
            </a:r>
            <a:r>
              <a:rPr lang="en-AU" dirty="0" smtClean="0">
                <a:ea typeface="ＭＳ Ｐゴシック" pitchFamily="-107" charset="-128"/>
              </a:rPr>
              <a:t>) mod (26)</a:t>
            </a:r>
          </a:p>
          <a:p>
            <a:pPr lvl="1" eaLnBrk="1" hangingPunct="1">
              <a:buFont typeface="Wingdings" pitchFamily="-107" charset="2"/>
              <a:buNone/>
              <a:defRPr/>
            </a:pPr>
            <a:endParaRPr lang="en-AU" sz="2000" dirty="0" smtClean="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smtClean="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smtClean="0">
                <a:ea typeface="ＭＳ Ｐゴシック" pitchFamily="-107" charset="-128"/>
              </a:rPr>
              <a:t>		</a:t>
            </a:r>
            <a:r>
              <a:rPr lang="en-US" sz="2571" i="1" dirty="0" smtClean="0">
                <a:ea typeface="ＭＳ Ｐゴシック" pitchFamily="-107" charset="-128"/>
              </a:rPr>
              <a:t>C =  E(k , p ) =  (p + k ) mod 26</a:t>
            </a:r>
          </a:p>
          <a:p>
            <a:pPr>
              <a:lnSpc>
                <a:spcPct val="80000"/>
              </a:lnSpc>
              <a:defRPr/>
            </a:pPr>
            <a:r>
              <a:rPr lang="en-US" sz="2571" dirty="0" smtClean="0"/>
              <a:t>Where k  takes on a value in the range 1 to 25; the decryption algorithm is simply:</a:t>
            </a:r>
          </a:p>
          <a:p>
            <a:pPr>
              <a:buNone/>
            </a:pPr>
            <a:r>
              <a:rPr lang="en-US" sz="2571" i="1" dirty="0" smtClean="0">
                <a:ea typeface="ＭＳ Ｐゴシック" pitchFamily="-107" charset="-128"/>
              </a:rPr>
              <a:t>		p =  D(k , C ) =  (C - k ) mod 26</a:t>
            </a:r>
            <a:endParaRPr lang="en-AU" sz="2571" i="1" dirty="0" smtClean="0">
              <a:ea typeface="ＭＳ Ｐゴシック" pitchFamily="-107" charset="-128"/>
            </a:endParaRPr>
          </a:p>
        </p:txBody>
      </p:sp>
      <p:sp>
        <p:nvSpPr>
          <p:cNvPr id="4" name="Footer Placeholder 3"/>
          <p:cNvSpPr>
            <a:spLocks noGrp="1"/>
          </p:cNvSpPr>
          <p:nvPr>
            <p:ph type="ftr" sz="quarter" idx="11"/>
          </p:nvPr>
        </p:nvSpPr>
        <p:spPr>
          <a:xfrm>
            <a:off x="0" y="6492875"/>
            <a:ext cx="7239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4800600" cy="365125"/>
          </a:xfrm>
        </p:spPr>
        <p:txBody>
          <a:bodyPr/>
          <a:lstStyle/>
          <a:p>
            <a:pPr>
              <a:defRPr/>
            </a:pPr>
            <a:r>
              <a:rPr lang="en-US" sz="1000" dirty="0" smtClean="0"/>
              <a:t>© 2017 Pearson Education, Inc., Hoboken, NJ. All rights reserved. </a:t>
            </a:r>
            <a:endParaRPr lang="en-US" sz="1000" dirty="0"/>
          </a:p>
        </p:txBody>
      </p:sp>
      <p:sp>
        <p:nvSpPr>
          <p:cNvPr id="8" name="TextBox 7"/>
          <p:cNvSpPr txBox="1"/>
          <p:nvPr/>
        </p:nvSpPr>
        <p:spPr>
          <a:xfrm>
            <a:off x="609600" y="4267200"/>
            <a:ext cx="3111500" cy="461665"/>
          </a:xfrm>
          <a:prstGeom prst="rect">
            <a:avLst/>
          </a:prstGeom>
          <a:noFill/>
        </p:spPr>
        <p:txBody>
          <a:bodyPr wrap="square" rtlCol="0">
            <a:spAutoFit/>
          </a:bodyPr>
          <a:lstStyle/>
          <a:p>
            <a:pPr algn="ctr"/>
            <a:r>
              <a:rPr lang="en-US" sz="1200" dirty="0" smtClean="0"/>
              <a:t>(This chart can be found on page 75 in the textbook)</a:t>
            </a:r>
            <a:endParaRPr lang="en-US" sz="1200" dirty="0"/>
          </a:p>
        </p:txBody>
      </p:sp>
      <p:pic>
        <p:nvPicPr>
          <p:cNvPr id="7" name="Picture 6"/>
          <p:cNvPicPr>
            <a:picLocks noChangeAspect="1"/>
          </p:cNvPicPr>
          <p:nvPr/>
        </p:nvPicPr>
        <p:blipFill>
          <a:blip r:embed="rId3"/>
          <a:srcRect l="10769" r="18462" b="2921"/>
          <a:stretch>
            <a:fillRect/>
          </a:stretch>
        </p:blipFill>
        <p:spPr>
          <a:xfrm>
            <a:off x="4343400" y="0"/>
            <a:ext cx="4800600" cy="6937037"/>
          </a:xfrm>
          <a:prstGeom prst="rect">
            <a:avLst/>
          </a:prstGeom>
        </p:spPr>
      </p:pic>
      <p:sp>
        <p:nvSpPr>
          <p:cNvPr id="9" name="TextBox 8"/>
          <p:cNvSpPr txBox="1"/>
          <p:nvPr/>
        </p:nvSpPr>
        <p:spPr>
          <a:xfrm>
            <a:off x="609600" y="838200"/>
            <a:ext cx="2920999" cy="3046988"/>
          </a:xfrm>
          <a:prstGeom prst="rect">
            <a:avLst/>
          </a:prstGeom>
          <a:noFill/>
        </p:spPr>
        <p:txBody>
          <a:bodyPr wrap="square" rtlCol="0">
            <a:spAutoFit/>
          </a:bodyPr>
          <a:lstStyle/>
          <a:p>
            <a:pPr algn="ctr"/>
            <a:r>
              <a:rPr lang="en-US" sz="3200" dirty="0" smtClean="0">
                <a:latin typeface="+mn-lt"/>
              </a:rPr>
              <a:t>Figure 3.3</a:t>
            </a:r>
          </a:p>
          <a:p>
            <a:pPr algn="ctr"/>
            <a:endParaRPr lang="en-US" sz="3200" dirty="0" smtClean="0">
              <a:latin typeface="+mn-lt"/>
            </a:endParaRPr>
          </a:p>
          <a:p>
            <a:pPr algn="ctr"/>
            <a:r>
              <a:rPr lang="en-US" sz="3200" dirty="0" smtClean="0">
                <a:latin typeface="+mn-lt"/>
              </a:rPr>
              <a:t> Brute-Force Cryptanalysis </a:t>
            </a:r>
          </a:p>
          <a:p>
            <a:pPr algn="ctr"/>
            <a:r>
              <a:rPr lang="en-US" sz="3200" dirty="0" smtClean="0">
                <a:latin typeface="+mn-lt"/>
              </a:rPr>
              <a:t>of </a:t>
            </a:r>
          </a:p>
          <a:p>
            <a:pPr algn="ctr"/>
            <a:r>
              <a:rPr lang="en-US" sz="3200" dirty="0" smtClean="0">
                <a:latin typeface="+mn-lt"/>
              </a:rPr>
              <a:t>Caesar Cipher </a:t>
            </a:r>
            <a:endParaRPr lang="en-US" sz="3200" dirty="0">
              <a:latin typeface="+mn-lt"/>
            </a:endParaRPr>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609600" y="1762125"/>
            <a:ext cx="7753351" cy="4867275"/>
          </a:xfrm>
        </p:spPr>
        <p:txBody>
          <a:bodyPr>
            <a:normAutofit fontScale="92500" lnSpcReduction="10000"/>
          </a:bodyPr>
          <a:lstStyle/>
          <a:p>
            <a:r>
              <a:rPr lang="en-US" dirty="0" smtClean="0"/>
              <a:t>Permutation</a:t>
            </a:r>
          </a:p>
          <a:p>
            <a:pPr lvl="1"/>
            <a:r>
              <a:rPr lang="en-US" sz="2378" dirty="0" smtClean="0"/>
              <a:t>Of a finite set of elements </a:t>
            </a:r>
            <a:r>
              <a:rPr lang="en-US" sz="2378" i="1" dirty="0" smtClean="0"/>
              <a:t>S </a:t>
            </a:r>
            <a:r>
              <a:rPr lang="en-US" sz="2378" dirty="0" smtClean="0"/>
              <a:t>is an ordered sequence of all the elements of </a:t>
            </a:r>
            <a:r>
              <a:rPr lang="en-US" sz="2378" i="1" dirty="0" smtClean="0"/>
              <a:t>S </a:t>
            </a:r>
            <a:r>
              <a:rPr lang="en-US" sz="2378" dirty="0" smtClean="0"/>
              <a:t>, with each element appearing exactly once</a:t>
            </a:r>
          </a:p>
          <a:p>
            <a:pPr marL="342900" lvl="1" indent="-342900">
              <a:spcBef>
                <a:spcPts val="2400"/>
              </a:spcBef>
              <a:buClr>
                <a:srgbClr val="BAABE3"/>
              </a:buClr>
            </a:pPr>
            <a:r>
              <a:rPr lang="en-US" sz="2800" dirty="0" smtClean="0">
                <a:cs typeface="ＭＳ Ｐゴシック" pitchFamily="-1" charset="-128"/>
              </a:rPr>
              <a:t>If the “cipher” line can be any permutation of the 26 alphabetic characters, then there are 26! or greater than 4 x 10</a:t>
            </a:r>
            <a:r>
              <a:rPr lang="en-US" sz="2800" baseline="30000" dirty="0" smtClean="0">
                <a:cs typeface="ＭＳ Ｐゴシック" pitchFamily="-1" charset="-128"/>
              </a:rPr>
              <a:t>26</a:t>
            </a:r>
            <a:r>
              <a:rPr lang="en-US" sz="2800" dirty="0" smtClean="0">
                <a:cs typeface="ＭＳ Ｐゴシック" pitchFamily="-1" charset="-128"/>
              </a:rPr>
              <a:t> possible keys</a:t>
            </a:r>
          </a:p>
          <a:p>
            <a:pPr lvl="1"/>
            <a:r>
              <a:rPr lang="en-US" sz="2378" dirty="0" smtClean="0"/>
              <a:t>This is 10 orders of magnitude greater than the key space for DES</a:t>
            </a:r>
          </a:p>
          <a:p>
            <a:pPr lvl="1"/>
            <a:r>
              <a:rPr lang="en-US" sz="2378" dirty="0" smtClean="0"/>
              <a:t>Approach is referred to as a </a:t>
            </a:r>
            <a:r>
              <a:rPr lang="en-US" sz="2378" i="1" dirty="0" smtClean="0"/>
              <a:t>monoalphabetic substitution cipher</a:t>
            </a:r>
            <a:r>
              <a:rPr lang="en-US" sz="2378" dirty="0" smtClean="0"/>
              <a:t> because a single cipher alphabet is used per message</a:t>
            </a:r>
            <a:endParaRPr lang="en-US" sz="2378" dirty="0"/>
          </a:p>
        </p:txBody>
      </p:sp>
      <p:sp>
        <p:nvSpPr>
          <p:cNvPr id="5" name="Footer Placeholder 4"/>
          <p:cNvSpPr>
            <a:spLocks noGrp="1"/>
          </p:cNvSpPr>
          <p:nvPr>
            <p:ph type="ftr" sz="quarter" idx="11"/>
          </p:nvPr>
        </p:nvSpPr>
        <p:spPr>
          <a:xfrm>
            <a:off x="0" y="6492875"/>
            <a:ext cx="6172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smtClean="0"/>
              <a:t>© 2017 Pearson Education, Inc., Hoboken, NJ. All rights reserved. </a:t>
            </a:r>
            <a:endParaRPr lang="en-US" dirty="0"/>
          </a:p>
        </p:txBody>
      </p:sp>
      <p:pic>
        <p:nvPicPr>
          <p:cNvPr id="4" name="Picture 3"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9412" r="11818" b="5882"/>
              <a:stretch>
                <a:fillRect/>
              </a:stretch>
            </p:blipFill>
          </mc:Choice>
          <mc:Fallback>
            <p:blipFill>
              <a:blip r:embed="rId4"/>
              <a:srcRect l="7273" t="9412" r="11818" b="5882"/>
              <a:stretch>
                <a:fillRect/>
              </a:stretch>
            </p:blipFill>
          </mc:Fallback>
        </mc:AlternateContent>
        <p:spPr>
          <a:xfrm>
            <a:off x="685800" y="0"/>
            <a:ext cx="8001000" cy="6472658"/>
          </a:xfrm>
          <a:prstGeom prst="rect">
            <a:avLst/>
          </a:prstGeom>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smtClean="0"/>
              <a:t>Monoalphabetic Ciphers</a:t>
            </a:r>
            <a:endParaRPr lang="en-AU" dirty="0"/>
          </a:p>
        </p:txBody>
      </p:sp>
      <p:sp>
        <p:nvSpPr>
          <p:cNvPr id="4" name="Content Placeholder 3"/>
          <p:cNvSpPr>
            <a:spLocks noGrp="1"/>
          </p:cNvSpPr>
          <p:nvPr>
            <p:ph idx="1"/>
          </p:nvPr>
        </p:nvSpPr>
        <p:spPr>
          <a:xfrm>
            <a:off x="792163" y="1762125"/>
            <a:ext cx="7570787" cy="4714875"/>
          </a:xfrm>
        </p:spPr>
        <p:txBody>
          <a:bodyPr>
            <a:normAutofit fontScale="92500" lnSpcReduction="20000"/>
          </a:bodyPr>
          <a:lstStyle/>
          <a:p>
            <a:r>
              <a:rPr lang="en-US" dirty="0" smtClean="0"/>
              <a:t>Easy to break because they reflect the frequency data of the original alphabet</a:t>
            </a:r>
          </a:p>
          <a:p>
            <a:r>
              <a:rPr lang="en-US" dirty="0" smtClean="0"/>
              <a:t>Countermeasure is to provide multiple substitutes (homophones) for a single letter</a:t>
            </a:r>
          </a:p>
          <a:p>
            <a:r>
              <a:rPr lang="en-US" dirty="0" smtClean="0"/>
              <a:t>Digram</a:t>
            </a:r>
          </a:p>
          <a:p>
            <a:pPr lvl="1"/>
            <a:r>
              <a:rPr lang="en-US" dirty="0" smtClean="0"/>
              <a:t>Two-letter combination</a:t>
            </a:r>
          </a:p>
          <a:p>
            <a:pPr lvl="1"/>
            <a:r>
              <a:rPr lang="en-US" dirty="0" smtClean="0"/>
              <a:t>Most common is </a:t>
            </a:r>
            <a:r>
              <a:rPr lang="en-US" i="1" dirty="0" smtClean="0"/>
              <a:t>th</a:t>
            </a:r>
            <a:endParaRPr lang="en-US" dirty="0" smtClean="0"/>
          </a:p>
          <a:p>
            <a:r>
              <a:rPr lang="en-US" dirty="0" smtClean="0"/>
              <a:t>Trigram </a:t>
            </a:r>
          </a:p>
          <a:p>
            <a:pPr lvl="1"/>
            <a:r>
              <a:rPr lang="en-US" dirty="0" smtClean="0"/>
              <a:t>Three-letter combination</a:t>
            </a:r>
          </a:p>
          <a:p>
            <a:pPr lvl="1"/>
            <a:r>
              <a:rPr lang="en-US" dirty="0" smtClean="0"/>
              <a:t>Most frequent is </a:t>
            </a:r>
            <a:r>
              <a:rPr lang="en-US" i="1" dirty="0" smtClean="0"/>
              <a:t>the </a:t>
            </a:r>
            <a:endParaRPr lang="en-US" dirty="0"/>
          </a:p>
        </p:txBody>
      </p:sp>
      <p:pic>
        <p:nvPicPr>
          <p:cNvPr id="5" name="Picture 4"/>
          <p:cNvPicPr>
            <a:picLocks noChangeAspect="1"/>
          </p:cNvPicPr>
          <p:nvPr/>
        </p:nvPicPr>
        <p:blipFill>
          <a:blip r:embed="rId3"/>
          <a:stretch>
            <a:fillRect/>
          </a:stretch>
        </p:blipFill>
        <p:spPr>
          <a:xfrm>
            <a:off x="6477000" y="3581400"/>
            <a:ext cx="768742" cy="1036637"/>
          </a:xfrm>
          <a:prstGeom prst="rect">
            <a:avLst/>
          </a:prstGeom>
        </p:spPr>
      </p:pic>
      <p:pic>
        <p:nvPicPr>
          <p:cNvPr id="6" name="Picture 5"/>
          <p:cNvPicPr>
            <a:picLocks noChangeAspect="1"/>
          </p:cNvPicPr>
          <p:nvPr/>
        </p:nvPicPr>
        <p:blipFill>
          <a:blip r:embed="rId4"/>
          <a:stretch>
            <a:fillRect/>
          </a:stretch>
        </p:blipFill>
        <p:spPr>
          <a:xfrm>
            <a:off x="5486400" y="3581400"/>
            <a:ext cx="838200" cy="1257299"/>
          </a:xfrm>
          <a:prstGeom prst="rect">
            <a:avLst/>
          </a:prstGeom>
        </p:spPr>
      </p:pic>
      <p:pic>
        <p:nvPicPr>
          <p:cNvPr id="8" name="Picture 7"/>
          <p:cNvPicPr>
            <a:picLocks noChangeAspect="1"/>
          </p:cNvPicPr>
          <p:nvPr/>
        </p:nvPicPr>
        <p:blipFill>
          <a:blip r:embed="rId5"/>
          <a:stretch>
            <a:fillRect/>
          </a:stretch>
        </p:blipFill>
        <p:spPr>
          <a:xfrm>
            <a:off x="8305800" y="5181600"/>
            <a:ext cx="838200" cy="1077686"/>
          </a:xfrm>
          <a:prstGeom prst="rect">
            <a:avLst/>
          </a:prstGeom>
        </p:spPr>
      </p:pic>
      <p:pic>
        <p:nvPicPr>
          <p:cNvPr id="9" name="Picture 8"/>
          <p:cNvPicPr>
            <a:picLocks noChangeAspect="1"/>
          </p:cNvPicPr>
          <p:nvPr/>
        </p:nvPicPr>
        <p:blipFill>
          <a:blip r:embed="rId3"/>
          <a:stretch>
            <a:fillRect/>
          </a:stretch>
        </p:blipFill>
        <p:spPr>
          <a:xfrm>
            <a:off x="7391400" y="5562600"/>
            <a:ext cx="768742" cy="1036637"/>
          </a:xfrm>
          <a:prstGeom prst="rect">
            <a:avLst/>
          </a:prstGeom>
        </p:spPr>
      </p:pic>
      <p:pic>
        <p:nvPicPr>
          <p:cNvPr id="10" name="Picture 9"/>
          <p:cNvPicPr>
            <a:picLocks noChangeAspect="1"/>
          </p:cNvPicPr>
          <p:nvPr/>
        </p:nvPicPr>
        <p:blipFill>
          <a:blip r:embed="rId4"/>
          <a:stretch>
            <a:fillRect/>
          </a:stretch>
        </p:blipFill>
        <p:spPr>
          <a:xfrm>
            <a:off x="6324600" y="5600701"/>
            <a:ext cx="838200" cy="1257299"/>
          </a:xfrm>
          <a:prstGeom prst="rect">
            <a:avLst/>
          </a:prstGeom>
        </p:spPr>
      </p:pic>
      <p:sp>
        <p:nvSpPr>
          <p:cNvPr id="11" name="Footer Placeholder 10"/>
          <p:cNvSpPr>
            <a:spLocks noGrp="1"/>
          </p:cNvSpPr>
          <p:nvPr>
            <p:ph type="ftr" sz="quarter" idx="11"/>
          </p:nvPr>
        </p:nvSpPr>
        <p:spPr>
          <a:xfrm>
            <a:off x="0" y="6492875"/>
            <a:ext cx="5181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792163" y="1762125"/>
            <a:ext cx="7570787" cy="4867275"/>
          </a:xfrm>
        </p:spPr>
        <p:txBody>
          <a:bodyPr>
            <a:normAutofit fontScale="92500" lnSpcReduction="20000"/>
          </a:bodyPr>
          <a:lstStyle/>
          <a:p>
            <a:r>
              <a:rPr lang="en-US" dirty="0" smtClean="0"/>
              <a:t>Best-known multiple-letter encryption cipher</a:t>
            </a:r>
          </a:p>
          <a:p>
            <a:r>
              <a:rPr lang="en-US" dirty="0" smtClean="0"/>
              <a:t>Treats digrams in the plaintext as single units and translates these units into ciphertext digrams</a:t>
            </a:r>
          </a:p>
          <a:p>
            <a:r>
              <a:rPr lang="en-US" dirty="0" smtClean="0"/>
              <a:t>Based on the use of a 5 x 5 matrix of letters constructed using a keyword</a:t>
            </a:r>
          </a:p>
          <a:p>
            <a:r>
              <a:rPr lang="en-US" dirty="0" smtClean="0"/>
              <a:t>Invented by British scientist Sir Charles Wheatstone in 1854</a:t>
            </a:r>
          </a:p>
          <a:p>
            <a:r>
              <a:rPr lang="en-US" dirty="0" smtClean="0"/>
              <a:t>Used as the standard field system by the British Army in World War I and the U.S. Army and other Allied forces during World War II</a:t>
            </a:r>
            <a:endParaRPr lang="en-US" dirty="0"/>
          </a:p>
        </p:txBody>
      </p:sp>
      <p:sp>
        <p:nvSpPr>
          <p:cNvPr id="5" name="Footer Placeholder 4"/>
          <p:cNvSpPr>
            <a:spLocks noGrp="1"/>
          </p:cNvSpPr>
          <p:nvPr>
            <p:ph type="ftr" sz="quarter" idx="11"/>
          </p:nvPr>
        </p:nvSpPr>
        <p:spPr>
          <a:xfrm>
            <a:off x="0" y="6492875"/>
            <a:ext cx="5867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429000"/>
            <a:ext cx="5446713" cy="1470025"/>
          </a:xfrm>
        </p:spPr>
        <p:txBody>
          <a:bodyPr/>
          <a:lstStyle/>
          <a:p>
            <a:pPr eaLnBrk="1" hangingPunct="1">
              <a:defRPr/>
            </a:pPr>
            <a:r>
              <a:rPr lang="en-US" dirty="0" smtClean="0"/>
              <a:t>Chapter 3</a:t>
            </a:r>
            <a:endParaRPr lang="en-US" dirty="0"/>
          </a:p>
        </p:txBody>
      </p:sp>
      <p:sp>
        <p:nvSpPr>
          <p:cNvPr id="19459" name="Subtitle 13"/>
          <p:cNvSpPr>
            <a:spLocks noGrp="1"/>
          </p:cNvSpPr>
          <p:nvPr>
            <p:ph type="subTitle" idx="1"/>
          </p:nvPr>
        </p:nvSpPr>
        <p:spPr>
          <a:xfrm>
            <a:off x="1524000" y="4953000"/>
            <a:ext cx="6096000" cy="852488"/>
          </a:xfrm>
        </p:spPr>
        <p:txBody>
          <a:bodyPr>
            <a:noAutofit/>
          </a:bodyPr>
          <a:lstStyle/>
          <a:p>
            <a:pPr eaLnBrk="1" hangingPunct="1"/>
            <a:r>
              <a:rPr lang="en-US" sz="3600" dirty="0" smtClean="0"/>
              <a:t>Classical Encryption Techniques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4294967295"/>
          </p:nvPr>
        </p:nvSpPr>
        <p:spPr>
          <a:xfrm>
            <a:off x="0" y="6492875"/>
            <a:ext cx="4648200" cy="365125"/>
          </a:xfrm>
          <a:prstGeom prst="rect">
            <a:avLst/>
          </a:prstGeo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smtClean="0"/>
              <a:t>Playfair Key Matrix</a:t>
            </a:r>
            <a:endParaRPr lang="en-AU" dirty="0"/>
          </a:p>
        </p:txBody>
      </p:sp>
      <p:sp>
        <p:nvSpPr>
          <p:cNvPr id="80899" name="Rectangle 3"/>
          <p:cNvSpPr>
            <a:spLocks noGrp="1" noChangeArrowheads="1"/>
          </p:cNvSpPr>
          <p:nvPr>
            <p:ph idx="1"/>
          </p:nvPr>
        </p:nvSpPr>
        <p:spPr>
          <a:xfrm>
            <a:off x="838200" y="1524000"/>
            <a:ext cx="7848600" cy="4375150"/>
          </a:xfrm>
        </p:spPr>
        <p:txBody>
          <a:bodyPr/>
          <a:lstStyle/>
          <a:p>
            <a:r>
              <a:rPr lang="en-AU" dirty="0" smtClean="0"/>
              <a:t>Fill in letters of keyword (minus duplicates) from left to right and from top to bottom, then fill in the remainder of the matrix with the remaining letters in alphabetic order</a:t>
            </a:r>
          </a:p>
          <a:p>
            <a:r>
              <a:rPr lang="en-AU" dirty="0" smtClean="0"/>
              <a:t>Using the keyword MONARCHY:</a:t>
            </a:r>
            <a:endParaRPr lang="en-AU" dirty="0"/>
          </a:p>
        </p:txBody>
      </p:sp>
      <p:graphicFrame>
        <p:nvGraphicFramePr>
          <p:cNvPr id="80947" name="Group 51"/>
          <p:cNvGraphicFramePr>
            <a:graphicFrameLocks noGrp="1"/>
          </p:cNvGraphicFramePr>
          <p:nvPr/>
        </p:nvGraphicFramePr>
        <p:xfrm>
          <a:off x="3429000" y="4191000"/>
          <a:ext cx="4724400" cy="2229803"/>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Footer Placeholder 4"/>
          <p:cNvSpPr>
            <a:spLocks noGrp="1"/>
          </p:cNvSpPr>
          <p:nvPr>
            <p:ph type="ftr" sz="quarter" idx="11"/>
          </p:nvPr>
        </p:nvSpPr>
        <p:spPr>
          <a:xfrm>
            <a:off x="0" y="6492875"/>
            <a:ext cx="4800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943725" cy="365125"/>
          </a:xfrm>
        </p:spPr>
        <p:txBody>
          <a:bodyPr/>
          <a:lstStyle/>
          <a:p>
            <a:pPr>
              <a:defRPr/>
            </a:pPr>
            <a:r>
              <a:rPr lang="en-US" sz="1000" dirty="0" smtClean="0"/>
              <a:t>© 2017 Pearson Education, Inc., Hoboken, NJ. All rights reserved. </a:t>
            </a:r>
            <a:endParaRPr lang="en-US" sz="1000" dirty="0"/>
          </a:p>
        </p:txBody>
      </p:sp>
      <p:pic>
        <p:nvPicPr>
          <p:cNvPr id="4" name="Picture 3"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6364" r="7059" b="19091"/>
              <a:stretch>
                <a:fillRect/>
              </a:stretch>
            </p:blipFill>
          </mc:Choice>
          <mc:Fallback>
            <p:blipFill>
              <a:blip r:embed="rId4"/>
              <a:srcRect t="26364" r="7059" b="19091"/>
              <a:stretch>
                <a:fillRect/>
              </a:stretch>
            </p:blipFill>
          </mc:Fallback>
        </mc:AlternateContent>
        <p:spPr>
          <a:xfrm>
            <a:off x="114331" y="-152400"/>
            <a:ext cx="9029669" cy="6858000"/>
          </a:xfrm>
          <a:prstGeom prst="rect">
            <a:avLst/>
          </a:prstGeom>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609600" y="1600200"/>
            <a:ext cx="8153400" cy="2276475"/>
          </a:xfrm>
        </p:spPr>
        <p:txBody>
          <a:bodyPr>
            <a:normAutofit/>
          </a:bodyPr>
          <a:lstStyle/>
          <a:p>
            <a:r>
              <a:rPr lang="en-US" dirty="0" smtClean="0"/>
              <a:t>Polyalphabetic substitution cipher</a:t>
            </a:r>
          </a:p>
          <a:p>
            <a:pPr lvl="1"/>
            <a:r>
              <a:rPr lang="en-US" dirty="0" smtClean="0"/>
              <a:t>Improves on the simple monoalphabetic technique by using different monoalphabetic substitutions as one proceeds through the plaintext message</a:t>
            </a:r>
          </a:p>
        </p:txBody>
      </p:sp>
      <p:graphicFrame>
        <p:nvGraphicFramePr>
          <p:cNvPr id="5" name="Diagram 4"/>
          <p:cNvGraphicFramePr/>
          <p:nvPr/>
        </p:nvGraphicFramePr>
        <p:xfrm>
          <a:off x="1676400" y="36576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257800" cy="365125"/>
          </a:xfrm>
        </p:spPr>
        <p:txBody>
          <a:bodyPr/>
          <a:lstStyle/>
          <a:p>
            <a:pPr>
              <a:defRPr/>
            </a:pPr>
            <a:r>
              <a:rPr lang="en-US" sz="100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smtClean="0"/>
              <a:t>Vigenère Cipher</a:t>
            </a:r>
            <a:endParaRPr lang="en-AU" dirty="0"/>
          </a:p>
        </p:txBody>
      </p:sp>
      <p:sp>
        <p:nvSpPr>
          <p:cNvPr id="89091" name="Rectangle 3"/>
          <p:cNvSpPr>
            <a:spLocks noGrp="1" noChangeArrowheads="1"/>
          </p:cNvSpPr>
          <p:nvPr>
            <p:ph idx="1"/>
          </p:nvPr>
        </p:nvSpPr>
        <p:spPr>
          <a:xfrm>
            <a:off x="838200" y="1676400"/>
            <a:ext cx="7570787" cy="4289425"/>
          </a:xfrm>
        </p:spPr>
        <p:txBody>
          <a:bodyPr/>
          <a:lstStyle/>
          <a:p>
            <a:r>
              <a:rPr lang="en-AU" dirty="0" smtClean="0"/>
              <a:t>Best known and one of the simplest polyalphabetic substitution ciphers</a:t>
            </a:r>
          </a:p>
          <a:p>
            <a:r>
              <a:rPr lang="en-AU" dirty="0" smtClean="0"/>
              <a:t>In this scheme the set of related monoalphabetic substitution rules consists of the 26 Caesar ciphers with shifts of 0 through 25</a:t>
            </a:r>
          </a:p>
          <a:p>
            <a:r>
              <a:rPr lang="en-AU" dirty="0" smtClean="0"/>
              <a:t>Each cipher is denoted by a key letter which is the ciphertext letter that substitutes for the plaintext letter a</a:t>
            </a:r>
          </a:p>
          <a:p>
            <a:endParaRPr lang="en-AU" dirty="0" smtClean="0"/>
          </a:p>
        </p:txBody>
      </p:sp>
      <p:sp>
        <p:nvSpPr>
          <p:cNvPr id="4" name="Footer Placeholder 3"/>
          <p:cNvSpPr>
            <a:spLocks noGrp="1"/>
          </p:cNvSpPr>
          <p:nvPr>
            <p:ph type="ftr" sz="quarter" idx="11"/>
          </p:nvPr>
        </p:nvSpPr>
        <p:spPr>
          <a:xfrm>
            <a:off x="0" y="6492875"/>
            <a:ext cx="5257800" cy="365125"/>
          </a:xfrm>
        </p:spPr>
        <p:txBody>
          <a:bodyPr/>
          <a:lstStyle/>
          <a:p>
            <a:pPr>
              <a:defRPr/>
            </a:pPr>
            <a:r>
              <a:rPr lang="en-US" sz="100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US" dirty="0" smtClean="0"/>
              <a:t>Example of </a:t>
            </a:r>
            <a:r>
              <a:rPr lang="en-AU" dirty="0" smtClean="0"/>
              <a:t>Vigenère Cipher</a:t>
            </a:r>
            <a:endParaRPr lang="en-AU" dirty="0"/>
          </a:p>
        </p:txBody>
      </p:sp>
      <p:sp>
        <p:nvSpPr>
          <p:cNvPr id="91139" name="Rectangle 3"/>
          <p:cNvSpPr>
            <a:spLocks noGrp="1" noChangeArrowheads="1"/>
          </p:cNvSpPr>
          <p:nvPr>
            <p:ph idx="1"/>
          </p:nvPr>
        </p:nvSpPr>
        <p:spPr>
          <a:xfrm>
            <a:off x="533400" y="1600200"/>
            <a:ext cx="8305800" cy="4791075"/>
          </a:xfrm>
        </p:spPr>
        <p:txBody>
          <a:bodyPr>
            <a:normAutofit lnSpcReduction="10000"/>
          </a:bodyPr>
          <a:lstStyle/>
          <a:p>
            <a:r>
              <a:rPr lang="en-US" dirty="0" smtClean="0">
                <a:solidFill>
                  <a:schemeClr val="tx1"/>
                </a:solidFill>
                <a:latin typeface="Arial" charset="0"/>
                <a:ea typeface="ＭＳ Ｐゴシック" pitchFamily="-107" charset="-128"/>
                <a:cs typeface="ＭＳ Ｐゴシック" pitchFamily="-107" charset="-128"/>
              </a:rPr>
              <a:t>To encrypt a message, a key is needed that is as long as the message</a:t>
            </a:r>
          </a:p>
          <a:p>
            <a:r>
              <a:rPr lang="en-US" dirty="0" smtClean="0">
                <a:solidFill>
                  <a:schemeClr val="tx1"/>
                </a:solidFill>
                <a:latin typeface="Arial" charset="0"/>
                <a:ea typeface="ＭＳ Ｐゴシック" pitchFamily="-107" charset="-128"/>
                <a:cs typeface="ＭＳ Ｐゴシック" pitchFamily="-107" charset="-128"/>
              </a:rPr>
              <a:t> Usually, the key is a repeating keyword </a:t>
            </a:r>
          </a:p>
          <a:p>
            <a:r>
              <a:rPr lang="en-US" dirty="0" smtClean="0">
                <a:solidFill>
                  <a:schemeClr val="tx1"/>
                </a:solidFill>
                <a:latin typeface="Arial" charset="0"/>
                <a:ea typeface="ＭＳ Ｐゴシック" pitchFamily="-107" charset="-128"/>
                <a:cs typeface="ＭＳ Ｐゴシック" pitchFamily="-107" charset="-128"/>
              </a:rPr>
              <a:t>For example, if the keyword is </a:t>
            </a:r>
            <a:r>
              <a:rPr lang="en-US" i="1" dirty="0" smtClean="0">
                <a:solidFill>
                  <a:schemeClr val="tx1"/>
                </a:solidFill>
                <a:latin typeface="Arial" charset="0"/>
                <a:ea typeface="ＭＳ Ｐゴシック" pitchFamily="-107" charset="-128"/>
                <a:cs typeface="ＭＳ Ｐゴシック" pitchFamily="-107" charset="-128"/>
              </a:rPr>
              <a:t>deceptive</a:t>
            </a:r>
            <a:r>
              <a:rPr lang="en-US" dirty="0" smtClean="0">
                <a:solidFill>
                  <a:schemeClr val="tx1"/>
                </a:solidFill>
                <a:latin typeface="Arial" charset="0"/>
                <a:ea typeface="ＭＳ Ｐゴシック" pitchFamily="-107" charset="-128"/>
                <a:cs typeface="ＭＳ Ｐゴシック" pitchFamily="-107" charset="-128"/>
              </a:rPr>
              <a:t>, the message “we are discovered save yourself” is encrypted as:</a:t>
            </a:r>
          </a:p>
          <a:p>
            <a:pPr>
              <a:buNone/>
            </a:pPr>
            <a:r>
              <a:rPr lang="en-US" dirty="0" smtClean="0">
                <a:solidFill>
                  <a:schemeClr val="tx1"/>
                </a:solidFill>
                <a:latin typeface="Arial" charset="0"/>
                <a:ea typeface="ＭＳ Ｐゴシック" pitchFamily="-107" charset="-128"/>
                <a:cs typeface="ＭＳ Ｐゴシック" pitchFamily="-107" charset="-128"/>
              </a:rPr>
              <a:t>	</a:t>
            </a:r>
            <a:r>
              <a:rPr lang="en-AU" dirty="0" smtClean="0"/>
              <a:t>key:             deceptivedeceptivedeceptive</a:t>
            </a:r>
          </a:p>
          <a:p>
            <a:pPr lvl="1">
              <a:buNone/>
            </a:pPr>
            <a:r>
              <a:rPr lang="en-AU" dirty="0" smtClean="0"/>
              <a:t>plaintext:    wearediscoveredsaveyourself</a:t>
            </a:r>
          </a:p>
          <a:p>
            <a:pPr lvl="1">
              <a:buNone/>
            </a:pPr>
            <a:r>
              <a:rPr lang="en-AU" dirty="0" smtClean="0"/>
              <a:t>ciphertext:  ZICVTWQNGRZGVTWAVZHCQYGLMGJ</a:t>
            </a:r>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AU" dirty="0" smtClean="0"/>
              <a:t>Vigenère Autokey System</a:t>
            </a:r>
            <a:endParaRPr lang="en-US" dirty="0"/>
          </a:p>
        </p:txBody>
      </p:sp>
      <p:sp>
        <p:nvSpPr>
          <p:cNvPr id="6" name="Content Placeholder 5"/>
          <p:cNvSpPr>
            <a:spLocks noGrp="1"/>
          </p:cNvSpPr>
          <p:nvPr>
            <p:ph idx="1"/>
          </p:nvPr>
        </p:nvSpPr>
        <p:spPr>
          <a:xfrm>
            <a:off x="792163" y="1762125"/>
            <a:ext cx="7570787" cy="4714875"/>
          </a:xfrm>
        </p:spPr>
        <p:txBody>
          <a:bodyPr>
            <a:normAutofit fontScale="92500" lnSpcReduction="10000"/>
          </a:bodyPr>
          <a:lstStyle/>
          <a:p>
            <a:r>
              <a:rPr lang="en-US" dirty="0" smtClean="0"/>
              <a:t>A keyword is concatenated with the plaintext itself to provide a running key</a:t>
            </a:r>
          </a:p>
          <a:p>
            <a:r>
              <a:rPr lang="en-US" dirty="0" smtClean="0"/>
              <a:t>Example:</a:t>
            </a:r>
          </a:p>
          <a:p>
            <a:pPr>
              <a:spcBef>
                <a:spcPts val="600"/>
              </a:spcBef>
              <a:buNone/>
            </a:pPr>
            <a:r>
              <a:rPr lang="en-US" dirty="0" smtClean="0"/>
              <a:t>	key: 	   deceptivewearediscoveredsav</a:t>
            </a:r>
          </a:p>
          <a:p>
            <a:pPr>
              <a:spcBef>
                <a:spcPts val="600"/>
              </a:spcBef>
              <a:buNone/>
            </a:pPr>
            <a:r>
              <a:rPr lang="en-US" dirty="0" smtClean="0"/>
              <a:t>	plaintext:      wearediscoveredsaveyourself</a:t>
            </a:r>
          </a:p>
          <a:p>
            <a:pPr>
              <a:spcBef>
                <a:spcPts val="600"/>
              </a:spcBef>
              <a:buNone/>
            </a:pPr>
            <a:r>
              <a:rPr lang="en-US" dirty="0" smtClean="0"/>
              <a:t>	ciphertext:   </a:t>
            </a:r>
            <a:r>
              <a:rPr lang="en-US" sz="2400" dirty="0" smtClean="0"/>
              <a:t>ZICVTWQNGKZEIIGASXSTSLVVWLA</a:t>
            </a:r>
          </a:p>
          <a:p>
            <a:r>
              <a:rPr lang="en-US" dirty="0" smtClean="0"/>
              <a:t>Even this scheme is vulnerable to cryptanalysis</a:t>
            </a:r>
          </a:p>
          <a:p>
            <a:pPr lvl="1"/>
            <a:r>
              <a:rPr lang="en-US" dirty="0" smtClean="0"/>
              <a:t>Because the key and the plaintext share the same frequency distribution of letters, a statistical technique can be applied</a:t>
            </a:r>
          </a:p>
        </p:txBody>
      </p:sp>
      <p:sp>
        <p:nvSpPr>
          <p:cNvPr id="4" name="Footer Placeholder 3"/>
          <p:cNvSpPr>
            <a:spLocks noGrp="1"/>
          </p:cNvSpPr>
          <p:nvPr>
            <p:ph type="ftr" sz="quarter" idx="11"/>
          </p:nvPr>
        </p:nvSpPr>
        <p:spPr>
          <a:xfrm>
            <a:off x="0" y="6492875"/>
            <a:ext cx="75438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Vernam Cipher</a:t>
            </a:r>
          </a:p>
        </p:txBody>
      </p:sp>
      <p:sp>
        <p:nvSpPr>
          <p:cNvPr id="4" name="Footer Placeholder 3"/>
          <p:cNvSpPr>
            <a:spLocks noGrp="1"/>
          </p:cNvSpPr>
          <p:nvPr>
            <p:ph type="ftr" sz="quarter" idx="11"/>
          </p:nvPr>
        </p:nvSpPr>
        <p:spPr>
          <a:xfrm>
            <a:off x="0" y="6492875"/>
            <a:ext cx="8229600" cy="365125"/>
          </a:xfrm>
        </p:spPr>
        <p:txBody>
          <a:bodyPr/>
          <a:lstStyle/>
          <a:p>
            <a:pPr>
              <a:defRPr/>
            </a:pPr>
            <a:r>
              <a:rPr lang="en-US" sz="1000" dirty="0" smtClean="0"/>
              <a:t>© 2017 Pearson Education, Inc., Hoboken, NJ. All rights reserved. </a:t>
            </a:r>
            <a:endParaRPr lang="en-US" sz="1000" dirty="0"/>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38182"/>
              <a:stretch>
                <a:fillRect/>
              </a:stretch>
            </p:blipFill>
          </mc:Choice>
          <mc:Fallback>
            <p:blipFill>
              <a:blip r:embed="rId4"/>
              <a:srcRect t="15455" b="38182"/>
              <a:stretch>
                <a:fillRect/>
              </a:stretch>
            </p:blipFill>
          </mc:Fallback>
        </mc:AlternateContent>
        <p:spPr>
          <a:xfrm>
            <a:off x="-103992" y="1219200"/>
            <a:ext cx="9247992" cy="5548693"/>
          </a:xfrm>
          <a:prstGeom prst="rect">
            <a:avLst/>
          </a:prstGeom>
        </p:spPr>
      </p:pic>
    </p:spTree>
  </p:cSld>
  <p:clrMapOvr>
    <a:masterClrMapping/>
  </p:clrMapOvr>
  <p:transition spd="med">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One-Time Pad</a:t>
            </a:r>
            <a:endParaRPr lang="en-AU" dirty="0"/>
          </a:p>
        </p:txBody>
      </p:sp>
      <p:sp>
        <p:nvSpPr>
          <p:cNvPr id="7" name="Content Placeholder 6"/>
          <p:cNvSpPr>
            <a:spLocks noGrp="1"/>
          </p:cNvSpPr>
          <p:nvPr>
            <p:ph idx="1"/>
          </p:nvPr>
        </p:nvSpPr>
        <p:spPr>
          <a:xfrm>
            <a:off x="228600" y="1828800"/>
            <a:ext cx="8058150" cy="4724399"/>
          </a:xfrm>
        </p:spPr>
        <p:txBody>
          <a:bodyPr>
            <a:normAutofit fontScale="70000" lnSpcReduction="20000"/>
          </a:bodyPr>
          <a:lstStyle/>
          <a:p>
            <a:r>
              <a:rPr lang="en-US" dirty="0" smtClean="0"/>
              <a:t>Improvement to Vernam cipher proposed by an Army Signal Corp officer, Joseph Mauborgne</a:t>
            </a:r>
          </a:p>
          <a:p>
            <a:r>
              <a:rPr lang="en-US" dirty="0" smtClean="0"/>
              <a:t>Use a random key that is as long as the message so that the key need not be repeated</a:t>
            </a:r>
          </a:p>
          <a:p>
            <a:r>
              <a:rPr lang="en-US" dirty="0" smtClean="0"/>
              <a:t>Key is used to encrypt and decrypt a single message and then is discarded</a:t>
            </a:r>
          </a:p>
          <a:p>
            <a:r>
              <a:rPr lang="en-US" dirty="0" smtClean="0"/>
              <a:t>Each new message requires a new key of the same length as the new message</a:t>
            </a:r>
          </a:p>
          <a:p>
            <a:r>
              <a:rPr lang="en-US" dirty="0" smtClean="0"/>
              <a:t>Scheme is unbreakable</a:t>
            </a:r>
          </a:p>
          <a:p>
            <a:pPr lvl="1"/>
            <a:r>
              <a:rPr lang="en-US" dirty="0" smtClean="0"/>
              <a:t>Produces random output that bears no statistical relationship to the plaintext</a:t>
            </a:r>
          </a:p>
          <a:p>
            <a:pPr lvl="1"/>
            <a:r>
              <a:rPr lang="en-US" dirty="0" smtClean="0"/>
              <a:t>Because the ciphertext contains no information whatsoever about the plaintext, there is simply no way to break the code</a:t>
            </a:r>
            <a:endParaRPr lang="en-US" dirty="0"/>
          </a:p>
        </p:txBody>
      </p:sp>
      <p:pic>
        <p:nvPicPr>
          <p:cNvPr id="8" name="Picture 7"/>
          <p:cNvPicPr>
            <a:picLocks noChangeAspect="1"/>
          </p:cNvPicPr>
          <p:nvPr/>
        </p:nvPicPr>
        <p:blipFill>
          <a:blip r:embed="rId3"/>
          <a:stretch>
            <a:fillRect/>
          </a:stretch>
        </p:blipFill>
        <p:spPr>
          <a:xfrm>
            <a:off x="8074176" y="4797745"/>
            <a:ext cx="1069824" cy="2060255"/>
          </a:xfrm>
          <a:prstGeom prst="rect">
            <a:avLst/>
          </a:prstGeom>
        </p:spPr>
      </p:pic>
      <p:sp>
        <p:nvSpPr>
          <p:cNvPr id="5" name="Footer Placeholder 4"/>
          <p:cNvSpPr>
            <a:spLocks noGrp="1"/>
          </p:cNvSpPr>
          <p:nvPr>
            <p:ph type="ftr" sz="quarter" idx="11"/>
          </p:nvPr>
        </p:nvSpPr>
        <p:spPr>
          <a:xfrm>
            <a:off x="0" y="6492875"/>
            <a:ext cx="7086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a:xfrm>
            <a:off x="533400" y="1600200"/>
            <a:ext cx="8077200" cy="4867275"/>
          </a:xfrm>
        </p:spPr>
        <p:txBody>
          <a:bodyPr>
            <a:normAutofit fontScale="77500" lnSpcReduction="20000"/>
          </a:bodyPr>
          <a:lstStyle/>
          <a:p>
            <a:r>
              <a:rPr lang="en-US" dirty="0" smtClean="0"/>
              <a:t>The one-time pad offers complete security but, in practice, has two fundamental difficulties:</a:t>
            </a:r>
          </a:p>
          <a:p>
            <a:pPr lvl="1"/>
            <a:r>
              <a:rPr lang="en-US" dirty="0" smtClean="0"/>
              <a:t>There is the practical problem of making large quantities of random keys</a:t>
            </a:r>
          </a:p>
          <a:p>
            <a:pPr lvl="2"/>
            <a:r>
              <a:rPr lang="en-US" dirty="0" smtClean="0"/>
              <a:t>Any heavily used system might require millions of random characters on a regular basis</a:t>
            </a:r>
          </a:p>
          <a:p>
            <a:pPr lvl="1"/>
            <a:r>
              <a:rPr lang="en-US" dirty="0" smtClean="0"/>
              <a:t>Mammoth key distribution problem</a:t>
            </a:r>
          </a:p>
          <a:p>
            <a:pPr lvl="2"/>
            <a:r>
              <a:rPr lang="en-US" dirty="0" smtClean="0"/>
              <a:t>For every message to be sent, a key of equal length is needed by both sender and receiver</a:t>
            </a:r>
          </a:p>
          <a:p>
            <a:r>
              <a:rPr lang="en-US" dirty="0" smtClean="0"/>
              <a:t>Because of these difficulties, the one-time pad is of limited utility</a:t>
            </a:r>
          </a:p>
          <a:p>
            <a:pPr lvl="1"/>
            <a:r>
              <a:rPr lang="en-US" dirty="0" smtClean="0"/>
              <a:t>Useful primarily for low-bandwidth channels requiring very high security</a:t>
            </a:r>
          </a:p>
          <a:p>
            <a:r>
              <a:rPr lang="en-US" dirty="0" smtClean="0"/>
              <a:t>The one-time pad is the only cryptosystem that exhibits </a:t>
            </a:r>
            <a:r>
              <a:rPr lang="en-US" i="1" dirty="0" smtClean="0"/>
              <a:t>perfect secrecy </a:t>
            </a:r>
            <a:r>
              <a:rPr lang="en-US" dirty="0" smtClean="0"/>
              <a:t>(see Appendix F)</a:t>
            </a:r>
            <a:endParaRPr lang="en-US" dirty="0"/>
          </a:p>
        </p:txBody>
      </p:sp>
      <p:sp>
        <p:nvSpPr>
          <p:cNvPr id="4" name="Footer Placeholder 3"/>
          <p:cNvSpPr>
            <a:spLocks noGrp="1"/>
          </p:cNvSpPr>
          <p:nvPr>
            <p:ph type="ftr" sz="quarter" idx="11"/>
          </p:nvPr>
        </p:nvSpPr>
        <p:spPr>
          <a:xfrm>
            <a:off x="0" y="6492875"/>
            <a:ext cx="6477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smtClean="0"/>
              <a:t>Row Transposition Cipher</a:t>
            </a:r>
            <a:endParaRPr lang="en-AU" dirty="0"/>
          </a:p>
        </p:txBody>
      </p:sp>
      <p:sp>
        <p:nvSpPr>
          <p:cNvPr id="104451" name="Rectangle 3"/>
          <p:cNvSpPr>
            <a:spLocks noGrp="1" noChangeArrowheads="1"/>
          </p:cNvSpPr>
          <p:nvPr>
            <p:ph idx="1"/>
          </p:nvPr>
        </p:nvSpPr>
        <p:spPr>
          <a:xfrm>
            <a:off x="762000" y="1676400"/>
            <a:ext cx="7696200" cy="4714875"/>
          </a:xfrm>
        </p:spPr>
        <p:txBody>
          <a:bodyPr>
            <a:normAutofit fontScale="85000" lnSpcReduction="10000"/>
          </a:bodyPr>
          <a:lstStyle/>
          <a:p>
            <a:r>
              <a:rPr lang="en-US" dirty="0" smtClean="0"/>
              <a:t>Is a more complex transposition</a:t>
            </a:r>
            <a:endParaRPr lang="en-AU" dirty="0" smtClean="0"/>
          </a:p>
          <a:p>
            <a:r>
              <a:rPr lang="en-AU" dirty="0" smtClean="0"/>
              <a:t>Write the message in a rectangle, row by row, and read the message off, column by column, but permute the order of the columns</a:t>
            </a:r>
          </a:p>
          <a:p>
            <a:pPr lvl="1"/>
            <a:r>
              <a:rPr lang="en-AU" dirty="0" smtClean="0"/>
              <a:t>The order of the columns then becomes the key to the algorithm</a:t>
            </a:r>
          </a:p>
          <a:p>
            <a:pPr lvl="1">
              <a:buNone/>
            </a:pPr>
            <a:r>
              <a:rPr lang="en-AU" dirty="0" smtClean="0"/>
              <a:t>	Key: 		</a:t>
            </a:r>
            <a:r>
              <a:rPr lang="en-US" dirty="0" smtClean="0"/>
              <a:t>4 3 1 2  5  6 7</a:t>
            </a:r>
            <a:endParaRPr lang="en-AU" dirty="0" smtClean="0"/>
          </a:p>
          <a:p>
            <a:pPr lvl="1">
              <a:buNone/>
            </a:pPr>
            <a:r>
              <a:rPr lang="en-AU" dirty="0" smtClean="0"/>
              <a:t>     Plaintext:                 a t t a  c  k p</a:t>
            </a:r>
          </a:p>
          <a:p>
            <a:pPr lvl="1">
              <a:buNone/>
            </a:pPr>
            <a:r>
              <a:rPr lang="en-AU" dirty="0" smtClean="0"/>
              <a:t>				 o s t p o n e</a:t>
            </a:r>
          </a:p>
          <a:p>
            <a:pPr lvl="1">
              <a:buNone/>
            </a:pPr>
            <a:r>
              <a:rPr lang="en-AU" dirty="0" smtClean="0"/>
              <a:t>				 d u n t  i  l  t</a:t>
            </a:r>
          </a:p>
          <a:p>
            <a:pPr lvl="1">
              <a:buNone/>
            </a:pPr>
            <a:r>
              <a:rPr lang="en-AU" dirty="0" smtClean="0"/>
              <a:t>				w o a mx y z</a:t>
            </a:r>
          </a:p>
          <a:p>
            <a:pPr lvl="1">
              <a:buNone/>
            </a:pPr>
            <a:r>
              <a:rPr lang="en-AU" dirty="0" smtClean="0"/>
              <a:t>   Ciphertext:               TTNAAPTMTSUOAODWCOIXKNLYPETZ</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Definitions</a:t>
            </a:r>
            <a:endParaRPr lang="en-US" dirty="0"/>
          </a:p>
        </p:txBody>
      </p:sp>
      <p:graphicFrame>
        <p:nvGraphicFramePr>
          <p:cNvPr id="11" name="Content Placeholder 10"/>
          <p:cNvGraphicFramePr>
            <a:graphicFrameLocks noGrp="1"/>
          </p:cNvGraphicFramePr>
          <p:nvPr>
            <p:ph idx="1"/>
          </p:nvPr>
        </p:nvGraphicFramePr>
        <p:xfrm>
          <a:off x="838200" y="1524000"/>
          <a:ext cx="75707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492875"/>
            <a:ext cx="4876800" cy="365125"/>
          </a:xfrm>
        </p:spPr>
        <p:txBody>
          <a:bodyPr/>
          <a:lstStyle/>
          <a:p>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791325" cy="365125"/>
          </a:xfrm>
        </p:spPr>
        <p:txBody>
          <a:bodyPr/>
          <a:lstStyle/>
          <a:p>
            <a:pPr>
              <a:defRPr/>
            </a:pPr>
            <a:r>
              <a:rPr lang="en-US" sz="1000" dirty="0" smtClean="0"/>
              <a:t>© 2017 Pearson Education, Inc., Hoboken, NJ. All rights reserved. </a:t>
            </a:r>
            <a:endParaRPr lang="en-US" sz="1000" dirty="0"/>
          </a:p>
        </p:txBody>
      </p:sp>
      <p:sp>
        <p:nvSpPr>
          <p:cNvPr id="107522" name="Rectangle 2"/>
          <p:cNvSpPr>
            <a:spLocks noGrp="1" noChangeArrowheads="1"/>
          </p:cNvSpPr>
          <p:nvPr>
            <p:ph type="title" idx="4294967295"/>
          </p:nvPr>
        </p:nvSpPr>
        <p:spPr>
          <a:xfrm>
            <a:off x="0" y="-152400"/>
            <a:ext cx="7570787" cy="1412875"/>
          </a:xfrm>
        </p:spPr>
        <p:txBody>
          <a:bodyPr/>
          <a:lstStyle/>
          <a:p>
            <a:pPr algn="l" eaLnBrk="1" hangingPunct="1">
              <a:defRPr/>
            </a:pPr>
            <a:r>
              <a:rPr lang="en-AU" dirty="0" smtClean="0"/>
              <a:t>   Steganography</a:t>
            </a:r>
            <a:endParaRPr lang="en-AU" dirty="0"/>
          </a:p>
        </p:txBody>
      </p:sp>
      <p:pic>
        <p:nvPicPr>
          <p:cNvPr id="6" name="Picture 5"/>
          <p:cNvPicPr>
            <a:picLocks noChangeAspect="1"/>
          </p:cNvPicPr>
          <p:nvPr/>
        </p:nvPicPr>
        <p:blipFill>
          <a:blip r:embed="rId3"/>
          <a:stretch>
            <a:fillRect/>
          </a:stretch>
        </p:blipFill>
        <p:spPr>
          <a:xfrm>
            <a:off x="1752600" y="1056054"/>
            <a:ext cx="7135790" cy="5290852"/>
          </a:xfrm>
          <a:prstGeom prst="rect">
            <a:avLst/>
          </a:prstGeom>
        </p:spPr>
      </p:pic>
      <p:sp>
        <p:nvSpPr>
          <p:cNvPr id="7" name="TextBox 6"/>
          <p:cNvSpPr txBox="1"/>
          <p:nvPr/>
        </p:nvSpPr>
        <p:spPr>
          <a:xfrm>
            <a:off x="3581400" y="5943600"/>
            <a:ext cx="990600" cy="228600"/>
          </a:xfrm>
          <a:prstGeom prst="rect">
            <a:avLst/>
          </a:prstGeom>
          <a:solidFill>
            <a:schemeClr val="bg1"/>
          </a:solidFill>
        </p:spPr>
        <p:txBody>
          <a:bodyPr wrap="square" rtlCol="0">
            <a:spAutoFit/>
          </a:bodyPr>
          <a:lstStyle/>
          <a:p>
            <a:endParaRPr lang="en-US" dirty="0"/>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Steganography vs. Encryption</a:t>
            </a:r>
          </a:p>
        </p:txBody>
      </p:sp>
      <p:sp>
        <p:nvSpPr>
          <p:cNvPr id="3" name="Content Placeholder 2"/>
          <p:cNvSpPr>
            <a:spLocks noGrp="1"/>
          </p:cNvSpPr>
          <p:nvPr>
            <p:ph sz="half" idx="1"/>
          </p:nvPr>
        </p:nvSpPr>
        <p:spPr>
          <a:ln w="57150" cmpd="thickThin">
            <a:solidFill>
              <a:schemeClr val="tx2"/>
            </a:solidFill>
          </a:ln>
        </p:spPr>
        <p:txBody>
          <a:bodyPr>
            <a:normAutofit fontScale="92500"/>
          </a:bodyPr>
          <a:lstStyle/>
          <a:p>
            <a:r>
              <a:rPr lang="en-US" dirty="0" smtClean="0"/>
              <a:t>Steganography</a:t>
            </a:r>
            <a:br>
              <a:rPr lang="en-US" dirty="0" smtClean="0"/>
            </a:br>
            <a:r>
              <a:rPr lang="en-US" dirty="0" smtClean="0"/>
              <a:t>has a number of drawbacks when compared to encryption</a:t>
            </a:r>
          </a:p>
          <a:p>
            <a:pPr lvl="1"/>
            <a:r>
              <a:rPr lang="en-US" dirty="0" smtClean="0"/>
              <a:t>It requires a lot of overhead to hide a relatively few bits of information</a:t>
            </a:r>
          </a:p>
          <a:p>
            <a:pPr lvl="1"/>
            <a:r>
              <a:rPr lang="en-US" dirty="0" smtClean="0"/>
              <a:t>Once the system is discovered, it becomes virtually worthless</a:t>
            </a:r>
            <a:endParaRPr lang="en-US" dirty="0"/>
          </a:p>
        </p:txBody>
      </p:sp>
      <p:sp>
        <p:nvSpPr>
          <p:cNvPr id="8" name="Content Placeholder 7"/>
          <p:cNvSpPr>
            <a:spLocks noGrp="1"/>
          </p:cNvSpPr>
          <p:nvPr>
            <p:ph sz="half" idx="2"/>
          </p:nvPr>
        </p:nvSpPr>
        <p:spPr>
          <a:xfrm>
            <a:off x="5105400" y="1676400"/>
            <a:ext cx="3566160" cy="4625975"/>
          </a:xfrm>
          <a:solidFill>
            <a:schemeClr val="bg1"/>
          </a:solidFill>
          <a:ln w="57150" cmpd="thickThin">
            <a:solidFill>
              <a:schemeClr val="tx2"/>
            </a:solidFill>
          </a:ln>
        </p:spPr>
        <p:txBody>
          <a:bodyPr>
            <a:normAutofit fontScale="92500"/>
          </a:bodyPr>
          <a:lstStyle/>
          <a:p>
            <a:pPr lvl="1"/>
            <a:r>
              <a:rPr lang="en-US" sz="2378" dirty="0" smtClean="0"/>
              <a:t>The advantage of steganography</a:t>
            </a:r>
          </a:p>
          <a:p>
            <a:pPr lvl="2"/>
            <a:r>
              <a:rPr lang="en-US" sz="1800" dirty="0" smtClean="0"/>
              <a:t>It can be employed by parties who have something to lose should the fact of their secret communication (not necessarily the content) be discovered</a:t>
            </a:r>
          </a:p>
          <a:p>
            <a:pPr lvl="1"/>
            <a:r>
              <a:rPr lang="en-US" sz="2000" dirty="0" smtClean="0"/>
              <a:t>Encryption flags traffic as important or secret or may identify the sender or receiver as someone with something to hide</a:t>
            </a:r>
          </a:p>
        </p:txBody>
      </p:sp>
      <p:sp>
        <p:nvSpPr>
          <p:cNvPr id="5" name="Footer Placeholder 4"/>
          <p:cNvSpPr>
            <a:spLocks noGrp="1"/>
          </p:cNvSpPr>
          <p:nvPr>
            <p:ph type="ftr" sz="quarter" idx="11"/>
          </p:nvPr>
        </p:nvSpPr>
        <p:spPr>
          <a:xfrm>
            <a:off x="0" y="6492875"/>
            <a:ext cx="6248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t>Summary</a:t>
            </a:r>
            <a:endParaRPr lang="en-AU" dirty="0" smtClean="0"/>
          </a:p>
        </p:txBody>
      </p:sp>
      <p:sp>
        <p:nvSpPr>
          <p:cNvPr id="76803" name="Rectangle 3"/>
          <p:cNvSpPr>
            <a:spLocks noGrp="1" noChangeArrowheads="1"/>
          </p:cNvSpPr>
          <p:nvPr>
            <p:ph sz="half" idx="1"/>
          </p:nvPr>
        </p:nvSpPr>
        <p:spPr>
          <a:xfrm>
            <a:off x="304800" y="1752600"/>
            <a:ext cx="3565525" cy="4778375"/>
          </a:xfrm>
        </p:spPr>
        <p:txBody>
          <a:bodyPr/>
          <a:lstStyle/>
          <a:p>
            <a:pPr eaLnBrk="1" hangingPunct="1"/>
            <a:r>
              <a:rPr lang="en-US" dirty="0" smtClean="0"/>
              <a:t>Symmetric Cipher Model</a:t>
            </a:r>
          </a:p>
          <a:p>
            <a:pPr lvl="1" eaLnBrk="1" hangingPunct="1"/>
            <a:r>
              <a:rPr lang="en-US" dirty="0" smtClean="0"/>
              <a:t>Cryptography</a:t>
            </a:r>
          </a:p>
          <a:p>
            <a:pPr lvl="1" eaLnBrk="1" hangingPunct="1"/>
            <a:r>
              <a:rPr lang="en-US" dirty="0" smtClean="0"/>
              <a:t>Cryptanalysis and Brute-Force Attack</a:t>
            </a:r>
          </a:p>
          <a:p>
            <a:pPr eaLnBrk="1" hangingPunct="1"/>
            <a:r>
              <a:rPr lang="en-US" dirty="0" smtClean="0"/>
              <a:t>Transposition techniques</a:t>
            </a:r>
          </a:p>
          <a:p>
            <a:pPr eaLnBrk="1" hangingPunct="1"/>
            <a:r>
              <a:rPr lang="en-US" dirty="0" smtClean="0"/>
              <a:t>Rotor machines</a:t>
            </a:r>
            <a:endParaRPr lang="en-AU" dirty="0" smtClean="0"/>
          </a:p>
        </p:txBody>
      </p:sp>
      <p:sp>
        <p:nvSpPr>
          <p:cNvPr id="76804" name="Content Placeholder 11"/>
          <p:cNvSpPr>
            <a:spLocks noGrp="1"/>
          </p:cNvSpPr>
          <p:nvPr>
            <p:ph sz="half" idx="2"/>
          </p:nvPr>
        </p:nvSpPr>
        <p:spPr>
          <a:xfrm>
            <a:off x="5257800" y="1752600"/>
            <a:ext cx="3565525" cy="4702175"/>
          </a:xfrm>
        </p:spPr>
        <p:txBody>
          <a:bodyPr/>
          <a:lstStyle/>
          <a:p>
            <a:pPr eaLnBrk="1" hangingPunct="1"/>
            <a:r>
              <a:rPr lang="en-US" dirty="0" smtClean="0"/>
              <a:t>Substitution techniques</a:t>
            </a:r>
          </a:p>
          <a:p>
            <a:pPr lvl="1" eaLnBrk="1" hangingPunct="1"/>
            <a:r>
              <a:rPr lang="en-US" dirty="0" smtClean="0"/>
              <a:t>Caesar cipher</a:t>
            </a:r>
          </a:p>
          <a:p>
            <a:pPr lvl="1" eaLnBrk="1" hangingPunct="1"/>
            <a:r>
              <a:rPr lang="en-US" dirty="0" smtClean="0"/>
              <a:t>Monoalphabetic ciphers</a:t>
            </a:r>
          </a:p>
          <a:p>
            <a:pPr lvl="1" eaLnBrk="1" hangingPunct="1"/>
            <a:r>
              <a:rPr lang="en-US" dirty="0" smtClean="0"/>
              <a:t>Playfair cipher</a:t>
            </a:r>
          </a:p>
          <a:p>
            <a:pPr lvl="1" eaLnBrk="1" hangingPunct="1"/>
            <a:r>
              <a:rPr lang="en-US" dirty="0" smtClean="0"/>
              <a:t>Hill cipher</a:t>
            </a:r>
          </a:p>
          <a:p>
            <a:pPr lvl="1" eaLnBrk="1" hangingPunct="1"/>
            <a:r>
              <a:rPr lang="en-US" dirty="0" smtClean="0"/>
              <a:t>Polyalphabetic ciphers</a:t>
            </a:r>
          </a:p>
          <a:p>
            <a:pPr lvl="1" eaLnBrk="1" hangingPunct="1"/>
            <a:r>
              <a:rPr lang="en-US" dirty="0" smtClean="0"/>
              <a:t>One-time pad</a:t>
            </a:r>
          </a:p>
          <a:p>
            <a:pPr eaLnBrk="1" hangingPunct="1"/>
            <a:r>
              <a:rPr lang="en-US" dirty="0" smtClean="0"/>
              <a:t>Steganography </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429000" y="28956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181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a:xfrm>
            <a:off x="0" y="6492875"/>
            <a:ext cx="5495925" cy="365125"/>
          </a:xfrm>
        </p:spPr>
        <p:txBody>
          <a:bodyPr/>
          <a:lstStyle/>
          <a:p>
            <a:r>
              <a:rPr lang="en-US" sz="1000" dirty="0" smtClean="0"/>
              <a:t>© 2017 Pearson Education, Inc., Hoboken, NJ. All rights reserved. </a:t>
            </a:r>
            <a:endParaRPr lang="en-US" sz="1000" dirty="0"/>
          </a:p>
        </p:txBody>
      </p:sp>
      <p:pic>
        <p:nvPicPr>
          <p:cNvPr id="7" name="Picture 6"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6364" b="40909"/>
              <a:stretch>
                <a:fillRect/>
              </a:stretch>
            </p:blipFill>
          </mc:Choice>
          <mc:Fallback>
            <p:blipFill>
              <a:blip r:embed="rId4"/>
              <a:srcRect t="16364" b="40909"/>
              <a:stretch>
                <a:fillRect/>
              </a:stretch>
            </p:blipFill>
          </mc:Fallback>
        </mc:AlternateContent>
        <p:spPr>
          <a:xfrm>
            <a:off x="0" y="1371600"/>
            <a:ext cx="9144000" cy="505619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Symmetric Cipher Model</a:t>
            </a:r>
            <a:endParaRPr lang="en-AU" dirty="0"/>
          </a:p>
        </p:txBody>
      </p:sp>
      <p:sp>
        <p:nvSpPr>
          <p:cNvPr id="46083" name="Rectangle 3"/>
          <p:cNvSpPr>
            <a:spLocks noGrp="1" noChangeArrowheads="1"/>
          </p:cNvSpPr>
          <p:nvPr>
            <p:ph idx="1"/>
          </p:nvPr>
        </p:nvSpPr>
        <p:spPr/>
        <p:txBody>
          <a:bodyPr/>
          <a:lstStyle/>
          <a:p>
            <a:r>
              <a:rPr lang="en-US" dirty="0" smtClean="0"/>
              <a:t>There are two requirements for secure use of conventional encryption:</a:t>
            </a:r>
          </a:p>
          <a:p>
            <a:pPr lvl="1">
              <a:spcBef>
                <a:spcPts val="2400"/>
              </a:spcBef>
            </a:pPr>
            <a:r>
              <a:rPr lang="en-US" dirty="0" smtClean="0"/>
              <a:t>A strong encryption algorithm</a:t>
            </a:r>
          </a:p>
          <a:p>
            <a:pPr lvl="1">
              <a:spcBef>
                <a:spcPts val="2400"/>
              </a:spcBef>
            </a:pPr>
            <a:r>
              <a:rPr lang="en-US" dirty="0" smtClean="0"/>
              <a:t>Sender and receiver must have obtained copies of the secret key in a secure fashion and must keep the key secure</a:t>
            </a:r>
            <a:endParaRPr lang="en-AU" dirty="0"/>
          </a:p>
        </p:txBody>
      </p:sp>
      <p:pic>
        <p:nvPicPr>
          <p:cNvPr id="8" name="Picture 7"/>
          <p:cNvPicPr>
            <a:picLocks noChangeAspect="1"/>
          </p:cNvPicPr>
          <p:nvPr/>
        </p:nvPicPr>
        <p:blipFill>
          <a:blip r:embed="rId3"/>
          <a:stretch>
            <a:fillRect/>
          </a:stretch>
        </p:blipFill>
        <p:spPr>
          <a:xfrm>
            <a:off x="6324600" y="5033211"/>
            <a:ext cx="2667000" cy="1824789"/>
          </a:xfrm>
          <a:prstGeom prst="rect">
            <a:avLst/>
          </a:prstGeom>
        </p:spPr>
      </p:pic>
      <p:sp>
        <p:nvSpPr>
          <p:cNvPr id="5" name="Footer Placeholder 4"/>
          <p:cNvSpPr>
            <a:spLocks noGrp="1"/>
          </p:cNvSpPr>
          <p:nvPr>
            <p:ph type="ftr" sz="quarter" idx="11"/>
          </p:nvPr>
        </p:nvSpPr>
        <p:spPr>
          <a:xfrm>
            <a:off x="0" y="6492875"/>
            <a:ext cx="5486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000" dirty="0" smtClean="0"/>
              <a:t>© 2017 Pearson Education, Inc., Hoboken, NJ. All rights reserved. </a:t>
            </a:r>
            <a:endParaRPr lang="en-US" sz="1000" dirty="0"/>
          </a:p>
        </p:txBody>
      </p:sp>
      <p:pic>
        <p:nvPicPr>
          <p:cNvPr id="7" name="Picture 6"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909" b="17273"/>
              <a:stretch>
                <a:fillRect/>
              </a:stretch>
            </p:blipFill>
          </mc:Choice>
          <mc:Fallback>
            <p:blipFill>
              <a:blip r:embed="rId4"/>
              <a:srcRect t="20909" b="17273"/>
              <a:stretch>
                <a:fillRect/>
              </a:stretch>
            </p:blipFill>
          </mc:Fallback>
        </mc:AlternateContent>
        <p:spPr>
          <a:xfrm>
            <a:off x="-228600" y="-457121"/>
            <a:ext cx="9144000" cy="7315121"/>
          </a:xfrm>
          <a:prstGeom prst="rect">
            <a:avLst/>
          </a:prstGeom>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Cryptographic Systems</a:t>
            </a:r>
            <a:endParaRPr lang="en-AU" dirty="0"/>
          </a:p>
        </p:txBody>
      </p:sp>
      <p:sp>
        <p:nvSpPr>
          <p:cNvPr id="54275" name="Rectangle 3"/>
          <p:cNvSpPr>
            <a:spLocks noGrp="1" noChangeArrowheads="1"/>
          </p:cNvSpPr>
          <p:nvPr>
            <p:ph idx="1"/>
          </p:nvPr>
        </p:nvSpPr>
        <p:spPr>
          <a:xfrm>
            <a:off x="228600" y="1600200"/>
            <a:ext cx="8610600" cy="914400"/>
          </a:xfrm>
        </p:spPr>
        <p:txBody>
          <a:bodyPr>
            <a:normAutofit/>
          </a:bodyPr>
          <a:lstStyle/>
          <a:p>
            <a:r>
              <a:rPr lang="en-US" dirty="0" smtClean="0"/>
              <a:t>Characterized along three independent dimensions:</a:t>
            </a:r>
          </a:p>
        </p:txBody>
      </p:sp>
      <p:graphicFrame>
        <p:nvGraphicFramePr>
          <p:cNvPr id="4" name="Diagram 3"/>
          <p:cNvGraphicFramePr/>
          <p:nvPr/>
        </p:nvGraphicFramePr>
        <p:xfrm>
          <a:off x="1447800" y="2438400"/>
          <a:ext cx="6248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77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Cryptanalysis and </a:t>
            </a:r>
            <a:br>
              <a:rPr lang="en-US" dirty="0" smtClean="0"/>
            </a:br>
            <a:r>
              <a:rPr lang="en-US" dirty="0" smtClean="0"/>
              <a:t>Brute-Force Attack</a:t>
            </a:r>
            <a:endParaRPr lang="en-AU" dirty="0"/>
          </a:p>
        </p:txBody>
      </p:sp>
      <p:graphicFrame>
        <p:nvGraphicFramePr>
          <p:cNvPr id="8" name="Content Placeholder 7"/>
          <p:cNvGraphicFramePr>
            <a:graphicFrameLocks noGrp="1"/>
          </p:cNvGraphicFramePr>
          <p:nvPr>
            <p:ph idx="1"/>
          </p:nvPr>
        </p:nvGraphicFramePr>
        <p:xfrm>
          <a:off x="228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orient="vert"/>
          </p:nvPr>
        </p:nvSpPr>
        <p:spPr>
          <a:xfrm>
            <a:off x="7620000" y="0"/>
            <a:ext cx="1447800" cy="6858000"/>
          </a:xfrm>
        </p:spPr>
        <p:txBody>
          <a:bodyPr>
            <a:normAutofit fontScale="90000"/>
            <a:scene3d>
              <a:camera prst="orthographicFront">
                <a:rot lat="0" lon="0" rev="5400000"/>
              </a:camera>
              <a:lightRig rig="threePt" dir="t"/>
            </a:scene3d>
          </a:bodyPr>
          <a:lstStyle/>
          <a:p>
            <a:pPr eaLnBrk="1" hangingPunct="1">
              <a:lnSpc>
                <a:spcPts val="3500"/>
              </a:lnSpc>
              <a:defRPr/>
            </a:pPr>
            <a:r>
              <a:rPr lang="en-US" sz="3556" dirty="0" smtClean="0"/>
              <a:t>Table 3.1  </a:t>
            </a:r>
            <a:r>
              <a:rPr lang="en-US" sz="4400" dirty="0" smtClean="0"/>
              <a:t/>
            </a:r>
            <a:br>
              <a:rPr lang="en-US" sz="4400" dirty="0" smtClean="0"/>
            </a:br>
            <a:r>
              <a:rPr lang="en-US" sz="2444" dirty="0" smtClean="0"/>
              <a:t>Types of </a:t>
            </a:r>
            <a:br>
              <a:rPr lang="en-US" sz="2444" dirty="0" smtClean="0"/>
            </a:br>
            <a:r>
              <a:rPr lang="en-US" sz="2444" dirty="0" smtClean="0"/>
              <a:t>Attacks </a:t>
            </a:r>
            <a:br>
              <a:rPr lang="en-US" sz="2444" dirty="0" smtClean="0"/>
            </a:br>
            <a:r>
              <a:rPr lang="en-US" sz="2444" dirty="0" smtClean="0"/>
              <a:t>on </a:t>
            </a:r>
            <a:br>
              <a:rPr lang="en-US" sz="2444" dirty="0" smtClean="0"/>
            </a:br>
            <a:r>
              <a:rPr lang="en-US" sz="2444" dirty="0" smtClean="0"/>
              <a:t>Encrypted </a:t>
            </a:r>
            <a:br>
              <a:rPr lang="en-US" sz="2444" dirty="0" smtClean="0"/>
            </a:br>
            <a:r>
              <a:rPr lang="en-US" sz="2444" dirty="0" smtClean="0"/>
              <a:t>Messages </a:t>
            </a:r>
            <a:endParaRPr lang="en-AU" sz="2444" dirty="0"/>
          </a:p>
        </p:txBody>
      </p:sp>
      <p:sp>
        <p:nvSpPr>
          <p:cNvPr id="6" name="Vertical Text Placeholder 5"/>
          <p:cNvSpPr>
            <a:spLocks noGrp="1"/>
          </p:cNvSpPr>
          <p:nvPr>
            <p:ph type="body" orient="vert" idx="1"/>
          </p:nvPr>
        </p:nvSpPr>
        <p:spPr/>
        <p:txBody>
          <a:bodyPr/>
          <a:lstStyle/>
          <a:p>
            <a:endParaRPr lang="en-US" dirty="0"/>
          </a:p>
        </p:txBody>
      </p:sp>
      <p:pic>
        <p:nvPicPr>
          <p:cNvPr id="5" name="Picture 4"/>
          <p:cNvPicPr>
            <a:picLocks noChangeAspect="1"/>
          </p:cNvPicPr>
          <p:nvPr/>
        </p:nvPicPr>
        <p:blipFill>
          <a:blip r:embed="rId3"/>
          <a:srcRect r="7115" b="1787"/>
          <a:stretch>
            <a:fillRect/>
          </a:stretch>
        </p:blipFill>
        <p:spPr>
          <a:xfrm>
            <a:off x="152400" y="381000"/>
            <a:ext cx="7329352" cy="6172200"/>
          </a:xfrm>
          <a:prstGeom prst="rect">
            <a:avLst/>
          </a:prstGeom>
        </p:spPr>
      </p:pic>
      <p:sp>
        <p:nvSpPr>
          <p:cNvPr id="7" name="Footer Placeholder 6"/>
          <p:cNvSpPr>
            <a:spLocks noGrp="1"/>
          </p:cNvSpPr>
          <p:nvPr>
            <p:ph type="ftr" sz="quarter" idx="11"/>
          </p:nvPr>
        </p:nvSpPr>
        <p:spPr>
          <a:xfrm>
            <a:off x="0" y="6492875"/>
            <a:ext cx="6248400"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9561</TotalTime>
  <Words>7433</Words>
  <Application>Microsoft Office PowerPoint</Application>
  <PresentationFormat>On-screen Show (4:3)</PresentationFormat>
  <Paragraphs>811</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ＭＳ Ｐゴシック</vt:lpstr>
      <vt:lpstr>Arial</vt:lpstr>
      <vt:lpstr>Candara</vt:lpstr>
      <vt:lpstr>Courier</vt:lpstr>
      <vt:lpstr>Mistral</vt:lpstr>
      <vt:lpstr>Times New Roman</vt:lpstr>
      <vt:lpstr>Times-Roman</vt:lpstr>
      <vt:lpstr>Wingdings</vt:lpstr>
      <vt:lpstr>Infusion</vt:lpstr>
      <vt:lpstr>1_Infusion</vt:lpstr>
      <vt:lpstr>Cryptography and Network Security</vt:lpstr>
      <vt:lpstr>Chapter 3</vt:lpstr>
      <vt:lpstr>Definitions</vt:lpstr>
      <vt:lpstr>PowerPoint Presentation</vt:lpstr>
      <vt:lpstr>Symmetric Cipher Model</vt:lpstr>
      <vt:lpstr>PowerPoint Presentation</vt:lpstr>
      <vt:lpstr>Cryptographic Systems</vt:lpstr>
      <vt:lpstr>Cryptanalysis and  Brute-Force Attack</vt:lpstr>
      <vt:lpstr>Table 3.1   Types of  Attacks  on  Encrypted  Messages </vt:lpstr>
      <vt:lpstr>Encryption Scheme Security</vt:lpstr>
      <vt:lpstr>Brute-Force Attack</vt:lpstr>
      <vt:lpstr>Substitution Technique</vt:lpstr>
      <vt:lpstr>Caesar Cipher</vt:lpstr>
      <vt:lpstr>Caesar Cipher Algorithm</vt:lpstr>
      <vt:lpstr>PowerPoint Presentation</vt:lpstr>
      <vt:lpstr>Monoalphabetic Cipher</vt:lpstr>
      <vt:lpstr>PowerPoint Presentation</vt:lpstr>
      <vt:lpstr>Monoalphabetic Ciphers</vt:lpstr>
      <vt:lpstr>Playfair Cipher</vt:lpstr>
      <vt:lpstr>Playfair Key Matrix</vt:lpstr>
      <vt:lpstr>PowerPoint Presentation</vt:lpstr>
      <vt:lpstr>Polyalphabetic Ciphers</vt:lpstr>
      <vt:lpstr>Vigenère Cipher</vt:lpstr>
      <vt:lpstr>Example of Vigenère Cipher</vt:lpstr>
      <vt:lpstr>Vigenère Autokey System</vt:lpstr>
      <vt:lpstr>Vernam Cipher</vt:lpstr>
      <vt:lpstr>One-Time Pad</vt:lpstr>
      <vt:lpstr>Difficulties</vt:lpstr>
      <vt:lpstr>Row Transposition Cipher</vt:lpstr>
      <vt:lpstr>   Steganography</vt:lpstr>
      <vt:lpstr>Steganography vs. Encryption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Iman Almomani</cp:lastModifiedBy>
  <cp:revision>95</cp:revision>
  <cp:lastPrinted>2009-08-04T04:48:40Z</cp:lastPrinted>
  <dcterms:created xsi:type="dcterms:W3CDTF">2016-03-13T02:05:22Z</dcterms:created>
  <dcterms:modified xsi:type="dcterms:W3CDTF">2022-10-12T10:59:43Z</dcterms:modified>
  <cp:category/>
</cp:coreProperties>
</file>