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30"/>
  </p:notesMasterIdLst>
  <p:handoutMasterIdLst>
    <p:handoutMasterId r:id="rId31"/>
  </p:handoutMasterIdLst>
  <p:sldIdLst>
    <p:sldId id="329" r:id="rId3"/>
    <p:sldId id="330" r:id="rId4"/>
    <p:sldId id="277" r:id="rId5"/>
    <p:sldId id="275" r:id="rId6"/>
    <p:sldId id="326" r:id="rId7"/>
    <p:sldId id="278" r:id="rId8"/>
    <p:sldId id="279" r:id="rId9"/>
    <p:sldId id="280" r:id="rId10"/>
    <p:sldId id="282" r:id="rId11"/>
    <p:sldId id="284" r:id="rId12"/>
    <p:sldId id="287" r:id="rId13"/>
    <p:sldId id="340" r:id="rId14"/>
    <p:sldId id="342" r:id="rId15"/>
    <p:sldId id="341" r:id="rId16"/>
    <p:sldId id="343" r:id="rId17"/>
    <p:sldId id="344" r:id="rId18"/>
    <p:sldId id="345" r:id="rId19"/>
    <p:sldId id="346" r:id="rId20"/>
    <p:sldId id="347" r:id="rId21"/>
    <p:sldId id="348" r:id="rId22"/>
    <p:sldId id="349" r:id="rId23"/>
    <p:sldId id="335" r:id="rId24"/>
    <p:sldId id="336" r:id="rId25"/>
    <p:sldId id="337" r:id="rId26"/>
    <p:sldId id="288" r:id="rId27"/>
    <p:sldId id="350" r:id="rId28"/>
    <p:sldId id="332"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9" autoAdjust="0"/>
    <p:restoredTop sz="85452" autoAdjust="0"/>
  </p:normalViewPr>
  <p:slideViewPr>
    <p:cSldViewPr>
      <p:cViewPr varScale="1">
        <p:scale>
          <a:sx n="71" d="100"/>
          <a:sy n="71" d="100"/>
        </p:scale>
        <p:origin x="198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handoutMaster" Target="handoutMasters/handout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notesMaster" Target="notesMasters/notesMaster1.xml" /><Relationship Id="rId35" Type="http://schemas.openxmlformats.org/officeDocument/2006/relationships/tableStyles" Target="tableStyles.xml" /></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 /></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 /></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 /></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25CA973-C949-0B49-8EBA-E76268828C03}">
      <dgm:prSet/>
      <dgm:spPr/>
      <dgm:t>
        <a:bodyPr/>
        <a:lstStyle/>
        <a:p>
          <a:pPr rtl="0"/>
          <a:r>
            <a:rPr lang="en-US" dirty="0"/>
            <a:t>Encrypts a digital data stream one bit or one byte at a time</a:t>
          </a:r>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dirty="0"/>
            <a:t>Examples:</a:t>
          </a:r>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dgm:spPr/>
      <dgm:t>
        <a:bodyPr/>
        <a:lstStyle/>
        <a:p>
          <a:pPr rtl="0"/>
          <a:r>
            <a:rPr lang="en-US" dirty="0" err="1"/>
            <a:t>Autokeyed</a:t>
          </a:r>
          <a:r>
            <a:rPr lang="en-US" dirty="0"/>
            <a:t> </a:t>
          </a:r>
          <a:r>
            <a:rPr lang="en-US" dirty="0" err="1"/>
            <a:t>Vigenère</a:t>
          </a:r>
          <a:r>
            <a:rPr lang="en-US" dirty="0"/>
            <a:t> cipher</a:t>
          </a:r>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dgm:spPr/>
      <dgm:t>
        <a:bodyPr/>
        <a:lstStyle/>
        <a:p>
          <a:pPr rtl="0"/>
          <a:r>
            <a:rPr lang="en-US" dirty="0" err="1"/>
            <a:t>Vernam</a:t>
          </a:r>
          <a:r>
            <a:rPr lang="en-US" dirty="0"/>
            <a:t> cipher</a:t>
          </a:r>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r>
            <a:rPr lang="en-US" dirty="0"/>
            <a:t>In the ideal case, a one-time pad version of the </a:t>
          </a:r>
          <a:r>
            <a:rPr lang="en-US" dirty="0" err="1"/>
            <a:t>Vernam</a:t>
          </a:r>
          <a:r>
            <a:rPr lang="en-US" dirty="0"/>
            <a:t> cipher would be used, in which the </a:t>
          </a:r>
          <a:r>
            <a:rPr lang="en-US" dirty="0" err="1"/>
            <a:t>keystream</a:t>
          </a:r>
          <a:r>
            <a:rPr lang="en-US" dirty="0"/>
            <a:t> is as long as the plaintext bit stream</a:t>
          </a:r>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r>
            <a:rPr lang="en-US" dirty="0"/>
            <a:t>If the cryptographic </a:t>
          </a:r>
          <a:r>
            <a:rPr lang="en-US" dirty="0" err="1"/>
            <a:t>keystream</a:t>
          </a:r>
          <a:r>
            <a:rPr lang="en-US" dirty="0"/>
            <a:t> is random, then this cipher is unbreakable by any means other than acquiring the </a:t>
          </a:r>
          <a:r>
            <a:rPr lang="en-US" dirty="0" err="1"/>
            <a:t>keystream</a:t>
          </a:r>
          <a:endParaRPr lang="en-US"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dgm:spPr/>
      <dgm:t>
        <a:bodyPr/>
        <a:lstStyle/>
        <a:p>
          <a:pPr rtl="0"/>
          <a:r>
            <a:rPr lang="en-US" dirty="0" err="1"/>
            <a:t>Keystream</a:t>
          </a:r>
          <a:r>
            <a:rPr lang="en-US" dirty="0"/>
            <a:t> must be provided to both users in advance via some independent and secure channel</a:t>
          </a:r>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dgm:spPr/>
      <dgm:t>
        <a:bodyPr/>
        <a:lstStyle/>
        <a:p>
          <a:pPr rtl="0"/>
          <a:r>
            <a:rPr lang="en-US" dirty="0"/>
            <a:t>This introduces insurmountable logistical problems if the intended data traffic is very large</a:t>
          </a:r>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dirty="0"/>
            <a:t>For practical reasons the bit-stream generator must be implemented as an algorithmic procedure so that the cryptographic bit stream can be produced by both users</a:t>
          </a:r>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dgm:spPr/>
      <dgm:t>
        <a:bodyPr/>
        <a:lstStyle/>
        <a:p>
          <a:pPr rtl="0"/>
          <a:r>
            <a:rPr lang="en-US" dirty="0"/>
            <a:t>It must be computationally impractical to predict future portions of the bit stream based on previous portions of the bit stream</a:t>
          </a:r>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dgm:spPr/>
      <dgm:t>
        <a:bodyPr/>
        <a:lstStyle/>
        <a:p>
          <a:pPr rtl="0"/>
          <a:r>
            <a:rPr lang="en-US" dirty="0"/>
            <a:t>The two users need only share the generating key and each can produce the </a:t>
          </a:r>
          <a:r>
            <a:rPr lang="en-US" dirty="0" err="1"/>
            <a:t>keystream</a:t>
          </a:r>
          <a:endParaRPr lang="en-US" dirty="0"/>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8A1830D-C83F-544F-A09D-395AF20727E1}" srcId="{625CA973-C949-0B49-8EBA-E76268828C03}" destId="{085DFABC-820A-9441-8D9B-D16FE6638F73}" srcOrd="0" destOrd="0" parTransId="{DF24B70A-31D5-9947-A093-C8B124139D75}" sibTransId="{7831E1FE-6132-9E44-991D-5A43811B3E61}"/>
    <dgm:cxn modelId="{E0B7D912-84A4-1044-817C-6F0446FCACFD}" type="presOf" srcId="{085DFABC-820A-9441-8D9B-D16FE6638F73}" destId="{483862D4-68AF-394B-9853-B785CF4575EB}" srcOrd="0" destOrd="0"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6A018318-4A50-AC45-9510-057EC9DEEABD}" srcId="{25F88892-1718-AA47-BD33-9CBE3B48EE63}" destId="{91009186-E007-5F43-8FF5-1C299DFAA5DE}" srcOrd="0" destOrd="0" parTransId="{2BA905CE-B876-DD49-ACC1-8A15CA825F96}" sibTransId="{ADC62BC0-450B-204B-8B3E-6353911601EB}"/>
    <dgm:cxn modelId="{16CAAC19-89B3-2941-96C0-90763AE56C80}" srcId="{B49DFDEA-C1E6-FD44-8894-2C30F1D756E3}" destId="{6A150459-F120-F142-BA3A-97697F7A0DAE}" srcOrd="2" destOrd="0" parTransId="{CCE12F00-86EB-0A45-A137-2CFD250D01A4}" sibTransId="{DAB32485-39E3-AC48-AA64-CFF75F53D828}"/>
    <dgm:cxn modelId="{C953D621-BCDA-5649-8271-1F6D12084F7C}" srcId="{6A150459-F120-F142-BA3A-97697F7A0DAE}" destId="{B811C9F2-426A-5340-B551-6C3B699F7460}" srcOrd="1" destOrd="0" parTransId="{0C7EC46B-37E2-B044-ABC1-1FB5DF4CC97A}" sibTransId="{7F1E6B9E-11EB-2F4D-A365-A4A89F0BD4A2}"/>
    <dgm:cxn modelId="{511A762C-B0C0-C249-8E70-3C316205A18D}" srcId="{6A150459-F120-F142-BA3A-97697F7A0DAE}" destId="{307C9169-FD19-AC47-87F6-E8088C3881B5}" srcOrd="0" destOrd="0" parTransId="{9269A3DE-2464-1340-9903-9CCDD4D3419F}" sibTransId="{27339016-3257-8F45-BFC8-8B12CDD93D77}"/>
    <dgm:cxn modelId="{93528F30-D4E4-B34E-97E5-8071551C6D9A}" type="presOf" srcId="{B811C9F2-426A-5340-B551-6C3B699F7460}" destId="{E3071BAB-526E-7246-9BFE-CC25E4D1F4D3}" srcOrd="0"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B3C2935D-9319-6D44-BB7B-E5A7177E773A}" srcId="{25F88892-1718-AA47-BD33-9CBE3B48EE63}" destId="{511C53A0-B84E-A04B-AB4F-85049655B05F}" srcOrd="1" destOrd="0" parTransId="{B7FFCEBC-714B-3F4E-A7AB-F6CAF65D8F2D}" sibTransId="{E1469CCF-8233-4D4F-B114-9977B795DDB4}"/>
    <dgm:cxn modelId="{6535705F-135A-6241-9AF9-5619D985202D}" type="presOf" srcId="{25F88892-1718-AA47-BD33-9CBE3B48EE63}" destId="{9A6FA038-3999-3F4C-84B0-1E295CA7802E}" srcOrd="0" destOrd="0" presId="urn:microsoft.com/office/officeart/2005/8/layout/lProcess2"/>
    <dgm:cxn modelId="{BEAF3A85-AD15-244F-9935-63FB8FC5D734}" type="presOf" srcId="{511C53A0-B84E-A04B-AB4F-85049655B05F}" destId="{9A6FA038-3999-3F4C-84B0-1E295CA7802E}" srcOrd="0" destOrd="2" presId="urn:microsoft.com/office/officeart/2005/8/layout/lProcess2"/>
    <dgm:cxn modelId="{0E85AC86-D1BF-4449-8A20-EE2CD9F9FEF9}" srcId="{085DFABC-820A-9441-8D9B-D16FE6638F73}" destId="{53D7D7AD-E7D7-2A43-8204-C15E1B95BC68}" srcOrd="1" destOrd="0" parTransId="{021F3417-BD24-0445-9AE8-64190E8FA58C}" sibTransId="{D6DDB179-3CB9-7A46-AA5F-43037B80D08D}"/>
    <dgm:cxn modelId="{B1E66890-F1EC-6347-85E3-D77471EDCD77}" type="presOf" srcId="{53D7D7AD-E7D7-2A43-8204-C15E1B95BC68}" destId="{483862D4-68AF-394B-9853-B785CF4575EB}"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8D38A4AD-CDD7-724E-8E50-259B51790A2C}" type="presOf" srcId="{B49DFDEA-C1E6-FD44-8894-2C30F1D756E3}" destId="{39452D4C-3643-1045-A9B0-24D2B5019761}"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35FACD7-9171-5740-A0E0-FA0D7BC138B7}" type="presOf" srcId="{625CA973-C949-0B49-8EBA-E76268828C03}" destId="{776B5AA3-E8DB-AA49-B3DF-4D6ADBBB4F23}" srcOrd="0" destOrd="0" presId="urn:microsoft.com/office/officeart/2005/8/layout/lProcess2"/>
    <dgm:cxn modelId="{F884C4D7-2123-A243-92CE-55864CE7A0A2}" type="presOf" srcId="{87E56F79-264A-7048-9159-053BCE3633AE}" destId="{5AC933B3-2544-0F42-9BA3-413721FCC33E}" srcOrd="1"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F673E4FE-A649-0745-8388-67E5CA4B863E}" srcId="{B49DFDEA-C1E6-FD44-8894-2C30F1D756E3}" destId="{625CA973-C949-0B49-8EBA-E76268828C03}" srcOrd="0" destOrd="0" parTransId="{D3F86C37-9999-C04C-8736-EF9460A25D9E}" sibTransId="{939F11A5-58C3-644C-97F6-DC02ACE4629F}"/>
    <dgm:cxn modelId="{C91182FF-E07B-A94E-82BD-BFC90E1BD528}" type="presOf" srcId="{91009186-E007-5F43-8FF5-1C299DFAA5DE}" destId="{9A6FA038-3999-3F4C-84B0-1E295CA7802E}" srcOrd="0" destOrd="1"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3A1DDF25-FFA9-B145-AE5C-991984DE3695}">
      <dgm:prSet/>
      <dgm:spPr/>
      <dgm:t>
        <a:bodyPr/>
        <a:lstStyle/>
        <a:p>
          <a:pPr rtl="0"/>
          <a:r>
            <a:rPr lang="en-US"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The majority of network-based symmetric cryptographic applications make use of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a:solidFill>
          <a:schemeClr val="bg2"/>
        </a:solidFill>
        <a:ln>
          <a:solidFill>
            <a:schemeClr val="tx2"/>
          </a:solidFill>
        </a:ln>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a:t>Substitutions</a:t>
          </a:r>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a:t>Each plaintext element or group of elements is uniquely replaced by a corresponding </a:t>
          </a:r>
          <a:r>
            <a:rPr lang="en-US" dirty="0" err="1"/>
            <a:t>ciphertext</a:t>
          </a:r>
          <a:r>
            <a:rPr lang="en-US" dirty="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a:t>Permutation </a:t>
          </a:r>
          <a:endParaRPr lang="en-US" dirty="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pt>
    <dgm:pt modelId="{9B1769EE-F32D-4B41-951F-64C6336B81AD}" type="pres">
      <dgm:prSet presAssocID="{A9024AA8-48CB-4542-A772-07573CAF7362}" presName="childShp" presStyleLbl="bgAccFollowNode1" presStyleIdx="0" presStyleCnt="2">
        <dgm:presLayoutVars>
          <dgm:bulletEnabled val="1"/>
        </dgm:presLayoutVars>
      </dgm:prSet>
      <dgm:spPr/>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pt>
    <dgm:pt modelId="{A41ED0DD-C2EF-014C-9055-C4A81ADD72A3}" type="pres">
      <dgm:prSet presAssocID="{339B6737-1E45-4247-A5FB-A7F6697B4194}" presName="childShp" presStyleLbl="bgAccFollowNode1" presStyleIdx="1" presStyleCnt="2">
        <dgm:presLayoutVars>
          <dgm:bulletEnabled val="1"/>
        </dgm:presLayoutVars>
      </dgm:prSet>
      <dgm:spPr/>
    </dgm:pt>
  </dgm:ptLst>
  <dgm:cxnLst>
    <dgm:cxn modelId="{C9875715-680F-3C4A-8FF4-4F2976F2EF9E}" srcId="{A9024AA8-48CB-4542-A772-07573CAF7362}" destId="{55BECFDC-A5D7-BE4B-A8D6-4BBE040FDDBC}" srcOrd="0" destOrd="0" parTransId="{C3AF525D-4946-3A46-9919-E319EE856F1E}" sibTransId="{DEDE1FD2-5E9B-7044-945A-CA349919BAD6}"/>
    <dgm:cxn modelId="{9C2D0816-1443-8742-BCCC-E56A01364534}" srcId="{339B6737-1E45-4247-A5FB-A7F6697B4194}" destId="{5492F155-BB51-7D45-BD7B-554B01F584EA}" srcOrd="0" destOrd="0" parTransId="{D4A359E2-6C03-574E-A3BB-D6865DD41D8D}" sibTransId="{F8717277-A6DE-A54F-8813-09A308431CA4}"/>
    <dgm:cxn modelId="{F2B2A71C-A986-4F4D-9934-A9FFBE5FDA82}" type="presOf" srcId="{55BECFDC-A5D7-BE4B-A8D6-4BBE040FDDBC}" destId="{9B1769EE-F32D-4B41-951F-64C6336B81AD}"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23435977-5822-5640-A730-E547BB348E22}" type="presOf" srcId="{339B6737-1E45-4247-A5FB-A7F6697B4194}" destId="{14881E42-CC0D-1E43-8416-8DF6501C7DFC}"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65D90CDB-8CDF-734C-A7EA-CBB53CB6B9FF}" srcId="{3C0C7DEF-6978-3340-B693-74DE05CA3281}" destId="{A9024AA8-48CB-4542-A772-07573CAF7362}" srcOrd="0" destOrd="0" parTransId="{CDB53F6A-0AF0-6745-ACC9-998E95F27A79}" sibTransId="{E5AE1784-F24C-FD48-AB88-4D531BD73195}"/>
    <dgm:cxn modelId="{56B537EE-880B-5C46-B32C-80C9D396AE7D}" type="presOf" srcId="{3C0C7DEF-6978-3340-B693-74DE05CA3281}" destId="{7F5A2714-1920-DB43-B513-905BC1B3D794}" srcOrd="0" destOrd="0" presId="urn:microsoft.com/office/officeart/2005/8/layout/vList6"/>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a:effectLst>
                <a:outerShdw blurRad="38100" dist="38100" dir="2700000" algn="tl">
                  <a:srgbClr val="000000">
                    <a:alpha val="43137"/>
                  </a:srgbClr>
                </a:outerShdw>
              </a:effectLst>
            </a:rPr>
            <a:t>Diffusion</a:t>
          </a: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a:t>The statistical structure of the plaintext is dissipated into long-range statistics of the ciphertext</a:t>
          </a:r>
          <a:endParaRPr lang="en-US" dirty="0"/>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a:t>This is achieved by having each plaintext digit affect the value of many ciphertext digits</a:t>
          </a:r>
          <a:endParaRPr lang="en-US" dirty="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a:t>Seeks to make the relationship between the statistics of the ciphertext and the value of the encryption key as complex as possible </a:t>
          </a:r>
          <a:endParaRPr lang="en-US" dirty="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pt>
    <dgm:pt modelId="{05C59622-ED4A-404E-B3CC-481B6A564661}" type="pres">
      <dgm:prSet presAssocID="{BE08394E-9AD7-5E4F-A326-5B7BCF55AA1C}" presName="parentText" presStyleLbl="node1" presStyleIdx="0" presStyleCnt="2">
        <dgm:presLayoutVars>
          <dgm:chMax val="0"/>
          <dgm:bulletEnabled val="1"/>
        </dgm:presLayoutVars>
      </dgm:prSet>
      <dgm:spPr/>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pt>
    <dgm:pt modelId="{C63903A1-0277-2D4F-AE67-0F382A9588E9}" type="pres">
      <dgm:prSet presAssocID="{65D6BF23-DB72-CC43-B7E4-995E1C14E107}" presName="parentText" presStyleLbl="node1" presStyleIdx="1" presStyleCnt="2">
        <dgm:presLayoutVars>
          <dgm:chMax val="0"/>
          <dgm:bulletEnabled val="1"/>
        </dgm:presLayoutVars>
      </dgm:prSet>
      <dgm:spPr/>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pt>
  </dgm:ptLst>
  <dgm:cxnLst>
    <dgm:cxn modelId="{B7E3C01F-7058-304F-94C1-95E630F0C58F}" srcId="{F0B9F18A-62A8-384E-9782-9A1E72013E03}" destId="{65D6BF23-DB72-CC43-B7E4-995E1C14E107}" srcOrd="1" destOrd="0" parTransId="{29303A03-59AC-FD42-8008-D94CD202C61F}" sibTransId="{AA64C3FA-BBB0-7F47-96EE-9EB013DFE407}"/>
    <dgm:cxn modelId="{91FFE62C-1B89-8841-AD98-82BC69AB6746}" type="presOf" srcId="{C3D06ADD-F431-2143-80BC-B22BC6F2DA0D}" destId="{5A30085D-7AF6-344F-B216-B72909C92BD4}" srcOrd="0" destOrd="1" presId="urn:microsoft.com/office/officeart/2005/8/layout/list1"/>
    <dgm:cxn modelId="{A25F322F-CE79-0843-8F1A-0F8F5A06925E}" type="presOf" srcId="{65D6BF23-DB72-CC43-B7E4-995E1C14E107}" destId="{C63903A1-0277-2D4F-AE67-0F382A9588E9}" srcOrd="1" destOrd="0" presId="urn:microsoft.com/office/officeart/2005/8/layout/list1"/>
    <dgm:cxn modelId="{22FA7735-CC83-864C-824F-6B131A1DFC16}" type="presOf" srcId="{BE08394E-9AD7-5E4F-A326-5B7BCF55AA1C}" destId="{05C59622-ED4A-404E-B3CC-481B6A564661}" srcOrd="1" destOrd="0"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70EC1D53-9365-0248-9107-03E1E0147ADD}" type="presOf" srcId="{31AD0D93-4FB8-3E4D-950A-AB56031F9305}" destId="{4FEE6985-9E03-6C45-BF93-562135E96DEF}" srcOrd="0" destOrd="1" presId="urn:microsoft.com/office/officeart/2005/8/layout/list1"/>
    <dgm:cxn modelId="{3C1D307E-C179-E14B-BA53-0AD24B904437}" srcId="{BE08394E-9AD7-5E4F-A326-5B7BCF55AA1C}" destId="{C3D06ADD-F431-2143-80BC-B22BC6F2DA0D}" srcOrd="1" destOrd="0" parTransId="{DE6CE59B-8C70-ED46-B72E-16AC488006E1}" sibTransId="{DD59126B-07A3-F146-B6FB-E0ACE6B3393B}"/>
    <dgm:cxn modelId="{77078090-EFD4-6E46-9F47-7779E2992AB9}" srcId="{65D6BF23-DB72-CC43-B7E4-995E1C14E107}" destId="{31AD0D93-4FB8-3E4D-950A-AB56031F9305}" srcOrd="1" destOrd="0" parTransId="{2B7CC783-1C66-AB40-8311-6C9B7FA4BDEE}" sibTransId="{47074CFB-D989-EE49-A911-5E54ECD522ED}"/>
    <dgm:cxn modelId="{A1C9A291-E3BB-A04D-876C-63B4935EE369}" srcId="{BE08394E-9AD7-5E4F-A326-5B7BCF55AA1C}" destId="{E9DC9C48-40B7-AA4E-A20F-5CD3DCA99CA5}" srcOrd="0" destOrd="0" parTransId="{122ECC78-3244-E644-AE42-512AA6D16D55}" sibTransId="{8352DB6A-D6F8-B043-936D-D33454945EF7}"/>
    <dgm:cxn modelId="{B287CE91-C0E8-B34D-A5C8-C34D2B14FD37}" srcId="{65D6BF23-DB72-CC43-B7E4-995E1C14E107}" destId="{9AA27611-41C1-C445-A0CA-1078FC1C9091}" srcOrd="0" destOrd="0" parTransId="{CA7C1E19-21B8-CC40-9C64-C6BCD922C2D8}" sibTransId="{9ACCB5B7-BE48-7548-B8A2-4AAE5C0F6CEA}"/>
    <dgm:cxn modelId="{FE5E70A2-ED90-8C4D-B60C-C78C11CE3197}" type="presOf" srcId="{E9DC9C48-40B7-AA4E-A20F-5CD3DCA99CA5}" destId="{5A30085D-7AF6-344F-B216-B72909C92BD4}" srcOrd="0" destOrd="0" presId="urn:microsoft.com/office/officeart/2005/8/layout/list1"/>
    <dgm:cxn modelId="{DDF470A5-9356-DB49-AD1C-A8ED07D8615A}" type="presOf" srcId="{BE08394E-9AD7-5E4F-A326-5B7BCF55AA1C}" destId="{E5CD465B-0119-FF42-8436-E2F5ABEC7799}"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09172EEC-E945-7548-954D-DC2BA666641F}" type="presOf" srcId="{65D6BF23-DB72-CC43-B7E4-995E1C14E107}" destId="{89B32479-792E-384D-B0B3-EE8A262AE718}" srcOrd="0" destOrd="0" presId="urn:microsoft.com/office/officeart/2005/8/layout/list1"/>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5AA3-E8DB-AA49-B3DF-4D6ADBBB4F23}">
      <dsp:nvSpPr>
        <dsp:cNvPr id="0" name=""/>
        <dsp:cNvSpPr/>
      </dsp:nvSpPr>
      <dsp:spPr>
        <a:xfrm>
          <a:off x="92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Encrypts a digital data stream one bit or one byte at a time</a:t>
          </a:r>
        </a:p>
      </dsp:txBody>
      <dsp:txXfrm>
        <a:off x="924" y="0"/>
        <a:ext cx="2402837" cy="1597510"/>
      </dsp:txXfrm>
    </dsp:sp>
    <dsp:sp modelId="{483862D4-68AF-394B-9853-B785CF4575EB}">
      <dsp:nvSpPr>
        <dsp:cNvPr id="0" name=""/>
        <dsp:cNvSpPr/>
      </dsp:nvSpPr>
      <dsp:spPr>
        <a:xfrm>
          <a:off x="241207"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Examples:</a:t>
          </a:r>
        </a:p>
        <a:p>
          <a:pPr marL="57150" lvl="1" indent="-57150" algn="l" defTabSz="488950" rtl="0">
            <a:lnSpc>
              <a:spcPct val="90000"/>
            </a:lnSpc>
            <a:spcBef>
              <a:spcPct val="0"/>
            </a:spcBef>
            <a:spcAft>
              <a:spcPct val="15000"/>
            </a:spcAft>
            <a:buChar char="•"/>
          </a:pPr>
          <a:r>
            <a:rPr lang="en-US" sz="1100" kern="1200" dirty="0" err="1"/>
            <a:t>Autokeyed</a:t>
          </a:r>
          <a:r>
            <a:rPr lang="en-US" sz="1100" kern="1200" dirty="0"/>
            <a:t> </a:t>
          </a:r>
          <a:r>
            <a:rPr lang="en-US" sz="1100" kern="1200" dirty="0" err="1"/>
            <a:t>Vigenère</a:t>
          </a:r>
          <a:r>
            <a:rPr lang="en-US" sz="1100" kern="1200" dirty="0"/>
            <a:t> cipher</a:t>
          </a:r>
        </a:p>
        <a:p>
          <a:pPr marL="57150" lvl="1" indent="-57150" algn="l" defTabSz="488950" rtl="0">
            <a:lnSpc>
              <a:spcPct val="90000"/>
            </a:lnSpc>
            <a:spcBef>
              <a:spcPct val="0"/>
            </a:spcBef>
            <a:spcAft>
              <a:spcPct val="15000"/>
            </a:spcAft>
            <a:buChar char="•"/>
          </a:pPr>
          <a:r>
            <a:rPr lang="en-US" sz="1100" kern="1200" dirty="0" err="1"/>
            <a:t>Vernam</a:t>
          </a:r>
          <a:r>
            <a:rPr lang="en-US" sz="1100" kern="1200" dirty="0"/>
            <a:t> cipher</a:t>
          </a:r>
        </a:p>
      </dsp:txBody>
      <dsp:txXfrm>
        <a:off x="297508" y="1653811"/>
        <a:ext cx="1809668" cy="3348670"/>
      </dsp:txXfrm>
    </dsp:sp>
    <dsp:sp modelId="{2770F15F-983B-4D48-B14E-CC2758FC6F9C}">
      <dsp:nvSpPr>
        <dsp:cNvPr id="0" name=""/>
        <dsp:cNvSpPr/>
      </dsp:nvSpPr>
      <dsp:spPr>
        <a:xfrm>
          <a:off x="258397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 the ideal case, a one-time pad version of the </a:t>
          </a:r>
          <a:r>
            <a:rPr lang="en-US" sz="1500" kern="1200" dirty="0" err="1"/>
            <a:t>Vernam</a:t>
          </a:r>
          <a:r>
            <a:rPr lang="en-US" sz="1500" kern="1200" dirty="0"/>
            <a:t> cipher would be used, in which the </a:t>
          </a:r>
          <a:r>
            <a:rPr lang="en-US" sz="1500" kern="1200" dirty="0" err="1"/>
            <a:t>keystream</a:t>
          </a:r>
          <a:r>
            <a:rPr lang="en-US" sz="1500" kern="1200" dirty="0"/>
            <a:t> is as long as the plaintext bit stream</a:t>
          </a:r>
        </a:p>
      </dsp:txBody>
      <dsp:txXfrm>
        <a:off x="2583974" y="0"/>
        <a:ext cx="2402837" cy="1597510"/>
      </dsp:txXfrm>
    </dsp:sp>
    <dsp:sp modelId="{9A6FA038-3999-3F4C-84B0-1E295CA7802E}">
      <dsp:nvSpPr>
        <dsp:cNvPr id="0" name=""/>
        <dsp:cNvSpPr/>
      </dsp:nvSpPr>
      <dsp:spPr>
        <a:xfrm>
          <a:off x="2824258"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If the cryptographic </a:t>
          </a:r>
          <a:r>
            <a:rPr lang="en-US" sz="1400" kern="1200" dirty="0" err="1"/>
            <a:t>keystream</a:t>
          </a:r>
          <a:r>
            <a:rPr lang="en-US" sz="1400" kern="1200" dirty="0"/>
            <a:t> is random, then this cipher is unbreakable by any means other than acquiring the </a:t>
          </a:r>
          <a:r>
            <a:rPr lang="en-US" sz="1400" kern="1200" dirty="0" err="1"/>
            <a:t>keystream</a:t>
          </a:r>
          <a:endParaRPr lang="en-US" sz="1400" kern="1200" dirty="0"/>
        </a:p>
        <a:p>
          <a:pPr marL="57150" lvl="1" indent="-57150" algn="l" defTabSz="488950" rtl="0">
            <a:lnSpc>
              <a:spcPct val="90000"/>
            </a:lnSpc>
            <a:spcBef>
              <a:spcPct val="0"/>
            </a:spcBef>
            <a:spcAft>
              <a:spcPct val="15000"/>
            </a:spcAft>
            <a:buChar char="•"/>
          </a:pPr>
          <a:r>
            <a:rPr lang="en-US" sz="1100" kern="1200" dirty="0" err="1"/>
            <a:t>Keystream</a:t>
          </a:r>
          <a:r>
            <a:rPr lang="en-US" sz="1100" kern="1200" dirty="0"/>
            <a:t> must be provided to both users in advance via some independent and secure channel</a:t>
          </a:r>
        </a:p>
        <a:p>
          <a:pPr marL="57150" lvl="1" indent="-57150" algn="l" defTabSz="488950" rtl="0">
            <a:lnSpc>
              <a:spcPct val="90000"/>
            </a:lnSpc>
            <a:spcBef>
              <a:spcPct val="0"/>
            </a:spcBef>
            <a:spcAft>
              <a:spcPct val="15000"/>
            </a:spcAft>
            <a:buChar char="•"/>
          </a:pPr>
          <a:r>
            <a:rPr lang="en-US" sz="1100" kern="1200" dirty="0"/>
            <a:t>This introduces insurmountable logistical problems if the intended data traffic is very large</a:t>
          </a:r>
        </a:p>
      </dsp:txBody>
      <dsp:txXfrm>
        <a:off x="2880559" y="1653811"/>
        <a:ext cx="1809668" cy="3348670"/>
      </dsp:txXfrm>
    </dsp:sp>
    <dsp:sp modelId="{40C6BF4B-2F6B-AF4E-8E99-DEC8862D2D23}">
      <dsp:nvSpPr>
        <dsp:cNvPr id="0" name=""/>
        <dsp:cNvSpPr/>
      </dsp:nvSpPr>
      <dsp:spPr>
        <a:xfrm>
          <a:off x="5167025"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For practical reasons the bit-stream generator must be implemented as an algorithmic procedure so that the cryptographic bit stream can be produced by both users</a:t>
          </a:r>
        </a:p>
      </dsp:txBody>
      <dsp:txXfrm>
        <a:off x="5167025" y="0"/>
        <a:ext cx="2402837" cy="1597510"/>
      </dsp:txXfrm>
    </dsp:sp>
    <dsp:sp modelId="{CCD4018F-5943-734D-83AA-354789D645C8}">
      <dsp:nvSpPr>
        <dsp:cNvPr id="0" name=""/>
        <dsp:cNvSpPr/>
      </dsp:nvSpPr>
      <dsp:spPr>
        <a:xfrm>
          <a:off x="5407308" y="1599070"/>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It must be computationally impractical to predict future portions of the bit stream based on previous portions of the bit stream</a:t>
          </a:r>
        </a:p>
      </dsp:txBody>
      <dsp:txXfrm>
        <a:off x="5454334" y="1646096"/>
        <a:ext cx="1828218" cy="1511518"/>
      </dsp:txXfrm>
    </dsp:sp>
    <dsp:sp modelId="{E3071BAB-526E-7246-9BFE-CC25E4D1F4D3}">
      <dsp:nvSpPr>
        <dsp:cNvPr id="0" name=""/>
        <dsp:cNvSpPr/>
      </dsp:nvSpPr>
      <dsp:spPr>
        <a:xfrm>
          <a:off x="5407308" y="3451652"/>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The two users need only share the generating key and each can produce the </a:t>
          </a:r>
          <a:r>
            <a:rPr lang="en-US" sz="1400" kern="1200" dirty="0" err="1"/>
            <a:t>keystream</a:t>
          </a:r>
          <a:endParaRPr lang="en-US" sz="1400" kern="1200" dirty="0"/>
        </a:p>
      </dsp:txBody>
      <dsp:txXfrm>
        <a:off x="5454334" y="3498678"/>
        <a:ext cx="1828218" cy="1511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block of plaintext is treated as a whole and used to produce a ciphertext block of equal length</a:t>
          </a:r>
        </a:p>
      </dsp:txBody>
      <dsp:txXfrm>
        <a:off x="2213083" y="417901"/>
        <a:ext cx="1784536" cy="1784536"/>
      </dsp:txXfrm>
    </dsp:sp>
    <dsp:sp modelId="{40DEB569-D830-3B4C-85A1-DEE51CF7A1AF}">
      <dsp:nvSpPr>
        <dsp:cNvPr id="0" name=""/>
        <dsp:cNvSpPr/>
      </dsp:nvSpPr>
      <dsp:spPr>
        <a:xfrm>
          <a:off x="4440241"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a block size of 64 or 128 bits is used</a:t>
          </a:r>
        </a:p>
      </dsp:txBody>
      <dsp:txXfrm>
        <a:off x="4536780" y="417901"/>
        <a:ext cx="1784536" cy="1784536"/>
      </dsp:txXfrm>
    </dsp:sp>
    <dsp:sp modelId="{E43A1B95-F31C-7B44-81E3-A24F046A9ABB}">
      <dsp:nvSpPr>
        <dsp:cNvPr id="0" name=""/>
        <dsp:cNvSpPr/>
      </dsp:nvSpPr>
      <dsp:spPr>
        <a:xfrm>
          <a:off x="2116544"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As with a stream cipher,  the two users share a symmetric encryption key </a:t>
          </a:r>
        </a:p>
      </dsp:txBody>
      <dsp:txXfrm>
        <a:off x="2213083" y="2741597"/>
        <a:ext cx="1784536" cy="1784536"/>
      </dsp:txXfrm>
    </dsp:sp>
    <dsp:sp modelId="{50837987-4199-F845-9D3A-77DDE3DBCB6A}">
      <dsp:nvSpPr>
        <dsp:cNvPr id="0" name=""/>
        <dsp:cNvSpPr/>
      </dsp:nvSpPr>
      <dsp:spPr>
        <a:xfrm>
          <a:off x="4440241"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The majority of network-based symmetric cryptographic applications make use of block ciphers</a:t>
          </a:r>
        </a:p>
      </dsp:txBody>
      <dsp:txXfrm>
        <a:off x="4536780" y="2741597"/>
        <a:ext cx="1784536" cy="1784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Each plaintext element or group of elements is uniquely replaced by a corresponding </a:t>
          </a:r>
          <a:r>
            <a:rPr lang="en-US" sz="1500" kern="1200" dirty="0" err="1"/>
            <a:t>ciphertext</a:t>
          </a:r>
          <a:r>
            <a:rPr lang="en-US" sz="1500" kern="1200" dirty="0"/>
            <a:t> element or group of elements</a:t>
          </a:r>
        </a:p>
      </dsp:txBody>
      <dsp:txXfrm>
        <a:off x="2804159" y="112083"/>
        <a:ext cx="3870679" cy="671121"/>
      </dsp:txXfrm>
    </dsp:sp>
    <dsp:sp modelId="{57A62681-1A56-7D44-BFF6-76AD004454BD}">
      <dsp:nvSpPr>
        <dsp:cNvPr id="0" name=""/>
        <dsp:cNvSpPr/>
      </dsp:nvSpPr>
      <dsp:spPr>
        <a:xfrm>
          <a:off x="0" y="229"/>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Substitutions</a:t>
          </a:r>
        </a:p>
      </dsp:txBody>
      <dsp:txXfrm>
        <a:off x="43682" y="43911"/>
        <a:ext cx="2716796" cy="807465"/>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elements are added or deleted or replaced in the sequence, rather the order in which the elements appear in the sequence is changed</a:t>
          </a:r>
        </a:p>
      </dsp:txBody>
      <dsp:txXfrm>
        <a:off x="2804159" y="1096395"/>
        <a:ext cx="3870679" cy="671121"/>
      </dsp:txXfrm>
    </dsp:sp>
    <dsp:sp modelId="{14881E42-CC0D-1E43-8416-8DF6501C7DFC}">
      <dsp:nvSpPr>
        <dsp:cNvPr id="0" name=""/>
        <dsp:cNvSpPr/>
      </dsp:nvSpPr>
      <dsp:spPr>
        <a:xfrm>
          <a:off x="0" y="984541"/>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Permutation </a:t>
          </a:r>
          <a:endParaRPr lang="en-US" sz="3300" kern="1200" dirty="0"/>
        </a:p>
      </dsp:txBody>
      <dsp:txXfrm>
        <a:off x="43682" y="1028223"/>
        <a:ext cx="2716796" cy="807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250425"/>
          <a:ext cx="77724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statistical structure of the plaintext is dissipated into long-range statistics of the ciphertext</a:t>
          </a:r>
          <a:endParaRPr lang="en-US" sz="1400" kern="1200" dirty="0"/>
        </a:p>
        <a:p>
          <a:pPr marL="114300" lvl="1" indent="-114300" algn="l" defTabSz="622300">
            <a:lnSpc>
              <a:spcPct val="90000"/>
            </a:lnSpc>
            <a:spcBef>
              <a:spcPct val="0"/>
            </a:spcBef>
            <a:spcAft>
              <a:spcPct val="15000"/>
            </a:spcAft>
            <a:buChar char="•"/>
          </a:pPr>
          <a:r>
            <a:rPr lang="en-US" sz="1400" kern="1200"/>
            <a:t>This is achieved by having each plaintext digit affect the value of many ciphertext digits</a:t>
          </a:r>
          <a:endParaRPr lang="en-US" sz="1400" kern="1200" dirty="0"/>
        </a:p>
      </dsp:txBody>
      <dsp:txXfrm>
        <a:off x="0" y="250425"/>
        <a:ext cx="7772400" cy="1212750"/>
      </dsp:txXfrm>
    </dsp:sp>
    <dsp:sp modelId="{05C59622-ED4A-404E-B3CC-481B6A564661}">
      <dsp:nvSpPr>
        <dsp:cNvPr id="0" name=""/>
        <dsp:cNvSpPr/>
      </dsp:nvSpPr>
      <dsp:spPr>
        <a:xfrm>
          <a:off x="388620" y="4378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Diffusion</a:t>
          </a:r>
        </a:p>
      </dsp:txBody>
      <dsp:txXfrm>
        <a:off x="408795" y="63960"/>
        <a:ext cx="5400330" cy="372930"/>
      </dsp:txXfrm>
    </dsp:sp>
    <dsp:sp modelId="{4FEE6985-9E03-6C45-BF93-562135E96DEF}">
      <dsp:nvSpPr>
        <dsp:cNvPr id="0" name=""/>
        <dsp:cNvSpPr/>
      </dsp:nvSpPr>
      <dsp:spPr>
        <a:xfrm>
          <a:off x="0" y="1745415"/>
          <a:ext cx="7772400" cy="1411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Seeks to make the relationship between the statistics of the ciphertext and the value of the encryption key as complex as possible </a:t>
          </a:r>
          <a:endParaRPr lang="en-US" sz="1400" kern="1200" dirty="0"/>
        </a:p>
        <a:p>
          <a:pPr marL="114300" lvl="1" indent="-114300" algn="l" defTabSz="622300">
            <a:lnSpc>
              <a:spcPct val="90000"/>
            </a:lnSpc>
            <a:spcBef>
              <a:spcPct val="0"/>
            </a:spcBef>
            <a:spcAft>
              <a:spcPct val="15000"/>
            </a:spcAft>
            <a:buChar char="•"/>
          </a:pPr>
          <a:r>
            <a:rPr lang="en-US" sz="1400" kern="1200"/>
            <a:t>Even if the attacker can get some handle on the statistics of the ciphertext, the way in which the key was used to produce that ciphertext is so complex as to make it difficult to deduce the key</a:t>
          </a:r>
          <a:endParaRPr lang="en-US" sz="1400" kern="1200" dirty="0"/>
        </a:p>
      </dsp:txBody>
      <dsp:txXfrm>
        <a:off x="0" y="1745415"/>
        <a:ext cx="7772400" cy="1411200"/>
      </dsp:txXfrm>
    </dsp:sp>
    <dsp:sp modelId="{C63903A1-0277-2D4F-AE67-0F382A9588E9}">
      <dsp:nvSpPr>
        <dsp:cNvPr id="0" name=""/>
        <dsp:cNvSpPr/>
      </dsp:nvSpPr>
      <dsp:spPr>
        <a:xfrm>
          <a:off x="388620" y="153877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Confusion</a:t>
          </a:r>
        </a:p>
      </dsp:txBody>
      <dsp:txXfrm>
        <a:off x="408795" y="1558950"/>
        <a:ext cx="54003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0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a:latin typeface="Arial" pitchFamily="-1" charset="0"/>
                <a:ea typeface="ＭＳ Ｐゴシック" pitchFamily="-1" charset="-128"/>
                <a:cs typeface="ＭＳ Ｐゴシック" pitchFamily="-1" charset="-128"/>
              </a:rPr>
              <a:t>, Chapter 4 – “</a:t>
            </a:r>
            <a:r>
              <a:rPr lang="en-AU" dirty="0">
                <a:latin typeface="Arial" pitchFamily="-1" charset="0"/>
                <a:ea typeface="ＭＳ Ｐゴシック" pitchFamily="-1" charset="-128"/>
                <a:cs typeface="ＭＳ Ｐゴシック" pitchFamily="-1" charset="-128"/>
              </a:rPr>
              <a:t>Block</a:t>
            </a:r>
            <a:r>
              <a:rPr lang="en-AU" baseline="0" dirty="0">
                <a:latin typeface="Arial" pitchFamily="-1" charset="0"/>
                <a:ea typeface="ＭＳ Ｐゴシック" pitchFamily="-1" charset="-128"/>
                <a:cs typeface="ＭＳ Ｐゴシック" pitchFamily="-1" charset="-128"/>
              </a:rPr>
              <a:t> Ciphers and the Data Encryption Standard</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10</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11</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12</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AU" altLang="en-US" dirty="0"/>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en-US" dirty="0"/>
          </a:p>
          <a:p>
            <a:pPr eaLnBrk="1" hangingPunct="1"/>
            <a:r>
              <a:rPr lang="en-AU" altLang="en-US" dirty="0"/>
              <a:t>Note that the bit numbering for DES reflects IBM mainframe practice, and is the opposite of what we now mostly use - so be careful! Numbers from Bit 1 (leftmost, most significant) to bit 32/48/64 </a:t>
            </a:r>
            <a:r>
              <a:rPr lang="en-AU" altLang="en-US" dirty="0" err="1"/>
              <a:t>etc</a:t>
            </a:r>
            <a:r>
              <a:rPr lang="en-AU" altLang="en-US" dirty="0"/>
              <a:t> (rightmost, least significant).</a:t>
            </a:r>
            <a:endParaRPr lang="en-US" altLang="en-US" dirty="0"/>
          </a:p>
          <a:p>
            <a:pPr eaLnBrk="1" hangingPunct="1"/>
            <a:r>
              <a:rPr lang="en-US" altLang="en-US" dirty="0"/>
              <a:t>Note that examples are specified using hexadecimal. </a:t>
            </a:r>
          </a:p>
          <a:p>
            <a:pPr eaLnBrk="1" hangingPunct="1"/>
            <a:r>
              <a:rPr lang="en-US" altLang="en-US" dirty="0"/>
              <a:t>Here a 64-bit plaintext value of </a:t>
            </a:r>
            <a:r>
              <a:rPr lang="en-AU" altLang="en-US" sz="800" dirty="0">
                <a:latin typeface="Courier New" panose="02070309020205020404" pitchFamily="49" charset="0"/>
              </a:rPr>
              <a:t>“675a6967 5e5a6b5a” (written in left &amp; right halves)  after permuting with IP becomes “ffb2194d 004df6fb”.</a:t>
            </a:r>
            <a:endParaRPr lang="en-US" altLang="en-US" dirty="0"/>
          </a:p>
          <a:p>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91274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a:p>
            <a:pPr eaLnBrk="1" hangingPunct="1"/>
            <a:r>
              <a:rPr lang="en-US" altLang="en-US" dirty="0"/>
              <a:t>Note that the s-boxes provide the “confusion” of data and key values, whilst the permutation P then spreads this as widely as possible, so each S-box output affects as many S-box inputs in the next round as possible, giving “diffusion”.</a:t>
            </a:r>
            <a:endParaRPr lang="en-AU" altLang="en-US" dirty="0"/>
          </a:p>
          <a:p>
            <a:pPr eaLnBrk="1" hangingPunct="1"/>
            <a:endParaRPr lang="en-US" altLang="en-US" dirty="0"/>
          </a:p>
          <a:p>
            <a:pPr eaLnBrk="1" hangingPunct="1"/>
            <a:r>
              <a:rPr lang="en-US" altLang="en-US" dirty="0"/>
              <a:t>Dashed box (F) is </a:t>
            </a:r>
            <a:r>
              <a:rPr lang="en-US" altLang="en-US" i="1" dirty="0"/>
              <a:t>not  </a:t>
            </a:r>
            <a:r>
              <a:rPr lang="en-US" altLang="en-US" dirty="0"/>
              <a:t>a permutation of the input 32 bits; it is complex crud that gets added in L_{i-1}.</a:t>
            </a:r>
          </a:p>
          <a:p>
            <a:pPr eaLnBrk="1" hangingPunct="1"/>
            <a:endParaRPr lang="en-US" altLang="en-US" dirty="0"/>
          </a:p>
          <a:p>
            <a:pPr eaLnBrk="1" hangingPunct="1"/>
            <a:r>
              <a:rPr lang="en-US" altLang="en-US" dirty="0"/>
              <a:t>Each half of the block is modified in this way 8 times total.</a:t>
            </a:r>
          </a:p>
          <a:p>
            <a:endParaRPr lang="en-GB"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14</a:t>
            </a:fld>
            <a:endParaRPr lang="en-AU" dirty="0"/>
          </a:p>
        </p:txBody>
      </p:sp>
    </p:spTree>
    <p:extLst>
      <p:ext uri="{BB962C8B-B14F-4D97-AF65-F5344CB8AC3E}">
        <p14:creationId xmlns:p14="http://schemas.microsoft.com/office/powerpoint/2010/main" val="437435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5C2704-E4B8-4729-B03F-4CE1012009E2}" type="slidenum">
              <a:rPr lang="en-AU" altLang="en-US" smtClean="0"/>
              <a:pPr/>
              <a:t>15</a:t>
            </a:fld>
            <a:endParaRPr lang="en-AU"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a:t>Detail here the internal structure of the DES round function F, which takes R half &amp; subkey, and processes them through E, add subkey, S &amp; P.</a:t>
            </a:r>
          </a:p>
          <a:p>
            <a:pPr eaLnBrk="1" hangingPunct="1"/>
            <a:r>
              <a:rPr lang="en-US" altLang="en-US"/>
              <a:t>This follows the classic structure for a feistel cipher.</a:t>
            </a:r>
          </a:p>
          <a:p>
            <a:pPr eaLnBrk="1" hangingPunct="1"/>
            <a:r>
              <a:rPr lang="en-US" altLang="en-US"/>
              <a:t>Note that the s-boxes provide the “confusion” of data and key values, whilst the permutation P then spreads this as widely as possible, so each S-box output affects as many S-box inputs in the next round as possible, giving “diffusion”.</a:t>
            </a:r>
            <a:endParaRPr lang="en-AU" altLang="en-US"/>
          </a:p>
        </p:txBody>
      </p:sp>
    </p:spTree>
    <p:extLst>
      <p:ext uri="{BB962C8B-B14F-4D97-AF65-F5344CB8AC3E}">
        <p14:creationId xmlns:p14="http://schemas.microsoft.com/office/powerpoint/2010/main" val="3368876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E17828-25CD-48E2-A52D-CF2D039F8806}" type="slidenum">
              <a:rPr lang="en-AU" altLang="en-US" smtClean="0"/>
              <a:pPr/>
              <a:t>17</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a:t>Stallings Figure 3.6 illustrates the internal structure of the DES round function F. The </a:t>
            </a:r>
            <a:r>
              <a:rPr lang="en-US" altLang="en-US">
                <a:latin typeface="Times-Roman" charset="0"/>
              </a:rPr>
              <a:t>R input is first expanded to 48 bits by using expansion table E that defines a permutation plus an expansion that involves duplication of 16 of the R bits (Stallings Table 3.2c). The resulting 48 bits are XORed with Ki.</a:t>
            </a:r>
            <a:r>
              <a:rPr lang="en-US" altLang="en-US">
                <a:latin typeface="Helvetica" panose="020B0604020202020204" pitchFamily="34" charset="0"/>
              </a:rPr>
              <a:t> </a:t>
            </a:r>
            <a:r>
              <a:rPr lang="en-US" altLang="en-US">
                <a:latin typeface="Times-Roman" charset="0"/>
              </a:rPr>
              <a:t>This 48-bit result passes through a substitution function comprising 8 S-boxes which each map 6 input bits to 4 output bits, producing a 32-bit output, which is then permuted by permutation P as defined by Stallings Table 3.2d. </a:t>
            </a:r>
            <a:endParaRPr lang="en-AU" altLang="en-US">
              <a:latin typeface="Times-Roman" charset="0"/>
            </a:endParaRPr>
          </a:p>
        </p:txBody>
      </p:sp>
    </p:spTree>
    <p:extLst>
      <p:ext uri="{BB962C8B-B14F-4D97-AF65-F5344CB8AC3E}">
        <p14:creationId xmlns:p14="http://schemas.microsoft.com/office/powerpoint/2010/main" val="878191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5E3E4B-DACE-45ED-B3A8-FACCDA8BCEC4}" type="slidenum">
              <a:rPr lang="en-AU" altLang="en-US" smtClean="0"/>
              <a:pPr/>
              <a:t>18</a:t>
            </a:fld>
            <a:endParaRPr lang="en-AU"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AU" altLang="en-US"/>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a:t>i </a:t>
            </a:r>
            <a:r>
              <a:rPr lang="en-AU" altLang="en-US"/>
              <a:t>form a 2-bit binary number to select one of four substitutions defined by the four rows in the table for S</a:t>
            </a:r>
            <a:r>
              <a:rPr lang="en-AU" altLang="en-US" i="1"/>
              <a:t>i</a:t>
            </a:r>
            <a:r>
              <a:rPr lang="en-AU" altLang="en-US"/>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altLang="en-US"/>
          </a:p>
          <a:p>
            <a:pPr eaLnBrk="1" hangingPunct="1"/>
            <a:r>
              <a:rPr lang="en-AU" altLang="en-US"/>
              <a:t>The example lists 8 6-bit values (ie 18 in hex is 011000 in binary, 09 hex is 001001 binary, 12 hex is 010010  binary, 3d hex is 111101 binary etc), each of which is replaced following the process detailed above using the appropriate S-box. ie</a:t>
            </a:r>
          </a:p>
          <a:p>
            <a:pPr eaLnBrk="1" hangingPunct="1"/>
            <a:r>
              <a:rPr lang="en-AU" altLang="en-US"/>
              <a:t>S1(011000) lookup row 00 col 1100 in S1 to get 5</a:t>
            </a:r>
          </a:p>
          <a:p>
            <a:pPr eaLnBrk="1" hangingPunct="1"/>
            <a:r>
              <a:rPr lang="en-AU" altLang="en-US"/>
              <a:t>S2(001001) lookup row 01 col 0100 in S2 to get 15 = f in hex</a:t>
            </a:r>
          </a:p>
          <a:p>
            <a:pPr eaLnBrk="1" hangingPunct="1"/>
            <a:r>
              <a:rPr lang="en-AU" altLang="en-US"/>
              <a:t>S3(010010) lookup row 00 col 1001 in S3 to get 13 = d in hex</a:t>
            </a:r>
          </a:p>
          <a:p>
            <a:pPr eaLnBrk="1" hangingPunct="1"/>
            <a:r>
              <a:rPr lang="en-AU" altLang="en-US"/>
              <a:t>S4(111101) lookup row 11 col 1110 in S4 to get 2 etc</a:t>
            </a:r>
          </a:p>
        </p:txBody>
      </p:sp>
    </p:spTree>
    <p:extLst>
      <p:ext uri="{BB962C8B-B14F-4D97-AF65-F5344CB8AC3E}">
        <p14:creationId xmlns:p14="http://schemas.microsoft.com/office/powerpoint/2010/main" val="362823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We now work through an example and consider some of its implications. Although</a:t>
            </a:r>
          </a:p>
          <a:p>
            <a:r>
              <a:rPr lang="en-US" sz="1200" kern="1200" baseline="0" dirty="0">
                <a:solidFill>
                  <a:schemeClr val="tx1"/>
                </a:solidFill>
                <a:latin typeface="Arial" charset="0"/>
                <a:ea typeface="ＭＳ Ｐゴシック" pitchFamily="-107" charset="-128"/>
                <a:cs typeface="ＭＳ Ｐゴシック" pitchFamily="-107" charset="-128"/>
              </a:rPr>
              <a:t>you are not expected to duplicate the example by hand, you will find it informative</a:t>
            </a:r>
          </a:p>
          <a:p>
            <a:r>
              <a:rPr lang="en-US" sz="1200" kern="1200" baseline="0" dirty="0">
                <a:solidFill>
                  <a:schemeClr val="tx1"/>
                </a:solidFill>
                <a:latin typeface="Arial" charset="0"/>
                <a:ea typeface="ＭＳ Ｐゴシック" pitchFamily="-107" charset="-128"/>
                <a:cs typeface="ＭＳ Ｐゴシック" pitchFamily="-107" charset="-128"/>
              </a:rPr>
              <a:t>to study the hex patterns that occur from one step to the next.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 this example, the plaintext is a hexadecimal palindrome. The plaintext,</a:t>
            </a:r>
          </a:p>
          <a:p>
            <a:r>
              <a:rPr lang="en-US" sz="1200" kern="1200" baseline="0" dirty="0">
                <a:solidFill>
                  <a:schemeClr val="tx1"/>
                </a:solidFill>
                <a:latin typeface="Arial" charset="0"/>
                <a:ea typeface="ＭＳ Ｐゴシック" pitchFamily="-107" charset="-128"/>
                <a:cs typeface="ＭＳ Ｐゴシック" pitchFamily="-107" charset="-128"/>
              </a:rPr>
              <a:t>key, and resulting ciphertext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02468aceeca86420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0f1571c947d9e859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da02ce3a89ecac3b</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Table 4.2 shows the progression of the algorithm. The first row shows the 32-bit</a:t>
            </a:r>
          </a:p>
          <a:p>
            <a:r>
              <a:rPr lang="en-US" sz="1200" kern="1200" baseline="0" dirty="0">
                <a:solidFill>
                  <a:schemeClr val="tx1"/>
                </a:solidFill>
                <a:latin typeface="Arial" charset="0"/>
                <a:ea typeface="ＭＳ Ｐゴシック" pitchFamily="-107" charset="-128"/>
                <a:cs typeface="ＭＳ Ｐゴシック" pitchFamily="-107" charset="-128"/>
              </a:rPr>
              <a:t>values of the left and right halves of data after the initial permutation. The next 16</a:t>
            </a:r>
          </a:p>
          <a:p>
            <a:r>
              <a:rPr lang="en-US" sz="1200" kern="1200" baseline="0" dirty="0">
                <a:solidFill>
                  <a:schemeClr val="tx1"/>
                </a:solidFill>
                <a:latin typeface="Arial" charset="0"/>
                <a:ea typeface="ＭＳ Ｐゴシック" pitchFamily="-107" charset="-128"/>
                <a:cs typeface="ＭＳ Ｐゴシック" pitchFamily="-107" charset="-128"/>
              </a:rPr>
              <a:t>rows show the results after each round. Also shown is the value of the 48-bit subkey</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generated for each round. Note that </a:t>
            </a:r>
            <a:r>
              <a:rPr lang="en-US" sz="1200" b="0" i="1" kern="1200" baseline="0" dirty="0">
                <a:solidFill>
                  <a:schemeClr val="tx1"/>
                </a:solidFill>
                <a:latin typeface="Arial" charset="0"/>
                <a:ea typeface="ＭＳ Ｐゴシック" pitchFamily="-107" charset="-128"/>
                <a:cs typeface="ＭＳ Ｐゴシック" pitchFamily="-107" charset="-128"/>
              </a:rPr>
              <a:t>L</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i="1" kern="1200" baseline="0" dirty="0">
                <a:solidFill>
                  <a:schemeClr val="tx1"/>
                </a:solidFill>
                <a:latin typeface="Arial" charset="0"/>
                <a:ea typeface="ＭＳ Ｐゴシック" pitchFamily="-107" charset="-128"/>
                <a:cs typeface="ＭＳ Ｐゴシック" pitchFamily="-107" charset="-128"/>
              </a:rPr>
              <a:t> = R</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The final row shows the left- and</a:t>
            </a:r>
          </a:p>
          <a:p>
            <a:r>
              <a:rPr lang="en-US" sz="1200" b="0" kern="1200" baseline="0" dirty="0">
                <a:solidFill>
                  <a:schemeClr val="tx1"/>
                </a:solidFill>
                <a:latin typeface="Arial" charset="0"/>
                <a:ea typeface="ＭＳ Ｐゴシック" pitchFamily="-107" charset="-128"/>
                <a:cs typeface="ＭＳ Ｐゴシック" pitchFamily="-107" charset="-128"/>
              </a:rPr>
              <a:t>right-hand values after the inverse initial permutation. These two values combined</a:t>
            </a:r>
          </a:p>
          <a:p>
            <a:r>
              <a:rPr lang="en-US" sz="1200" b="0" kern="1200" baseline="0" dirty="0">
                <a:solidFill>
                  <a:schemeClr val="tx1"/>
                </a:solidFill>
                <a:latin typeface="Arial" charset="0"/>
                <a:ea typeface="ＭＳ Ｐゴシック" pitchFamily="-107" charset="-128"/>
                <a:cs typeface="ＭＳ Ｐゴシック" pitchFamily="-107" charset="-128"/>
              </a:rPr>
              <a:t>form the ciphertext.</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22</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 A desirable property of any encryption algorithm is that a small change in either</a:t>
            </a:r>
          </a:p>
          <a:p>
            <a:r>
              <a:rPr lang="en-US" sz="1200" kern="1200" baseline="0" dirty="0">
                <a:solidFill>
                  <a:schemeClr val="tx1"/>
                </a:solidFill>
                <a:latin typeface="Arial" charset="0"/>
                <a:ea typeface="ＭＳ Ｐゴシック" pitchFamily="-107" charset="-128"/>
                <a:cs typeface="ＭＳ Ｐゴシック" pitchFamily="-107" charset="-128"/>
              </a:rPr>
              <a:t>the plaintext or the key should produce a significant change in the ciphertext. In</a:t>
            </a:r>
          </a:p>
          <a:p>
            <a:r>
              <a:rPr lang="en-US" sz="1200" kern="1200" baseline="0" dirty="0">
                <a:solidFill>
                  <a:schemeClr val="tx1"/>
                </a:solidFill>
                <a:latin typeface="Arial" charset="0"/>
                <a:ea typeface="ＭＳ Ｐゴシック" pitchFamily="-107" charset="-128"/>
                <a:cs typeface="ＭＳ Ｐゴシック" pitchFamily="-107" charset="-128"/>
              </a:rPr>
              <a:t>particular, a change in one bit of the plaintext or one bit of the key should produce</a:t>
            </a:r>
          </a:p>
          <a:p>
            <a:r>
              <a:rPr lang="en-US" sz="1200" kern="1200" baseline="0" dirty="0">
                <a:solidFill>
                  <a:schemeClr val="tx1"/>
                </a:solidFill>
                <a:latin typeface="Arial" charset="0"/>
                <a:ea typeface="ＭＳ Ｐゴシック" pitchFamily="-107" charset="-128"/>
                <a:cs typeface="ＭＳ Ｐゴシック" pitchFamily="-107" charset="-128"/>
              </a:rPr>
              <a:t>a change in many bits of the ciphertext. This is referred to as the avalanche effect. If</a:t>
            </a:r>
          </a:p>
          <a:p>
            <a:r>
              <a:rPr lang="en-US" sz="1200" kern="1200" baseline="0" dirty="0">
                <a:solidFill>
                  <a:schemeClr val="tx1"/>
                </a:solidFill>
                <a:latin typeface="Arial" charset="0"/>
                <a:ea typeface="ＭＳ Ｐゴシック" pitchFamily="-107" charset="-128"/>
                <a:cs typeface="ＭＳ Ｐゴシック" pitchFamily="-107" charset="-128"/>
              </a:rPr>
              <a:t>the change were small, this might provide a way to reduce the size of the plaintext</a:t>
            </a:r>
          </a:p>
          <a:p>
            <a:r>
              <a:rPr lang="en-US" sz="1200" kern="1200" baseline="0" dirty="0">
                <a:solidFill>
                  <a:schemeClr val="tx1"/>
                </a:solidFill>
                <a:latin typeface="Arial" charset="0"/>
                <a:ea typeface="ＭＳ Ｐゴシック" pitchFamily="-107" charset="-128"/>
                <a:cs typeface="ＭＳ Ｐゴシック" pitchFamily="-107" charset="-128"/>
              </a:rPr>
              <a:t>or key space to be searched.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Using the example from Table 4.2, Table 4.3 shows the result when the fourth</a:t>
            </a:r>
          </a:p>
          <a:p>
            <a:r>
              <a:rPr lang="en-US" sz="1200" kern="1200" baseline="0" dirty="0">
                <a:solidFill>
                  <a:schemeClr val="tx1"/>
                </a:solidFill>
                <a:latin typeface="Arial" charset="0"/>
                <a:ea typeface="ＭＳ Ｐゴシック" pitchFamily="-107" charset="-128"/>
                <a:cs typeface="ＭＳ Ｐゴシック" pitchFamily="-107" charset="-128"/>
              </a:rPr>
              <a:t>bit of the plaintext is changed, so that the plaintext is 12468aceeca86420 . The</a:t>
            </a:r>
          </a:p>
          <a:p>
            <a:r>
              <a:rPr lang="en-US" sz="1200" kern="1200" baseline="0" dirty="0">
                <a:solidFill>
                  <a:schemeClr val="tx1"/>
                </a:solidFill>
                <a:latin typeface="Arial" charset="0"/>
                <a:ea typeface="ＭＳ Ｐゴシック" pitchFamily="-107" charset="-128"/>
                <a:cs typeface="ＭＳ Ｐゴシック" pitchFamily="-107" charset="-128"/>
              </a:rPr>
              <a:t>second column of the table shows the intermediate 64-bit values at the end of each</a:t>
            </a:r>
          </a:p>
          <a:p>
            <a:r>
              <a:rPr lang="en-US" sz="1200" kern="1200" baseline="0" dirty="0">
                <a:solidFill>
                  <a:schemeClr val="tx1"/>
                </a:solidFill>
                <a:latin typeface="Arial" charset="0"/>
                <a:ea typeface="ＭＳ Ｐゴシック" pitchFamily="-107" charset="-128"/>
                <a:cs typeface="ＭＳ Ｐゴシック" pitchFamily="-107" charset="-128"/>
              </a:rPr>
              <a:t>round for the two plaintexts. The third column shows the number of bits that differ</a:t>
            </a:r>
          </a:p>
          <a:p>
            <a:r>
              <a:rPr lang="en-US" sz="1200" kern="1200" baseline="0" dirty="0">
                <a:solidFill>
                  <a:schemeClr val="tx1"/>
                </a:solidFill>
                <a:latin typeface="Arial" charset="0"/>
                <a:ea typeface="ＭＳ Ｐゴシック" pitchFamily="-107" charset="-128"/>
                <a:cs typeface="ＭＳ Ｐゴシック" pitchFamily="-107" charset="-128"/>
              </a:rPr>
              <a:t>between the two intermediate values. The table shows that, after just three rounds,</a:t>
            </a:r>
          </a:p>
          <a:p>
            <a:r>
              <a:rPr lang="en-US" sz="1200" kern="1200" baseline="0" dirty="0">
                <a:solidFill>
                  <a:schemeClr val="tx1"/>
                </a:solidFill>
                <a:latin typeface="Arial" charset="0"/>
                <a:ea typeface="ＭＳ Ｐゴシック" pitchFamily="-107" charset="-128"/>
                <a:cs typeface="ＭＳ Ｐゴシック" pitchFamily="-107" charset="-128"/>
              </a:rPr>
              <a:t>18 bits differ between the two blocks. On completion, the two ciphertexts differ in</a:t>
            </a:r>
          </a:p>
          <a:p>
            <a:r>
              <a:rPr lang="en-US" sz="1200" kern="1200" baseline="0" dirty="0">
                <a:solidFill>
                  <a:schemeClr val="tx1"/>
                </a:solidFill>
                <a:latin typeface="Arial" charset="0"/>
                <a:ea typeface="ＭＳ Ｐゴシック" pitchFamily="-107" charset="-128"/>
                <a:cs typeface="ＭＳ Ｐゴシック" pitchFamily="-107" charset="-128"/>
              </a:rPr>
              <a:t>32 bit positions.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23</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Table 4.4 shows a similar test using the original plaintext of with two keys that</a:t>
            </a:r>
          </a:p>
          <a:p>
            <a:r>
              <a:rPr lang="en-US" sz="1200" kern="1200" baseline="0" dirty="0">
                <a:solidFill>
                  <a:schemeClr val="tx1"/>
                </a:solidFill>
                <a:latin typeface="Arial" charset="0"/>
                <a:ea typeface="ＭＳ Ｐゴシック" pitchFamily="-107" charset="-128"/>
                <a:cs typeface="ＭＳ Ｐゴシック" pitchFamily="-107" charset="-128"/>
              </a:rPr>
              <a:t>differ in only the fourth bit position: the original key, 0f1571c947d9e859 , and</a:t>
            </a:r>
          </a:p>
          <a:p>
            <a:r>
              <a:rPr lang="en-US" sz="1200" kern="1200" baseline="0" dirty="0">
                <a:solidFill>
                  <a:schemeClr val="tx1"/>
                </a:solidFill>
                <a:latin typeface="Arial" charset="0"/>
                <a:ea typeface="ＭＳ Ｐゴシック" pitchFamily="-107" charset="-128"/>
                <a:cs typeface="ＭＳ Ｐゴシック" pitchFamily="-107" charset="-128"/>
              </a:rPr>
              <a:t>the altered key, 1f1571c947d9e859 . Again, the results show that about half of</a:t>
            </a:r>
          </a:p>
          <a:p>
            <a:r>
              <a:rPr lang="en-US" sz="1200" kern="1200" baseline="0" dirty="0">
                <a:solidFill>
                  <a:schemeClr val="tx1"/>
                </a:solidFill>
                <a:latin typeface="Arial" charset="0"/>
                <a:ea typeface="ＭＳ Ｐゴシック" pitchFamily="-107" charset="-128"/>
                <a:cs typeface="ＭＳ Ｐゴシック" pitchFamily="-107" charset="-128"/>
              </a:rPr>
              <a:t>the bits in the ciphertext differ and that the avalanche effect is pronounced after just</a:t>
            </a:r>
          </a:p>
          <a:p>
            <a:r>
              <a:rPr lang="en-US" sz="1200" kern="1200" baseline="0" dirty="0">
                <a:solidFill>
                  <a:schemeClr val="tx1"/>
                </a:solidFill>
                <a:latin typeface="Arial" charset="0"/>
                <a:ea typeface="ＭＳ Ｐゴシック" pitchFamily="-107" charset="-128"/>
                <a:cs typeface="ＭＳ Ｐゴシック" pitchFamily="-107" charset="-128"/>
              </a:rPr>
              <a:t>a few rounds.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24</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a:solidFill>
                  <a:schemeClr val="tx1"/>
                </a:solidFill>
                <a:latin typeface="Arial" charset="0"/>
                <a:ea typeface="ＭＳ Ｐゴシック" pitchFamily="-107" charset="-128"/>
                <a:cs typeface="ＭＳ Ｐゴシック" pitchFamily="-107" charset="-128"/>
              </a:rPr>
              <a:t>version enhances understanding of DES.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25</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Since its adoption as a federal standard, there have been lingering concerns about</a:t>
            </a:r>
          </a:p>
          <a:p>
            <a:r>
              <a:rPr lang="en-US" sz="1200" kern="1200" baseline="0" dirty="0">
                <a:solidFill>
                  <a:schemeClr val="tx1"/>
                </a:solidFill>
                <a:latin typeface="Arial" charset="0"/>
                <a:ea typeface="ＭＳ Ｐゴシック" pitchFamily="-107" charset="-128"/>
                <a:cs typeface="ＭＳ Ｐゴシック" pitchFamily="-107" charset="-128"/>
              </a:rPr>
              <a:t>the level of security provided by DES. These concerns, by and large, fall into two</a:t>
            </a:r>
          </a:p>
          <a:p>
            <a:r>
              <a:rPr lang="en-US" sz="1200" kern="1200" baseline="0" dirty="0">
                <a:solidFill>
                  <a:schemeClr val="tx1"/>
                </a:solidFill>
                <a:latin typeface="Arial" charset="0"/>
                <a:ea typeface="ＭＳ Ｐゴシック" pitchFamily="-107" charset="-128"/>
                <a:cs typeface="ＭＳ Ｐゴシック" pitchFamily="-107" charset="-128"/>
              </a:rPr>
              <a:t>areas: key size and the nature of the algorithm.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a key length of 56 bits, there are 2</a:t>
            </a:r>
            <a:r>
              <a:rPr lang="en-US" sz="1200" kern="1200" baseline="30000" dirty="0">
                <a:solidFill>
                  <a:schemeClr val="tx1"/>
                </a:solidFill>
                <a:latin typeface="Arial" charset="0"/>
                <a:ea typeface="ＭＳ Ｐゴシック" pitchFamily="-107" charset="-128"/>
                <a:cs typeface="ＭＳ Ｐゴシック" pitchFamily="-107" charset="-128"/>
              </a:rPr>
              <a:t>56</a:t>
            </a:r>
            <a:r>
              <a:rPr lang="en-US" sz="1200" kern="1200" baseline="0" dirty="0">
                <a:solidFill>
                  <a:schemeClr val="tx1"/>
                </a:solidFill>
                <a:latin typeface="Arial" charset="0"/>
                <a:ea typeface="ＭＳ Ｐゴシック" pitchFamily="-107" charset="-128"/>
                <a:cs typeface="ＭＳ Ｐゴシック" pitchFamily="-107" charset="-128"/>
              </a:rPr>
              <a:t>  possible keys, which is approximately</a:t>
            </a:r>
          </a:p>
          <a:p>
            <a:r>
              <a:rPr lang="en-US" sz="1200" kern="1200" baseline="0" dirty="0">
                <a:solidFill>
                  <a:schemeClr val="tx1"/>
                </a:solidFill>
                <a:latin typeface="Arial" charset="0"/>
                <a:ea typeface="ＭＳ Ｐゴシック" pitchFamily="-107" charset="-128"/>
                <a:cs typeface="ＭＳ Ｐゴシック" pitchFamily="-107" charset="-128"/>
              </a:rPr>
              <a:t>7.2 *  10</a:t>
            </a:r>
            <a:r>
              <a:rPr lang="en-US" sz="1200" kern="1200" baseline="30000" dirty="0">
                <a:solidFill>
                  <a:schemeClr val="tx1"/>
                </a:solidFill>
                <a:latin typeface="Arial" charset="0"/>
                <a:ea typeface="ＭＳ Ｐゴシック" pitchFamily="-107" charset="-128"/>
                <a:cs typeface="ＭＳ Ｐゴシック" pitchFamily="-107" charset="-128"/>
              </a:rPr>
              <a:t>16</a:t>
            </a:r>
            <a:r>
              <a:rPr lang="en-US" sz="1200" kern="1200" baseline="0" dirty="0">
                <a:solidFill>
                  <a:schemeClr val="tx1"/>
                </a:solidFill>
                <a:latin typeface="Arial" charset="0"/>
                <a:ea typeface="ＭＳ Ｐゴシック" pitchFamily="-107" charset="-128"/>
                <a:cs typeface="ＭＳ Ｐゴシック" pitchFamily="-107" charset="-128"/>
              </a:rPr>
              <a:t>  keys. Thus, on the face of it, a brute-force attack appears impractical.</a:t>
            </a:r>
          </a:p>
          <a:p>
            <a:r>
              <a:rPr lang="en-US" sz="1200" kern="1200" baseline="0" dirty="0">
                <a:solidFill>
                  <a:schemeClr val="tx1"/>
                </a:solidFill>
                <a:latin typeface="Arial" charset="0"/>
                <a:ea typeface="ＭＳ Ｐゴシック" pitchFamily="-107" charset="-128"/>
                <a:cs typeface="ＭＳ Ｐゴシック" pitchFamily="-107" charset="-128"/>
              </a:rPr>
              <a:t>Assuming that, on average, half the key space has to be searched, a single machine</a:t>
            </a:r>
          </a:p>
          <a:p>
            <a:r>
              <a:rPr lang="en-US" sz="1200" kern="1200" baseline="0" dirty="0">
                <a:solidFill>
                  <a:schemeClr val="tx1"/>
                </a:solidFill>
                <a:latin typeface="Arial" charset="0"/>
                <a:ea typeface="ＭＳ Ｐゴシック" pitchFamily="-107" charset="-128"/>
                <a:cs typeface="ＭＳ Ｐゴシック" pitchFamily="-107" charset="-128"/>
              </a:rPr>
              <a:t>performing one DES encryption per microsecond would take more than a thousand</a:t>
            </a:r>
          </a:p>
          <a:p>
            <a:r>
              <a:rPr lang="en-US" sz="1200" kern="1200" baseline="0" dirty="0">
                <a:solidFill>
                  <a:schemeClr val="tx1"/>
                </a:solidFill>
                <a:latin typeface="Arial" charset="0"/>
                <a:ea typeface="ＭＳ Ｐゴシック" pitchFamily="-107" charset="-128"/>
                <a:cs typeface="ＭＳ Ｐゴシック" pitchFamily="-107" charset="-128"/>
              </a:rPr>
              <a:t>years to break the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However, the assumption of one encryption per microsecond is overly conservative.</a:t>
            </a:r>
          </a:p>
          <a:p>
            <a:r>
              <a:rPr lang="en-US" sz="1200" kern="1200" baseline="0" dirty="0">
                <a:solidFill>
                  <a:schemeClr val="tx1"/>
                </a:solidFill>
                <a:latin typeface="Arial" charset="0"/>
                <a:ea typeface="ＭＳ Ｐゴシック" pitchFamily="-107" charset="-128"/>
                <a:cs typeface="ＭＳ Ｐゴシック" pitchFamily="-107" charset="-128"/>
              </a:rPr>
              <a:t>As far back as 1977, Diffie and Hellman postulated that the technology</a:t>
            </a:r>
          </a:p>
          <a:p>
            <a:r>
              <a:rPr lang="en-US" sz="1200" kern="1200" baseline="0" dirty="0">
                <a:solidFill>
                  <a:schemeClr val="tx1"/>
                </a:solidFill>
                <a:latin typeface="Arial" charset="0"/>
                <a:ea typeface="ＭＳ Ｐゴシック" pitchFamily="-107" charset="-128"/>
                <a:cs typeface="ＭＳ Ｐゴシック" pitchFamily="-107" charset="-128"/>
              </a:rPr>
              <a:t>existed to build a parallel machine with 1 million encryption devices, each of which</a:t>
            </a:r>
          </a:p>
          <a:p>
            <a:r>
              <a:rPr lang="en-US" sz="1200" kern="1200" baseline="0" dirty="0">
                <a:solidFill>
                  <a:schemeClr val="tx1"/>
                </a:solidFill>
                <a:latin typeface="Arial" charset="0"/>
                <a:ea typeface="ＭＳ Ｐゴシック" pitchFamily="-107" charset="-128"/>
                <a:cs typeface="ＭＳ Ｐゴシック" pitchFamily="-107" charset="-128"/>
              </a:rPr>
              <a:t>could perform one encryption per microsecond [DIFF77]. This would bring the</a:t>
            </a:r>
          </a:p>
          <a:p>
            <a:r>
              <a:rPr lang="en-US" sz="1200" kern="1200" baseline="0" dirty="0">
                <a:solidFill>
                  <a:schemeClr val="tx1"/>
                </a:solidFill>
                <a:latin typeface="Arial" charset="0"/>
                <a:ea typeface="ＭＳ Ｐゴシック" pitchFamily="-107" charset="-128"/>
                <a:cs typeface="ＭＳ Ｐゴシック" pitchFamily="-107" charset="-128"/>
              </a:rPr>
              <a:t>average search time down to about 10 hours. The authors estimated that the cost</a:t>
            </a:r>
          </a:p>
          <a:p>
            <a:r>
              <a:rPr lang="en-US" sz="1200" kern="1200" baseline="0" dirty="0">
                <a:solidFill>
                  <a:schemeClr val="tx1"/>
                </a:solidFill>
                <a:latin typeface="Arial" charset="0"/>
                <a:ea typeface="ＭＳ Ｐゴシック" pitchFamily="-107" charset="-128"/>
                <a:cs typeface="ＭＳ Ｐゴシック" pitchFamily="-107" charset="-128"/>
              </a:rPr>
              <a:t>would be about $20 million in 1977 dollars.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a:solidFill>
                  <a:schemeClr val="tx1"/>
                </a:solidFill>
                <a:latin typeface="Arial" charset="0"/>
                <a:ea typeface="ＭＳ Ｐゴシック" pitchFamily="-107" charset="-128"/>
                <a:cs typeface="ＭＳ Ｐゴシック" pitchFamily="-107" charset="-128"/>
              </a:rPr>
              <a:t>security of DES. A recent paper from Seagate Technology [SEAG08] suggests that</a:t>
            </a:r>
          </a:p>
          <a:p>
            <a:r>
              <a:rPr lang="en-US" sz="1200" kern="1200" baseline="0" dirty="0">
                <a:solidFill>
                  <a:schemeClr val="tx1"/>
                </a:solidFill>
                <a:latin typeface="Arial" charset="0"/>
                <a:ea typeface="ＭＳ Ｐゴシック" pitchFamily="-107" charset="-128"/>
                <a:cs typeface="ＭＳ Ｐゴシック" pitchFamily="-107" charset="-128"/>
              </a:rPr>
              <a:t>a rate of 1 billion (10</a:t>
            </a:r>
            <a:r>
              <a:rPr lang="en-US" sz="1200" kern="1200" baseline="30000" dirty="0">
                <a:solidFill>
                  <a:schemeClr val="tx1"/>
                </a:solidFill>
                <a:latin typeface="Arial" charset="0"/>
                <a:ea typeface="ＭＳ Ｐゴシック" pitchFamily="-107" charset="-128"/>
                <a:cs typeface="ＭＳ Ｐゴシック" pitchFamily="-107" charset="-128"/>
              </a:rPr>
              <a:t>9</a:t>
            </a:r>
            <a:r>
              <a:rPr lang="en-US" sz="1200" kern="1200" baseline="0" dirty="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a:solidFill>
                  <a:schemeClr val="tx1"/>
                </a:solidFill>
                <a:latin typeface="Arial" charset="0"/>
                <a:ea typeface="ＭＳ Ｐゴシック" pitchFamily="-107" charset="-128"/>
                <a:cs typeface="ＭＳ Ｐゴシック" pitchFamily="-107" charset="-128"/>
              </a:rPr>
              <a:t>computers. Recent offerings confirm this. Both Intel and AMD now offer</a:t>
            </a:r>
          </a:p>
          <a:p>
            <a:r>
              <a:rPr lang="en-US" sz="1200" kern="1200" baseline="0" dirty="0">
                <a:solidFill>
                  <a:schemeClr val="tx1"/>
                </a:solidFill>
                <a:latin typeface="Arial" charset="0"/>
                <a:ea typeface="ＭＳ Ｐゴシック" pitchFamily="-107" charset="-128"/>
                <a:cs typeface="ＭＳ Ｐゴシック" pitchFamily="-107" charset="-128"/>
              </a:rPr>
              <a:t>hardware-based instructions to accelerate the use of AES. Tests run on a contemporary</a:t>
            </a:r>
          </a:p>
          <a:p>
            <a:r>
              <a:rPr lang="en-US" sz="1200" kern="1200" baseline="0" dirty="0">
                <a:solidFill>
                  <a:schemeClr val="tx1"/>
                </a:solidFill>
                <a:latin typeface="Arial" charset="0"/>
                <a:ea typeface="ＭＳ Ｐゴシック" pitchFamily="-107" charset="-128"/>
                <a:cs typeface="ＭＳ Ｐゴシック" pitchFamily="-107" charset="-128"/>
              </a:rPr>
              <a:t>multicore Intel machine resulted in an encryption rate of about half a billion</a:t>
            </a:r>
          </a:p>
          <a:p>
            <a:r>
              <a:rPr lang="en-US" sz="1200" kern="1200" baseline="0" dirty="0">
                <a:solidFill>
                  <a:schemeClr val="tx1"/>
                </a:solidFill>
                <a:latin typeface="Arial" charset="0"/>
                <a:ea typeface="ＭＳ Ｐゴシック" pitchFamily="-107" charset="-128"/>
                <a:cs typeface="ＭＳ Ｐゴシック" pitchFamily="-107" charset="-128"/>
              </a:rPr>
              <a:t>encryptions per second [BASU12]. Another recent analysis suggests that with</a:t>
            </a:r>
          </a:p>
          <a:p>
            <a:r>
              <a:rPr lang="en-US" sz="1200" kern="1200" baseline="0" dirty="0">
                <a:solidFill>
                  <a:schemeClr val="tx1"/>
                </a:solidFill>
                <a:latin typeface="Arial" charset="0"/>
                <a:ea typeface="ＭＳ Ｐゴシック" pitchFamily="-107" charset="-128"/>
                <a:cs typeface="ＭＳ Ｐゴシック" pitchFamily="-107" charset="-128"/>
              </a:rPr>
              <a:t>contemporary supercomputer technology, a rate of 10</a:t>
            </a:r>
            <a:r>
              <a:rPr lang="en-US" sz="1200" kern="1200" baseline="30000" dirty="0">
                <a:solidFill>
                  <a:schemeClr val="tx1"/>
                </a:solidFill>
                <a:latin typeface="Arial" charset="0"/>
                <a:ea typeface="ＭＳ Ｐゴシック" pitchFamily="-107" charset="-128"/>
                <a:cs typeface="ＭＳ Ｐゴシック" pitchFamily="-107" charset="-128"/>
              </a:rPr>
              <a:t>13</a:t>
            </a:r>
            <a:r>
              <a:rPr lang="en-US" sz="1200" kern="1200" baseline="0" dirty="0">
                <a:solidFill>
                  <a:schemeClr val="tx1"/>
                </a:solidFill>
                <a:latin typeface="Arial" charset="0"/>
                <a:ea typeface="ＭＳ Ｐゴシック" pitchFamily="-107" charset="-128"/>
                <a:cs typeface="ＭＳ Ｐゴシック" pitchFamily="-107" charset="-128"/>
              </a:rPr>
              <a:t>  encryptions per second is</a:t>
            </a:r>
          </a:p>
          <a:p>
            <a:r>
              <a:rPr lang="en-US" sz="1200" kern="1200" baseline="0" dirty="0">
                <a:solidFill>
                  <a:schemeClr val="tx1"/>
                </a:solidFill>
                <a:latin typeface="Arial" charset="0"/>
                <a:ea typeface="ＭＳ Ｐゴシック" pitchFamily="-107" charset="-128"/>
                <a:cs typeface="ＭＳ Ｐゴシック" pitchFamily="-107" charset="-128"/>
              </a:rPr>
              <a:t>reasonable [AROR12].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these results in mind, Table 4.5 shows how much time is required for</a:t>
            </a:r>
          </a:p>
          <a:p>
            <a:r>
              <a:rPr lang="en-US" sz="1200" kern="1200" baseline="0" dirty="0">
                <a:solidFill>
                  <a:schemeClr val="tx1"/>
                </a:solidFill>
                <a:latin typeface="Arial" charset="0"/>
                <a:ea typeface="ＭＳ Ｐゴシック" pitchFamily="-107" charset="-128"/>
                <a:cs typeface="ＭＳ Ｐゴシック" pitchFamily="-107" charset="-128"/>
              </a:rPr>
              <a:t>a brute-force attack for various key sizes. As can be seen, a single PC can break</a:t>
            </a:r>
          </a:p>
          <a:p>
            <a:r>
              <a:rPr lang="en-US" sz="1200" kern="1200" baseline="0" dirty="0">
                <a:solidFill>
                  <a:schemeClr val="tx1"/>
                </a:solidFill>
                <a:latin typeface="Arial" charset="0"/>
                <a:ea typeface="ＭＳ Ｐゴシック" pitchFamily="-107" charset="-128"/>
                <a:cs typeface="ＭＳ Ｐゴシック" pitchFamily="-107" charset="-128"/>
              </a:rPr>
              <a:t>DES in about a year; if multiple PCs work in parallel, the time is drastically shortened.</a:t>
            </a:r>
          </a:p>
          <a:p>
            <a:r>
              <a:rPr lang="en-US" sz="1200" kern="1200" baseline="0" dirty="0">
                <a:solidFill>
                  <a:schemeClr val="tx1"/>
                </a:solidFill>
                <a:latin typeface="Arial" charset="0"/>
                <a:ea typeface="ＭＳ Ｐゴシック" pitchFamily="-107" charset="-128"/>
                <a:cs typeface="ＭＳ Ｐゴシック" pitchFamily="-107" charset="-128"/>
              </a:rPr>
              <a:t>And today’s supercomputers should be able to find a key in about an hour.</a:t>
            </a:r>
          </a:p>
          <a:p>
            <a:r>
              <a:rPr lang="en-US" sz="1200" kern="1200" baseline="0" dirty="0">
                <a:solidFill>
                  <a:schemeClr val="tx1"/>
                </a:solidFill>
                <a:latin typeface="Arial" charset="0"/>
                <a:ea typeface="ＭＳ Ｐゴシック" pitchFamily="-107" charset="-128"/>
                <a:cs typeface="ＭＳ Ｐゴシック" pitchFamily="-107" charset="-128"/>
              </a:rPr>
              <a:t>Key sizes of 128 bits or greater are effectively unbreakable using simply a brute-force</a:t>
            </a:r>
          </a:p>
          <a:p>
            <a:r>
              <a:rPr lang="en-US" sz="1200" kern="1200" baseline="0" dirty="0">
                <a:solidFill>
                  <a:schemeClr val="tx1"/>
                </a:solidFill>
                <a:latin typeface="Arial" charset="0"/>
                <a:ea typeface="ＭＳ Ｐゴシック" pitchFamily="-107" charset="-128"/>
                <a:cs typeface="ＭＳ Ｐゴシック" pitchFamily="-107" charset="-128"/>
              </a:rPr>
              <a:t>approach. Even if we managed to speed up the attacking system by a factor</a:t>
            </a:r>
          </a:p>
          <a:p>
            <a:r>
              <a:rPr lang="en-US" sz="1200" kern="1200" baseline="0" dirty="0">
                <a:solidFill>
                  <a:schemeClr val="tx1"/>
                </a:solidFill>
                <a:latin typeface="Arial" charset="0"/>
                <a:ea typeface="ＭＳ Ｐゴシック" pitchFamily="-107" charset="-128"/>
                <a:cs typeface="ＭＳ Ｐゴシック" pitchFamily="-107" charset="-128"/>
              </a:rPr>
              <a:t>of 1 trillion (10</a:t>
            </a:r>
            <a:r>
              <a:rPr lang="en-US" sz="1200" kern="1200" baseline="30000" dirty="0">
                <a:solidFill>
                  <a:schemeClr val="tx1"/>
                </a:solidFill>
                <a:latin typeface="Arial" charset="0"/>
                <a:ea typeface="ＭＳ Ｐゴシック" pitchFamily="-107" charset="-128"/>
                <a:cs typeface="ＭＳ Ｐゴシック" pitchFamily="-107" charset="-128"/>
              </a:rPr>
              <a:t>12</a:t>
            </a:r>
            <a:r>
              <a:rPr lang="en-US" sz="1200" kern="1200" baseline="0" dirty="0">
                <a:solidFill>
                  <a:schemeClr val="tx1"/>
                </a:solidFill>
                <a:latin typeface="Arial" charset="0"/>
                <a:ea typeface="ＭＳ Ｐゴシック" pitchFamily="-107" charset="-128"/>
                <a:cs typeface="ＭＳ Ｐゴシック" pitchFamily="-107" charset="-128"/>
              </a:rPr>
              <a:t> ), it would still take over 100,000 years to break a code using a</a:t>
            </a:r>
          </a:p>
          <a:p>
            <a:r>
              <a:rPr lang="en-US" sz="1200" kern="1200" baseline="0" dirty="0">
                <a:solidFill>
                  <a:schemeClr val="tx1"/>
                </a:solidFill>
                <a:latin typeface="Arial" charset="0"/>
                <a:ea typeface="ＭＳ Ｐゴシック" pitchFamily="-107" charset="-128"/>
                <a:cs typeface="ＭＳ Ｐゴシック" pitchFamily="-107" charset="-128"/>
              </a:rPr>
              <a:t>128-bit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Fortunately, there are a number of alternatives to DES, the most important of</a:t>
            </a:r>
          </a:p>
          <a:p>
            <a:r>
              <a:rPr lang="en-US" sz="1200" kern="1200" baseline="0" dirty="0">
                <a:solidFill>
                  <a:schemeClr val="tx1"/>
                </a:solidFill>
                <a:latin typeface="Arial" charset="0"/>
                <a:ea typeface="ＭＳ Ｐゴシック" pitchFamily="-107" charset="-128"/>
                <a:cs typeface="ＭＳ Ｐゴシック" pitchFamily="-107" charset="-128"/>
              </a:rPr>
              <a:t>which are AES and triple DES, discussed in Chapters 6 and 7, respectively.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7CF1BA-E007-4A4C-9D64-FB6D8CF46921}" type="slidenum">
              <a:rPr lang="en-AU" altLang="en-US" smtClean="0"/>
              <a:pPr/>
              <a:t>26</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ltLang="en-US"/>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a:t>
            </a:r>
            <a:r>
              <a:rPr lang="en-US" altLang="en-US">
                <a:latin typeface="Times-Roman" charset="0"/>
              </a:rPr>
              <a:t>DES exhibits a strong avalanche effect, as may be seen in Stallings Table 3.5.</a:t>
            </a:r>
          </a:p>
        </p:txBody>
      </p:sp>
    </p:spTree>
    <p:extLst>
      <p:ext uri="{BB962C8B-B14F-4D97-AF65-F5344CB8AC3E}">
        <p14:creationId xmlns:p14="http://schemas.microsoft.com/office/powerpoint/2010/main" val="54768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27</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4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B6C4D792-DC70-B74B-B529-0D0086BB6A94}" type="slidenum">
              <a:rPr lang="en-AU">
                <a:latin typeface="Arial" pitchFamily="-1" charset="0"/>
              </a:rPr>
              <a:pPr/>
              <a:t>3</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stream cipher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autokeyed Vigenère cipher</a:t>
            </a:r>
          </a:p>
          <a:p>
            <a:r>
              <a:rPr lang="en-US" sz="1200" kern="1200" baseline="0" dirty="0">
                <a:solidFill>
                  <a:schemeClr val="tx1"/>
                </a:solidFill>
                <a:latin typeface="Arial" charset="0"/>
                <a:ea typeface="ＭＳ Ｐゴシック" pitchFamily="-107" charset="-128"/>
                <a:cs typeface="ＭＳ Ｐゴシック" pitchFamily="-107" charset="-128"/>
              </a:rPr>
              <a:t>and the Vernam cipher. In the ideal case, a one-time pad version of the Vernam</a:t>
            </a: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keystream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keystream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keystream. However, the</a:t>
            </a:r>
          </a:p>
          <a:p>
            <a:r>
              <a:rPr lang="en-US" sz="1200" b="0" kern="1200" baseline="0" dirty="0">
                <a:solidFill>
                  <a:schemeClr val="tx1"/>
                </a:solidFill>
                <a:latin typeface="Arial" charset="0"/>
                <a:ea typeface="ＭＳ Ｐゴシック" pitchFamily="-107" charset="-128"/>
                <a:cs typeface="ＭＳ Ｐゴシック" pitchFamily="-107" charset="-128"/>
              </a:rPr>
              <a:t>keystream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keystream.</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4</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5</a:t>
            </a:fld>
            <a:endParaRPr lang="en-AU" dirty="0">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6</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Feistel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a:solidFill>
                  <a:schemeClr val="tx1"/>
                </a:solidFill>
                <a:latin typeface="Arial" charset="0"/>
                <a:ea typeface="ＭＳ Ｐゴシック" pitchFamily="-107" charset="-128"/>
                <a:cs typeface="ＭＳ Ｐゴシック" pitchFamily="-107" charset="-128"/>
              </a:rPr>
              <a:t>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Substitution:  Each plaintext element or group of elements is uniquely replaced</a:t>
            </a:r>
          </a:p>
          <a:p>
            <a:r>
              <a:rPr lang="en-US" sz="1200" kern="1200" baseline="0" dirty="0">
                <a:solidFill>
                  <a:schemeClr val="tx1"/>
                </a:solidFill>
                <a:latin typeface="Arial" charset="0"/>
                <a:ea typeface="ＭＳ Ｐゴシック" pitchFamily="-107" charset="-128"/>
                <a:cs typeface="ＭＳ Ｐゴシック" pitchFamily="-107" charset="-128"/>
              </a:rPr>
              <a:t>by a corresponding ciphertext element or group of elements.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Permutation:  A sequence of plaintext elements is replaced by a permutation</a:t>
            </a:r>
          </a:p>
          <a:p>
            <a:r>
              <a:rPr lang="en-US" sz="1200" kern="1200" baseline="0" dirty="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a:solidFill>
                  <a:schemeClr val="tx1"/>
                </a:solidFill>
                <a:latin typeface="Arial" charset="0"/>
                <a:ea typeface="ＭＳ Ｐゴシック" pitchFamily="-107" charset="-128"/>
                <a:cs typeface="ＭＳ Ｐゴシック" pitchFamily="-107" charset="-128"/>
              </a:rPr>
              <a:t>changed.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7</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diffusion ,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8</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n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ciphertext block. Each round i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subkeys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substitution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(RE</a:t>
            </a:r>
            <a:r>
              <a:rPr lang="en-US" sz="1200" b="0" i="1" kern="1200" baseline="-25000" dirty="0">
                <a:solidFill>
                  <a:schemeClr val="tx1"/>
                </a:solidFill>
                <a:latin typeface="Arial" charset="0"/>
                <a:ea typeface="ＭＳ Ｐゴシック" pitchFamily="-107" charset="-128"/>
                <a:cs typeface="ＭＳ Ｐゴシック" pitchFamily="-107" charset="-128"/>
              </a:rPr>
              <a:t>i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permutation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9</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Fast software encryption/decryption:  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2.xml" /><Relationship Id="rId4" Type="http://schemas.openxmlformats.org/officeDocument/2006/relationships/image" Target="../media/image8.png"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2.xml" /><Relationship Id="rId4" Type="http://schemas.openxmlformats.org/officeDocument/2006/relationships/image" Target="../media/image8.png"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 Id="rId4" Type="http://schemas.openxmlformats.org/officeDocument/2006/relationships/image" Target="../media/image8.png"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13" Type="http://schemas.openxmlformats.org/officeDocument/2006/relationships/slideLayout" Target="../slideLayouts/slideLayout26.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slideLayout" Target="../slideLayouts/slideLayout25.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 Id="rId1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3" Type="http://schemas.openxmlformats.org/officeDocument/2006/relationships/image" Target="../media/image21.pdf" /><Relationship Id="rId2" Type="http://schemas.openxmlformats.org/officeDocument/2006/relationships/notesSlide" Target="../notesSlides/notesSlide11.xml" /><Relationship Id="rId1" Type="http://schemas.openxmlformats.org/officeDocument/2006/relationships/slideLayout" Target="../slideLayouts/slideLayout8.xml" /><Relationship Id="rId4" Type="http://schemas.openxmlformats.org/officeDocument/2006/relationships/image" Target="../media/image13.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23.pdf" /><Relationship Id="rId2" Type="http://schemas.openxmlformats.org/officeDocument/2006/relationships/notesSlide" Target="../notesSlides/notesSlide17.xml" /><Relationship Id="rId1" Type="http://schemas.openxmlformats.org/officeDocument/2006/relationships/slideLayout" Target="../slideLayouts/slideLayout8.xml" /><Relationship Id="rId4" Type="http://schemas.openxmlformats.org/officeDocument/2006/relationships/image" Target="../media/image21.png" /></Relationships>
</file>

<file path=ppt/slides/_rels/slide23.xml.rels><?xml version="1.0" encoding="UTF-8" standalone="yes"?>
<Relationships xmlns="http://schemas.openxmlformats.org/package/2006/relationships"><Relationship Id="rId3" Type="http://schemas.openxmlformats.org/officeDocument/2006/relationships/image" Target="../media/image25.pdf" /><Relationship Id="rId2" Type="http://schemas.openxmlformats.org/officeDocument/2006/relationships/notesSlide" Target="../notesSlides/notesSlide18.xml" /><Relationship Id="rId1" Type="http://schemas.openxmlformats.org/officeDocument/2006/relationships/slideLayout" Target="../slideLayouts/slideLayout8.xml" /><Relationship Id="rId4" Type="http://schemas.openxmlformats.org/officeDocument/2006/relationships/image" Target="../media/image22.png" /></Relationships>
</file>

<file path=ppt/slides/_rels/slide24.xml.rels><?xml version="1.0" encoding="UTF-8" standalone="yes"?>
<Relationships xmlns="http://schemas.openxmlformats.org/package/2006/relationships"><Relationship Id="rId3" Type="http://schemas.openxmlformats.org/officeDocument/2006/relationships/image" Target="../media/image27.pdf" /><Relationship Id="rId2" Type="http://schemas.openxmlformats.org/officeDocument/2006/relationships/notesSlide" Target="../notesSlides/notesSlide19.xml" /><Relationship Id="rId1" Type="http://schemas.openxmlformats.org/officeDocument/2006/relationships/slideLayout" Target="../slideLayouts/slideLayout8.xml" /><Relationship Id="rId4" Type="http://schemas.openxmlformats.org/officeDocument/2006/relationships/image" Target="../media/image23.png" /></Relationships>
</file>

<file path=ppt/slides/_rels/slide25.xml.rels><?xml version="1.0" encoding="UTF-8" standalone="yes"?>
<Relationships xmlns="http://schemas.openxmlformats.org/package/2006/relationships"><Relationship Id="rId3" Type="http://schemas.openxmlformats.org/officeDocument/2006/relationships/image" Target="../media/image29.pdf" /><Relationship Id="rId2" Type="http://schemas.openxmlformats.org/officeDocument/2006/relationships/notesSlide" Target="../notesSlides/notesSlide20.xml" /><Relationship Id="rId1" Type="http://schemas.openxmlformats.org/officeDocument/2006/relationships/slideLayout" Target="../slideLayouts/slideLayout15.xml" /><Relationship Id="rId4" Type="http://schemas.openxmlformats.org/officeDocument/2006/relationships/image" Target="../media/image24.png"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5.xml" /></Relationships>
</file>

<file path=ppt/slides/_rels/slide2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2.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1.pdf" /><Relationship Id="rId2" Type="http://schemas.openxmlformats.org/officeDocument/2006/relationships/notesSlide" Target="../notesSlides/notesSlide5.xml" /><Relationship Id="rId1" Type="http://schemas.openxmlformats.org/officeDocument/2006/relationships/slideLayout" Target="../slideLayouts/slideLayout8.xml" /><Relationship Id="rId4" Type="http://schemas.openxmlformats.org/officeDocument/2006/relationships/image" Target="../media/image11.png"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6.xml" /><Relationship Id="rId1" Type="http://schemas.openxmlformats.org/officeDocument/2006/relationships/slideLayout" Target="../slideLayouts/slideLayout15.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7.xml" /><Relationship Id="rId1" Type="http://schemas.openxmlformats.org/officeDocument/2006/relationships/slideLayout" Target="../slideLayouts/slideLayout15.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7.pdf" /><Relationship Id="rId2" Type="http://schemas.openxmlformats.org/officeDocument/2006/relationships/notesSlide" Target="../notesSlides/notesSlide8.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en-US" dirty="0"/>
              <a:t>Seventh Edition</a:t>
            </a:r>
          </a:p>
          <a:p>
            <a:pPr eaLnBrk="1" hangingPunct="1">
              <a:buFont typeface="Wingdings" pitchFamily="-1" charset="2"/>
              <a:buNone/>
            </a:pPr>
            <a:r>
              <a:rPr lang="en-US" dirty="0"/>
              <a:t>by William Stallings	</a:t>
            </a:r>
          </a:p>
          <a:p>
            <a:pPr eaLnBrk="1" hangingPunct="1">
              <a:buFont typeface="Wingdings" pitchFamily="-1"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00" dirty="0"/>
              <a:t>© 2017 Pearson Education, Inc., Hoboken, NJ. All rights reserved.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85000" lnSpcReduction="20000"/>
          </a:bodyPr>
          <a:lstStyle/>
          <a:p>
            <a:r>
              <a:rPr lang="en-US" dirty="0"/>
              <a:t>Issued in 1977 by the National Bureau of Standards (now NIST) as Federal Information Processing Standard 46</a:t>
            </a:r>
          </a:p>
          <a:p>
            <a:r>
              <a:rPr lang="en-US" dirty="0"/>
              <a:t>Was the most widely used encryption scheme until the introduction of the Advanced Encryption Standard (AES) in 2001</a:t>
            </a:r>
          </a:p>
          <a:p>
            <a:r>
              <a:rPr lang="en-US" dirty="0"/>
              <a:t>Algorithm itself is referred to as the Data Encryption Algorithm (DEA)</a:t>
            </a:r>
          </a:p>
          <a:p>
            <a:pPr lvl="1"/>
            <a:r>
              <a:rPr lang="en-US" dirty="0"/>
              <a:t>Data are encrypted in 64-bit blocks using a 56-bit key</a:t>
            </a:r>
          </a:p>
          <a:p>
            <a:pPr lvl="1"/>
            <a:r>
              <a:rPr lang="en-US" dirty="0"/>
              <a:t>The algorithm transforms 64-bit input in a series of steps into a 64-bit output</a:t>
            </a:r>
          </a:p>
          <a:p>
            <a:pPr lvl="1"/>
            <a:r>
              <a:rPr lang="en-US" dirty="0"/>
              <a:t>The same steps, with the same key, are used to reverse the encryption</a:t>
            </a:r>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dirty="0"/>
              <a:t>© 2017 Pearson Education, Inc., Hoboken, NJ. All rights reserved</a:t>
            </a: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953000" cy="365125"/>
          </a:xfrm>
        </p:spPr>
        <p:txBody>
          <a:bodyPr/>
          <a:lstStyle/>
          <a:p>
            <a:r>
              <a:rPr lang="en-US" sz="1000" dirty="0"/>
              <a:t>© 2017 Pearson Education, Inc., Hoboken, NJ. All rights reserved</a:t>
            </a:r>
            <a:r>
              <a:rPr lang="en-US" dirty="0"/>
              <a:t>. </a:t>
            </a:r>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11" name="Picture 10"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33600" y="-304800"/>
            <a:ext cx="5638800" cy="7297270"/>
          </a:xfrm>
          <a:prstGeom prst="rect">
            <a:avLst/>
          </a:prstGeom>
        </p:spPr>
      </p:pic>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AU" altLang="en-US" sz="4000" dirty="0"/>
              <a:t>Initial Permutation IP</a:t>
            </a:r>
            <a:endParaRPr lang="en-AU" sz="4000" dirty="0"/>
          </a:p>
        </p:txBody>
      </p:sp>
      <p:sp>
        <p:nvSpPr>
          <p:cNvPr id="4" name="Content Placeholder 3"/>
          <p:cNvSpPr>
            <a:spLocks noGrp="1"/>
          </p:cNvSpPr>
          <p:nvPr>
            <p:ph idx="1"/>
          </p:nvPr>
        </p:nvSpPr>
        <p:spPr>
          <a:xfrm>
            <a:off x="792162" y="1614861"/>
            <a:ext cx="7772400" cy="4715435"/>
          </a:xfrm>
        </p:spPr>
        <p:txBody>
          <a:bodyPr>
            <a:normAutofit fontScale="85000" lnSpcReduction="20000"/>
          </a:bodyPr>
          <a:lstStyle/>
          <a:p>
            <a:r>
              <a:rPr lang="en-AU" altLang="en-US" dirty="0"/>
              <a:t>The first step of the data computation </a:t>
            </a:r>
          </a:p>
          <a:p>
            <a:r>
              <a:rPr lang="en-AU" altLang="en-US" dirty="0"/>
              <a:t>IP reorders the input data bits </a:t>
            </a:r>
          </a:p>
          <a:p>
            <a:r>
              <a:rPr lang="en-AU" altLang="en-US" dirty="0"/>
              <a:t>even bits to LH half, odd bits to RH half </a:t>
            </a:r>
          </a:p>
          <a:p>
            <a:r>
              <a:rPr lang="en-AU" altLang="en-US" dirty="0"/>
              <a:t>quite regular in structure (easy in h/w)</a:t>
            </a:r>
          </a:p>
          <a:p>
            <a:r>
              <a:rPr lang="en-AU" altLang="en-US" dirty="0"/>
              <a:t>example:</a:t>
            </a:r>
          </a:p>
          <a:p>
            <a:pPr>
              <a:buNone/>
            </a:pPr>
            <a:r>
              <a:rPr lang="en-AU" altLang="en-US" sz="1800" dirty="0">
                <a:latin typeface="Courier New" panose="02070309020205020404" pitchFamily="49" charset="0"/>
              </a:rPr>
              <a:t>	</a:t>
            </a:r>
          </a:p>
          <a:p>
            <a:pPr>
              <a:buNone/>
            </a:pPr>
            <a:r>
              <a:rPr lang="en-AU" altLang="en-US" sz="2000" b="1" dirty="0">
                <a:latin typeface="Courier New" panose="02070309020205020404" pitchFamily="49" charset="0"/>
              </a:rPr>
              <a:t>	IP(675a6967 5e5a6b5a) = (ffb2194d 004df6fb)</a:t>
            </a:r>
            <a:r>
              <a:rPr lang="en-AU" altLang="en-US" sz="2000" dirty="0"/>
              <a:t> </a:t>
            </a:r>
            <a:br>
              <a:rPr lang="en-AU" altLang="en-US" sz="2000" dirty="0"/>
            </a:br>
            <a:endParaRPr lang="en-AU" altLang="en-US" sz="2000" dirty="0"/>
          </a:p>
          <a:p>
            <a:r>
              <a:rPr lang="en-AU" altLang="en-US" dirty="0"/>
              <a:t>What is the purpose of this?</a:t>
            </a:r>
            <a:endParaRPr lang="en-US" dirty="0"/>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dirty="0"/>
              <a:t>© 2017 Pearson Education, Inc., Hoboken, NJ. All rights reserved</a:t>
            </a:r>
            <a:r>
              <a:rPr lang="en-US" dirty="0"/>
              <a:t>. </a:t>
            </a:r>
          </a:p>
        </p:txBody>
      </p:sp>
    </p:spTree>
    <p:extLst>
      <p:ext uri="{BB962C8B-B14F-4D97-AF65-F5344CB8AC3E}">
        <p14:creationId xmlns:p14="http://schemas.microsoft.com/office/powerpoint/2010/main" val="132838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IPandInverseIPin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904656" cy="499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195736" y="188640"/>
            <a:ext cx="4745210" cy="804836"/>
          </a:xfrm>
          <a:prstGeom prst="rect">
            <a:avLst/>
          </a:prstGeom>
        </p:spPr>
        <p:txBody>
          <a:bodyPr wrap="none">
            <a:spAutoFit/>
          </a:bodyPr>
          <a:lstStyle/>
          <a:p>
            <a:pPr algn="ctr">
              <a:lnSpc>
                <a:spcPts val="6000"/>
              </a:lnSpc>
              <a:defRPr/>
            </a:pPr>
            <a:r>
              <a:rPr lang="en-AU" altLang="en-US" sz="4000" dirty="0">
                <a:solidFill>
                  <a:schemeClr val="tx2"/>
                </a:solidFill>
                <a:latin typeface="+mn-lt"/>
                <a:ea typeface="+mj-ea"/>
                <a:cs typeface="+mj-cs"/>
              </a:rPr>
              <a:t>Initial Permutation IP</a:t>
            </a:r>
            <a:endParaRPr lang="en-GB" sz="4000" dirty="0">
              <a:solidFill>
                <a:schemeClr val="tx2"/>
              </a:solidFill>
              <a:latin typeface="+mn-lt"/>
              <a:ea typeface="+mj-ea"/>
              <a:cs typeface="+mj-cs"/>
            </a:endParaRPr>
          </a:p>
        </p:txBody>
      </p:sp>
    </p:spTree>
    <p:extLst>
      <p:ext uri="{BB962C8B-B14F-4D97-AF65-F5344CB8AC3E}">
        <p14:creationId xmlns:p14="http://schemas.microsoft.com/office/powerpoint/2010/main" val="52757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View of a Single Round</a:t>
            </a:r>
            <a:endParaRPr lang="en-GB"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8"/>
            <a:ext cx="5864696" cy="469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49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a:t>Single Round in Words</a:t>
            </a:r>
            <a:endParaRPr lang="en-AU" altLang="en-US"/>
          </a:p>
        </p:txBody>
      </p:sp>
      <p:sp>
        <p:nvSpPr>
          <p:cNvPr id="34819" name="Rectangle 3"/>
          <p:cNvSpPr>
            <a:spLocks noGrp="1" noChangeArrowheads="1"/>
          </p:cNvSpPr>
          <p:nvPr>
            <p:ph type="body" idx="1"/>
          </p:nvPr>
        </p:nvSpPr>
        <p:spPr>
          <a:xfrm>
            <a:off x="792162" y="1700809"/>
            <a:ext cx="7668270" cy="4350368"/>
          </a:xfrm>
        </p:spPr>
        <p:txBody>
          <a:bodyPr>
            <a:normAutofit fontScale="92500" lnSpcReduction="10000"/>
          </a:bodyPr>
          <a:lstStyle/>
          <a:p>
            <a:pPr eaLnBrk="1" hangingPunct="1">
              <a:lnSpc>
                <a:spcPct val="90000"/>
              </a:lnSpc>
            </a:pPr>
            <a:r>
              <a:rPr lang="en-US" altLang="en-US" sz="2800" dirty="0"/>
              <a:t>uses two 32-bit L &amp; R halves</a:t>
            </a:r>
          </a:p>
          <a:p>
            <a:pPr eaLnBrk="1" hangingPunct="1">
              <a:lnSpc>
                <a:spcPct val="90000"/>
              </a:lnSpc>
            </a:pPr>
            <a:r>
              <a:rPr lang="en-AU" altLang="en-US" sz="2800" dirty="0"/>
              <a:t>as for any </a:t>
            </a:r>
            <a:r>
              <a:rPr lang="en-AU" altLang="en-US" sz="2800" dirty="0" err="1"/>
              <a:t>Feistel</a:t>
            </a:r>
            <a:r>
              <a:rPr lang="en-AU" altLang="en-US" sz="2800" dirty="0"/>
              <a:t> cipher can describe as:</a:t>
            </a:r>
          </a:p>
          <a:p>
            <a:pPr lvl="1" eaLnBrk="1" hangingPunct="1">
              <a:lnSpc>
                <a:spcPct val="90000"/>
              </a:lnSpc>
              <a:buFont typeface="Wingdings" panose="05000000000000000000" pitchFamily="2" charset="2"/>
              <a:buNone/>
            </a:pPr>
            <a:r>
              <a:rPr lang="en-AU" altLang="en-US" sz="2400" i="1" dirty="0"/>
              <a:t>L</a:t>
            </a:r>
            <a:r>
              <a:rPr lang="en-AU" altLang="en-US" sz="2400" i="1" baseline="-25000" dirty="0"/>
              <a:t>i</a:t>
            </a:r>
            <a:r>
              <a:rPr lang="en-AU" altLang="en-US" sz="2400" i="1" dirty="0"/>
              <a:t> </a:t>
            </a:r>
            <a:r>
              <a:rPr lang="en-AU" altLang="en-US" sz="2400" dirty="0"/>
              <a:t>= </a:t>
            </a:r>
            <a:r>
              <a:rPr lang="en-AU" altLang="en-US" sz="2400" i="1" dirty="0" err="1"/>
              <a:t>R</a:t>
            </a:r>
            <a:r>
              <a:rPr lang="en-AU" altLang="en-US" sz="2400" i="1" baseline="-25000" dirty="0" err="1"/>
              <a:t>i</a:t>
            </a:r>
            <a:r>
              <a:rPr lang="en-AU" altLang="en-US" sz="2400" baseline="-25000" dirty="0"/>
              <a:t>–1</a:t>
            </a:r>
          </a:p>
          <a:p>
            <a:pPr lvl="1" eaLnBrk="1" hangingPunct="1">
              <a:lnSpc>
                <a:spcPct val="90000"/>
              </a:lnSpc>
              <a:buFont typeface="Wingdings" panose="05000000000000000000" pitchFamily="2" charset="2"/>
              <a:buNone/>
            </a:pPr>
            <a:r>
              <a:rPr lang="en-AU" altLang="en-US" sz="2400" i="1" dirty="0" err="1"/>
              <a:t>R</a:t>
            </a:r>
            <a:r>
              <a:rPr lang="en-AU" altLang="en-US" sz="2400" i="1" baseline="-25000" dirty="0" err="1"/>
              <a:t>i</a:t>
            </a:r>
            <a:r>
              <a:rPr lang="en-AU" altLang="en-US" sz="2400" i="1" dirty="0"/>
              <a:t> </a:t>
            </a:r>
            <a:r>
              <a:rPr lang="en-AU" altLang="en-US" sz="2400" dirty="0"/>
              <a:t>= </a:t>
            </a:r>
            <a:r>
              <a:rPr lang="en-AU" altLang="en-US" sz="2400" i="1" dirty="0"/>
              <a:t>L</a:t>
            </a:r>
            <a:r>
              <a:rPr lang="en-AU" altLang="en-US" sz="2400" i="1" baseline="-25000" dirty="0"/>
              <a:t>i</a:t>
            </a:r>
            <a:r>
              <a:rPr lang="en-AU" altLang="en-US" sz="2400" baseline="-25000" dirty="0"/>
              <a:t>–1</a:t>
            </a:r>
            <a:r>
              <a:rPr lang="en-AU" altLang="en-US" sz="2400" dirty="0"/>
              <a:t> </a:t>
            </a:r>
            <a:r>
              <a:rPr lang="en-AU" altLang="en-US" sz="2400" dirty="0">
                <a:sym typeface="Symbol" panose="05050102010706020507" pitchFamily="18" charset="2"/>
              </a:rPr>
              <a:t></a:t>
            </a:r>
            <a:r>
              <a:rPr lang="en-AU" altLang="en-US" sz="2400" dirty="0"/>
              <a:t> F(</a:t>
            </a:r>
            <a:r>
              <a:rPr lang="en-AU" altLang="en-US" sz="2400" i="1" dirty="0" err="1"/>
              <a:t>R</a:t>
            </a:r>
            <a:r>
              <a:rPr lang="en-AU" altLang="en-US" sz="2400" i="1" baseline="-25000" dirty="0" err="1"/>
              <a:t>i</a:t>
            </a:r>
            <a:r>
              <a:rPr lang="en-AU" altLang="en-US" sz="2400" baseline="-25000" dirty="0"/>
              <a:t>–1</a:t>
            </a:r>
            <a:r>
              <a:rPr lang="en-AU" altLang="en-US" sz="2400" dirty="0"/>
              <a:t>, </a:t>
            </a:r>
            <a:r>
              <a:rPr lang="en-AU" altLang="en-US" sz="2400" i="1" dirty="0"/>
              <a:t>K</a:t>
            </a:r>
            <a:r>
              <a:rPr lang="en-AU" altLang="en-US" sz="2400" i="1" baseline="-25000" dirty="0"/>
              <a:t>i</a:t>
            </a:r>
            <a:r>
              <a:rPr lang="en-AU" altLang="en-US" sz="2400" dirty="0"/>
              <a:t>)</a:t>
            </a:r>
          </a:p>
          <a:p>
            <a:pPr eaLnBrk="1" hangingPunct="1">
              <a:lnSpc>
                <a:spcPct val="90000"/>
              </a:lnSpc>
            </a:pPr>
            <a:r>
              <a:rPr lang="en-US" altLang="en-US" sz="2800" dirty="0"/>
              <a:t>F takes 32-bit R half and 48-bit </a:t>
            </a:r>
            <a:r>
              <a:rPr lang="en-US" altLang="en-US" sz="2800" dirty="0" err="1"/>
              <a:t>subkey</a:t>
            </a:r>
            <a:r>
              <a:rPr lang="en-US" altLang="en-US" sz="2800" dirty="0"/>
              <a:t>:</a:t>
            </a:r>
          </a:p>
          <a:p>
            <a:pPr lvl="1" eaLnBrk="1" hangingPunct="1">
              <a:lnSpc>
                <a:spcPct val="90000"/>
              </a:lnSpc>
            </a:pPr>
            <a:r>
              <a:rPr lang="en-US" altLang="en-US" sz="2400" dirty="0"/>
              <a:t>expands R to 48-bits using perm E</a:t>
            </a:r>
          </a:p>
          <a:p>
            <a:pPr lvl="1" eaLnBrk="1" hangingPunct="1">
              <a:lnSpc>
                <a:spcPct val="90000"/>
              </a:lnSpc>
            </a:pPr>
            <a:r>
              <a:rPr lang="en-US" altLang="en-US" sz="2400" dirty="0"/>
              <a:t>adds to </a:t>
            </a:r>
            <a:r>
              <a:rPr lang="en-US" altLang="en-US" sz="2400" dirty="0" err="1"/>
              <a:t>subkey</a:t>
            </a:r>
            <a:r>
              <a:rPr lang="en-US" altLang="en-US" sz="2400" dirty="0"/>
              <a:t> using XOR</a:t>
            </a:r>
          </a:p>
          <a:p>
            <a:pPr lvl="1" eaLnBrk="1" hangingPunct="1">
              <a:lnSpc>
                <a:spcPct val="90000"/>
              </a:lnSpc>
            </a:pPr>
            <a:r>
              <a:rPr lang="en-US" altLang="en-US" sz="2400" dirty="0"/>
              <a:t>passes through 8 S-boxes to get 32-bit result</a:t>
            </a:r>
          </a:p>
          <a:p>
            <a:pPr lvl="1" eaLnBrk="1" hangingPunct="1">
              <a:lnSpc>
                <a:spcPct val="90000"/>
              </a:lnSpc>
            </a:pPr>
            <a:r>
              <a:rPr lang="en-US" altLang="en-US" sz="2400" dirty="0"/>
              <a:t>finally permutes using 32-bit perm P</a:t>
            </a:r>
          </a:p>
          <a:p>
            <a:pPr eaLnBrk="1" hangingPunct="1">
              <a:lnSpc>
                <a:spcPct val="90000"/>
              </a:lnSpc>
            </a:pPr>
            <a:r>
              <a:rPr lang="en-AU" altLang="en-US" sz="2800" dirty="0"/>
              <a:t>F is </a:t>
            </a:r>
            <a:r>
              <a:rPr lang="en-AU" altLang="en-US" sz="2800" b="1" dirty="0"/>
              <a:t>not a permutation!</a:t>
            </a:r>
            <a:endParaRPr lang="en-AU" altLang="en-US" sz="2800" dirty="0"/>
          </a:p>
        </p:txBody>
      </p:sp>
    </p:spTree>
    <p:extLst>
      <p:ext uri="{BB962C8B-B14F-4D97-AF65-F5344CB8AC3E}">
        <p14:creationId xmlns:p14="http://schemas.microsoft.com/office/powerpoint/2010/main" val="372595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ExpansionEandPer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38150"/>
            <a:ext cx="777557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066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a:t> DES Round Function F</a:t>
            </a:r>
            <a:endParaRPr lang="en-AU" altLang="en-US"/>
          </a:p>
        </p:txBody>
      </p:sp>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592888" cy="47132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39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AU" altLang="en-US"/>
              <a:t>Substitution Boxes S</a:t>
            </a:r>
          </a:p>
        </p:txBody>
      </p:sp>
      <p:sp>
        <p:nvSpPr>
          <p:cNvPr id="39939" name="Rectangle 3"/>
          <p:cNvSpPr>
            <a:spLocks noGrp="1" noChangeArrowheads="1"/>
          </p:cNvSpPr>
          <p:nvPr>
            <p:ph type="body" idx="1"/>
          </p:nvPr>
        </p:nvSpPr>
        <p:spPr/>
        <p:txBody>
          <a:bodyPr>
            <a:normAutofit fontScale="92500" lnSpcReduction="10000"/>
          </a:bodyPr>
          <a:lstStyle/>
          <a:p>
            <a:pPr eaLnBrk="1" hangingPunct="1">
              <a:lnSpc>
                <a:spcPct val="90000"/>
              </a:lnSpc>
            </a:pPr>
            <a:r>
              <a:rPr lang="en-AU" altLang="en-US" sz="2800"/>
              <a:t>have eight S-boxes which map 6 to 4 bits </a:t>
            </a:r>
          </a:p>
          <a:p>
            <a:pPr eaLnBrk="1" hangingPunct="1">
              <a:lnSpc>
                <a:spcPct val="90000"/>
              </a:lnSpc>
            </a:pPr>
            <a:r>
              <a:rPr lang="en-AU" altLang="en-US" sz="2800"/>
              <a:t>each S-box is actually 4 little 4 bit boxes </a:t>
            </a:r>
          </a:p>
          <a:p>
            <a:pPr lvl="1" eaLnBrk="1" hangingPunct="1">
              <a:lnSpc>
                <a:spcPct val="90000"/>
              </a:lnSpc>
            </a:pPr>
            <a:r>
              <a:rPr lang="en-AU" altLang="en-US" sz="2400"/>
              <a:t>outer bits 1 &amp; 6 (</a:t>
            </a:r>
            <a:r>
              <a:rPr lang="en-AU" altLang="en-US" sz="2400" b="1"/>
              <a:t>row</a:t>
            </a:r>
            <a:r>
              <a:rPr lang="en-AU" altLang="en-US" sz="2400"/>
              <a:t> bits) select one row of 4 possible 4-bit permutations </a:t>
            </a:r>
          </a:p>
          <a:p>
            <a:pPr lvl="1" eaLnBrk="1" hangingPunct="1">
              <a:lnSpc>
                <a:spcPct val="90000"/>
              </a:lnSpc>
            </a:pPr>
            <a:r>
              <a:rPr lang="en-AU" altLang="en-US" sz="2400"/>
              <a:t>inner bits 2-5 (</a:t>
            </a:r>
            <a:r>
              <a:rPr lang="en-AU" altLang="en-US" sz="2400" b="1"/>
              <a:t>col</a:t>
            </a:r>
            <a:r>
              <a:rPr lang="en-AU" altLang="en-US" sz="2400"/>
              <a:t> bits) are substituted </a:t>
            </a:r>
          </a:p>
          <a:p>
            <a:pPr lvl="1" eaLnBrk="1" hangingPunct="1">
              <a:lnSpc>
                <a:spcPct val="90000"/>
              </a:lnSpc>
            </a:pPr>
            <a:r>
              <a:rPr lang="en-AU" altLang="en-US" sz="2400"/>
              <a:t>result is 8 lots of 4 bits, or 32 bits</a:t>
            </a:r>
          </a:p>
          <a:p>
            <a:pPr eaLnBrk="1" hangingPunct="1">
              <a:lnSpc>
                <a:spcPct val="90000"/>
              </a:lnSpc>
            </a:pPr>
            <a:r>
              <a:rPr lang="en-US" altLang="en-US" sz="2800"/>
              <a:t>row selection depends on both data &amp; key</a:t>
            </a:r>
          </a:p>
          <a:p>
            <a:pPr lvl="1" eaLnBrk="1" hangingPunct="1">
              <a:lnSpc>
                <a:spcPct val="90000"/>
              </a:lnSpc>
            </a:pPr>
            <a:r>
              <a:rPr lang="en-US" altLang="en-US" sz="2400"/>
              <a:t>feature known as autoclaving (autokeying)</a:t>
            </a:r>
            <a:endParaRPr lang="en-AU" altLang="en-US" sz="2400"/>
          </a:p>
          <a:p>
            <a:pPr eaLnBrk="1" hangingPunct="1">
              <a:lnSpc>
                <a:spcPct val="90000"/>
              </a:lnSpc>
            </a:pPr>
            <a:r>
              <a:rPr lang="en-AU" altLang="en-US" sz="2800"/>
              <a:t>example:</a:t>
            </a:r>
          </a:p>
          <a:p>
            <a:pPr lvl="1" eaLnBrk="1" hangingPunct="1">
              <a:lnSpc>
                <a:spcPct val="90000"/>
              </a:lnSpc>
            </a:pPr>
            <a:r>
              <a:rPr lang="en-AU" altLang="en-US" sz="2000" b="1">
                <a:latin typeface="Courier New" panose="02070309020205020404" pitchFamily="49" charset="0"/>
              </a:rPr>
              <a:t>S(18 09 12 3d 11 17 38 39) = 5fd25e03</a:t>
            </a:r>
            <a:r>
              <a:rPr lang="en-AU" altLang="en-US" sz="2000" b="1"/>
              <a:t> </a:t>
            </a:r>
          </a:p>
        </p:txBody>
      </p:sp>
    </p:spTree>
    <p:extLst>
      <p:ext uri="{BB962C8B-B14F-4D97-AF65-F5344CB8AC3E}">
        <p14:creationId xmlns:p14="http://schemas.microsoft.com/office/powerpoint/2010/main" val="59790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S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523875"/>
            <a:ext cx="84582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71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505200"/>
            <a:ext cx="5446713" cy="1470025"/>
          </a:xfrm>
        </p:spPr>
        <p:txBody>
          <a:bodyPr/>
          <a:lstStyle/>
          <a:p>
            <a:pPr eaLnBrk="1" hangingPunct="1">
              <a:defRPr/>
            </a:pPr>
            <a:r>
              <a:rPr lang="en-US" dirty="0"/>
              <a:t>Chapter 4</a:t>
            </a:r>
          </a:p>
        </p:txBody>
      </p:sp>
      <p:sp>
        <p:nvSpPr>
          <p:cNvPr id="19459" name="Subtitle 13"/>
          <p:cNvSpPr>
            <a:spLocks noGrp="1"/>
          </p:cNvSpPr>
          <p:nvPr>
            <p:ph type="subTitle" idx="1"/>
          </p:nvPr>
        </p:nvSpPr>
        <p:spPr>
          <a:xfrm>
            <a:off x="1524000" y="5105400"/>
            <a:ext cx="6096000" cy="852488"/>
          </a:xfrm>
        </p:spPr>
        <p:txBody>
          <a:bodyPr>
            <a:noAutofit/>
          </a:bodyPr>
          <a:lstStyle/>
          <a:p>
            <a:pPr eaLnBrk="1" hangingPunct="1"/>
            <a:r>
              <a:rPr lang="en-US" sz="3600" dirty="0"/>
              <a:t>Block Ciphers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105400" cy="365125"/>
          </a:xfrm>
        </p:spPr>
        <p:txBody>
          <a:bodyPr/>
          <a:lstStyle/>
          <a:p>
            <a:pPr>
              <a:defRPr/>
            </a:pPr>
            <a:r>
              <a:rPr lang="en-US" sz="1000" dirty="0"/>
              <a:t>© 2017 Pearson Education, Inc., Hoboken, NJ. All rights reserved</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InputKeyAndP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0648"/>
            <a:ext cx="7272338"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781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PC-2andShiftS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872537"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4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2286000" cy="3429000"/>
          </a:xfrm>
        </p:spPr>
        <p:txBody>
          <a:bodyPr/>
          <a:lstStyle/>
          <a:p>
            <a:br>
              <a:rPr lang="en-US" sz="4400" dirty="0"/>
            </a:br>
            <a:r>
              <a:rPr lang="en-US" sz="4400" dirty="0">
                <a:solidFill>
                  <a:schemeClr val="bg2">
                    <a:lumMod val="50000"/>
                  </a:schemeClr>
                </a:solidFill>
              </a:rPr>
              <a:t>Table 4.2</a:t>
            </a:r>
            <a:br>
              <a:rPr lang="en-US" sz="4400" dirty="0">
                <a:solidFill>
                  <a:schemeClr val="bg2">
                    <a:lumMod val="50000"/>
                  </a:schemeClr>
                </a:solidFill>
              </a:rPr>
            </a:br>
            <a:br>
              <a:rPr lang="en-US" sz="4400" dirty="0">
                <a:solidFill>
                  <a:schemeClr val="bg2">
                    <a:lumMod val="50000"/>
                  </a:schemeClr>
                </a:solidFill>
              </a:rPr>
            </a:br>
            <a:r>
              <a:rPr lang="en-US" sz="4400" dirty="0">
                <a:solidFill>
                  <a:schemeClr val="bg2">
                    <a:lumMod val="50000"/>
                  </a:schemeClr>
                </a:solidFill>
              </a:rPr>
              <a:t>DES Example</a:t>
            </a: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7443448" cy="6324600"/>
          </a:xfrm>
          <a:prstGeom prst="rect">
            <a:avLst/>
          </a:prstGeom>
        </p:spPr>
      </p:pic>
      <p:sp>
        <p:nvSpPr>
          <p:cNvPr id="10" name="Rectangle 9"/>
          <p:cNvSpPr/>
          <p:nvPr/>
        </p:nvSpPr>
        <p:spPr>
          <a:xfrm>
            <a:off x="3048000" y="6324600"/>
            <a:ext cx="6477000" cy="276999"/>
          </a:xfrm>
          <a:prstGeom prst="rect">
            <a:avLst/>
          </a:prstGeom>
        </p:spPr>
        <p:txBody>
          <a:bodyPr wrap="square">
            <a:spAutoFit/>
          </a:bodyPr>
          <a:lstStyle/>
          <a:p>
            <a:pPr algn="ctr"/>
            <a:r>
              <a:rPr lang="en-US" sz="1200" i="1" dirty="0"/>
              <a:t>Note:</a:t>
            </a:r>
            <a:r>
              <a:rPr lang="en-US" sz="1200" dirty="0"/>
              <a:t> DES subkeys are shown as eight 6-bit values in hex format </a:t>
            </a:r>
          </a:p>
        </p:txBody>
      </p:sp>
      <p:sp>
        <p:nvSpPr>
          <p:cNvPr id="11" name="TextBox 10"/>
          <p:cNvSpPr txBox="1"/>
          <p:nvPr/>
        </p:nvSpPr>
        <p:spPr>
          <a:xfrm>
            <a:off x="152400" y="4953000"/>
            <a:ext cx="2133600" cy="523220"/>
          </a:xfrm>
          <a:prstGeom prst="rect">
            <a:avLst/>
          </a:prstGeom>
          <a:noFill/>
        </p:spPr>
        <p:txBody>
          <a:bodyPr wrap="square" rtlCol="0">
            <a:spAutoFit/>
          </a:bodyPr>
          <a:lstStyle/>
          <a:p>
            <a:r>
              <a:rPr lang="en-US" sz="1400" dirty="0"/>
              <a:t>(Table can be found on page 114 in textbook)</a:t>
            </a:r>
          </a:p>
        </p:txBody>
      </p:sp>
      <p:sp>
        <p:nvSpPr>
          <p:cNvPr id="6" name="Footer Placeholder 5"/>
          <p:cNvSpPr>
            <a:spLocks noGrp="1"/>
          </p:cNvSpPr>
          <p:nvPr>
            <p:ph type="ftr" sz="quarter" idx="11"/>
          </p:nvPr>
        </p:nvSpPr>
        <p:spPr>
          <a:xfrm>
            <a:off x="0" y="6492875"/>
            <a:ext cx="4876800" cy="365125"/>
          </a:xfrm>
        </p:spPr>
        <p:txBody>
          <a:bodyPr/>
          <a:lstStyle/>
          <a:p>
            <a:pPr>
              <a:defRPr/>
            </a:pPr>
            <a:r>
              <a:rPr lang="en-US" sz="1000" dirty="0"/>
              <a:t>© 2017 Pearson Education, Inc., Hoboken, NJ. All rights reserved. </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4.3  Avalanche Effect in DES: Change in Plaintext </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146626" cy="6105717"/>
          </a:xfrm>
          <a:prstGeom prst="rect">
            <a:avLst/>
          </a:prstGeom>
        </p:spPr>
      </p:pic>
      <p:sp>
        <p:nvSpPr>
          <p:cNvPr id="4" name="Footer Placeholder 3"/>
          <p:cNvSpPr>
            <a:spLocks noGrp="1"/>
          </p:cNvSpPr>
          <p:nvPr>
            <p:ph type="ftr" sz="quarter" idx="11"/>
          </p:nvPr>
        </p:nvSpPr>
        <p:spPr>
          <a:xfrm>
            <a:off x="0" y="6492875"/>
            <a:ext cx="5410200" cy="365125"/>
          </a:xfrm>
        </p:spPr>
        <p:txBody>
          <a:bodyPr/>
          <a:lstStyle/>
          <a:p>
            <a:pPr>
              <a:defRPr/>
            </a:pPr>
            <a:r>
              <a:rPr lang="en-US" sz="1000" dirty="0"/>
              <a:t>© 2017 Pearson Education, Inc., Hoboken, NJ. All rights reserved. </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4.4  Avalanche Effect in DES: Change in Key </a:t>
            </a: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258042" cy="6189222"/>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000" dirty="0"/>
              <a:t>© 2017 Pearson Education, Inc., Hoboken, NJ. All rights reserved. </a:t>
            </a:r>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en-US" sz="4400" dirty="0"/>
              <a:t>Table 4.5  </a:t>
            </a:r>
            <a:br>
              <a:rPr lang="en-US" sz="4400" dirty="0"/>
            </a:br>
            <a:r>
              <a:rPr lang="en-US" sz="3200" dirty="0"/>
              <a:t>Average Time Required for Exhaustive Key Search </a:t>
            </a:r>
            <a:endParaRPr lang="en-AU" sz="4400" dirty="0"/>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1689100"/>
            <a:ext cx="8308400" cy="5168900"/>
          </a:xfrm>
          <a:prstGeom prst="rect">
            <a:avLst/>
          </a:prstGeom>
        </p:spPr>
      </p:pic>
      <p:sp>
        <p:nvSpPr>
          <p:cNvPr id="4" name="Footer Placeholder 3"/>
          <p:cNvSpPr>
            <a:spLocks noGrp="1"/>
          </p:cNvSpPr>
          <p:nvPr>
            <p:ph type="ftr" sz="quarter" idx="11"/>
          </p:nvPr>
        </p:nvSpPr>
        <p:spPr>
          <a:xfrm>
            <a:off x="0" y="6492875"/>
            <a:ext cx="5105400" cy="365125"/>
          </a:xfrm>
        </p:spPr>
        <p:txBody>
          <a:bodyPr/>
          <a:lstStyle/>
          <a:p>
            <a:pPr>
              <a:defRPr/>
            </a:pPr>
            <a:r>
              <a:rPr lang="en-US" sz="1000" dirty="0"/>
              <a:t>© 2017 Pearson Education, Inc., Hoboken, NJ. All rights reserved. </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altLang="en-US" dirty="0"/>
              <a:t>Avalanche Effect </a:t>
            </a:r>
          </a:p>
        </p:txBody>
      </p:sp>
      <p:sp>
        <p:nvSpPr>
          <p:cNvPr id="45059" name="Rectangle 3"/>
          <p:cNvSpPr>
            <a:spLocks noGrp="1" noChangeArrowheads="1"/>
          </p:cNvSpPr>
          <p:nvPr>
            <p:ph type="body" idx="1"/>
          </p:nvPr>
        </p:nvSpPr>
        <p:spPr/>
        <p:txBody>
          <a:bodyPr/>
          <a:lstStyle/>
          <a:p>
            <a:pPr eaLnBrk="1" hangingPunct="1"/>
            <a:r>
              <a:rPr lang="en-US" altLang="en-US"/>
              <a:t>key desirable property of encryption alg</a:t>
            </a:r>
          </a:p>
          <a:p>
            <a:pPr eaLnBrk="1" hangingPunct="1"/>
            <a:r>
              <a:rPr lang="en-AU" altLang="en-US"/>
              <a:t>where a change of </a:t>
            </a:r>
            <a:r>
              <a:rPr lang="en-AU" altLang="en-US" b="1"/>
              <a:t>one </a:t>
            </a:r>
            <a:r>
              <a:rPr lang="en-AU" altLang="en-US"/>
              <a:t>input or key bit results in changing approx </a:t>
            </a:r>
            <a:r>
              <a:rPr lang="en-AU" altLang="en-US" b="1"/>
              <a:t>half</a:t>
            </a:r>
            <a:r>
              <a:rPr lang="en-AU" altLang="en-US"/>
              <a:t> output bits</a:t>
            </a:r>
          </a:p>
          <a:p>
            <a:pPr eaLnBrk="1" hangingPunct="1"/>
            <a:r>
              <a:rPr lang="en-US" altLang="en-US"/>
              <a:t>making attempts to “home-in” by guessing keys impossible</a:t>
            </a:r>
          </a:p>
          <a:p>
            <a:pPr eaLnBrk="1" hangingPunct="1"/>
            <a:r>
              <a:rPr lang="en-US" altLang="en-US"/>
              <a:t>DES exhibits strong avalanche</a:t>
            </a:r>
            <a:endParaRPr lang="en-AU" altLang="en-US"/>
          </a:p>
        </p:txBody>
      </p:sp>
    </p:spTree>
    <p:extLst>
      <p:ext uri="{BB962C8B-B14F-4D97-AF65-F5344CB8AC3E}">
        <p14:creationId xmlns:p14="http://schemas.microsoft.com/office/powerpoint/2010/main" val="233220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304800" y="1752600"/>
            <a:ext cx="3565525" cy="4778375"/>
          </a:xfrm>
        </p:spPr>
        <p:txBody>
          <a:bodyPr>
            <a:normAutofit fontScale="92500"/>
          </a:bodyPr>
          <a:lstStyle/>
          <a:p>
            <a:pPr eaLnBrk="1" hangingPunct="1"/>
            <a:r>
              <a:rPr lang="en-US" dirty="0"/>
              <a:t>Traditional Block Cipher Structure</a:t>
            </a:r>
          </a:p>
          <a:p>
            <a:pPr lvl="1"/>
            <a:r>
              <a:rPr lang="en-US" dirty="0"/>
              <a:t>Stream ciphers</a:t>
            </a:r>
          </a:p>
          <a:p>
            <a:pPr lvl="1"/>
            <a:r>
              <a:rPr lang="en-US" dirty="0"/>
              <a:t>Block ciphers</a:t>
            </a:r>
          </a:p>
          <a:p>
            <a:pPr lvl="1"/>
            <a:r>
              <a:rPr lang="en-US" dirty="0"/>
              <a:t>Motivation for the </a:t>
            </a:r>
            <a:r>
              <a:rPr lang="en-US" dirty="0" err="1"/>
              <a:t>Feistel</a:t>
            </a:r>
            <a:r>
              <a:rPr lang="en-US" dirty="0"/>
              <a:t> cipher structure</a:t>
            </a:r>
          </a:p>
          <a:p>
            <a:pPr lvl="1"/>
            <a:r>
              <a:rPr lang="en-US" dirty="0"/>
              <a:t>Feistel cipher</a:t>
            </a:r>
          </a:p>
          <a:p>
            <a:pPr eaLnBrk="1" hangingPunct="1"/>
            <a:r>
              <a:rPr lang="en-US" dirty="0"/>
              <a:t>The Data Encryption Standard (DES)</a:t>
            </a:r>
          </a:p>
          <a:p>
            <a:pPr lvl="1"/>
            <a:r>
              <a:rPr lang="en-US" dirty="0"/>
              <a:t>Encryption</a:t>
            </a:r>
          </a:p>
          <a:p>
            <a:pPr lvl="1"/>
            <a:r>
              <a:rPr lang="en-US" dirty="0"/>
              <a:t>Decryption</a:t>
            </a:r>
          </a:p>
          <a:p>
            <a:pPr lvl="1"/>
            <a:r>
              <a:rPr lang="en-US" dirty="0"/>
              <a:t>Avalanche effect</a:t>
            </a:r>
            <a:endParaRPr lang="en-AU" dirty="0"/>
          </a:p>
        </p:txBody>
      </p:sp>
      <p:sp>
        <p:nvSpPr>
          <p:cNvPr id="76804" name="Content Placeholder 11"/>
          <p:cNvSpPr>
            <a:spLocks noGrp="1"/>
          </p:cNvSpPr>
          <p:nvPr>
            <p:ph sz="half" idx="2"/>
          </p:nvPr>
        </p:nvSpPr>
        <p:spPr>
          <a:xfrm>
            <a:off x="5257800" y="1752600"/>
            <a:ext cx="3565525" cy="4876800"/>
          </a:xfrm>
        </p:spPr>
        <p:txBody>
          <a:bodyPr>
            <a:normAutofit fontScale="92500"/>
          </a:bodyPr>
          <a:lstStyle/>
          <a:p>
            <a:pPr eaLnBrk="1" hangingPunct="1"/>
            <a:r>
              <a:rPr lang="en-US" dirty="0"/>
              <a:t>The strength of DES</a:t>
            </a:r>
          </a:p>
          <a:p>
            <a:pPr lvl="1"/>
            <a:r>
              <a:rPr lang="en-US" dirty="0"/>
              <a:t>Use of 56-bit keys</a:t>
            </a:r>
          </a:p>
          <a:p>
            <a:pPr lvl="1"/>
            <a:r>
              <a:rPr lang="en-US" dirty="0"/>
              <a:t>Nature of the DES algorithm</a:t>
            </a:r>
          </a:p>
          <a:p>
            <a:pPr lvl="1"/>
            <a:r>
              <a:rPr lang="en-US" dirty="0"/>
              <a:t>Timing attacks</a:t>
            </a:r>
          </a:p>
          <a:p>
            <a:pPr eaLnBrk="1" hangingPunct="1"/>
            <a:r>
              <a:rPr lang="en-US" dirty="0"/>
              <a:t>Block cipher design principles</a:t>
            </a:r>
          </a:p>
          <a:p>
            <a:pPr lvl="1"/>
            <a:r>
              <a:rPr lang="en-US" dirty="0"/>
              <a:t>Number of rounds</a:t>
            </a:r>
          </a:p>
          <a:p>
            <a:pPr lvl="1"/>
            <a:r>
              <a:rPr lang="en-US" dirty="0"/>
              <a:t>Design of function F</a:t>
            </a:r>
          </a:p>
          <a:p>
            <a:pPr lvl="1"/>
            <a:r>
              <a:rPr lang="en-US" dirty="0"/>
              <a:t>Key schedule algorithm</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495800" cy="365125"/>
          </a:xfrm>
        </p:spPr>
        <p:txBody>
          <a:bodyPr/>
          <a:lstStyle/>
          <a:p>
            <a:pPr>
              <a:defRPr/>
            </a:pPr>
            <a:r>
              <a:rPr lang="en-US" sz="1000" dirty="0"/>
              <a:t>© 2017 Pearson Education, Inc., Hoboken, NJ. All rights reserved.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a:t>Stream Cipher</a:t>
            </a:r>
            <a:endParaRPr lang="en-AU" dirty="0"/>
          </a:p>
        </p:txBody>
      </p:sp>
      <p:graphicFrame>
        <p:nvGraphicFramePr>
          <p:cNvPr id="17" name="Content Placeholder 16"/>
          <p:cNvGraphicFramePr>
            <a:graphicFrameLocks noGrp="1"/>
          </p:cNvGraphicFramePr>
          <p:nvPr>
            <p:ph idx="1"/>
          </p:nvPr>
        </p:nvGraphicFramePr>
        <p:xfrm>
          <a:off x="762000" y="1532965"/>
          <a:ext cx="7570787" cy="532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486400" cy="365125"/>
          </a:xfrm>
        </p:spPr>
        <p:txBody>
          <a:bodyPr/>
          <a:lstStyle/>
          <a:p>
            <a:pPr>
              <a:defRPr/>
            </a:pPr>
            <a:r>
              <a:rPr lang="en-US" sz="1000" dirty="0"/>
              <a:t>© 2017 Pearson Education, Inc., Hoboken, NJ.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nvPr>
        </p:nvGraphicFramePr>
        <p:xfrm>
          <a:off x="381000" y="1761565"/>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19600" cy="365125"/>
          </a:xfrm>
        </p:spPr>
        <p:txBody>
          <a:bodyPr/>
          <a:lstStyle/>
          <a:p>
            <a:pPr>
              <a:defRPr/>
            </a:pPr>
            <a:r>
              <a:rPr lang="en-US" sz="1000" dirty="0"/>
              <a:t>© 2017 Pearson Education, Inc., Hoboken, NJ. All rights reserved.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Inc., Hoboken, NJ. All rights reserved. </a:t>
            </a:r>
          </a:p>
        </p:txBody>
      </p:sp>
      <p:pic>
        <p:nvPicPr>
          <p:cNvPr id="6" name="Picture 5"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16364"/>
              <a:stretch>
                <a:fillRect/>
              </a:stretch>
            </p:blipFill>
          </mc:Choice>
          <mc:Fallback>
            <p:blipFill>
              <a:blip r:embed="rId4"/>
              <a:srcRect t="4545" b="16364"/>
              <a:stretch>
                <a:fillRect/>
              </a:stretch>
            </p:blipFill>
          </mc:Fallback>
        </mc:AlternateContent>
        <p:spPr>
          <a:xfrm>
            <a:off x="1524000" y="0"/>
            <a:ext cx="6629400" cy="6785271"/>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a:t>Feistel Cipher</a:t>
            </a:r>
          </a:p>
        </p:txBody>
      </p:sp>
      <p:sp>
        <p:nvSpPr>
          <p:cNvPr id="4" name="Content Placeholder 3"/>
          <p:cNvSpPr>
            <a:spLocks noGrp="1"/>
          </p:cNvSpPr>
          <p:nvPr>
            <p:ph idx="1"/>
          </p:nvPr>
        </p:nvSpPr>
        <p:spPr>
          <a:xfrm>
            <a:off x="762000" y="1600200"/>
            <a:ext cx="7570787" cy="4867835"/>
          </a:xfrm>
        </p:spPr>
        <p:txBody>
          <a:bodyPr>
            <a:normAutofit fontScale="92500" lnSpcReduction="20000"/>
          </a:bodyPr>
          <a:lstStyle/>
          <a:p>
            <a:r>
              <a:rPr lang="en-US" dirty="0" err="1"/>
              <a:t>Feistel</a:t>
            </a:r>
            <a:r>
              <a:rPr lang="en-US" dirty="0"/>
              <a:t> proposed the use of a cipher that alternates substitutions and permutations</a:t>
            </a:r>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r>
              <a:rPr lang="en-US" sz="2839" dirty="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a:t>Is the structure used by many significant symmetric block ciphers currently in use</a:t>
            </a:r>
          </a:p>
        </p:txBody>
      </p:sp>
      <p:graphicFrame>
        <p:nvGraphicFramePr>
          <p:cNvPr id="6" name="Diagram 5"/>
          <p:cNvGraphicFramePr/>
          <p:nvPr/>
        </p:nvGraphicFramePr>
        <p:xfrm>
          <a:off x="990600" y="2438400"/>
          <a:ext cx="7010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248400" cy="365125"/>
          </a:xfrm>
        </p:spPr>
        <p:txBody>
          <a:bodyPr/>
          <a:lstStyle/>
          <a:p>
            <a:pPr>
              <a:defRPr/>
            </a:pPr>
            <a:r>
              <a:rPr lang="en-US" sz="1000" dirty="0"/>
              <a:t>© 2017 Pearson Education, Inc., Hoboken, NJ.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Diffusion and Confusion</a:t>
            </a:r>
            <a:endParaRPr lang="en-AU" dirty="0"/>
          </a:p>
        </p:txBody>
      </p:sp>
      <p:sp>
        <p:nvSpPr>
          <p:cNvPr id="4" name="Content Placeholder 3"/>
          <p:cNvSpPr>
            <a:spLocks noGrp="1"/>
          </p:cNvSpPr>
          <p:nvPr>
            <p:ph idx="1"/>
          </p:nvPr>
        </p:nvSpPr>
        <p:spPr>
          <a:xfrm>
            <a:off x="838200" y="1524000"/>
            <a:ext cx="7570787" cy="1819835"/>
          </a:xfrm>
        </p:spPr>
        <p:txBody>
          <a:bodyPr>
            <a:normAutofit fontScale="92500" lnSpcReduction="20000"/>
          </a:bodyPr>
          <a:lstStyle/>
          <a:p>
            <a:r>
              <a:rPr lang="en-US" dirty="0"/>
              <a:t>Terms introduced by Claude Shannon to capture the two basic building blocks for any cryptographic system</a:t>
            </a:r>
          </a:p>
          <a:p>
            <a:pPr lvl="1"/>
            <a:r>
              <a:rPr lang="en-US" dirty="0"/>
              <a:t>Shannon’s concern was to thwart cryptanalysis based on statistical analysis</a:t>
            </a:r>
          </a:p>
        </p:txBody>
      </p:sp>
      <p:graphicFrame>
        <p:nvGraphicFramePr>
          <p:cNvPr id="6" name="Diagram 5"/>
          <p:cNvGraphicFramePr/>
          <p:nvPr/>
        </p:nvGraphicFramePr>
        <p:xfrm>
          <a:off x="914400" y="3352800"/>
          <a:ext cx="7772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Inc., Hoboken, NJ. All rights reserved.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029200" cy="365125"/>
          </a:xfrm>
        </p:spPr>
        <p:txBody>
          <a:bodyPr/>
          <a:lstStyle/>
          <a:p>
            <a:pPr>
              <a:defRPr/>
            </a:pPr>
            <a:r>
              <a:rPr lang="en-US" sz="1000" dirty="0"/>
              <a:t>© 2017 Pearson Education, Inc., Hoboken, NJ. All rights reserved. </a:t>
            </a:r>
          </a:p>
        </p:txBody>
      </p:sp>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5562600" cy="7198658"/>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dirty="0"/>
              <a:t>Feistel Cipher Design Features</a:t>
            </a:r>
          </a:p>
        </p:txBody>
      </p:sp>
      <p:sp>
        <p:nvSpPr>
          <p:cNvPr id="5" name="Content Placeholder 4"/>
          <p:cNvSpPr>
            <a:spLocks noGrp="1"/>
          </p:cNvSpPr>
          <p:nvPr>
            <p:ph sz="half" idx="1"/>
          </p:nvPr>
        </p:nvSpPr>
        <p:spPr>
          <a:xfrm>
            <a:off x="533400" y="1600200"/>
            <a:ext cx="4038600" cy="4953000"/>
          </a:xfrm>
        </p:spPr>
        <p:txBody>
          <a:bodyPr>
            <a:normAutofit fontScale="70000" lnSpcReduction="20000"/>
          </a:bodyPr>
          <a:lstStyle/>
          <a:p>
            <a:r>
              <a:rPr lang="en-US" dirty="0"/>
              <a:t>Block size</a:t>
            </a:r>
          </a:p>
          <a:p>
            <a:pPr lvl="1"/>
            <a:r>
              <a:rPr lang="en-US" dirty="0"/>
              <a:t>Larger block sizes mean greater security but reduced encryption/decryption speed for a given algorithm</a:t>
            </a:r>
          </a:p>
          <a:p>
            <a:r>
              <a:rPr lang="en-US" dirty="0"/>
              <a:t>Key size</a:t>
            </a:r>
          </a:p>
          <a:p>
            <a:pPr lvl="1"/>
            <a:r>
              <a:rPr lang="en-US" dirty="0"/>
              <a:t>Larger key size means greater security but may decrease encryption/decryption speeds</a:t>
            </a:r>
          </a:p>
          <a:p>
            <a:r>
              <a:rPr lang="en-US" dirty="0"/>
              <a:t>Number of rounds</a:t>
            </a:r>
          </a:p>
          <a:p>
            <a:pPr lvl="1"/>
            <a:r>
              <a:rPr lang="en-US" dirty="0"/>
              <a:t>The essence of the Feistel cipher is that a single round offers inadequate security but that multiple rounds offer increasing security</a:t>
            </a:r>
          </a:p>
          <a:p>
            <a:r>
              <a:rPr lang="en-US" dirty="0"/>
              <a:t>Subkey generation algorithm</a:t>
            </a:r>
          </a:p>
          <a:p>
            <a:pPr lvl="1"/>
            <a:r>
              <a:rPr lang="en-US" dirty="0"/>
              <a:t>Greater complexity in this algorithm should lead to greater difficulty of cryptanalysis</a:t>
            </a:r>
          </a:p>
        </p:txBody>
      </p:sp>
      <p:sp>
        <p:nvSpPr>
          <p:cNvPr id="6" name="Content Placeholder 5"/>
          <p:cNvSpPr>
            <a:spLocks noGrp="1"/>
          </p:cNvSpPr>
          <p:nvPr>
            <p:ph sz="half" idx="2"/>
          </p:nvPr>
        </p:nvSpPr>
        <p:spPr>
          <a:xfrm>
            <a:off x="4905487" y="1622425"/>
            <a:ext cx="3566160" cy="4930775"/>
          </a:xfrm>
        </p:spPr>
        <p:txBody>
          <a:bodyPr>
            <a:normAutofit fontScale="70000" lnSpcReduction="20000"/>
          </a:bodyPr>
          <a:lstStyle/>
          <a:p>
            <a:r>
              <a:rPr lang="en-US" dirty="0"/>
              <a:t>Round function F</a:t>
            </a:r>
          </a:p>
          <a:p>
            <a:pPr lvl="1"/>
            <a:r>
              <a:rPr lang="en-US" dirty="0"/>
              <a:t>Greater complexity generally means greater resistance to cryptanalysis</a:t>
            </a:r>
          </a:p>
          <a:p>
            <a:r>
              <a:rPr lang="en-US" dirty="0"/>
              <a:t>Fast software encryption/decryption</a:t>
            </a:r>
          </a:p>
          <a:p>
            <a:pPr lvl="1"/>
            <a:r>
              <a:rPr lang="en-US" dirty="0"/>
              <a:t>In many cases, encrypting is embedded in applications or utility functions in such a way as to preclude a hardware implementation; accordingly, the speed of execution of the algorithm becomes a concern</a:t>
            </a:r>
          </a:p>
          <a:p>
            <a:r>
              <a:rPr lang="en-US" dirty="0"/>
              <a:t>Ease of analysis</a:t>
            </a:r>
          </a:p>
          <a:p>
            <a:pPr lvl="1"/>
            <a:r>
              <a:rPr lang="en-US" dirty="0"/>
              <a:t>If the algorithm can be concisely and clearly explained, it is easier to analyze that algorithm for cryptanalytic vulnerabilities and therefore develop a higher level of assurance as to its strength</a:t>
            </a:r>
          </a:p>
        </p:txBody>
      </p:sp>
      <p:sp>
        <p:nvSpPr>
          <p:cNvPr id="7" name="Footer Placeholder 6"/>
          <p:cNvSpPr>
            <a:spLocks noGrp="1"/>
          </p:cNvSpPr>
          <p:nvPr>
            <p:ph type="ftr" sz="quarter" idx="11"/>
          </p:nvPr>
        </p:nvSpPr>
        <p:spPr>
          <a:xfrm>
            <a:off x="0" y="6492875"/>
            <a:ext cx="4572000" cy="365125"/>
          </a:xfrm>
        </p:spPr>
        <p:txBody>
          <a:bodyPr/>
          <a:lstStyle/>
          <a:p>
            <a:pPr>
              <a:defRPr/>
            </a:pPr>
            <a:r>
              <a:rPr lang="en-US" sz="1000" dirty="0"/>
              <a:t>© 2017 Pearson Education, Inc., Hoboken, NJ. All rights reserved. </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image" Target="../media/image1.jpeg" /><Relationship Id="rId5" Type="http://schemas.openxmlformats.org/officeDocument/2006/relationships/image" Target="../media/image5.jpeg" /><Relationship Id="rId4" Type="http://schemas.openxmlformats.org/officeDocument/2006/relationships/image" Target="../media/image4.jpeg" /></Relationships>
</file>

<file path=ppt/theme/_rels/them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image" Target="../media/image1.jpeg" /><Relationship Id="rId5" Type="http://schemas.openxmlformats.org/officeDocument/2006/relationships/image" Target="../media/image5.jpeg" /><Relationship Id="rId4" Type="http://schemas.openxmlformats.org/officeDocument/2006/relationships/image" Target="../media/image4.jpeg" /></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8044</TotalTime>
  <Words>5878</Words>
  <Application>Microsoft Office PowerPoint</Application>
  <PresentationFormat>عرض على الشاشة (4:3)</PresentationFormat>
  <Paragraphs>496</Paragraphs>
  <Slides>27</Slides>
  <Notes>22</Notes>
  <HiddenSlides>0</HiddenSlides>
  <MMClips>0</MMClips>
  <ScaleCrop>false</ScaleCrop>
  <HeadingPairs>
    <vt:vector size="4" baseType="variant">
      <vt:variant>
        <vt:lpstr>نسق</vt:lpstr>
      </vt:variant>
      <vt:variant>
        <vt:i4>2</vt:i4>
      </vt:variant>
      <vt:variant>
        <vt:lpstr>عناوين الشرائح</vt:lpstr>
      </vt:variant>
      <vt:variant>
        <vt:i4>27</vt:i4>
      </vt:variant>
    </vt:vector>
  </HeadingPairs>
  <TitlesOfParts>
    <vt:vector size="29" baseType="lpstr">
      <vt:lpstr>Infusion</vt:lpstr>
      <vt:lpstr>1_Infusion</vt:lpstr>
      <vt:lpstr>Cryptography and Network Security</vt:lpstr>
      <vt:lpstr>Chapter 4</vt:lpstr>
      <vt:lpstr>Stream Cipher</vt:lpstr>
      <vt:lpstr>Block Cipher</vt:lpstr>
      <vt:lpstr>عرض تقديمي في PowerPoint</vt:lpstr>
      <vt:lpstr>Feistel Cipher</vt:lpstr>
      <vt:lpstr>Diffusion and Confusion</vt:lpstr>
      <vt:lpstr>عرض تقديمي في PowerPoint</vt:lpstr>
      <vt:lpstr>Feistel Cipher Design Features</vt:lpstr>
      <vt:lpstr>Data Encryption Standard (DES)</vt:lpstr>
      <vt:lpstr>عرض تقديمي في PowerPoint</vt:lpstr>
      <vt:lpstr>Initial Permutation IP</vt:lpstr>
      <vt:lpstr>عرض تقديمي في PowerPoint</vt:lpstr>
      <vt:lpstr>View of a Single Round</vt:lpstr>
      <vt:lpstr>Single Round in Words</vt:lpstr>
      <vt:lpstr>عرض تقديمي في PowerPoint</vt:lpstr>
      <vt:lpstr> DES Round Function F</vt:lpstr>
      <vt:lpstr>Substitution Boxes S</vt:lpstr>
      <vt:lpstr>عرض تقديمي في PowerPoint</vt:lpstr>
      <vt:lpstr>عرض تقديمي في PowerPoint</vt:lpstr>
      <vt:lpstr>عرض تقديمي في PowerPoint</vt:lpstr>
      <vt:lpstr> Table 4.2  DES Example</vt:lpstr>
      <vt:lpstr>Table 4.3  Avalanche Effect in DES: Change in Plaintext </vt:lpstr>
      <vt:lpstr>Table 4.4  Avalanche Effect in DES: Change in Key </vt:lpstr>
      <vt:lpstr>Table 4.5   Average Time Required for Exhaustive Key Search </vt:lpstr>
      <vt:lpstr>Avalanche Effect </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0206186</cp:lastModifiedBy>
  <cp:revision>79</cp:revision>
  <cp:lastPrinted>2009-08-04T06:08:06Z</cp:lastPrinted>
  <dcterms:created xsi:type="dcterms:W3CDTF">2016-03-13T01:59:00Z</dcterms:created>
  <dcterms:modified xsi:type="dcterms:W3CDTF">2022-10-24T18:41:39Z</dcterms:modified>
  <cp:category/>
</cp:coreProperties>
</file>