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5"/>
  </p:notesMasterIdLst>
  <p:handoutMasterIdLst>
    <p:handoutMasterId r:id="rId16"/>
  </p:handoutMasterIdLst>
  <p:sldIdLst>
    <p:sldId id="320" r:id="rId2"/>
    <p:sldId id="321" r:id="rId3"/>
    <p:sldId id="276" r:id="rId4"/>
    <p:sldId id="324" r:id="rId5"/>
    <p:sldId id="277" r:id="rId6"/>
    <p:sldId id="278" r:id="rId7"/>
    <p:sldId id="326" r:id="rId8"/>
    <p:sldId id="328" r:id="rId9"/>
    <p:sldId id="296" r:id="rId10"/>
    <p:sldId id="327" r:id="rId11"/>
    <p:sldId id="297" r:id="rId12"/>
    <p:sldId id="301" r:id="rId13"/>
    <p:sldId id="323" r:id="rId1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56" autoAdjust="0"/>
  </p:normalViewPr>
  <p:slideViewPr>
    <p:cSldViewPr>
      <p:cViewPr varScale="1">
        <p:scale>
          <a:sx n="68" d="100"/>
          <a:sy n="68" d="100"/>
        </p:scale>
        <p:origin x="18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-100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A5A06-352A-F343-A538-22EA1C5C333F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6B1CD2-8455-7E4B-96D7-414CB80DCB2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 of double DES results in a mapping that is not equivalent to a single DES encryption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E3FD17-B4A4-7C45-88C0-20819969C39B}" type="parTrans" cxnId="{FDE91803-A9F0-8749-9D97-93C6C728F0B7}">
      <dgm:prSet/>
      <dgm:spPr/>
      <dgm:t>
        <a:bodyPr/>
        <a:lstStyle/>
        <a:p>
          <a:endParaRPr lang="en-US"/>
        </a:p>
      </dgm:t>
    </dgm:pt>
    <dgm:pt modelId="{ABCF0EFD-C3DE-BE4F-B2F8-E8F911CBF43A}" type="sibTrans" cxnId="{FDE91803-A9F0-8749-9D97-93C6C728F0B7}">
      <dgm:prSet/>
      <dgm:spPr/>
      <dgm:t>
        <a:bodyPr/>
        <a:lstStyle/>
        <a:p>
          <a:endParaRPr lang="en-US"/>
        </a:p>
      </dgm:t>
    </dgm:pt>
    <dgm:pt modelId="{ABBB2B24-D95A-3840-AD62-5975B77AA795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meet-in-the-middle attack algorithm will attack this scheme and does not depend on any particular property of DES but will work against any block encryption cipher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DE476F-6BD2-884A-9AA9-24E0768961D7}" type="parTrans" cxnId="{B49C7608-0DA3-2D4C-A441-1D1785AEE941}">
      <dgm:prSet/>
      <dgm:spPr/>
      <dgm:t>
        <a:bodyPr/>
        <a:lstStyle/>
        <a:p>
          <a:endParaRPr lang="en-US"/>
        </a:p>
      </dgm:t>
    </dgm:pt>
    <dgm:pt modelId="{1A96AAF2-091E-8A48-807B-D5CEA818EB70}" type="sibTrans" cxnId="{B49C7608-0DA3-2D4C-A441-1D1785AEE941}">
      <dgm:prSet/>
      <dgm:spPr/>
      <dgm:t>
        <a:bodyPr/>
        <a:lstStyle/>
        <a:p>
          <a:endParaRPr lang="en-US"/>
        </a:p>
      </dgm:t>
    </dgm:pt>
    <dgm:pt modelId="{372E3E5B-EF8D-A24F-B8EF-C03EC62A8B69}" type="pres">
      <dgm:prSet presAssocID="{940A5A06-352A-F343-A538-22EA1C5C333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BB9488-165E-AF46-AD09-198A95CA42D5}" type="pres">
      <dgm:prSet presAssocID="{556B1CD2-8455-7E4B-96D7-414CB80DCB21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00B98-CB5D-6E42-991E-36901AA3DD8A}" type="pres">
      <dgm:prSet presAssocID="{ABBB2B24-D95A-3840-AD62-5975B77AA795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B4DB83-A615-1240-96C9-8FA04FED8CEE}" type="presOf" srcId="{940A5A06-352A-F343-A538-22EA1C5C333F}" destId="{372E3E5B-EF8D-A24F-B8EF-C03EC62A8B69}" srcOrd="0" destOrd="0" presId="urn:microsoft.com/office/officeart/2005/8/layout/arrow5"/>
    <dgm:cxn modelId="{6D38474A-A98C-9F41-A8F2-3D4DE82DB158}" type="presOf" srcId="{556B1CD2-8455-7E4B-96D7-414CB80DCB21}" destId="{CABB9488-165E-AF46-AD09-198A95CA42D5}" srcOrd="0" destOrd="0" presId="urn:microsoft.com/office/officeart/2005/8/layout/arrow5"/>
    <dgm:cxn modelId="{A2CDDF4A-3187-2942-B816-25914AFBD2B1}" type="presOf" srcId="{ABBB2B24-D95A-3840-AD62-5975B77AA795}" destId="{53700B98-CB5D-6E42-991E-36901AA3DD8A}" srcOrd="0" destOrd="0" presId="urn:microsoft.com/office/officeart/2005/8/layout/arrow5"/>
    <dgm:cxn modelId="{B49C7608-0DA3-2D4C-A441-1D1785AEE941}" srcId="{940A5A06-352A-F343-A538-22EA1C5C333F}" destId="{ABBB2B24-D95A-3840-AD62-5975B77AA795}" srcOrd="1" destOrd="0" parTransId="{29DE476F-6BD2-884A-9AA9-24E0768961D7}" sibTransId="{1A96AAF2-091E-8A48-807B-D5CEA818EB70}"/>
    <dgm:cxn modelId="{FDE91803-A9F0-8749-9D97-93C6C728F0B7}" srcId="{940A5A06-352A-F343-A538-22EA1C5C333F}" destId="{556B1CD2-8455-7E4B-96D7-414CB80DCB21}" srcOrd="0" destOrd="0" parTransId="{59E3FD17-B4A4-7C45-88C0-20819969C39B}" sibTransId="{ABCF0EFD-C3DE-BE4F-B2F8-E8F911CBF43A}"/>
    <dgm:cxn modelId="{6B018D68-06F7-294B-BA84-FD53C3662530}" type="presParOf" srcId="{372E3E5B-EF8D-A24F-B8EF-C03EC62A8B69}" destId="{CABB9488-165E-AF46-AD09-198A95CA42D5}" srcOrd="0" destOrd="0" presId="urn:microsoft.com/office/officeart/2005/8/layout/arrow5"/>
    <dgm:cxn modelId="{6C8F2DFB-7CB6-CB42-B91F-39A9C3F0E677}" type="presParOf" srcId="{372E3E5B-EF8D-A24F-B8EF-C03EC62A8B69}" destId="{53700B98-CB5D-6E42-991E-36901AA3DD8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216DB-ED2B-1644-B547-B90E16F29DD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83B06D-8E94-E942-B828-2F655F2F04A0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Three-key 3DES has an effective key length of 168 bits and is defined as: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B920F1-553D-2D46-8465-E4F4CF910A57}" type="parTrans" cxnId="{5E24A378-C063-0546-8EE6-D8B851A66715}">
      <dgm:prSet/>
      <dgm:spPr/>
      <dgm:t>
        <a:bodyPr/>
        <a:lstStyle/>
        <a:p>
          <a:endParaRPr lang="en-US"/>
        </a:p>
      </dgm:t>
    </dgm:pt>
    <dgm:pt modelId="{BEC42A92-1379-B24C-A141-0F2FAB9EBC34}" type="sibTrans" cxnId="{5E24A378-C063-0546-8EE6-D8B851A66715}">
      <dgm:prSet/>
      <dgm:spPr/>
      <dgm:t>
        <a:bodyPr/>
        <a:lstStyle/>
        <a:p>
          <a:endParaRPr lang="en-US"/>
        </a:p>
      </dgm:t>
    </dgm:pt>
    <dgm:pt modelId="{E7380C2F-715F-564D-960A-EFF975110623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i="1" dirty="0" smtClean="0">
              <a:ea typeface="+mn-ea"/>
              <a:cs typeface="+mn-cs"/>
            </a:rPr>
            <a:t>C</a:t>
          </a:r>
          <a:r>
            <a:rPr lang="en-US" sz="1800" dirty="0" smtClean="0">
              <a:ea typeface="+mn-ea"/>
              <a:cs typeface="+mn-cs"/>
            </a:rPr>
            <a:t> = E( </a:t>
          </a:r>
          <a:r>
            <a:rPr lang="en-US" sz="1800" i="1" dirty="0" smtClean="0">
              <a:ea typeface="+mn-ea"/>
              <a:cs typeface="+mn-cs"/>
            </a:rPr>
            <a:t>K</a:t>
          </a:r>
          <a:r>
            <a:rPr lang="en-US" sz="1800" i="1" baseline="-25000" dirty="0" smtClean="0">
              <a:ea typeface="+mn-ea"/>
              <a:cs typeface="+mn-cs"/>
            </a:rPr>
            <a:t>3</a:t>
          </a:r>
          <a:r>
            <a:rPr lang="en-US" sz="1800" dirty="0" smtClean="0">
              <a:ea typeface="+mn-ea"/>
              <a:cs typeface="+mn-cs"/>
            </a:rPr>
            <a:t>, D( </a:t>
          </a:r>
          <a:r>
            <a:rPr lang="en-US" sz="1800" i="1" dirty="0" smtClean="0">
              <a:ea typeface="+mn-ea"/>
              <a:cs typeface="+mn-cs"/>
            </a:rPr>
            <a:t>K</a:t>
          </a:r>
          <a:r>
            <a:rPr lang="en-US" sz="1800" i="1" baseline="-25000" dirty="0" smtClean="0">
              <a:ea typeface="+mn-ea"/>
              <a:cs typeface="+mn-cs"/>
            </a:rPr>
            <a:t>2</a:t>
          </a:r>
          <a:r>
            <a:rPr lang="en-US" sz="1800" dirty="0" smtClean="0">
              <a:ea typeface="+mn-ea"/>
              <a:cs typeface="+mn-cs"/>
            </a:rPr>
            <a:t>, E( </a:t>
          </a:r>
          <a:r>
            <a:rPr lang="en-US" sz="1800" i="1" dirty="0" smtClean="0">
              <a:ea typeface="+mn-ea"/>
              <a:cs typeface="+mn-cs"/>
            </a:rPr>
            <a:t>K</a:t>
          </a:r>
          <a:r>
            <a:rPr lang="en-US" sz="1800" i="1" baseline="-25000" dirty="0" smtClean="0">
              <a:ea typeface="+mn-ea"/>
              <a:cs typeface="+mn-cs"/>
            </a:rPr>
            <a:t>1</a:t>
          </a:r>
          <a:r>
            <a:rPr lang="en-US" sz="1800" i="1" dirty="0" smtClean="0">
              <a:ea typeface="+mn-ea"/>
              <a:cs typeface="+mn-cs"/>
            </a:rPr>
            <a:t>,  P</a:t>
          </a:r>
          <a:r>
            <a:rPr lang="en-US" sz="1800" dirty="0" smtClean="0">
              <a:ea typeface="+mn-ea"/>
              <a:cs typeface="+mn-cs"/>
            </a:rPr>
            <a:t>)))</a:t>
          </a:r>
        </a:p>
      </dgm:t>
    </dgm:pt>
    <dgm:pt modelId="{90D40BFD-6BF0-6042-9114-72968A472306}" type="parTrans" cxnId="{CFA63F32-8365-C341-B5FA-457121D21D4F}">
      <dgm:prSet/>
      <dgm:spPr/>
      <dgm:t>
        <a:bodyPr/>
        <a:lstStyle/>
        <a:p>
          <a:endParaRPr lang="en-US"/>
        </a:p>
      </dgm:t>
    </dgm:pt>
    <dgm:pt modelId="{644890B0-9A52-BA4B-81CD-E482EF13A0B4}" type="sibTrans" cxnId="{CFA63F32-8365-C341-B5FA-457121D21D4F}">
      <dgm:prSet/>
      <dgm:spPr/>
      <dgm:t>
        <a:bodyPr/>
        <a:lstStyle/>
        <a:p>
          <a:endParaRPr lang="en-US"/>
        </a:p>
      </dgm:t>
    </dgm:pt>
    <dgm:pt modelId="{1F6D968B-9C81-7149-825C-4C1B5DBBAF05}">
      <dgm:prSet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Backward compatibility with DES is provided by putting:</a:t>
          </a:r>
        </a:p>
      </dgm:t>
    </dgm:pt>
    <dgm:pt modelId="{DDC030CC-236E-6D4D-8E64-83324EC40F52}" type="parTrans" cxnId="{7B4EE2F3-0065-0C43-B34D-A1DF098B1CE3}">
      <dgm:prSet/>
      <dgm:spPr/>
      <dgm:t>
        <a:bodyPr/>
        <a:lstStyle/>
        <a:p>
          <a:endParaRPr lang="en-US"/>
        </a:p>
      </dgm:t>
    </dgm:pt>
    <dgm:pt modelId="{E6D289FB-2828-1443-8E24-3175B3B78C5D}" type="sibTrans" cxnId="{7B4EE2F3-0065-0C43-B34D-A1DF098B1CE3}">
      <dgm:prSet/>
      <dgm:spPr/>
      <dgm:t>
        <a:bodyPr/>
        <a:lstStyle/>
        <a:p>
          <a:endParaRPr lang="en-US"/>
        </a:p>
      </dgm:t>
    </dgm:pt>
    <dgm:pt modelId="{3F4EDAF9-9D08-1D44-AB52-71601EE4E50A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ea typeface="+mn-ea"/>
              <a:cs typeface="+mn-cs"/>
            </a:rPr>
            <a:t>K</a:t>
          </a:r>
          <a:r>
            <a:rPr lang="en-US" sz="1800" i="1" baseline="-25000" dirty="0" smtClean="0">
              <a:ea typeface="+mn-ea"/>
              <a:cs typeface="+mn-cs"/>
            </a:rPr>
            <a:t>3</a:t>
          </a:r>
          <a:r>
            <a:rPr lang="en-US" sz="1800" dirty="0" smtClean="0">
              <a:ea typeface="+mn-ea"/>
              <a:cs typeface="+mn-cs"/>
            </a:rPr>
            <a:t> = K</a:t>
          </a:r>
          <a:r>
            <a:rPr lang="en-US" sz="1800" i="1" baseline="-25000" dirty="0" smtClean="0">
              <a:ea typeface="+mn-ea"/>
              <a:cs typeface="+mn-cs"/>
            </a:rPr>
            <a:t>2</a:t>
          </a:r>
          <a:r>
            <a:rPr lang="en-US" sz="1800" dirty="0" smtClean="0">
              <a:ea typeface="+mn-ea"/>
              <a:cs typeface="+mn-cs"/>
            </a:rPr>
            <a:t> or K</a:t>
          </a:r>
          <a:r>
            <a:rPr lang="en-US" sz="1800" i="1" baseline="-25000" dirty="0" smtClean="0">
              <a:ea typeface="+mn-ea"/>
              <a:cs typeface="+mn-cs"/>
            </a:rPr>
            <a:t>1</a:t>
          </a:r>
          <a:r>
            <a:rPr lang="en-US" sz="1800" dirty="0" smtClean="0">
              <a:ea typeface="+mn-ea"/>
              <a:cs typeface="+mn-cs"/>
            </a:rPr>
            <a:t> = K</a:t>
          </a:r>
          <a:r>
            <a:rPr lang="en-US" sz="1800" i="1" baseline="-25000" dirty="0" smtClean="0">
              <a:ea typeface="+mn-ea"/>
              <a:cs typeface="+mn-cs"/>
            </a:rPr>
            <a:t>2</a:t>
          </a:r>
        </a:p>
      </dgm:t>
    </dgm:pt>
    <dgm:pt modelId="{8D97F396-8791-D143-904C-8BCA1AFBE763}" type="parTrans" cxnId="{9CF644C9-2F36-0F4E-88D0-D264FC9C6EE0}">
      <dgm:prSet/>
      <dgm:spPr/>
      <dgm:t>
        <a:bodyPr/>
        <a:lstStyle/>
        <a:p>
          <a:endParaRPr lang="en-US"/>
        </a:p>
      </dgm:t>
    </dgm:pt>
    <dgm:pt modelId="{D4836390-ABAF-D748-893E-862820630DC5}" type="sibTrans" cxnId="{9CF644C9-2F36-0F4E-88D0-D264FC9C6EE0}">
      <dgm:prSet/>
      <dgm:spPr/>
      <dgm:t>
        <a:bodyPr/>
        <a:lstStyle/>
        <a:p>
          <a:endParaRPr lang="en-US"/>
        </a:p>
      </dgm:t>
    </dgm:pt>
    <dgm:pt modelId="{3969A5AD-E6FA-AF46-8F98-FB5D920FDA77}" type="pres">
      <dgm:prSet presAssocID="{93C216DB-ED2B-1644-B547-B90E16F29D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783D83-5AD2-1A44-A143-B88620F77D99}" type="pres">
      <dgm:prSet presAssocID="{E583B06D-8E94-E942-B828-2F655F2F04A0}" presName="linNode" presStyleCnt="0"/>
      <dgm:spPr/>
    </dgm:pt>
    <dgm:pt modelId="{555409E5-3EC4-B74F-9976-846F69623AD6}" type="pres">
      <dgm:prSet presAssocID="{E583B06D-8E94-E942-B828-2F655F2F04A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C4D4F-71A5-CF46-84AE-1A1B3AAB815F}" type="pres">
      <dgm:prSet presAssocID="{E583B06D-8E94-E942-B828-2F655F2F04A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88A7A-726D-D546-84B2-30A1F6D47072}" type="pres">
      <dgm:prSet presAssocID="{BEC42A92-1379-B24C-A141-0F2FAB9EBC34}" presName="sp" presStyleCnt="0"/>
      <dgm:spPr/>
    </dgm:pt>
    <dgm:pt modelId="{7F344B22-0B58-694F-8B66-08433083ED11}" type="pres">
      <dgm:prSet presAssocID="{1F6D968B-9C81-7149-825C-4C1B5DBBAF05}" presName="linNode" presStyleCnt="0"/>
      <dgm:spPr/>
    </dgm:pt>
    <dgm:pt modelId="{89932878-5AE7-6E41-B546-D00826EE62FB}" type="pres">
      <dgm:prSet presAssocID="{1F6D968B-9C81-7149-825C-4C1B5DBBAF0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4F1FB-1E63-E44A-A2B5-AFACABCAA9C9}" type="pres">
      <dgm:prSet presAssocID="{1F6D968B-9C81-7149-825C-4C1B5DBBAF0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413CE6-7162-AB41-9348-0052F43912B9}" type="presOf" srcId="{93C216DB-ED2B-1644-B547-B90E16F29DD5}" destId="{3969A5AD-E6FA-AF46-8F98-FB5D920FDA77}" srcOrd="0" destOrd="0" presId="urn:microsoft.com/office/officeart/2005/8/layout/vList5"/>
    <dgm:cxn modelId="{9744ECEF-1C6F-9A48-9C75-0E4CFCB4CF84}" type="presOf" srcId="{E7380C2F-715F-564D-960A-EFF975110623}" destId="{0F5C4D4F-71A5-CF46-84AE-1A1B3AAB815F}" srcOrd="0" destOrd="0" presId="urn:microsoft.com/office/officeart/2005/8/layout/vList5"/>
    <dgm:cxn modelId="{7B4EE2F3-0065-0C43-B34D-A1DF098B1CE3}" srcId="{93C216DB-ED2B-1644-B547-B90E16F29DD5}" destId="{1F6D968B-9C81-7149-825C-4C1B5DBBAF05}" srcOrd="1" destOrd="0" parTransId="{DDC030CC-236E-6D4D-8E64-83324EC40F52}" sibTransId="{E6D289FB-2828-1443-8E24-3175B3B78C5D}"/>
    <dgm:cxn modelId="{CFA63F32-8365-C341-B5FA-457121D21D4F}" srcId="{E583B06D-8E94-E942-B828-2F655F2F04A0}" destId="{E7380C2F-715F-564D-960A-EFF975110623}" srcOrd="0" destOrd="0" parTransId="{90D40BFD-6BF0-6042-9114-72968A472306}" sibTransId="{644890B0-9A52-BA4B-81CD-E482EF13A0B4}"/>
    <dgm:cxn modelId="{69E60DD3-6CC7-CB48-B6E5-38DE13004B92}" type="presOf" srcId="{E583B06D-8E94-E942-B828-2F655F2F04A0}" destId="{555409E5-3EC4-B74F-9976-846F69623AD6}" srcOrd="0" destOrd="0" presId="urn:microsoft.com/office/officeart/2005/8/layout/vList5"/>
    <dgm:cxn modelId="{E27F98C2-B950-3849-A4ED-53372449227A}" type="presOf" srcId="{3F4EDAF9-9D08-1D44-AB52-71601EE4E50A}" destId="{3454F1FB-1E63-E44A-A2B5-AFACABCAA9C9}" srcOrd="0" destOrd="0" presId="urn:microsoft.com/office/officeart/2005/8/layout/vList5"/>
    <dgm:cxn modelId="{9CF644C9-2F36-0F4E-88D0-D264FC9C6EE0}" srcId="{1F6D968B-9C81-7149-825C-4C1B5DBBAF05}" destId="{3F4EDAF9-9D08-1D44-AB52-71601EE4E50A}" srcOrd="0" destOrd="0" parTransId="{8D97F396-8791-D143-904C-8BCA1AFBE763}" sibTransId="{D4836390-ABAF-D748-893E-862820630DC5}"/>
    <dgm:cxn modelId="{5E24A378-C063-0546-8EE6-D8B851A66715}" srcId="{93C216DB-ED2B-1644-B547-B90E16F29DD5}" destId="{E583B06D-8E94-E942-B828-2F655F2F04A0}" srcOrd="0" destOrd="0" parTransId="{5CB920F1-553D-2D46-8465-E4F4CF910A57}" sibTransId="{BEC42A92-1379-B24C-A141-0F2FAB9EBC34}"/>
    <dgm:cxn modelId="{C4942CE2-4478-C24F-8816-573632A06092}" type="presOf" srcId="{1F6D968B-9C81-7149-825C-4C1B5DBBAF05}" destId="{89932878-5AE7-6E41-B546-D00826EE62FB}" srcOrd="0" destOrd="0" presId="urn:microsoft.com/office/officeart/2005/8/layout/vList5"/>
    <dgm:cxn modelId="{DEFF0041-B968-474C-B0BD-1037F4CFFA6F}" type="presParOf" srcId="{3969A5AD-E6FA-AF46-8F98-FB5D920FDA77}" destId="{B2783D83-5AD2-1A44-A143-B88620F77D99}" srcOrd="0" destOrd="0" presId="urn:microsoft.com/office/officeart/2005/8/layout/vList5"/>
    <dgm:cxn modelId="{0B2C3CB9-749A-3B4F-A72F-E93F93EA7CBE}" type="presParOf" srcId="{B2783D83-5AD2-1A44-A143-B88620F77D99}" destId="{555409E5-3EC4-B74F-9976-846F69623AD6}" srcOrd="0" destOrd="0" presId="urn:microsoft.com/office/officeart/2005/8/layout/vList5"/>
    <dgm:cxn modelId="{39BFEA21-E380-584B-A5F1-B87E2B6AE378}" type="presParOf" srcId="{B2783D83-5AD2-1A44-A143-B88620F77D99}" destId="{0F5C4D4F-71A5-CF46-84AE-1A1B3AAB815F}" srcOrd="1" destOrd="0" presId="urn:microsoft.com/office/officeart/2005/8/layout/vList5"/>
    <dgm:cxn modelId="{912E7A75-0F92-DD4E-B23C-6E00331DA0E7}" type="presParOf" srcId="{3969A5AD-E6FA-AF46-8F98-FB5D920FDA77}" destId="{31F88A7A-726D-D546-84B2-30A1F6D47072}" srcOrd="1" destOrd="0" presId="urn:microsoft.com/office/officeart/2005/8/layout/vList5"/>
    <dgm:cxn modelId="{9A15E987-9A27-8C44-B0DD-06F65B34C097}" type="presParOf" srcId="{3969A5AD-E6FA-AF46-8F98-FB5D920FDA77}" destId="{7F344B22-0B58-694F-8B66-08433083ED11}" srcOrd="2" destOrd="0" presId="urn:microsoft.com/office/officeart/2005/8/layout/vList5"/>
    <dgm:cxn modelId="{222AC303-2C65-5C47-9AFF-8F84EC07360A}" type="presParOf" srcId="{7F344B22-0B58-694F-8B66-08433083ED11}" destId="{89932878-5AE7-6E41-B546-D00826EE62FB}" srcOrd="0" destOrd="0" presId="urn:microsoft.com/office/officeart/2005/8/layout/vList5"/>
    <dgm:cxn modelId="{1BD0B8E6-9ACA-1744-9BBD-72CB1A7C09D1}" type="presParOf" srcId="{7F344B22-0B58-694F-8B66-08433083ED11}" destId="{3454F1FB-1E63-E44A-A2B5-AFACABCAA9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B9488-165E-AF46-AD09-198A95CA42D5}">
      <dsp:nvSpPr>
        <dsp:cNvPr id="0" name=""/>
        <dsp:cNvSpPr/>
      </dsp:nvSpPr>
      <dsp:spPr>
        <a:xfrm rot="16200000">
          <a:off x="654" y="340872"/>
          <a:ext cx="4109330" cy="4109330"/>
        </a:xfrm>
        <a:prstGeom prst="downArrow">
          <a:avLst>
            <a:gd name="adj1" fmla="val 50000"/>
            <a:gd name="adj2" fmla="val 35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 of double DES results in a mapping that is not equivalent to a single DES encryption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654" y="1368204"/>
        <a:ext cx="3390197" cy="2054665"/>
      </dsp:txXfrm>
    </dsp:sp>
    <dsp:sp modelId="{53700B98-CB5D-6E42-991E-36901AA3DD8A}">
      <dsp:nvSpPr>
        <dsp:cNvPr id="0" name=""/>
        <dsp:cNvSpPr/>
      </dsp:nvSpPr>
      <dsp:spPr>
        <a:xfrm rot="5400000">
          <a:off x="4348215" y="340872"/>
          <a:ext cx="4109330" cy="4109330"/>
        </a:xfrm>
        <a:prstGeom prst="downArrow">
          <a:avLst>
            <a:gd name="adj1" fmla="val 50000"/>
            <a:gd name="adj2" fmla="val 35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meet-in-the-middle attack algorithm will attack this scheme and does not depend on any particular property of DES but will work against any block encryption cipher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5067348" y="1368205"/>
        <a:ext cx="3390197" cy="2054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C4D4F-71A5-CF46-84AE-1A1B3AAB815F}">
      <dsp:nvSpPr>
        <dsp:cNvPr id="0" name=""/>
        <dsp:cNvSpPr/>
      </dsp:nvSpPr>
      <dsp:spPr>
        <a:xfrm rot="5400000">
          <a:off x="3881726" y="-1459704"/>
          <a:ext cx="941635" cy="4096512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>
              <a:ea typeface="+mn-ea"/>
              <a:cs typeface="+mn-cs"/>
            </a:rPr>
            <a:t>C</a:t>
          </a:r>
          <a:r>
            <a:rPr lang="en-US" sz="1800" kern="1200" dirty="0" smtClean="0">
              <a:ea typeface="+mn-ea"/>
              <a:cs typeface="+mn-cs"/>
            </a:rPr>
            <a:t> = E( </a:t>
          </a:r>
          <a:r>
            <a:rPr lang="en-US" sz="1800" i="1" kern="1200" dirty="0" smtClean="0">
              <a:ea typeface="+mn-ea"/>
              <a:cs typeface="+mn-cs"/>
            </a:rPr>
            <a:t>K</a:t>
          </a:r>
          <a:r>
            <a:rPr lang="en-US" sz="1800" i="1" kern="1200" baseline="-25000" dirty="0" smtClean="0">
              <a:ea typeface="+mn-ea"/>
              <a:cs typeface="+mn-cs"/>
            </a:rPr>
            <a:t>3</a:t>
          </a:r>
          <a:r>
            <a:rPr lang="en-US" sz="1800" kern="1200" dirty="0" smtClean="0">
              <a:ea typeface="+mn-ea"/>
              <a:cs typeface="+mn-cs"/>
            </a:rPr>
            <a:t>, D( </a:t>
          </a:r>
          <a:r>
            <a:rPr lang="en-US" sz="1800" i="1" kern="1200" dirty="0" smtClean="0">
              <a:ea typeface="+mn-ea"/>
              <a:cs typeface="+mn-cs"/>
            </a:rPr>
            <a:t>K</a:t>
          </a:r>
          <a:r>
            <a:rPr lang="en-US" sz="1800" i="1" kern="1200" baseline="-25000" dirty="0" smtClean="0">
              <a:ea typeface="+mn-ea"/>
              <a:cs typeface="+mn-cs"/>
            </a:rPr>
            <a:t>2</a:t>
          </a:r>
          <a:r>
            <a:rPr lang="en-US" sz="1800" kern="1200" dirty="0" smtClean="0">
              <a:ea typeface="+mn-ea"/>
              <a:cs typeface="+mn-cs"/>
            </a:rPr>
            <a:t>, E( </a:t>
          </a:r>
          <a:r>
            <a:rPr lang="en-US" sz="1800" i="1" kern="1200" dirty="0" smtClean="0">
              <a:ea typeface="+mn-ea"/>
              <a:cs typeface="+mn-cs"/>
            </a:rPr>
            <a:t>K</a:t>
          </a:r>
          <a:r>
            <a:rPr lang="en-US" sz="1800" i="1" kern="1200" baseline="-25000" dirty="0" smtClean="0">
              <a:ea typeface="+mn-ea"/>
              <a:cs typeface="+mn-cs"/>
            </a:rPr>
            <a:t>1</a:t>
          </a:r>
          <a:r>
            <a:rPr lang="en-US" sz="1800" i="1" kern="1200" dirty="0" smtClean="0">
              <a:ea typeface="+mn-ea"/>
              <a:cs typeface="+mn-cs"/>
            </a:rPr>
            <a:t>,  P</a:t>
          </a:r>
          <a:r>
            <a:rPr lang="en-US" sz="1800" kern="1200" dirty="0" smtClean="0">
              <a:ea typeface="+mn-ea"/>
              <a:cs typeface="+mn-cs"/>
            </a:rPr>
            <a:t>)))</a:t>
          </a:r>
        </a:p>
      </dsp:txBody>
      <dsp:txXfrm rot="-5400000">
        <a:off x="2304288" y="163701"/>
        <a:ext cx="4050545" cy="849701"/>
      </dsp:txXfrm>
    </dsp:sp>
    <dsp:sp modelId="{555409E5-3EC4-B74F-9976-846F69623AD6}">
      <dsp:nvSpPr>
        <dsp:cNvPr id="0" name=""/>
        <dsp:cNvSpPr/>
      </dsp:nvSpPr>
      <dsp:spPr>
        <a:xfrm>
          <a:off x="0" y="29"/>
          <a:ext cx="2304288" cy="1177044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Three-key 3DES has an effective key length of 168 bits and is defined as: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459" y="57488"/>
        <a:ext cx="2189370" cy="1062126"/>
      </dsp:txXfrm>
    </dsp:sp>
    <dsp:sp modelId="{3454F1FB-1E63-E44A-A2B5-AFACABCAA9C9}">
      <dsp:nvSpPr>
        <dsp:cNvPr id="0" name=""/>
        <dsp:cNvSpPr/>
      </dsp:nvSpPr>
      <dsp:spPr>
        <a:xfrm rot="5400000">
          <a:off x="3881726" y="-223807"/>
          <a:ext cx="941635" cy="4096512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a typeface="+mn-ea"/>
              <a:cs typeface="+mn-cs"/>
            </a:rPr>
            <a:t>K</a:t>
          </a:r>
          <a:r>
            <a:rPr lang="en-US" sz="1800" i="1" kern="1200" baseline="-25000" dirty="0" smtClean="0">
              <a:ea typeface="+mn-ea"/>
              <a:cs typeface="+mn-cs"/>
            </a:rPr>
            <a:t>3</a:t>
          </a:r>
          <a:r>
            <a:rPr lang="en-US" sz="1800" kern="1200" dirty="0" smtClean="0">
              <a:ea typeface="+mn-ea"/>
              <a:cs typeface="+mn-cs"/>
            </a:rPr>
            <a:t> = K</a:t>
          </a:r>
          <a:r>
            <a:rPr lang="en-US" sz="1800" i="1" kern="1200" baseline="-25000" dirty="0" smtClean="0">
              <a:ea typeface="+mn-ea"/>
              <a:cs typeface="+mn-cs"/>
            </a:rPr>
            <a:t>2</a:t>
          </a:r>
          <a:r>
            <a:rPr lang="en-US" sz="1800" kern="1200" dirty="0" smtClean="0">
              <a:ea typeface="+mn-ea"/>
              <a:cs typeface="+mn-cs"/>
            </a:rPr>
            <a:t> or K</a:t>
          </a:r>
          <a:r>
            <a:rPr lang="en-US" sz="1800" i="1" kern="1200" baseline="-25000" dirty="0" smtClean="0">
              <a:ea typeface="+mn-ea"/>
              <a:cs typeface="+mn-cs"/>
            </a:rPr>
            <a:t>1</a:t>
          </a:r>
          <a:r>
            <a:rPr lang="en-US" sz="1800" kern="1200" dirty="0" smtClean="0">
              <a:ea typeface="+mn-ea"/>
              <a:cs typeface="+mn-cs"/>
            </a:rPr>
            <a:t> = K</a:t>
          </a:r>
          <a:r>
            <a:rPr lang="en-US" sz="1800" i="1" kern="1200" baseline="-25000" dirty="0" smtClean="0">
              <a:ea typeface="+mn-ea"/>
              <a:cs typeface="+mn-cs"/>
            </a:rPr>
            <a:t>2</a:t>
          </a:r>
        </a:p>
      </dsp:txBody>
      <dsp:txXfrm rot="-5400000">
        <a:off x="2304288" y="1399598"/>
        <a:ext cx="4050545" cy="849701"/>
      </dsp:txXfrm>
    </dsp:sp>
    <dsp:sp modelId="{89932878-5AE7-6E41-B546-D00826EE62FB}">
      <dsp:nvSpPr>
        <dsp:cNvPr id="0" name=""/>
        <dsp:cNvSpPr/>
      </dsp:nvSpPr>
      <dsp:spPr>
        <a:xfrm>
          <a:off x="0" y="1235926"/>
          <a:ext cx="2304288" cy="1177044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Backward compatibility with DES is provided by putting:</a:t>
          </a:r>
        </a:p>
      </dsp:txBody>
      <dsp:txXfrm>
        <a:off x="57459" y="1293385"/>
        <a:ext cx="2189370" cy="1062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7A15-62B5-1148-96E2-BA2999B5E40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1B32-3298-3B4C-A413-EF612BF99D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8076705-864B-4D45-B85F-06B6083622B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AC19D-5794-124D-943B-99E3BD3527A0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7 – “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Cipher Operation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560C3-1BC1-9F41-B0DE-6AFA2BDA5545}" type="slidenum">
              <a:rPr lang="en-AU">
                <a:latin typeface="Arial" pitchFamily="-84" charset="0"/>
              </a:rPr>
              <a:pPr/>
              <a:t>11</a:t>
            </a:fld>
            <a:endParaRPr lang="en-AU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simplest mode is the electronic codebook  (ECB ) mode, in which plaintext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handled one block at a time and each block of plaintext is encrypted using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same key (Figure 7.3). The term codebook  is used because, for a given key, there is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unique ciphertext for every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 of plaintext. Therefore, we can imagine 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gigantic codebook in which there is an entry for every possible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plaintext pattern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showing its corresponding ciphertext.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For a message longer than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 procedure is simply to break the message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into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blocks, padding the last block if necessary. Decryption is performed one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at a time, always using the same key. In Figure 7.3, the plaintext (padded as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necessary) consists of a sequence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blocks, P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P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. . . , P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; the corresponding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sequence of ciphertext blocks is C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C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. . . , C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We can define ECB mode as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follows.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ECB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</a:t>
            </a:r>
            <a:r>
              <a:rPr lang="en-US" baseline="-25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E(K,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Pj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1, . . . , 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baseline="-25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D(K,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Cj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1, . . . , N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ECB method is ideal for a short amount of data, such as an encryption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key. Thus, if you want to transmit a DES or AES key securely, ECB is the appropriate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mode to use.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most significant characteristic of ECB is that if the same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plaintext appears more than once in the message, it always produces the same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lengthy messages, the ECB mode may not be secure. If the message is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highly structured, it may be possible for a cryptanalyst to exploit these regularities.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example, if it is known that the message always starts out with certain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predefined fields, then the cryptanalyst may have a number of known plaintext–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pairs to work with. If the message has repetitive elements with 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period of repetition a multiple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then these elements can be identified by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analyst. This may help in the analysis or may provide an opportunity for substituting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or rearranging blocks.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BADCD-40B0-4943-A8D6-6BC32A70B22D}" type="slidenum">
              <a:rPr lang="en-AU">
                <a:latin typeface="Arial" pitchFamily="-84" charset="0"/>
              </a:rPr>
              <a:pPr/>
              <a:t>12</a:t>
            </a:fld>
            <a:endParaRPr lang="en-AU">
              <a:latin typeface="Arial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overcome the security deficiencies of ECB, we would like a technique in which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same plaintext block, if repeated, produces different ciphertext blocks. 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simple way to satisfy this requirement is the cipher block chaining  (CBC ) mode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(Figure 7.4). In this scheme, the input to the encryption algorithm is the XOR of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current plaintext block and the preceding ciphertext block; the same key is used for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each block. In effect, we have chained together the processing of the sequence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plaintext blocks. The input to the encryption function for each plaintext block bears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 fixed relationship to the plaintext block. Therefore, repeating patterns of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not exposed. As with the ECB mode, the CBC mode requires that the last block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padded to a full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 if it is a partial block.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decryption, each cipher block is passed through the decryption algorithm.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result is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preceding ciphertext block to produce the plaintext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produce the first block of ciphertext, an initialization vector (IV) is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the first block of plaintext. On decryption, the IV is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output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decryption algorithm to recover the first block of plaintext. The IV is a data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that is the same size as the cipher block.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IV must be known to both the sender and receiver but be unpredictable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a third party. In particular, for any given plaintext, it must not be possible to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predict the IV that will be associated to the plaintext in advance of the generation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IV. For maximum security, the IV should be protected against unauthorized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changes. This could be done by sending the IV using ECB encryption. One reason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protecting the IV is as follows: If an opponent is able to fool the receiver into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a different value for IV, then the opponent is able to invert selected bits in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 block of plaintext.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So long as it is unpredictable, the specific choice of IV is unimportant.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SP800-38A recommends two possible methods: The first method is to apply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encryption function, under the same key that is used for the encryption of the plaintext,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a nonce .  The nonce must be a data block that is unique to each execution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encryption operation. For example, the nonce may be a counter, a timestamp, or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message number. The second method is to generate a random data block using 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random number generator.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conclusion, because of the chaining mechanism of CBC, it is an appropriate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mode for encrypting messages of length greater than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addition to its use to achieve confidentiality, the CBC mode can be used for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authentication. This use is described in Chapter 12.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28671-9218-F34E-ACAD-109D5A3EEE55}" type="slidenum">
              <a:rPr lang="en-AU">
                <a:latin typeface="Arial" pitchFamily="-84" charset="0"/>
              </a:rPr>
              <a:pPr/>
              <a:t>13</a:t>
            </a:fld>
            <a:endParaRPr lang="en-AU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7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This chapter continues our discussion of symmetric ciphers. We begin with the topic of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multiple encryption, looking in particular at the most widely used multiple-encryption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scheme: triple DES.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chapter next turns to the subject of block cipher modes of operation. We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find that there are a number of different ways to apply a block cipher to plaintext, each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its own advantages and particular applications.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75397-88F1-B841-BCAE-5B838BFB5C3F}" type="slidenum">
              <a:rPr lang="en-AU" smtClean="0">
                <a:latin typeface="Arial" pitchFamily="-84" charset="0"/>
              </a:rPr>
              <a:pPr/>
              <a:t>2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3A70E-C97E-DC4B-9C68-0A144DA905F7}" type="slidenum">
              <a:rPr lang="en-AU">
                <a:latin typeface="Arial" pitchFamily="-84" charset="0"/>
              </a:rPr>
              <a:pPr/>
              <a:t>3</a:t>
            </a:fld>
            <a:endParaRPr lang="en-AU">
              <a:latin typeface="Arial" pitchFamily="-84" charset="0"/>
            </a:endParaRPr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of its vulnerability to brute-force attack, DES, once the most widely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symmetric cipher, has been largely replaced by stronger encryption schemes.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 have been taken. One approach is to design a completely new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 resistant to both cryptanalytic and brute-force attacks, of which AES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a prime example. Another alternative, which preserves the existing investment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software and equipment, is to use multiple encryption with DES and multiple keys.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begin by examining the simplest example of this second alternative. We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look at the widely accepted triple DES (3DES) algorithm.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simplest form of multiple encryption has two encryption stages and two keys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(Figure 7.1a).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Given a plaintext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two encryption keys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and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ciphertext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C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generated as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 =  E(K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E(K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P ))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Decryption requires that the keys be applied in reverse order: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 =  D(K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D(K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C ))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For DES, this scheme apparently involves a key length of 56 *  2 =  112 bits, resulting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 dramatic increase in cryptographic strength. But we need to examine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more closely.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it is reasonable to assume that if DES is used twice with different keys, it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will produce one of the many mappings that are not defined by a single application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DES. Although there was much supporting evidence for this assumption, it was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not until 1992 that the assumption was proven [CAMP92].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Thus, the use of double DES results in a mapping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is not equivalent to a single DES encryption. But there is a way to attack this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scheme, one that does not depend on any particular property of DES but that will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work against any block encryption cipher.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algorithm, known as a meet-in-the-middle attack , was first described in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[DIFF77].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0A7CE-322E-B748-A38B-12157840A821}" type="slidenum">
              <a:rPr lang="en-AU" smtClean="0">
                <a:latin typeface="Arial" pitchFamily="-84" charset="0"/>
              </a:rPr>
              <a:pPr/>
              <a:t>4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26369-A0B6-224A-81CC-EF1238DA308E}" type="slidenum">
              <a:rPr lang="en-AU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obvious counter to the meet-in-the-middle attack is to use three stages of encryption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three different keys. This raises the cost of the meet-in-the-middle attack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2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112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which is beyond what is practical now and far into the future. However, it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has the drawback of requiring a key length of 56 *  3 =  168 bits, which may be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somewhat unwieldy.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an alternative, Tuchman proposed a triple encryption method that uses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only two keys [TUCH79].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3DES with two keys is a relatively popular alternative to DES and has been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adopted for use in the key management standards ANSI X9.17 and ISO 8732.1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A333F-2D17-9744-BE06-B6D2230133E3}" type="slidenum">
              <a:rPr lang="en-AU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first serious proposal came from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Merkle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Hellman [MERK81]. Their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plan involves finding plaintext values that produce a first intermediate value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 0 (Figure 7.1b) and then using the meet-in-the-middle attack to determine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two keys. The level of effort is 2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56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but the technique requires 2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56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chosen plaintext–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pairs, which is a number unlikely to be provided by the holder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keys.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known-plaintext attack is outlined in [VANO90]. This method is an improvement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over the chosen-plaintext approach but requires more effort. The attack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based on the observation that if we know A  and C  (Figure 7.1b), then the problem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reduces to that of an attack on double DES. Of course, the attacker does not know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, even if P  and C  are known, as long as the two keys are unknown. However,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attacker can choose a potential value of A  and then try to find a known (P , C ) pair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produces A 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Although the attacks just described appear impractical, anyone using two-key 3DES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may feel some concern. Thus, many researchers now feel that three-key 3DES is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preferred alternative (e.g., [KALI96a]). Three-key 3DES has an effective key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length of 168 bits and is defined as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E(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D(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E(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 P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)))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Backward compatibility with DES is provided by putting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sz="1400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K</a:t>
            </a:r>
            <a:r>
              <a:rPr lang="en-US" sz="1400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or K</a:t>
            </a:r>
            <a:r>
              <a:rPr lang="en-US" sz="1400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K</a:t>
            </a:r>
            <a:r>
              <a:rPr lang="en-US" sz="1400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</a:p>
          <a:p>
            <a:endParaRPr lang="en-US" b="1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number of Internet-based applications have adopted three-key 3DES, including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PGP and S/MIME, both discussed in Chapter 19.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E1BE9-2DB0-9443-A29F-B27DFB5E21C0}" type="slidenum">
              <a:rPr lang="en-AU" smtClean="0">
                <a:latin typeface="Arial" pitchFamily="-84" charset="0"/>
              </a:rPr>
              <a:pPr/>
              <a:t>7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2F409-F23D-5F4E-81D9-1B454B56C927}" type="slidenum">
              <a:rPr lang="en-AU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block cipher takes a fixed-length block of text of length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 and a key as input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produces a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 of ciphertext. If the amount of plaintext to be encrypted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greater than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bits, then the block cipher can still be used by breaking the plaintext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up into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-bit blocks. When multiple blocks of plaintext are encrypted using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same key, a number of security issues arise. To apply a block cipher in a variety of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applications, five modes of operation  have been defined by NIST (SP 800-38A).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essence, a mode of operation is a technique for enhancing the effect of a cryptographic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or adapting the algorithm for an application, such as applying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block cipher to a sequence of data blocks or a data stream. The five modes are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intended to cover a wide variety of applications of encryption for which a block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could be used. These modes are intended for use with any symmetric block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cipher, including triple DES and AES.</a:t>
            </a:r>
            <a:endParaRPr lang="en-AU" dirty="0" smtClean="0">
              <a:latin typeface="Times-Roman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modes are summarized in Table 7.1 and described in this and the following sections.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4DA7A-72C1-AF4C-A5E0-570FD844E82A}" type="slidenum">
              <a:rPr lang="en-AU" smtClean="0">
                <a:latin typeface="Arial" pitchFamily="-84" charset="0"/>
              </a:rPr>
              <a:pPr/>
              <a:t>10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29E9F-8B4C-D14E-916C-94EE5D15A2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FA3E-02AA-4347-A8B7-25086473D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F3B96-5106-F246-86FE-363CF815F2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64BF8-F63F-4542-8D4F-18AA23E61C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DA52A-DEDD-8B48-A1A9-86710A9BD8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7E39F-087E-504B-9397-D16438C77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3710C-E6C4-314D-9C2D-EC5776BDD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AAC1-1608-C646-A661-28DAF77D6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822-8447-B24E-AE7F-D1C17ADC1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7DC2E-1A2E-5148-9006-D076986610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6499D577-E5A2-D04C-A286-E08280E1E8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D5C58473-7B4C-2A41-A28F-1EC9C1D9C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8.pd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1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Seventh Edition</a:t>
            </a:r>
          </a:p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 eaLnBrk="1" hangingPunct="1"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/>
          </p:cNvPicPr>
          <p:nvPr/>
        </p:nvPicPr>
        <p:blipFill>
          <a:blip r:embed="rId3"/>
          <a:srcRect r="3019" b="3945"/>
          <a:stretch>
            <a:fillRect/>
          </a:stretch>
        </p:blipFill>
        <p:spPr bwMode="auto">
          <a:xfrm>
            <a:off x="685800" y="685800"/>
            <a:ext cx="7745597" cy="587073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-1676400" y="152400"/>
            <a:ext cx="12630150" cy="431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</a:t>
            </a:r>
            <a:endParaRPr lang="en-US" sz="1000" dirty="0"/>
          </a:p>
        </p:txBody>
      </p:sp>
      <p:pic>
        <p:nvPicPr>
          <p:cNvPr id="5" name="Picture 4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0000" b="14545"/>
              <a:stretch>
                <a:fillRect/>
              </a:stretch>
            </p:blipFill>
          </mc:Choice>
          <mc:Fallback>
            <p:blipFill>
              <a:blip r:embed="rId4"/>
              <a:srcRect t="10000" b="14545"/>
              <a:stretch>
                <a:fillRect/>
              </a:stretch>
            </p:blipFill>
          </mc:Fallback>
        </mc:AlternateContent>
        <p:spPr>
          <a:xfrm>
            <a:off x="1066800" y="-149591"/>
            <a:ext cx="7010400" cy="6845399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3434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</a:t>
            </a:r>
            <a:endParaRPr lang="en-US" sz="1000" dirty="0"/>
          </a:p>
        </p:txBody>
      </p:sp>
      <p:pic>
        <p:nvPicPr>
          <p:cNvPr id="6" name="Picture 5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0909" b="14545"/>
              <a:stretch>
                <a:fillRect/>
              </a:stretch>
            </p:blipFill>
          </mc:Choice>
          <mc:Fallback>
            <p:blipFill>
              <a:blip r:embed="rId4"/>
              <a:srcRect t="10909" b="14545"/>
              <a:stretch>
                <a:fillRect/>
              </a:stretch>
            </p:blipFill>
          </mc:Fallback>
        </mc:AlternateContent>
        <p:spPr>
          <a:xfrm>
            <a:off x="1146805" y="0"/>
            <a:ext cx="6930395" cy="6685740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676400"/>
            <a:ext cx="3641725" cy="50069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Multiple encryption and triple DES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Double DES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Triple DES </a:t>
            </a:r>
            <a:r>
              <a:rPr lang="en-US" smtClean="0">
                <a:ea typeface="+mn-ea"/>
              </a:rPr>
              <a:t>with two keys</a:t>
            </a: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Triple DES with three keys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Electronic codebook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Cipher block chaining mode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Format-preserving encryption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Motivation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Difficulties in </a:t>
            </a:r>
            <a:r>
              <a:rPr lang="en-US" dirty="0" smtClean="0">
                <a:ea typeface="+mn-ea"/>
              </a:rPr>
              <a:t>designing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Feistel</a:t>
            </a:r>
            <a:r>
              <a:rPr lang="en-US" dirty="0" smtClean="0">
                <a:ea typeface="+mn-ea"/>
                <a:cs typeface="+mn-cs"/>
              </a:rPr>
              <a:t> structure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NIST methods</a:t>
            </a:r>
            <a:endParaRPr lang="en-AU" dirty="0" smtClean="0">
              <a:ea typeface="+mn-ea"/>
              <a:cs typeface="+mn-cs"/>
            </a:endParaRP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638800" y="1752600"/>
            <a:ext cx="3336925" cy="49530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Cipher feedback mode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Output feedback mode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Counter mode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XTS-AES mode for block-oriented storage devices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err="1" smtClean="0">
                <a:ea typeface="+mn-ea"/>
              </a:rPr>
              <a:t>Tweakable</a:t>
            </a:r>
            <a:r>
              <a:rPr lang="en-US" dirty="0" smtClean="0">
                <a:ea typeface="+mn-ea"/>
              </a:rPr>
              <a:t> block ciphers</a:t>
            </a:r>
            <a:endParaRPr lang="en-US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Storage encryption requirements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Operation on a single block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Operation on a sector</a:t>
            </a: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7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/>
          <a:lstStyle/>
          <a:p>
            <a:pPr eaLnBrk="1" hangingPunct="1"/>
            <a:r>
              <a:rPr lang="en-US" sz="3600" smtClean="0"/>
              <a:t>Block Cipher Operation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</a:t>
            </a:r>
            <a:endParaRPr lang="en-US" sz="1000" b="0" dirty="0"/>
          </a:p>
        </p:txBody>
      </p:sp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2941" r="17647" b="56364"/>
              <a:stretch>
                <a:fillRect/>
              </a:stretch>
            </p:blipFill>
          </mc:Choice>
          <mc:Fallback>
            <p:blipFill>
              <a:blip r:embed="rId4"/>
              <a:srcRect l="12941" r="17647" b="56364"/>
              <a:stretch>
                <a:fillRect/>
              </a:stretch>
            </p:blipFill>
          </mc:Fallback>
        </mc:AlternateContent>
        <p:spPr>
          <a:xfrm>
            <a:off x="609600" y="-609600"/>
            <a:ext cx="7872424" cy="6404729"/>
          </a:xfrm>
          <a:prstGeom prst="rect">
            <a:avLst/>
          </a:prstGeom>
        </p:spPr>
      </p:pic>
      <p:pic>
        <p:nvPicPr>
          <p:cNvPr id="6" name="Picture 5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88182" b="2727"/>
              <a:stretch>
                <a:fillRect/>
              </a:stretch>
            </p:blipFill>
          </mc:Choice>
          <mc:Fallback>
            <p:blipFill>
              <a:blip r:embed="rId4"/>
              <a:srcRect t="88182" b="2727"/>
              <a:stretch>
                <a:fillRect/>
              </a:stretch>
            </p:blipFill>
          </mc:Fallback>
        </mc:AlternateContent>
        <p:spPr>
          <a:xfrm>
            <a:off x="2209800" y="5943600"/>
            <a:ext cx="5638800" cy="66339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 smtClean="0"/>
              <a:t>Meet-in-the-Middle Attack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1" y="1762125"/>
          <a:ext cx="84582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0" y="4495800"/>
            <a:ext cx="1557337" cy="179329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91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Triple-DES with Two-Keys</a:t>
            </a:r>
            <a:endParaRPr lang="en-AU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Obvious counter to the meet-in-the-middle attack is to use three stages of encryption with three different keys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This raises the cost of the meet-in-the-middle attack to 2</a:t>
            </a:r>
            <a:r>
              <a:rPr lang="en-US" baseline="30000" dirty="0" smtClean="0">
                <a:ea typeface="+mn-ea"/>
              </a:rPr>
              <a:t>112</a:t>
            </a:r>
            <a:r>
              <a:rPr lang="en-US" dirty="0" smtClean="0">
                <a:ea typeface="+mn-ea"/>
              </a:rPr>
              <a:t>, which is beyond what is practical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Has the drawback of requiring a key length of                  56 x 3 = 168 bits, which may be somewhat unwieldy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As an alternative Tuchman proposed a triple encryption method that uses only two keys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839" dirty="0" smtClean="0">
                <a:ea typeface="+mn-ea"/>
                <a:cs typeface="+mn-cs"/>
              </a:rPr>
              <a:t> 3DES with two keys is a relatively popular alternative to DES and has been </a:t>
            </a:r>
            <a:r>
              <a:rPr lang="en-US" dirty="0" smtClean="0">
                <a:ea typeface="+mn-ea"/>
                <a:cs typeface="+mn-cs"/>
              </a:rPr>
              <a:t>adopted for use in the key management standards ANSI X9.17 and ISO 8732</a:t>
            </a:r>
            <a:endParaRPr lang="en-AU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7244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</a:t>
            </a:r>
            <a:endParaRPr lang="en-US" sz="1000" b="0" dirty="0"/>
          </a:p>
        </p:txBody>
      </p:sp>
      <p:pic>
        <p:nvPicPr>
          <p:cNvPr id="28675" name="Picture 6" descr="f1.pdf"/>
          <p:cNvPicPr>
            <a:picLocks noChangeAspect="1"/>
          </p:cNvPicPr>
          <p:nvPr/>
        </p:nvPicPr>
        <p:blipFill>
          <a:blip r:embed="rId3"/>
          <a:srcRect l="4706" t="46364" r="7059" b="10909"/>
          <a:stretch>
            <a:fillRect/>
          </a:stretch>
        </p:blipFill>
        <p:spPr bwMode="auto">
          <a:xfrm>
            <a:off x="-45326" y="0"/>
            <a:ext cx="899741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rcRect t="88182" b="2727"/>
              <a:stretch>
                <a:fillRect/>
              </a:stretch>
            </p:blipFill>
          </mc:Choice>
          <mc:Fallback>
            <p:blipFill>
              <a:blip r:embed="rId5"/>
              <a:srcRect t="88182" b="2727"/>
              <a:stretch>
                <a:fillRect/>
              </a:stretch>
            </p:blipFill>
          </mc:Fallback>
        </mc:AlternateContent>
        <p:spPr>
          <a:xfrm>
            <a:off x="1828800" y="5638800"/>
            <a:ext cx="5638800" cy="663397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 smtClean="0"/>
              <a:t>Triple DES with Three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researchers now feel that three-key 3DES is the preferred alternative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number of Internet-based applications have adopted three-key 3DES including PGP and S/MIME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2667000"/>
          <a:ext cx="6400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44" y="188640"/>
            <a:ext cx="7344817" cy="1080119"/>
          </a:xfrm>
        </p:spPr>
        <p:txBody>
          <a:bodyPr/>
          <a:lstStyle/>
          <a:p>
            <a:r>
              <a:rPr lang="en-US" dirty="0"/>
              <a:t>Triple DES with Three </a:t>
            </a:r>
            <a:r>
              <a:rPr lang="en-US" dirty="0" smtClean="0"/>
              <a:t>Keys .. </a:t>
            </a:r>
            <a:r>
              <a:rPr lang="en-US" sz="4800" i="1" dirty="0" smtClean="0"/>
              <a:t>continue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2" y="1601515"/>
            <a:ext cx="7894043" cy="4547195"/>
          </a:xfrm>
        </p:spPr>
      </p:pic>
    </p:spTree>
    <p:extLst>
      <p:ext uri="{BB962C8B-B14F-4D97-AF65-F5344CB8AC3E}">
        <p14:creationId xmlns:p14="http://schemas.microsoft.com/office/powerpoint/2010/main" val="41542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Modes of Operation</a:t>
            </a:r>
            <a:endParaRPr lang="en-AU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570788" cy="45720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A technique for enhancing the effect of a cryptographic algorithm or adapting the algorithm for an application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To apply a block cipher in a variety of applications, five </a:t>
            </a:r>
            <a:r>
              <a:rPr lang="en-AU" i="1" dirty="0" smtClean="0">
                <a:ea typeface="+mn-ea"/>
                <a:cs typeface="+mn-cs"/>
              </a:rPr>
              <a:t>modes of operation </a:t>
            </a:r>
            <a:r>
              <a:rPr lang="en-AU" dirty="0" smtClean="0">
                <a:ea typeface="+mn-ea"/>
                <a:cs typeface="+mn-cs"/>
              </a:rPr>
              <a:t>have been defined by NIST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</a:rPr>
              <a:t>The five modes are intended to cover a wide variety of applications of encryption for which a block cipher could be used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</a:rPr>
              <a:t>These modes are intended for use with any symmetric block cipher, including triple DES and AES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2672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6724</TotalTime>
  <Words>2559</Words>
  <Application>Microsoft Office PowerPoint</Application>
  <PresentationFormat>On-screen Show (4:3)</PresentationFormat>
  <Paragraphs>245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Candara</vt:lpstr>
      <vt:lpstr>Mistral</vt:lpstr>
      <vt:lpstr>Times New Roman</vt:lpstr>
      <vt:lpstr>Times-Roman</vt:lpstr>
      <vt:lpstr>Wingdings</vt:lpstr>
      <vt:lpstr>Infusion</vt:lpstr>
      <vt:lpstr>Cryptography and Network Security</vt:lpstr>
      <vt:lpstr>Chapter 7</vt:lpstr>
      <vt:lpstr>PowerPoint Presentation</vt:lpstr>
      <vt:lpstr>Meet-in-the-Middle Attack</vt:lpstr>
      <vt:lpstr>Triple-DES with Two-Keys</vt:lpstr>
      <vt:lpstr>PowerPoint Presentation</vt:lpstr>
      <vt:lpstr>Triple DES with Three Keys</vt:lpstr>
      <vt:lpstr>Triple DES with Three Keys .. continue</vt:lpstr>
      <vt:lpstr>Modes of Operation</vt:lpstr>
      <vt:lpstr>PowerPoint Presentation</vt:lpstr>
      <vt:lpstr>PowerPoint Presentation</vt:lpstr>
      <vt:lpstr>PowerPoint Presentation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6</dc:subject>
  <dc:creator>Dr Lawrie Brown</dc:creator>
  <cp:keywords/>
  <dc:description/>
  <cp:lastModifiedBy>Iman Almomani</cp:lastModifiedBy>
  <cp:revision>66</cp:revision>
  <dcterms:created xsi:type="dcterms:W3CDTF">2016-03-16T20:44:23Z</dcterms:created>
  <dcterms:modified xsi:type="dcterms:W3CDTF">2022-10-19T13:54:29Z</dcterms:modified>
  <cp:category/>
</cp:coreProperties>
</file>