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697" r:id="rId2"/>
  </p:sldMasterIdLst>
  <p:notesMasterIdLst>
    <p:notesMasterId r:id="rId29"/>
  </p:notesMasterIdLst>
  <p:handoutMasterIdLst>
    <p:handoutMasterId r:id="rId30"/>
  </p:handoutMasterIdLst>
  <p:sldIdLst>
    <p:sldId id="305" r:id="rId3"/>
    <p:sldId id="306" r:id="rId4"/>
    <p:sldId id="309" r:id="rId5"/>
    <p:sldId id="279" r:id="rId6"/>
    <p:sldId id="275" r:id="rId7"/>
    <p:sldId id="278" r:id="rId8"/>
    <p:sldId id="300" r:id="rId9"/>
    <p:sldId id="281" r:id="rId10"/>
    <p:sldId id="311" r:id="rId11"/>
    <p:sldId id="312" r:id="rId12"/>
    <p:sldId id="313" r:id="rId13"/>
    <p:sldId id="314" r:id="rId14"/>
    <p:sldId id="315" r:id="rId15"/>
    <p:sldId id="317" r:id="rId16"/>
    <p:sldId id="284" r:id="rId17"/>
    <p:sldId id="286" r:id="rId18"/>
    <p:sldId id="287" r:id="rId19"/>
    <p:sldId id="289" r:id="rId20"/>
    <p:sldId id="318" r:id="rId21"/>
    <p:sldId id="290" r:id="rId22"/>
    <p:sldId id="319" r:id="rId23"/>
    <p:sldId id="320" r:id="rId24"/>
    <p:sldId id="321" r:id="rId25"/>
    <p:sldId id="322" r:id="rId26"/>
    <p:sldId id="323" r:id="rId27"/>
    <p:sldId id="308" r:id="rId2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84" charset="0"/>
        <a:ea typeface="+mn-ea"/>
        <a:cs typeface="+mn-cs"/>
      </a:defRPr>
    </a:lvl1pPr>
    <a:lvl2pPr marL="457200" algn="l" rtl="0" fontAlgn="base">
      <a:spcBef>
        <a:spcPct val="0"/>
      </a:spcBef>
      <a:spcAft>
        <a:spcPct val="0"/>
      </a:spcAft>
      <a:defRPr kern="1200">
        <a:solidFill>
          <a:schemeClr val="tx1"/>
        </a:solidFill>
        <a:latin typeface="Arial" pitchFamily="-84" charset="0"/>
        <a:ea typeface="+mn-ea"/>
        <a:cs typeface="+mn-cs"/>
      </a:defRPr>
    </a:lvl2pPr>
    <a:lvl3pPr marL="914400" algn="l" rtl="0" fontAlgn="base">
      <a:spcBef>
        <a:spcPct val="0"/>
      </a:spcBef>
      <a:spcAft>
        <a:spcPct val="0"/>
      </a:spcAft>
      <a:defRPr kern="1200">
        <a:solidFill>
          <a:schemeClr val="tx1"/>
        </a:solidFill>
        <a:latin typeface="Arial" pitchFamily="-84" charset="0"/>
        <a:ea typeface="+mn-ea"/>
        <a:cs typeface="+mn-cs"/>
      </a:defRPr>
    </a:lvl3pPr>
    <a:lvl4pPr marL="1371600" algn="l" rtl="0" fontAlgn="base">
      <a:spcBef>
        <a:spcPct val="0"/>
      </a:spcBef>
      <a:spcAft>
        <a:spcPct val="0"/>
      </a:spcAft>
      <a:defRPr kern="1200">
        <a:solidFill>
          <a:schemeClr val="tx1"/>
        </a:solidFill>
        <a:latin typeface="Arial" pitchFamily="-84" charset="0"/>
        <a:ea typeface="+mn-ea"/>
        <a:cs typeface="+mn-cs"/>
      </a:defRPr>
    </a:lvl4pPr>
    <a:lvl5pPr marL="1828800" algn="l" rtl="0" fontAlgn="base">
      <a:spcBef>
        <a:spcPct val="0"/>
      </a:spcBef>
      <a:spcAft>
        <a:spcPct val="0"/>
      </a:spcAft>
      <a:defRPr kern="1200">
        <a:solidFill>
          <a:schemeClr val="tx1"/>
        </a:solidFill>
        <a:latin typeface="Arial" pitchFamily="-84" charset="0"/>
        <a:ea typeface="+mn-ea"/>
        <a:cs typeface="+mn-cs"/>
      </a:defRPr>
    </a:lvl5pPr>
    <a:lvl6pPr marL="2286000" algn="l" defTabSz="457200" rtl="0" eaLnBrk="1" latinLnBrk="0" hangingPunct="1">
      <a:defRPr kern="1200">
        <a:solidFill>
          <a:schemeClr val="tx1"/>
        </a:solidFill>
        <a:latin typeface="Arial" pitchFamily="-84" charset="0"/>
        <a:ea typeface="+mn-ea"/>
        <a:cs typeface="+mn-cs"/>
      </a:defRPr>
    </a:lvl6pPr>
    <a:lvl7pPr marL="2743200" algn="l" defTabSz="457200" rtl="0" eaLnBrk="1" latinLnBrk="0" hangingPunct="1">
      <a:defRPr kern="1200">
        <a:solidFill>
          <a:schemeClr val="tx1"/>
        </a:solidFill>
        <a:latin typeface="Arial" pitchFamily="-84" charset="0"/>
        <a:ea typeface="+mn-ea"/>
        <a:cs typeface="+mn-cs"/>
      </a:defRPr>
    </a:lvl7pPr>
    <a:lvl8pPr marL="3200400" algn="l" defTabSz="457200" rtl="0" eaLnBrk="1" latinLnBrk="0" hangingPunct="1">
      <a:defRPr kern="1200">
        <a:solidFill>
          <a:schemeClr val="tx1"/>
        </a:solidFill>
        <a:latin typeface="Arial" pitchFamily="-84" charset="0"/>
        <a:ea typeface="+mn-ea"/>
        <a:cs typeface="+mn-cs"/>
      </a:defRPr>
    </a:lvl8pPr>
    <a:lvl9pPr marL="3657600" algn="l" defTabSz="457200" rtl="0" eaLnBrk="1" latinLnBrk="0" hangingPunct="1">
      <a:defRPr kern="1200">
        <a:solidFill>
          <a:schemeClr val="tx1"/>
        </a:solidFill>
        <a:latin typeface="Arial"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98" autoAdjust="0"/>
    <p:restoredTop sz="80597" autoAdjust="0"/>
  </p:normalViewPr>
  <p:slideViewPr>
    <p:cSldViewPr>
      <p:cViewPr varScale="1">
        <p:scale>
          <a:sx n="68" d="100"/>
          <a:sy n="68" d="100"/>
        </p:scale>
        <p:origin x="157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8" d="100"/>
          <a:sy n="128" d="100"/>
        </p:scale>
        <p:origin x="-1144"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E690A4-C4B1-4140-A11F-580D452924C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1F864227-CA81-8D49-99F4-A41E3F3A4405}">
      <dgm:prSet phldrT="[Text]" custT="1"/>
      <dgm:spPr/>
      <dgm:t>
        <a:bodyPr/>
        <a:lstStyle/>
        <a:p>
          <a:r>
            <a:rPr lang="en-US" sz="1600" b="1" i="0" dirty="0" smtClean="0"/>
            <a:t>Key distribution</a:t>
          </a:r>
          <a:endParaRPr lang="en-US" sz="1600" b="1" i="0" dirty="0"/>
        </a:p>
      </dgm:t>
    </dgm:pt>
    <dgm:pt modelId="{A9B89A90-A709-4947-943D-3DC63E50989B}" type="parTrans" cxnId="{BF47E28C-4EB0-5945-BDFE-22A8A8AC8379}">
      <dgm:prSet/>
      <dgm:spPr/>
      <dgm:t>
        <a:bodyPr/>
        <a:lstStyle/>
        <a:p>
          <a:endParaRPr lang="en-US"/>
        </a:p>
      </dgm:t>
    </dgm:pt>
    <dgm:pt modelId="{6B7EB79C-1427-5348-BFCA-6058AD406C08}" type="sibTrans" cxnId="{BF47E28C-4EB0-5945-BDFE-22A8A8AC8379}">
      <dgm:prSet/>
      <dgm:spPr/>
      <dgm:t>
        <a:bodyPr/>
        <a:lstStyle/>
        <a:p>
          <a:endParaRPr lang="en-US"/>
        </a:p>
      </dgm:t>
    </dgm:pt>
    <dgm:pt modelId="{93C371D1-0568-D549-A9E9-1109B1C23FFA}">
      <dgm:prSet custT="1"/>
      <dgm:spPr/>
      <dgm:t>
        <a:bodyPr/>
        <a:lstStyle/>
        <a:p>
          <a:r>
            <a:rPr lang="en-US" sz="1600" b="1" i="0" dirty="0" smtClean="0"/>
            <a:t>How to have secure communications in general without having to trust a KDC with your key</a:t>
          </a:r>
        </a:p>
      </dgm:t>
    </dgm:pt>
    <dgm:pt modelId="{EB222672-15AE-6244-89C8-52DFED3212EB}" type="parTrans" cxnId="{538257FF-73DD-2C49-8734-DC436D245187}">
      <dgm:prSet/>
      <dgm:spPr/>
      <dgm:t>
        <a:bodyPr/>
        <a:lstStyle/>
        <a:p>
          <a:endParaRPr lang="en-US"/>
        </a:p>
      </dgm:t>
    </dgm:pt>
    <dgm:pt modelId="{DF34262B-3C34-7F41-B143-2B9E7B200EBD}" type="sibTrans" cxnId="{538257FF-73DD-2C49-8734-DC436D245187}">
      <dgm:prSet/>
      <dgm:spPr/>
      <dgm:t>
        <a:bodyPr/>
        <a:lstStyle/>
        <a:p>
          <a:endParaRPr lang="en-US"/>
        </a:p>
      </dgm:t>
    </dgm:pt>
    <dgm:pt modelId="{3DC0467C-9B21-C541-A1BA-500358705074}">
      <dgm:prSet custT="1"/>
      <dgm:spPr/>
      <dgm:t>
        <a:bodyPr/>
        <a:lstStyle/>
        <a:p>
          <a:r>
            <a:rPr lang="en-US" sz="1600" b="1" i="0" smtClean="0"/>
            <a:t>Digital signatures</a:t>
          </a:r>
          <a:endParaRPr lang="en-US" sz="1600" b="1" i="0" dirty="0" smtClean="0"/>
        </a:p>
      </dgm:t>
    </dgm:pt>
    <dgm:pt modelId="{058CCD16-1BA9-2C42-9BE1-1AE6E0F77C07}" type="parTrans" cxnId="{FE560BCC-DA97-BB4B-9644-74AF08B6ED9B}">
      <dgm:prSet/>
      <dgm:spPr/>
      <dgm:t>
        <a:bodyPr/>
        <a:lstStyle/>
        <a:p>
          <a:endParaRPr lang="en-US"/>
        </a:p>
      </dgm:t>
    </dgm:pt>
    <dgm:pt modelId="{EE80C3D6-261E-7140-B1FA-C7DBEF360B20}" type="sibTrans" cxnId="{FE560BCC-DA97-BB4B-9644-74AF08B6ED9B}">
      <dgm:prSet/>
      <dgm:spPr/>
      <dgm:t>
        <a:bodyPr/>
        <a:lstStyle/>
        <a:p>
          <a:endParaRPr lang="en-US"/>
        </a:p>
      </dgm:t>
    </dgm:pt>
    <dgm:pt modelId="{E98664D3-0C41-C541-9E55-F995A3CAB7E5}">
      <dgm:prSet custT="1"/>
      <dgm:spPr/>
      <dgm:t>
        <a:bodyPr/>
        <a:lstStyle/>
        <a:p>
          <a:r>
            <a:rPr lang="en-US" sz="1600" b="1" i="0" dirty="0" smtClean="0"/>
            <a:t>How to verify that a message comes intact from the claimed sender</a:t>
          </a:r>
        </a:p>
      </dgm:t>
    </dgm:pt>
    <dgm:pt modelId="{28516441-8924-C147-8A92-12D1C9BE741C}" type="parTrans" cxnId="{F9A45E78-4AF2-CC4F-90BB-14BB83E88489}">
      <dgm:prSet/>
      <dgm:spPr/>
      <dgm:t>
        <a:bodyPr/>
        <a:lstStyle/>
        <a:p>
          <a:endParaRPr lang="en-US"/>
        </a:p>
      </dgm:t>
    </dgm:pt>
    <dgm:pt modelId="{FCCEDB7F-8754-E444-BABB-9983CDFB86F2}" type="sibTrans" cxnId="{F9A45E78-4AF2-CC4F-90BB-14BB83E88489}">
      <dgm:prSet/>
      <dgm:spPr/>
      <dgm:t>
        <a:bodyPr/>
        <a:lstStyle/>
        <a:p>
          <a:endParaRPr lang="en-US"/>
        </a:p>
      </dgm:t>
    </dgm:pt>
    <dgm:pt modelId="{8A6334C8-AAD5-DC4E-A921-230E4B3A68EF}" type="pres">
      <dgm:prSet presAssocID="{17E690A4-C4B1-4140-A11F-580D452924C3}" presName="linear" presStyleCnt="0">
        <dgm:presLayoutVars>
          <dgm:dir/>
          <dgm:animLvl val="lvl"/>
          <dgm:resizeHandles val="exact"/>
        </dgm:presLayoutVars>
      </dgm:prSet>
      <dgm:spPr/>
      <dgm:t>
        <a:bodyPr/>
        <a:lstStyle/>
        <a:p>
          <a:endParaRPr lang="en-US"/>
        </a:p>
      </dgm:t>
    </dgm:pt>
    <dgm:pt modelId="{86CB6F17-1E55-F54A-9B1D-3EE59E01E62F}" type="pres">
      <dgm:prSet presAssocID="{1F864227-CA81-8D49-99F4-A41E3F3A4405}" presName="parentLin" presStyleCnt="0"/>
      <dgm:spPr/>
    </dgm:pt>
    <dgm:pt modelId="{0D00A682-4F23-A845-A81C-DB63F83A8DD9}" type="pres">
      <dgm:prSet presAssocID="{1F864227-CA81-8D49-99F4-A41E3F3A4405}" presName="parentLeftMargin" presStyleLbl="node1" presStyleIdx="0" presStyleCnt="2"/>
      <dgm:spPr/>
      <dgm:t>
        <a:bodyPr/>
        <a:lstStyle/>
        <a:p>
          <a:endParaRPr lang="en-US"/>
        </a:p>
      </dgm:t>
    </dgm:pt>
    <dgm:pt modelId="{9F42F34A-248A-9B4C-8DA2-E1AB8DB6FB1A}" type="pres">
      <dgm:prSet presAssocID="{1F864227-CA81-8D49-99F4-A41E3F3A4405}" presName="parentText" presStyleLbl="node1" presStyleIdx="0" presStyleCnt="2" custScaleX="38256" custScaleY="107447">
        <dgm:presLayoutVars>
          <dgm:chMax val="0"/>
          <dgm:bulletEnabled val="1"/>
        </dgm:presLayoutVars>
      </dgm:prSet>
      <dgm:spPr/>
      <dgm:t>
        <a:bodyPr/>
        <a:lstStyle/>
        <a:p>
          <a:endParaRPr lang="en-US"/>
        </a:p>
      </dgm:t>
    </dgm:pt>
    <dgm:pt modelId="{F0ED7B4C-4F05-9247-AAC6-EF95D101ACF3}" type="pres">
      <dgm:prSet presAssocID="{1F864227-CA81-8D49-99F4-A41E3F3A4405}" presName="negativeSpace" presStyleCnt="0"/>
      <dgm:spPr/>
    </dgm:pt>
    <dgm:pt modelId="{753A43A3-74E4-6242-AD74-2CEC8831F941}" type="pres">
      <dgm:prSet presAssocID="{1F864227-CA81-8D49-99F4-A41E3F3A4405}" presName="childText" presStyleLbl="conFgAcc1" presStyleIdx="0" presStyleCnt="2">
        <dgm:presLayoutVars>
          <dgm:bulletEnabled val="1"/>
        </dgm:presLayoutVars>
      </dgm:prSet>
      <dgm:spPr/>
      <dgm:t>
        <a:bodyPr/>
        <a:lstStyle/>
        <a:p>
          <a:endParaRPr lang="en-US"/>
        </a:p>
      </dgm:t>
    </dgm:pt>
    <dgm:pt modelId="{84DE40D8-A87B-9140-AEA7-4DE5104CAF15}" type="pres">
      <dgm:prSet presAssocID="{6B7EB79C-1427-5348-BFCA-6058AD406C08}" presName="spaceBetweenRectangles" presStyleCnt="0"/>
      <dgm:spPr/>
    </dgm:pt>
    <dgm:pt modelId="{004CA9D9-7211-6D47-B6C5-22252F770AD3}" type="pres">
      <dgm:prSet presAssocID="{3DC0467C-9B21-C541-A1BA-500358705074}" presName="parentLin" presStyleCnt="0"/>
      <dgm:spPr/>
    </dgm:pt>
    <dgm:pt modelId="{411CB552-9417-9B47-B62F-5B53822C9E77}" type="pres">
      <dgm:prSet presAssocID="{3DC0467C-9B21-C541-A1BA-500358705074}" presName="parentLeftMargin" presStyleLbl="node1" presStyleIdx="0" presStyleCnt="2"/>
      <dgm:spPr/>
      <dgm:t>
        <a:bodyPr/>
        <a:lstStyle/>
        <a:p>
          <a:endParaRPr lang="en-US"/>
        </a:p>
      </dgm:t>
    </dgm:pt>
    <dgm:pt modelId="{CA4E2293-290D-C34A-80FC-C37A52E5B3EA}" type="pres">
      <dgm:prSet presAssocID="{3DC0467C-9B21-C541-A1BA-500358705074}" presName="parentText" presStyleLbl="node1" presStyleIdx="1" presStyleCnt="2" custScaleX="41196" custScaleY="107162">
        <dgm:presLayoutVars>
          <dgm:chMax val="0"/>
          <dgm:bulletEnabled val="1"/>
        </dgm:presLayoutVars>
      </dgm:prSet>
      <dgm:spPr/>
      <dgm:t>
        <a:bodyPr/>
        <a:lstStyle/>
        <a:p>
          <a:endParaRPr lang="en-US"/>
        </a:p>
      </dgm:t>
    </dgm:pt>
    <dgm:pt modelId="{3A7A68A8-DA0B-9F4B-820E-A28B7674BE3B}" type="pres">
      <dgm:prSet presAssocID="{3DC0467C-9B21-C541-A1BA-500358705074}" presName="negativeSpace" presStyleCnt="0"/>
      <dgm:spPr/>
    </dgm:pt>
    <dgm:pt modelId="{E034BB72-F90F-E644-B964-59D253E21B41}" type="pres">
      <dgm:prSet presAssocID="{3DC0467C-9B21-C541-A1BA-500358705074}" presName="childText" presStyleLbl="conFgAcc1" presStyleIdx="1" presStyleCnt="2">
        <dgm:presLayoutVars>
          <dgm:bulletEnabled val="1"/>
        </dgm:presLayoutVars>
      </dgm:prSet>
      <dgm:spPr/>
      <dgm:t>
        <a:bodyPr/>
        <a:lstStyle/>
        <a:p>
          <a:endParaRPr lang="en-US"/>
        </a:p>
      </dgm:t>
    </dgm:pt>
  </dgm:ptLst>
  <dgm:cxnLst>
    <dgm:cxn modelId="{ADF20075-6676-414E-9D43-B3105C25A04D}" type="presOf" srcId="{3DC0467C-9B21-C541-A1BA-500358705074}" destId="{411CB552-9417-9B47-B62F-5B53822C9E77}" srcOrd="0" destOrd="0" presId="urn:microsoft.com/office/officeart/2005/8/layout/list1"/>
    <dgm:cxn modelId="{E51A5661-170D-0F43-B655-771BB819F508}" type="presOf" srcId="{1F864227-CA81-8D49-99F4-A41E3F3A4405}" destId="{9F42F34A-248A-9B4C-8DA2-E1AB8DB6FB1A}" srcOrd="1" destOrd="0" presId="urn:microsoft.com/office/officeart/2005/8/layout/list1"/>
    <dgm:cxn modelId="{F9A45E78-4AF2-CC4F-90BB-14BB83E88489}" srcId="{3DC0467C-9B21-C541-A1BA-500358705074}" destId="{E98664D3-0C41-C541-9E55-F995A3CAB7E5}" srcOrd="0" destOrd="0" parTransId="{28516441-8924-C147-8A92-12D1C9BE741C}" sibTransId="{FCCEDB7F-8754-E444-BABB-9983CDFB86F2}"/>
    <dgm:cxn modelId="{3BA42C05-83EB-0A49-AC97-C9D6EDF815E5}" type="presOf" srcId="{1F864227-CA81-8D49-99F4-A41E3F3A4405}" destId="{0D00A682-4F23-A845-A81C-DB63F83A8DD9}" srcOrd="0" destOrd="0" presId="urn:microsoft.com/office/officeart/2005/8/layout/list1"/>
    <dgm:cxn modelId="{64CB1DC3-F5C1-6443-AE44-EFCAED9947F4}" type="presOf" srcId="{93C371D1-0568-D549-A9E9-1109B1C23FFA}" destId="{753A43A3-74E4-6242-AD74-2CEC8831F941}" srcOrd="0" destOrd="0" presId="urn:microsoft.com/office/officeart/2005/8/layout/list1"/>
    <dgm:cxn modelId="{538257FF-73DD-2C49-8734-DC436D245187}" srcId="{1F864227-CA81-8D49-99F4-A41E3F3A4405}" destId="{93C371D1-0568-D549-A9E9-1109B1C23FFA}" srcOrd="0" destOrd="0" parTransId="{EB222672-15AE-6244-89C8-52DFED3212EB}" sibTransId="{DF34262B-3C34-7F41-B143-2B9E7B200EBD}"/>
    <dgm:cxn modelId="{E2F0400D-724B-2649-B290-BAFB1268A02F}" type="presOf" srcId="{E98664D3-0C41-C541-9E55-F995A3CAB7E5}" destId="{E034BB72-F90F-E644-B964-59D253E21B41}" srcOrd="0" destOrd="0" presId="urn:microsoft.com/office/officeart/2005/8/layout/list1"/>
    <dgm:cxn modelId="{1EEA7525-A7D3-5C41-90ED-01E902B3D9CB}" type="presOf" srcId="{17E690A4-C4B1-4140-A11F-580D452924C3}" destId="{8A6334C8-AAD5-DC4E-A921-230E4B3A68EF}" srcOrd="0" destOrd="0" presId="urn:microsoft.com/office/officeart/2005/8/layout/list1"/>
    <dgm:cxn modelId="{3F591532-2C87-914F-B8CE-08A54C6D1A6D}" type="presOf" srcId="{3DC0467C-9B21-C541-A1BA-500358705074}" destId="{CA4E2293-290D-C34A-80FC-C37A52E5B3EA}" srcOrd="1" destOrd="0" presId="urn:microsoft.com/office/officeart/2005/8/layout/list1"/>
    <dgm:cxn modelId="{BF47E28C-4EB0-5945-BDFE-22A8A8AC8379}" srcId="{17E690A4-C4B1-4140-A11F-580D452924C3}" destId="{1F864227-CA81-8D49-99F4-A41E3F3A4405}" srcOrd="0" destOrd="0" parTransId="{A9B89A90-A709-4947-943D-3DC63E50989B}" sibTransId="{6B7EB79C-1427-5348-BFCA-6058AD406C08}"/>
    <dgm:cxn modelId="{FE560BCC-DA97-BB4B-9644-74AF08B6ED9B}" srcId="{17E690A4-C4B1-4140-A11F-580D452924C3}" destId="{3DC0467C-9B21-C541-A1BA-500358705074}" srcOrd="1" destOrd="0" parTransId="{058CCD16-1BA9-2C42-9BE1-1AE6E0F77C07}" sibTransId="{EE80C3D6-261E-7140-B1FA-C7DBEF360B20}"/>
    <dgm:cxn modelId="{A5CA44F0-6427-504A-9CFB-3D2B91248B5C}" type="presParOf" srcId="{8A6334C8-AAD5-DC4E-A921-230E4B3A68EF}" destId="{86CB6F17-1E55-F54A-9B1D-3EE59E01E62F}" srcOrd="0" destOrd="0" presId="urn:microsoft.com/office/officeart/2005/8/layout/list1"/>
    <dgm:cxn modelId="{2427DE12-76EE-DA4E-BB29-00F7DE215EF8}" type="presParOf" srcId="{86CB6F17-1E55-F54A-9B1D-3EE59E01E62F}" destId="{0D00A682-4F23-A845-A81C-DB63F83A8DD9}" srcOrd="0" destOrd="0" presId="urn:microsoft.com/office/officeart/2005/8/layout/list1"/>
    <dgm:cxn modelId="{C19F7ED0-8EBE-C34F-9E7C-C94470F7ECD1}" type="presParOf" srcId="{86CB6F17-1E55-F54A-9B1D-3EE59E01E62F}" destId="{9F42F34A-248A-9B4C-8DA2-E1AB8DB6FB1A}" srcOrd="1" destOrd="0" presId="urn:microsoft.com/office/officeart/2005/8/layout/list1"/>
    <dgm:cxn modelId="{4FC55649-7EBD-6E42-831C-B84BE78FE812}" type="presParOf" srcId="{8A6334C8-AAD5-DC4E-A921-230E4B3A68EF}" destId="{F0ED7B4C-4F05-9247-AAC6-EF95D101ACF3}" srcOrd="1" destOrd="0" presId="urn:microsoft.com/office/officeart/2005/8/layout/list1"/>
    <dgm:cxn modelId="{1511E48F-00C5-3848-88DD-276DADAC3CF7}" type="presParOf" srcId="{8A6334C8-AAD5-DC4E-A921-230E4B3A68EF}" destId="{753A43A3-74E4-6242-AD74-2CEC8831F941}" srcOrd="2" destOrd="0" presId="urn:microsoft.com/office/officeart/2005/8/layout/list1"/>
    <dgm:cxn modelId="{AEA05354-CBBB-3E41-BC1A-9B88B59D6B65}" type="presParOf" srcId="{8A6334C8-AAD5-DC4E-A921-230E4B3A68EF}" destId="{84DE40D8-A87B-9140-AEA7-4DE5104CAF15}" srcOrd="3" destOrd="0" presId="urn:microsoft.com/office/officeart/2005/8/layout/list1"/>
    <dgm:cxn modelId="{8920B1F4-AE85-4344-869D-62238A36FA69}" type="presParOf" srcId="{8A6334C8-AAD5-DC4E-A921-230E4B3A68EF}" destId="{004CA9D9-7211-6D47-B6C5-22252F770AD3}" srcOrd="4" destOrd="0" presId="urn:microsoft.com/office/officeart/2005/8/layout/list1"/>
    <dgm:cxn modelId="{53EEF7CA-CF9E-854C-A46E-07BB8AD8C6B2}" type="presParOf" srcId="{004CA9D9-7211-6D47-B6C5-22252F770AD3}" destId="{411CB552-9417-9B47-B62F-5B53822C9E77}" srcOrd="0" destOrd="0" presId="urn:microsoft.com/office/officeart/2005/8/layout/list1"/>
    <dgm:cxn modelId="{D3589DA7-CA00-4340-8C5D-77A39A39CB0D}" type="presParOf" srcId="{004CA9D9-7211-6D47-B6C5-22252F770AD3}" destId="{CA4E2293-290D-C34A-80FC-C37A52E5B3EA}" srcOrd="1" destOrd="0" presId="urn:microsoft.com/office/officeart/2005/8/layout/list1"/>
    <dgm:cxn modelId="{8296B036-E78F-1B4A-8C39-F403C6D90995}" type="presParOf" srcId="{8A6334C8-AAD5-DC4E-A921-230E4B3A68EF}" destId="{3A7A68A8-DA0B-9F4B-820E-A28B7674BE3B}" srcOrd="5" destOrd="0" presId="urn:microsoft.com/office/officeart/2005/8/layout/list1"/>
    <dgm:cxn modelId="{855E4D1B-E127-924A-8C4E-A0E81FC43843}" type="presParOf" srcId="{8A6334C8-AAD5-DC4E-A921-230E4B3A68EF}" destId="{E034BB72-F90F-E644-B964-59D253E21B41}"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E9771E-BB07-DD4B-BAA6-1FF590A2A3AC}"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90CE9CE0-49D7-B447-868E-3F6990D64B0F}">
      <dgm:prSet phldrT="[Text]"/>
      <dgm:spPr>
        <a:solidFill>
          <a:schemeClr val="bg1"/>
        </a:solidFill>
        <a:ln>
          <a:solidFill>
            <a:schemeClr val="accent1"/>
          </a:solidFill>
        </a:ln>
      </dgm:spPr>
      <dgm:t>
        <a:bodyPr/>
        <a:lstStyle/>
        <a:p>
          <a:r>
            <a:rPr lang="en-AU" dirty="0" smtClean="0"/>
            <a:t>Plaintext</a:t>
          </a:r>
          <a:endParaRPr lang="en-US" dirty="0"/>
        </a:p>
      </dgm:t>
    </dgm:pt>
    <dgm:pt modelId="{4F8D4922-37BD-974F-96C6-15C278DCECF3}" type="parTrans" cxnId="{B13089F1-E60C-BB4B-A199-166B077445E1}">
      <dgm:prSet/>
      <dgm:spPr/>
      <dgm:t>
        <a:bodyPr/>
        <a:lstStyle/>
        <a:p>
          <a:endParaRPr lang="en-US"/>
        </a:p>
      </dgm:t>
    </dgm:pt>
    <dgm:pt modelId="{9741ED17-F573-404D-8A34-A3CEDFF5D273}" type="sibTrans" cxnId="{B13089F1-E60C-BB4B-A199-166B077445E1}">
      <dgm:prSet/>
      <dgm:spPr/>
      <dgm:t>
        <a:bodyPr/>
        <a:lstStyle/>
        <a:p>
          <a:endParaRPr lang="en-US"/>
        </a:p>
      </dgm:t>
    </dgm:pt>
    <dgm:pt modelId="{261F40C1-7E02-DA45-BFC1-98073985D4AE}">
      <dgm:prSet custT="1"/>
      <dgm:spPr>
        <a:ln>
          <a:solidFill>
            <a:schemeClr val="tx1"/>
          </a:solidFill>
        </a:ln>
        <a:effectLst/>
      </dgm:spPr>
      <dgm:t>
        <a:bodyPr/>
        <a:lstStyle/>
        <a:p>
          <a:r>
            <a:rPr lang="en-AU" sz="1600" b="1" i="0" dirty="0" smtClean="0"/>
            <a:t>The readable message or data that is fed into the algorithm as input</a:t>
          </a:r>
        </a:p>
      </dgm:t>
    </dgm:pt>
    <dgm:pt modelId="{A17E81BD-F36F-7E4A-AB10-F1F3E0E78598}" type="parTrans" cxnId="{ADC1C764-19F5-6145-8669-21881E3478EB}">
      <dgm:prSet/>
      <dgm:spPr/>
      <dgm:t>
        <a:bodyPr/>
        <a:lstStyle/>
        <a:p>
          <a:endParaRPr lang="en-US"/>
        </a:p>
      </dgm:t>
    </dgm:pt>
    <dgm:pt modelId="{DF9040C9-7F48-0C48-A9AD-04D61152645D}" type="sibTrans" cxnId="{ADC1C764-19F5-6145-8669-21881E3478EB}">
      <dgm:prSet/>
      <dgm:spPr/>
      <dgm:t>
        <a:bodyPr/>
        <a:lstStyle/>
        <a:p>
          <a:endParaRPr lang="en-US"/>
        </a:p>
      </dgm:t>
    </dgm:pt>
    <dgm:pt modelId="{C166F341-50FA-B846-98BD-E7EDD1067A0C}">
      <dgm:prSet/>
      <dgm:spPr>
        <a:solidFill>
          <a:schemeClr val="bg1"/>
        </a:solidFill>
        <a:ln>
          <a:solidFill>
            <a:schemeClr val="accent1"/>
          </a:solidFill>
        </a:ln>
      </dgm:spPr>
      <dgm:t>
        <a:bodyPr/>
        <a:lstStyle/>
        <a:p>
          <a:r>
            <a:rPr lang="en-AU" dirty="0" smtClean="0"/>
            <a:t>Encryption algorithm</a:t>
          </a:r>
        </a:p>
      </dgm:t>
    </dgm:pt>
    <dgm:pt modelId="{5A90ED35-D7E9-794E-BE81-9951979A7FDF}" type="parTrans" cxnId="{D8AF1A3F-CF5F-AE4E-A5C6-68DF1A8E05A9}">
      <dgm:prSet/>
      <dgm:spPr/>
      <dgm:t>
        <a:bodyPr/>
        <a:lstStyle/>
        <a:p>
          <a:endParaRPr lang="en-US"/>
        </a:p>
      </dgm:t>
    </dgm:pt>
    <dgm:pt modelId="{3F8AB0C2-D10E-5040-A929-74DFCE6B2270}" type="sibTrans" cxnId="{D8AF1A3F-CF5F-AE4E-A5C6-68DF1A8E05A9}">
      <dgm:prSet/>
      <dgm:spPr/>
      <dgm:t>
        <a:bodyPr/>
        <a:lstStyle/>
        <a:p>
          <a:endParaRPr lang="en-US"/>
        </a:p>
      </dgm:t>
    </dgm:pt>
    <dgm:pt modelId="{E4B47229-731B-CE4A-9CC4-46785BDEDA3B}">
      <dgm:prSet custT="1"/>
      <dgm:spPr>
        <a:ln>
          <a:solidFill>
            <a:schemeClr val="tx1"/>
          </a:solidFill>
        </a:ln>
      </dgm:spPr>
      <dgm:t>
        <a:bodyPr/>
        <a:lstStyle/>
        <a:p>
          <a:r>
            <a:rPr lang="en-AU" sz="1600" b="1" i="0" dirty="0" smtClean="0"/>
            <a:t>Performs various </a:t>
          </a:r>
          <a:r>
            <a:rPr lang="en-AU" sz="1600" b="1" i="0" dirty="0" err="1" smtClean="0"/>
            <a:t>transforma-tions</a:t>
          </a:r>
          <a:r>
            <a:rPr lang="en-AU" sz="1600" b="1" i="0" dirty="0" smtClean="0"/>
            <a:t> on the plaintext</a:t>
          </a:r>
        </a:p>
      </dgm:t>
    </dgm:pt>
    <dgm:pt modelId="{AA48253F-7A06-2247-A519-D69992DF4442}" type="parTrans" cxnId="{29FD7559-32AA-7E49-BDA6-1AA08946394F}">
      <dgm:prSet/>
      <dgm:spPr/>
      <dgm:t>
        <a:bodyPr/>
        <a:lstStyle/>
        <a:p>
          <a:endParaRPr lang="en-US"/>
        </a:p>
      </dgm:t>
    </dgm:pt>
    <dgm:pt modelId="{FFE89E57-F97A-2645-98EC-A7A86589167D}" type="sibTrans" cxnId="{29FD7559-32AA-7E49-BDA6-1AA08946394F}">
      <dgm:prSet/>
      <dgm:spPr/>
      <dgm:t>
        <a:bodyPr/>
        <a:lstStyle/>
        <a:p>
          <a:endParaRPr lang="en-US"/>
        </a:p>
      </dgm:t>
    </dgm:pt>
    <dgm:pt modelId="{1FDFDE4D-0011-F74A-A8DD-3C684F225A5B}">
      <dgm:prSet/>
      <dgm:spPr>
        <a:solidFill>
          <a:schemeClr val="bg1"/>
        </a:solidFill>
        <a:ln>
          <a:solidFill>
            <a:schemeClr val="accent1"/>
          </a:solidFill>
        </a:ln>
      </dgm:spPr>
      <dgm:t>
        <a:bodyPr/>
        <a:lstStyle/>
        <a:p>
          <a:r>
            <a:rPr lang="en-AU" dirty="0" smtClean="0"/>
            <a:t>Public key</a:t>
          </a:r>
        </a:p>
      </dgm:t>
    </dgm:pt>
    <dgm:pt modelId="{CD40001B-AD08-4547-A23E-D415B3AE038E}" type="parTrans" cxnId="{8E3DFFB1-2F42-BE4B-9D93-E4DE70A2EA46}">
      <dgm:prSet/>
      <dgm:spPr/>
      <dgm:t>
        <a:bodyPr/>
        <a:lstStyle/>
        <a:p>
          <a:endParaRPr lang="en-US"/>
        </a:p>
      </dgm:t>
    </dgm:pt>
    <dgm:pt modelId="{0BD97CA3-0E26-9140-BCEC-7339827E98DD}" type="sibTrans" cxnId="{8E3DFFB1-2F42-BE4B-9D93-E4DE70A2EA46}">
      <dgm:prSet/>
      <dgm:spPr/>
      <dgm:t>
        <a:bodyPr/>
        <a:lstStyle/>
        <a:p>
          <a:endParaRPr lang="en-US"/>
        </a:p>
      </dgm:t>
    </dgm:pt>
    <dgm:pt modelId="{1952F105-7600-7B48-B741-6715F32CA827}">
      <dgm:prSet custT="1"/>
      <dgm:spPr>
        <a:ln>
          <a:solidFill>
            <a:schemeClr val="tx1"/>
          </a:solidFill>
        </a:ln>
      </dgm:spPr>
      <dgm:t>
        <a:bodyPr/>
        <a:lstStyle/>
        <a:p>
          <a:r>
            <a:rPr lang="en-AU" sz="1600" b="1" i="0" dirty="0" smtClean="0"/>
            <a:t>Used for encryption or decryption</a:t>
          </a:r>
        </a:p>
      </dgm:t>
    </dgm:pt>
    <dgm:pt modelId="{40483CA9-B7AF-1D43-8288-FB2B95D4D5FE}" type="parTrans" cxnId="{E7B8237F-CE9D-1F49-84C7-3C9AAB436EA2}">
      <dgm:prSet/>
      <dgm:spPr/>
      <dgm:t>
        <a:bodyPr/>
        <a:lstStyle/>
        <a:p>
          <a:endParaRPr lang="en-US"/>
        </a:p>
      </dgm:t>
    </dgm:pt>
    <dgm:pt modelId="{A067637A-07C2-224F-891B-284255C563D2}" type="sibTrans" cxnId="{E7B8237F-CE9D-1F49-84C7-3C9AAB436EA2}">
      <dgm:prSet/>
      <dgm:spPr/>
      <dgm:t>
        <a:bodyPr/>
        <a:lstStyle/>
        <a:p>
          <a:endParaRPr lang="en-US"/>
        </a:p>
      </dgm:t>
    </dgm:pt>
    <dgm:pt modelId="{2D925515-C5E7-2A4E-853D-D717DAB0E9BB}">
      <dgm:prSet/>
      <dgm:spPr>
        <a:solidFill>
          <a:schemeClr val="bg1"/>
        </a:solidFill>
        <a:ln>
          <a:solidFill>
            <a:schemeClr val="accent1"/>
          </a:solidFill>
        </a:ln>
      </dgm:spPr>
      <dgm:t>
        <a:bodyPr/>
        <a:lstStyle/>
        <a:p>
          <a:r>
            <a:rPr lang="en-AU" dirty="0" smtClean="0"/>
            <a:t>Private key</a:t>
          </a:r>
        </a:p>
      </dgm:t>
    </dgm:pt>
    <dgm:pt modelId="{F1ABC093-6A47-2244-B0B7-CDCD5365F4F9}" type="parTrans" cxnId="{C8F8BEB9-48C2-D74F-816D-2A2469A9D74E}">
      <dgm:prSet/>
      <dgm:spPr/>
      <dgm:t>
        <a:bodyPr/>
        <a:lstStyle/>
        <a:p>
          <a:endParaRPr lang="en-US"/>
        </a:p>
      </dgm:t>
    </dgm:pt>
    <dgm:pt modelId="{4DDA5F6E-E54D-A14B-BDCA-87359F863874}" type="sibTrans" cxnId="{C8F8BEB9-48C2-D74F-816D-2A2469A9D74E}">
      <dgm:prSet/>
      <dgm:spPr/>
      <dgm:t>
        <a:bodyPr/>
        <a:lstStyle/>
        <a:p>
          <a:endParaRPr lang="en-US"/>
        </a:p>
      </dgm:t>
    </dgm:pt>
    <dgm:pt modelId="{8B0B8382-09D9-9C43-BA48-DCC1829176B6}">
      <dgm:prSet custT="1"/>
      <dgm:spPr>
        <a:ln>
          <a:solidFill>
            <a:schemeClr val="tx1"/>
          </a:solidFill>
        </a:ln>
      </dgm:spPr>
      <dgm:t>
        <a:bodyPr/>
        <a:lstStyle/>
        <a:p>
          <a:r>
            <a:rPr lang="en-AU" sz="1600" b="1" i="0" dirty="0" smtClean="0"/>
            <a:t>Used for encryption or decryption</a:t>
          </a:r>
        </a:p>
      </dgm:t>
    </dgm:pt>
    <dgm:pt modelId="{8E55FE5C-5D5E-8949-92E4-A80A1521271D}" type="parTrans" cxnId="{265AA379-8381-7643-BA33-2BFB91FCE375}">
      <dgm:prSet/>
      <dgm:spPr/>
      <dgm:t>
        <a:bodyPr/>
        <a:lstStyle/>
        <a:p>
          <a:endParaRPr lang="en-US"/>
        </a:p>
      </dgm:t>
    </dgm:pt>
    <dgm:pt modelId="{73681498-392C-CD4B-B24B-53B205448944}" type="sibTrans" cxnId="{265AA379-8381-7643-BA33-2BFB91FCE375}">
      <dgm:prSet/>
      <dgm:spPr/>
      <dgm:t>
        <a:bodyPr/>
        <a:lstStyle/>
        <a:p>
          <a:endParaRPr lang="en-US"/>
        </a:p>
      </dgm:t>
    </dgm:pt>
    <dgm:pt modelId="{2C3DE6D9-8A06-5249-AED7-0AD1FDE42CFC}">
      <dgm:prSet/>
      <dgm:spPr>
        <a:solidFill>
          <a:schemeClr val="bg1"/>
        </a:solidFill>
        <a:ln>
          <a:solidFill>
            <a:schemeClr val="accent1"/>
          </a:solidFill>
        </a:ln>
      </dgm:spPr>
      <dgm:t>
        <a:bodyPr/>
        <a:lstStyle/>
        <a:p>
          <a:r>
            <a:rPr lang="en-AU" smtClean="0"/>
            <a:t>Ciphertext</a:t>
          </a:r>
          <a:endParaRPr lang="en-AU" dirty="0" smtClean="0"/>
        </a:p>
      </dgm:t>
    </dgm:pt>
    <dgm:pt modelId="{6FED049C-66FF-9C45-BC3A-B860FF6A5A5A}" type="parTrans" cxnId="{0A42FDC5-1421-7F4B-934A-84F4D550281E}">
      <dgm:prSet/>
      <dgm:spPr/>
      <dgm:t>
        <a:bodyPr/>
        <a:lstStyle/>
        <a:p>
          <a:endParaRPr lang="en-US"/>
        </a:p>
      </dgm:t>
    </dgm:pt>
    <dgm:pt modelId="{61DF70DB-25B6-E24E-8432-750AC90373FA}" type="sibTrans" cxnId="{0A42FDC5-1421-7F4B-934A-84F4D550281E}">
      <dgm:prSet/>
      <dgm:spPr/>
      <dgm:t>
        <a:bodyPr/>
        <a:lstStyle/>
        <a:p>
          <a:endParaRPr lang="en-US"/>
        </a:p>
      </dgm:t>
    </dgm:pt>
    <dgm:pt modelId="{C0E20B20-26DC-3B4B-A4B9-4E0C6C50A723}">
      <dgm:prSet/>
      <dgm:spPr>
        <a:ln>
          <a:solidFill>
            <a:schemeClr val="tx1"/>
          </a:solidFill>
        </a:ln>
      </dgm:spPr>
      <dgm:t>
        <a:bodyPr/>
        <a:lstStyle/>
        <a:p>
          <a:r>
            <a:rPr lang="en-AU" b="1" i="0" dirty="0" smtClean="0"/>
            <a:t>The scrambled message produced as output</a:t>
          </a:r>
        </a:p>
      </dgm:t>
    </dgm:pt>
    <dgm:pt modelId="{A0FE6041-1FA6-1E4E-BE33-87FCA0B8A793}" type="parTrans" cxnId="{532B3715-9B3D-3D42-8792-1A2788E6F57B}">
      <dgm:prSet/>
      <dgm:spPr/>
      <dgm:t>
        <a:bodyPr/>
        <a:lstStyle/>
        <a:p>
          <a:endParaRPr lang="en-US"/>
        </a:p>
      </dgm:t>
    </dgm:pt>
    <dgm:pt modelId="{AD3EFFF4-28AE-224C-8A33-2B24D9439B91}" type="sibTrans" cxnId="{532B3715-9B3D-3D42-8792-1A2788E6F57B}">
      <dgm:prSet/>
      <dgm:spPr/>
      <dgm:t>
        <a:bodyPr/>
        <a:lstStyle/>
        <a:p>
          <a:endParaRPr lang="en-US"/>
        </a:p>
      </dgm:t>
    </dgm:pt>
    <dgm:pt modelId="{7FF012FF-DEE7-D94F-BF03-055E54642452}">
      <dgm:prSet/>
      <dgm:spPr>
        <a:solidFill>
          <a:schemeClr val="bg1"/>
        </a:solidFill>
        <a:ln>
          <a:solidFill>
            <a:schemeClr val="accent1"/>
          </a:solidFill>
        </a:ln>
      </dgm:spPr>
      <dgm:t>
        <a:bodyPr/>
        <a:lstStyle/>
        <a:p>
          <a:r>
            <a:rPr lang="en-AU" smtClean="0"/>
            <a:t>Decryption algorithm</a:t>
          </a:r>
          <a:endParaRPr lang="en-AU" dirty="0" smtClean="0"/>
        </a:p>
      </dgm:t>
    </dgm:pt>
    <dgm:pt modelId="{21B1DEB2-DF36-FA4D-BE7F-6D5830B16888}" type="parTrans" cxnId="{01A1DFBC-94FA-8041-8933-418FEE400A02}">
      <dgm:prSet/>
      <dgm:spPr/>
      <dgm:t>
        <a:bodyPr/>
        <a:lstStyle/>
        <a:p>
          <a:endParaRPr lang="en-US"/>
        </a:p>
      </dgm:t>
    </dgm:pt>
    <dgm:pt modelId="{A7D8CBAA-EBE2-FA4A-B619-BC30A13979BD}" type="sibTrans" cxnId="{01A1DFBC-94FA-8041-8933-418FEE400A02}">
      <dgm:prSet/>
      <dgm:spPr/>
      <dgm:t>
        <a:bodyPr/>
        <a:lstStyle/>
        <a:p>
          <a:endParaRPr lang="en-US"/>
        </a:p>
      </dgm:t>
    </dgm:pt>
    <dgm:pt modelId="{704DD6A1-E74B-A44B-8D72-8D91B7171BB7}">
      <dgm:prSet custT="1"/>
      <dgm:spPr>
        <a:ln>
          <a:solidFill>
            <a:schemeClr val="tx1"/>
          </a:solidFill>
        </a:ln>
      </dgm:spPr>
      <dgm:t>
        <a:bodyPr/>
        <a:lstStyle/>
        <a:p>
          <a:r>
            <a:rPr lang="en-AU" sz="1600" b="1" i="0" dirty="0" smtClean="0"/>
            <a:t>Accepts the </a:t>
          </a:r>
          <a:r>
            <a:rPr lang="en-AU" sz="1600" b="1" i="0" dirty="0" err="1" smtClean="0"/>
            <a:t>ciphertext</a:t>
          </a:r>
          <a:r>
            <a:rPr lang="en-AU" sz="1600" b="1" i="0" dirty="0" smtClean="0"/>
            <a:t> and the matching key and produces the original plaintext</a:t>
          </a:r>
          <a:endParaRPr lang="en-AU" sz="1600" b="1" i="0" dirty="0"/>
        </a:p>
      </dgm:t>
    </dgm:pt>
    <dgm:pt modelId="{4E5001B0-7D95-B146-9FA7-02336AF961D5}" type="parTrans" cxnId="{8442A4D7-ED10-004E-BFDF-FC0153BE7FD8}">
      <dgm:prSet/>
      <dgm:spPr/>
      <dgm:t>
        <a:bodyPr/>
        <a:lstStyle/>
        <a:p>
          <a:endParaRPr lang="en-US"/>
        </a:p>
      </dgm:t>
    </dgm:pt>
    <dgm:pt modelId="{339989ED-9791-A341-A81E-F6DFAE6A7CD3}" type="sibTrans" cxnId="{8442A4D7-ED10-004E-BFDF-FC0153BE7FD8}">
      <dgm:prSet/>
      <dgm:spPr/>
      <dgm:t>
        <a:bodyPr/>
        <a:lstStyle/>
        <a:p>
          <a:endParaRPr lang="en-US"/>
        </a:p>
      </dgm:t>
    </dgm:pt>
    <dgm:pt modelId="{24E0BDBE-4582-544C-8963-250205123224}" type="pres">
      <dgm:prSet presAssocID="{C0E9771E-BB07-DD4B-BAA6-1FF590A2A3AC}" presName="theList" presStyleCnt="0">
        <dgm:presLayoutVars>
          <dgm:dir/>
          <dgm:animLvl val="lvl"/>
          <dgm:resizeHandles val="exact"/>
        </dgm:presLayoutVars>
      </dgm:prSet>
      <dgm:spPr/>
      <dgm:t>
        <a:bodyPr/>
        <a:lstStyle/>
        <a:p>
          <a:endParaRPr lang="en-US"/>
        </a:p>
      </dgm:t>
    </dgm:pt>
    <dgm:pt modelId="{4AA6785F-EF80-684D-B9E1-E47ACFFDB9F1}" type="pres">
      <dgm:prSet presAssocID="{90CE9CE0-49D7-B447-868E-3F6990D64B0F}" presName="compNode" presStyleCnt="0"/>
      <dgm:spPr/>
    </dgm:pt>
    <dgm:pt modelId="{02027EE2-FF3C-994D-A776-4D37484DD5FD}" type="pres">
      <dgm:prSet presAssocID="{90CE9CE0-49D7-B447-868E-3F6990D64B0F}" presName="aNode" presStyleLbl="bgShp" presStyleIdx="0" presStyleCnt="6"/>
      <dgm:spPr/>
      <dgm:t>
        <a:bodyPr/>
        <a:lstStyle/>
        <a:p>
          <a:endParaRPr lang="en-US"/>
        </a:p>
      </dgm:t>
    </dgm:pt>
    <dgm:pt modelId="{2F2532B3-7BFA-184C-A454-ED378FABE244}" type="pres">
      <dgm:prSet presAssocID="{90CE9CE0-49D7-B447-868E-3F6990D64B0F}" presName="textNode" presStyleLbl="bgShp" presStyleIdx="0" presStyleCnt="6"/>
      <dgm:spPr/>
      <dgm:t>
        <a:bodyPr/>
        <a:lstStyle/>
        <a:p>
          <a:endParaRPr lang="en-US"/>
        </a:p>
      </dgm:t>
    </dgm:pt>
    <dgm:pt modelId="{6171A512-F964-0D4B-8059-460244AFC691}" type="pres">
      <dgm:prSet presAssocID="{90CE9CE0-49D7-B447-868E-3F6990D64B0F}" presName="compChildNode" presStyleCnt="0"/>
      <dgm:spPr/>
    </dgm:pt>
    <dgm:pt modelId="{97BFE183-3770-D04D-8866-86F16DD2BC11}" type="pres">
      <dgm:prSet presAssocID="{90CE9CE0-49D7-B447-868E-3F6990D64B0F}" presName="theInnerList" presStyleCnt="0"/>
      <dgm:spPr/>
    </dgm:pt>
    <dgm:pt modelId="{36E59498-7C13-1140-A51E-5D3A8D84CC22}" type="pres">
      <dgm:prSet presAssocID="{261F40C1-7E02-DA45-BFC1-98073985D4AE}" presName="childNode" presStyleLbl="node1" presStyleIdx="0" presStyleCnt="6">
        <dgm:presLayoutVars>
          <dgm:bulletEnabled val="1"/>
        </dgm:presLayoutVars>
      </dgm:prSet>
      <dgm:spPr/>
      <dgm:t>
        <a:bodyPr/>
        <a:lstStyle/>
        <a:p>
          <a:endParaRPr lang="en-US"/>
        </a:p>
      </dgm:t>
    </dgm:pt>
    <dgm:pt modelId="{DDFEC640-F2FE-754A-9D40-0AC227ED4574}" type="pres">
      <dgm:prSet presAssocID="{90CE9CE0-49D7-B447-868E-3F6990D64B0F}" presName="aSpace" presStyleCnt="0"/>
      <dgm:spPr/>
    </dgm:pt>
    <dgm:pt modelId="{460AC76E-7A07-A841-8AA5-AFDBACDDCBE3}" type="pres">
      <dgm:prSet presAssocID="{C166F341-50FA-B846-98BD-E7EDD1067A0C}" presName="compNode" presStyleCnt="0"/>
      <dgm:spPr/>
    </dgm:pt>
    <dgm:pt modelId="{2851CE41-8A79-8D45-BDED-E09AAFA1E6DB}" type="pres">
      <dgm:prSet presAssocID="{C166F341-50FA-B846-98BD-E7EDD1067A0C}" presName="aNode" presStyleLbl="bgShp" presStyleIdx="1" presStyleCnt="6" custScaleX="110303"/>
      <dgm:spPr/>
      <dgm:t>
        <a:bodyPr/>
        <a:lstStyle/>
        <a:p>
          <a:endParaRPr lang="en-US"/>
        </a:p>
      </dgm:t>
    </dgm:pt>
    <dgm:pt modelId="{E2FE584B-E14E-5541-957A-7F020213F807}" type="pres">
      <dgm:prSet presAssocID="{C166F341-50FA-B846-98BD-E7EDD1067A0C}" presName="textNode" presStyleLbl="bgShp" presStyleIdx="1" presStyleCnt="6"/>
      <dgm:spPr/>
      <dgm:t>
        <a:bodyPr/>
        <a:lstStyle/>
        <a:p>
          <a:endParaRPr lang="en-US"/>
        </a:p>
      </dgm:t>
    </dgm:pt>
    <dgm:pt modelId="{2CB27E6E-5340-9B4E-A5E8-D0FFD9FD70B4}" type="pres">
      <dgm:prSet presAssocID="{C166F341-50FA-B846-98BD-E7EDD1067A0C}" presName="compChildNode" presStyleCnt="0"/>
      <dgm:spPr/>
    </dgm:pt>
    <dgm:pt modelId="{61EEBBB3-4F3B-164E-943F-149665FF2FD1}" type="pres">
      <dgm:prSet presAssocID="{C166F341-50FA-B846-98BD-E7EDD1067A0C}" presName="theInnerList" presStyleCnt="0"/>
      <dgm:spPr/>
    </dgm:pt>
    <dgm:pt modelId="{6D1D3F2C-2E14-D14B-BE6E-9C2B6C4D677D}" type="pres">
      <dgm:prSet presAssocID="{E4B47229-731B-CE4A-9CC4-46785BDEDA3B}" presName="childNode" presStyleLbl="node1" presStyleIdx="1" presStyleCnt="6" custScaleX="118486">
        <dgm:presLayoutVars>
          <dgm:bulletEnabled val="1"/>
        </dgm:presLayoutVars>
      </dgm:prSet>
      <dgm:spPr/>
      <dgm:t>
        <a:bodyPr/>
        <a:lstStyle/>
        <a:p>
          <a:endParaRPr lang="en-US"/>
        </a:p>
      </dgm:t>
    </dgm:pt>
    <dgm:pt modelId="{00BE2CDB-361B-1C4B-9053-54EDBEC9F19C}" type="pres">
      <dgm:prSet presAssocID="{C166F341-50FA-B846-98BD-E7EDD1067A0C}" presName="aSpace" presStyleCnt="0"/>
      <dgm:spPr/>
    </dgm:pt>
    <dgm:pt modelId="{890BB40B-A441-1B47-BB47-C8B167ACB919}" type="pres">
      <dgm:prSet presAssocID="{1FDFDE4D-0011-F74A-A8DD-3C684F225A5B}" presName="compNode" presStyleCnt="0"/>
      <dgm:spPr/>
    </dgm:pt>
    <dgm:pt modelId="{0CE6E98A-073C-EA48-AF0E-CA7DAE973DFD}" type="pres">
      <dgm:prSet presAssocID="{1FDFDE4D-0011-F74A-A8DD-3C684F225A5B}" presName="aNode" presStyleLbl="bgShp" presStyleIdx="2" presStyleCnt="6"/>
      <dgm:spPr/>
      <dgm:t>
        <a:bodyPr/>
        <a:lstStyle/>
        <a:p>
          <a:endParaRPr lang="en-US"/>
        </a:p>
      </dgm:t>
    </dgm:pt>
    <dgm:pt modelId="{642D9DB7-9B1B-5546-B78E-92EA7D07EB31}" type="pres">
      <dgm:prSet presAssocID="{1FDFDE4D-0011-F74A-A8DD-3C684F225A5B}" presName="textNode" presStyleLbl="bgShp" presStyleIdx="2" presStyleCnt="6"/>
      <dgm:spPr/>
      <dgm:t>
        <a:bodyPr/>
        <a:lstStyle/>
        <a:p>
          <a:endParaRPr lang="en-US"/>
        </a:p>
      </dgm:t>
    </dgm:pt>
    <dgm:pt modelId="{D0E4E55B-366C-EF4E-BDC4-19D561B75B79}" type="pres">
      <dgm:prSet presAssocID="{1FDFDE4D-0011-F74A-A8DD-3C684F225A5B}" presName="compChildNode" presStyleCnt="0"/>
      <dgm:spPr/>
    </dgm:pt>
    <dgm:pt modelId="{82813AC1-348F-D346-B2CD-41EE9A7983EA}" type="pres">
      <dgm:prSet presAssocID="{1FDFDE4D-0011-F74A-A8DD-3C684F225A5B}" presName="theInnerList" presStyleCnt="0"/>
      <dgm:spPr/>
    </dgm:pt>
    <dgm:pt modelId="{65F64760-4962-264D-8200-BFB3CE057398}" type="pres">
      <dgm:prSet presAssocID="{1952F105-7600-7B48-B741-6715F32CA827}" presName="childNode" presStyleLbl="node1" presStyleIdx="2" presStyleCnt="6" custScaleX="112821">
        <dgm:presLayoutVars>
          <dgm:bulletEnabled val="1"/>
        </dgm:presLayoutVars>
      </dgm:prSet>
      <dgm:spPr/>
      <dgm:t>
        <a:bodyPr/>
        <a:lstStyle/>
        <a:p>
          <a:endParaRPr lang="en-US"/>
        </a:p>
      </dgm:t>
    </dgm:pt>
    <dgm:pt modelId="{80382FFE-DE13-9D45-A8EF-2DC8B220D416}" type="pres">
      <dgm:prSet presAssocID="{1FDFDE4D-0011-F74A-A8DD-3C684F225A5B}" presName="aSpace" presStyleCnt="0"/>
      <dgm:spPr/>
    </dgm:pt>
    <dgm:pt modelId="{53F176EB-9FC0-644C-978E-BB98D8DE2B28}" type="pres">
      <dgm:prSet presAssocID="{2D925515-C5E7-2A4E-853D-D717DAB0E9BB}" presName="compNode" presStyleCnt="0"/>
      <dgm:spPr/>
    </dgm:pt>
    <dgm:pt modelId="{1780A409-40A8-FC4D-B6F6-DDE3780A5EE1}" type="pres">
      <dgm:prSet presAssocID="{2D925515-C5E7-2A4E-853D-D717DAB0E9BB}" presName="aNode" presStyleLbl="bgShp" presStyleIdx="3" presStyleCnt="6"/>
      <dgm:spPr/>
      <dgm:t>
        <a:bodyPr/>
        <a:lstStyle/>
        <a:p>
          <a:endParaRPr lang="en-US"/>
        </a:p>
      </dgm:t>
    </dgm:pt>
    <dgm:pt modelId="{1E7935A4-D16C-3B44-ABBB-DB845569236E}" type="pres">
      <dgm:prSet presAssocID="{2D925515-C5E7-2A4E-853D-D717DAB0E9BB}" presName="textNode" presStyleLbl="bgShp" presStyleIdx="3" presStyleCnt="6"/>
      <dgm:spPr/>
      <dgm:t>
        <a:bodyPr/>
        <a:lstStyle/>
        <a:p>
          <a:endParaRPr lang="en-US"/>
        </a:p>
      </dgm:t>
    </dgm:pt>
    <dgm:pt modelId="{CA2EAD4C-60F0-0442-AAA8-ECABC7235F59}" type="pres">
      <dgm:prSet presAssocID="{2D925515-C5E7-2A4E-853D-D717DAB0E9BB}" presName="compChildNode" presStyleCnt="0"/>
      <dgm:spPr/>
    </dgm:pt>
    <dgm:pt modelId="{241AF3B7-AC00-A646-8196-ECCC67AE3C1C}" type="pres">
      <dgm:prSet presAssocID="{2D925515-C5E7-2A4E-853D-D717DAB0E9BB}" presName="theInnerList" presStyleCnt="0"/>
      <dgm:spPr/>
    </dgm:pt>
    <dgm:pt modelId="{A594F0DC-0987-834E-B36D-EF0A1E13AA4F}" type="pres">
      <dgm:prSet presAssocID="{8B0B8382-09D9-9C43-BA48-DCC1829176B6}" presName="childNode" presStyleLbl="node1" presStyleIdx="3" presStyleCnt="6" custScaleX="108192">
        <dgm:presLayoutVars>
          <dgm:bulletEnabled val="1"/>
        </dgm:presLayoutVars>
      </dgm:prSet>
      <dgm:spPr/>
      <dgm:t>
        <a:bodyPr/>
        <a:lstStyle/>
        <a:p>
          <a:endParaRPr lang="en-US"/>
        </a:p>
      </dgm:t>
    </dgm:pt>
    <dgm:pt modelId="{1F450AB7-09EF-6E4A-B388-5B35086A794A}" type="pres">
      <dgm:prSet presAssocID="{2D925515-C5E7-2A4E-853D-D717DAB0E9BB}" presName="aSpace" presStyleCnt="0"/>
      <dgm:spPr/>
    </dgm:pt>
    <dgm:pt modelId="{7E146254-C99B-854D-A998-C20D23840C5F}" type="pres">
      <dgm:prSet presAssocID="{2C3DE6D9-8A06-5249-AED7-0AD1FDE42CFC}" presName="compNode" presStyleCnt="0"/>
      <dgm:spPr/>
    </dgm:pt>
    <dgm:pt modelId="{02D0EA8E-2F99-4F48-BE72-93FBD45D331E}" type="pres">
      <dgm:prSet presAssocID="{2C3DE6D9-8A06-5249-AED7-0AD1FDE42CFC}" presName="aNode" presStyleLbl="bgShp" presStyleIdx="4" presStyleCnt="6"/>
      <dgm:spPr/>
      <dgm:t>
        <a:bodyPr/>
        <a:lstStyle/>
        <a:p>
          <a:endParaRPr lang="en-US"/>
        </a:p>
      </dgm:t>
    </dgm:pt>
    <dgm:pt modelId="{373310CF-1FF9-A84E-98E3-2198E819FB29}" type="pres">
      <dgm:prSet presAssocID="{2C3DE6D9-8A06-5249-AED7-0AD1FDE42CFC}" presName="textNode" presStyleLbl="bgShp" presStyleIdx="4" presStyleCnt="6"/>
      <dgm:spPr/>
      <dgm:t>
        <a:bodyPr/>
        <a:lstStyle/>
        <a:p>
          <a:endParaRPr lang="en-US"/>
        </a:p>
      </dgm:t>
    </dgm:pt>
    <dgm:pt modelId="{2DA7B33F-F132-8D4B-84B7-D9380270CD3D}" type="pres">
      <dgm:prSet presAssocID="{2C3DE6D9-8A06-5249-AED7-0AD1FDE42CFC}" presName="compChildNode" presStyleCnt="0"/>
      <dgm:spPr/>
    </dgm:pt>
    <dgm:pt modelId="{596D463F-A139-0D4D-B337-03369CD01F08}" type="pres">
      <dgm:prSet presAssocID="{2C3DE6D9-8A06-5249-AED7-0AD1FDE42CFC}" presName="theInnerList" presStyleCnt="0"/>
      <dgm:spPr/>
    </dgm:pt>
    <dgm:pt modelId="{7B64A146-C0A8-8940-9124-D931298D8CF9}" type="pres">
      <dgm:prSet presAssocID="{C0E20B20-26DC-3B4B-A4B9-4E0C6C50A723}" presName="childNode" presStyleLbl="node1" presStyleIdx="4" presStyleCnt="6">
        <dgm:presLayoutVars>
          <dgm:bulletEnabled val="1"/>
        </dgm:presLayoutVars>
      </dgm:prSet>
      <dgm:spPr/>
      <dgm:t>
        <a:bodyPr/>
        <a:lstStyle/>
        <a:p>
          <a:endParaRPr lang="en-US"/>
        </a:p>
      </dgm:t>
    </dgm:pt>
    <dgm:pt modelId="{C2326672-C06D-F24A-A648-046AC6141E11}" type="pres">
      <dgm:prSet presAssocID="{2C3DE6D9-8A06-5249-AED7-0AD1FDE42CFC}" presName="aSpace" presStyleCnt="0"/>
      <dgm:spPr/>
    </dgm:pt>
    <dgm:pt modelId="{43C8EEDF-7C17-3C4D-BE6C-1CE9694ED576}" type="pres">
      <dgm:prSet presAssocID="{7FF012FF-DEE7-D94F-BF03-055E54642452}" presName="compNode" presStyleCnt="0"/>
      <dgm:spPr/>
    </dgm:pt>
    <dgm:pt modelId="{E0C1B328-6EE2-9646-B970-3DC2BBC44A27}" type="pres">
      <dgm:prSet presAssocID="{7FF012FF-DEE7-D94F-BF03-055E54642452}" presName="aNode" presStyleLbl="bgShp" presStyleIdx="5" presStyleCnt="6"/>
      <dgm:spPr/>
      <dgm:t>
        <a:bodyPr/>
        <a:lstStyle/>
        <a:p>
          <a:endParaRPr lang="en-US"/>
        </a:p>
      </dgm:t>
    </dgm:pt>
    <dgm:pt modelId="{9E8921A8-2576-984F-ACDF-8FA1DD30ECB0}" type="pres">
      <dgm:prSet presAssocID="{7FF012FF-DEE7-D94F-BF03-055E54642452}" presName="textNode" presStyleLbl="bgShp" presStyleIdx="5" presStyleCnt="6"/>
      <dgm:spPr/>
      <dgm:t>
        <a:bodyPr/>
        <a:lstStyle/>
        <a:p>
          <a:endParaRPr lang="en-US"/>
        </a:p>
      </dgm:t>
    </dgm:pt>
    <dgm:pt modelId="{7A852929-3C72-1541-9CDA-80AED5E6E5B4}" type="pres">
      <dgm:prSet presAssocID="{7FF012FF-DEE7-D94F-BF03-055E54642452}" presName="compChildNode" presStyleCnt="0"/>
      <dgm:spPr/>
    </dgm:pt>
    <dgm:pt modelId="{DE9041AA-A3A3-1643-B358-A2E296AFCEAA}" type="pres">
      <dgm:prSet presAssocID="{7FF012FF-DEE7-D94F-BF03-055E54642452}" presName="theInnerList" presStyleCnt="0"/>
      <dgm:spPr/>
    </dgm:pt>
    <dgm:pt modelId="{3365488A-89BC-3D4A-B118-9EF5A0947EA3}" type="pres">
      <dgm:prSet presAssocID="{704DD6A1-E74B-A44B-8D72-8D91B7171BB7}" presName="childNode" presStyleLbl="node1" presStyleIdx="5" presStyleCnt="6">
        <dgm:presLayoutVars>
          <dgm:bulletEnabled val="1"/>
        </dgm:presLayoutVars>
      </dgm:prSet>
      <dgm:spPr/>
      <dgm:t>
        <a:bodyPr/>
        <a:lstStyle/>
        <a:p>
          <a:endParaRPr lang="en-US"/>
        </a:p>
      </dgm:t>
    </dgm:pt>
  </dgm:ptLst>
  <dgm:cxnLst>
    <dgm:cxn modelId="{C8F8BEB9-48C2-D74F-816D-2A2469A9D74E}" srcId="{C0E9771E-BB07-DD4B-BAA6-1FF590A2A3AC}" destId="{2D925515-C5E7-2A4E-853D-D717DAB0E9BB}" srcOrd="3" destOrd="0" parTransId="{F1ABC093-6A47-2244-B0B7-CDCD5365F4F9}" sibTransId="{4DDA5F6E-E54D-A14B-BDCA-87359F863874}"/>
    <dgm:cxn modelId="{53BDBDCF-29DE-8E43-A3C4-1B87B32F75B1}" type="presOf" srcId="{90CE9CE0-49D7-B447-868E-3F6990D64B0F}" destId="{02027EE2-FF3C-994D-A776-4D37484DD5FD}" srcOrd="0" destOrd="0" presId="urn:microsoft.com/office/officeart/2005/8/layout/lProcess2"/>
    <dgm:cxn modelId="{B13089F1-E60C-BB4B-A199-166B077445E1}" srcId="{C0E9771E-BB07-DD4B-BAA6-1FF590A2A3AC}" destId="{90CE9CE0-49D7-B447-868E-3F6990D64B0F}" srcOrd="0" destOrd="0" parTransId="{4F8D4922-37BD-974F-96C6-15C278DCECF3}" sibTransId="{9741ED17-F573-404D-8A34-A3CEDFF5D273}"/>
    <dgm:cxn modelId="{3250D28A-0CF4-8349-B6FD-BDE6680D2EEC}" type="presOf" srcId="{7FF012FF-DEE7-D94F-BF03-055E54642452}" destId="{E0C1B328-6EE2-9646-B970-3DC2BBC44A27}" srcOrd="0" destOrd="0" presId="urn:microsoft.com/office/officeart/2005/8/layout/lProcess2"/>
    <dgm:cxn modelId="{AD9FF25D-1F42-1E44-9E7A-5B7CD8D06E69}" type="presOf" srcId="{2D925515-C5E7-2A4E-853D-D717DAB0E9BB}" destId="{1780A409-40A8-FC4D-B6F6-DDE3780A5EE1}" srcOrd="0" destOrd="0" presId="urn:microsoft.com/office/officeart/2005/8/layout/lProcess2"/>
    <dgm:cxn modelId="{DF8FF7E8-17B3-E349-BCA0-4B0B22D63D2E}" type="presOf" srcId="{C166F341-50FA-B846-98BD-E7EDD1067A0C}" destId="{E2FE584B-E14E-5541-957A-7F020213F807}" srcOrd="1" destOrd="0" presId="urn:microsoft.com/office/officeart/2005/8/layout/lProcess2"/>
    <dgm:cxn modelId="{E7B8237F-CE9D-1F49-84C7-3C9AAB436EA2}" srcId="{1FDFDE4D-0011-F74A-A8DD-3C684F225A5B}" destId="{1952F105-7600-7B48-B741-6715F32CA827}" srcOrd="0" destOrd="0" parTransId="{40483CA9-B7AF-1D43-8288-FB2B95D4D5FE}" sibTransId="{A067637A-07C2-224F-891B-284255C563D2}"/>
    <dgm:cxn modelId="{0A42FDC5-1421-7F4B-934A-84F4D550281E}" srcId="{C0E9771E-BB07-DD4B-BAA6-1FF590A2A3AC}" destId="{2C3DE6D9-8A06-5249-AED7-0AD1FDE42CFC}" srcOrd="4" destOrd="0" parTransId="{6FED049C-66FF-9C45-BC3A-B860FF6A5A5A}" sibTransId="{61DF70DB-25B6-E24E-8432-750AC90373FA}"/>
    <dgm:cxn modelId="{C8425764-0227-7F4C-91CD-95AF6FBA1423}" type="presOf" srcId="{2C3DE6D9-8A06-5249-AED7-0AD1FDE42CFC}" destId="{373310CF-1FF9-A84E-98E3-2198E819FB29}" srcOrd="1" destOrd="0" presId="urn:microsoft.com/office/officeart/2005/8/layout/lProcess2"/>
    <dgm:cxn modelId="{CCC7D300-C8DC-804F-BD0C-4D723A67B115}" type="presOf" srcId="{7FF012FF-DEE7-D94F-BF03-055E54642452}" destId="{9E8921A8-2576-984F-ACDF-8FA1DD30ECB0}" srcOrd="1" destOrd="0" presId="urn:microsoft.com/office/officeart/2005/8/layout/lProcess2"/>
    <dgm:cxn modelId="{FB0DE642-6F85-B442-A8DB-6BF1FCC3133A}" type="presOf" srcId="{2C3DE6D9-8A06-5249-AED7-0AD1FDE42CFC}" destId="{02D0EA8E-2F99-4F48-BE72-93FBD45D331E}" srcOrd="0" destOrd="0" presId="urn:microsoft.com/office/officeart/2005/8/layout/lProcess2"/>
    <dgm:cxn modelId="{265AA379-8381-7643-BA33-2BFB91FCE375}" srcId="{2D925515-C5E7-2A4E-853D-D717DAB0E9BB}" destId="{8B0B8382-09D9-9C43-BA48-DCC1829176B6}" srcOrd="0" destOrd="0" parTransId="{8E55FE5C-5D5E-8949-92E4-A80A1521271D}" sibTransId="{73681498-392C-CD4B-B24B-53B205448944}"/>
    <dgm:cxn modelId="{7E3D98FD-5EE7-FE4A-B57B-51740F91B0F0}" type="presOf" srcId="{C0E20B20-26DC-3B4B-A4B9-4E0C6C50A723}" destId="{7B64A146-C0A8-8940-9124-D931298D8CF9}" srcOrd="0" destOrd="0" presId="urn:microsoft.com/office/officeart/2005/8/layout/lProcess2"/>
    <dgm:cxn modelId="{C1D03EB7-94D2-5441-A7C2-C4AD0EC15098}" type="presOf" srcId="{1952F105-7600-7B48-B741-6715F32CA827}" destId="{65F64760-4962-264D-8200-BFB3CE057398}" srcOrd="0" destOrd="0" presId="urn:microsoft.com/office/officeart/2005/8/layout/lProcess2"/>
    <dgm:cxn modelId="{9837C27D-E681-524B-A486-03609540DB3F}" type="presOf" srcId="{1FDFDE4D-0011-F74A-A8DD-3C684F225A5B}" destId="{642D9DB7-9B1B-5546-B78E-92EA7D07EB31}" srcOrd="1" destOrd="0" presId="urn:microsoft.com/office/officeart/2005/8/layout/lProcess2"/>
    <dgm:cxn modelId="{29FD7559-32AA-7E49-BDA6-1AA08946394F}" srcId="{C166F341-50FA-B846-98BD-E7EDD1067A0C}" destId="{E4B47229-731B-CE4A-9CC4-46785BDEDA3B}" srcOrd="0" destOrd="0" parTransId="{AA48253F-7A06-2247-A519-D69992DF4442}" sibTransId="{FFE89E57-F97A-2645-98EC-A7A86589167D}"/>
    <dgm:cxn modelId="{D8AF1A3F-CF5F-AE4E-A5C6-68DF1A8E05A9}" srcId="{C0E9771E-BB07-DD4B-BAA6-1FF590A2A3AC}" destId="{C166F341-50FA-B846-98BD-E7EDD1067A0C}" srcOrd="1" destOrd="0" parTransId="{5A90ED35-D7E9-794E-BE81-9951979A7FDF}" sibTransId="{3F8AB0C2-D10E-5040-A929-74DFCE6B2270}"/>
    <dgm:cxn modelId="{5C8282B1-C054-B14D-8007-D6CADB9994C3}" type="presOf" srcId="{8B0B8382-09D9-9C43-BA48-DCC1829176B6}" destId="{A594F0DC-0987-834E-B36D-EF0A1E13AA4F}" srcOrd="0" destOrd="0" presId="urn:microsoft.com/office/officeart/2005/8/layout/lProcess2"/>
    <dgm:cxn modelId="{B5C11BC9-393A-104E-852D-1BA3C3BB005A}" type="presOf" srcId="{261F40C1-7E02-DA45-BFC1-98073985D4AE}" destId="{36E59498-7C13-1140-A51E-5D3A8D84CC22}" srcOrd="0" destOrd="0" presId="urn:microsoft.com/office/officeart/2005/8/layout/lProcess2"/>
    <dgm:cxn modelId="{8442A4D7-ED10-004E-BFDF-FC0153BE7FD8}" srcId="{7FF012FF-DEE7-D94F-BF03-055E54642452}" destId="{704DD6A1-E74B-A44B-8D72-8D91B7171BB7}" srcOrd="0" destOrd="0" parTransId="{4E5001B0-7D95-B146-9FA7-02336AF961D5}" sibTransId="{339989ED-9791-A341-A81E-F6DFAE6A7CD3}"/>
    <dgm:cxn modelId="{8E3DFFB1-2F42-BE4B-9D93-E4DE70A2EA46}" srcId="{C0E9771E-BB07-DD4B-BAA6-1FF590A2A3AC}" destId="{1FDFDE4D-0011-F74A-A8DD-3C684F225A5B}" srcOrd="2" destOrd="0" parTransId="{CD40001B-AD08-4547-A23E-D415B3AE038E}" sibTransId="{0BD97CA3-0E26-9140-BCEC-7339827E98DD}"/>
    <dgm:cxn modelId="{532B3715-9B3D-3D42-8792-1A2788E6F57B}" srcId="{2C3DE6D9-8A06-5249-AED7-0AD1FDE42CFC}" destId="{C0E20B20-26DC-3B4B-A4B9-4E0C6C50A723}" srcOrd="0" destOrd="0" parTransId="{A0FE6041-1FA6-1E4E-BE33-87FCA0B8A793}" sibTransId="{AD3EFFF4-28AE-224C-8A33-2B24D9439B91}"/>
    <dgm:cxn modelId="{F2096739-C312-C54B-B862-A21A984CAA32}" type="presOf" srcId="{2D925515-C5E7-2A4E-853D-D717DAB0E9BB}" destId="{1E7935A4-D16C-3B44-ABBB-DB845569236E}" srcOrd="1" destOrd="0" presId="urn:microsoft.com/office/officeart/2005/8/layout/lProcess2"/>
    <dgm:cxn modelId="{0DE8A8C2-4513-4F46-B83E-A96B6B52B3B9}" type="presOf" srcId="{C166F341-50FA-B846-98BD-E7EDD1067A0C}" destId="{2851CE41-8A79-8D45-BDED-E09AAFA1E6DB}" srcOrd="0" destOrd="0" presId="urn:microsoft.com/office/officeart/2005/8/layout/lProcess2"/>
    <dgm:cxn modelId="{320EF9BB-A60C-FE4C-A2FE-DD7AD52BB82E}" type="presOf" srcId="{704DD6A1-E74B-A44B-8D72-8D91B7171BB7}" destId="{3365488A-89BC-3D4A-B118-9EF5A0947EA3}" srcOrd="0" destOrd="0" presId="urn:microsoft.com/office/officeart/2005/8/layout/lProcess2"/>
    <dgm:cxn modelId="{F69D1224-3D45-A644-966D-FE49A43F337B}" type="presOf" srcId="{E4B47229-731B-CE4A-9CC4-46785BDEDA3B}" destId="{6D1D3F2C-2E14-D14B-BE6E-9C2B6C4D677D}" srcOrd="0" destOrd="0" presId="urn:microsoft.com/office/officeart/2005/8/layout/lProcess2"/>
    <dgm:cxn modelId="{D4B9F401-07D0-1145-8C0C-D29A83CEC3EF}" type="presOf" srcId="{90CE9CE0-49D7-B447-868E-3F6990D64B0F}" destId="{2F2532B3-7BFA-184C-A454-ED378FABE244}" srcOrd="1" destOrd="0" presId="urn:microsoft.com/office/officeart/2005/8/layout/lProcess2"/>
    <dgm:cxn modelId="{01A1DFBC-94FA-8041-8933-418FEE400A02}" srcId="{C0E9771E-BB07-DD4B-BAA6-1FF590A2A3AC}" destId="{7FF012FF-DEE7-D94F-BF03-055E54642452}" srcOrd="5" destOrd="0" parTransId="{21B1DEB2-DF36-FA4D-BE7F-6D5830B16888}" sibTransId="{A7D8CBAA-EBE2-FA4A-B619-BC30A13979BD}"/>
    <dgm:cxn modelId="{FDE25B28-9AD9-7442-8972-0FFBCAE76300}" type="presOf" srcId="{1FDFDE4D-0011-F74A-A8DD-3C684F225A5B}" destId="{0CE6E98A-073C-EA48-AF0E-CA7DAE973DFD}" srcOrd="0" destOrd="0" presId="urn:microsoft.com/office/officeart/2005/8/layout/lProcess2"/>
    <dgm:cxn modelId="{8E81F1F5-6609-0E4B-AFF6-951E251B87EF}" type="presOf" srcId="{C0E9771E-BB07-DD4B-BAA6-1FF590A2A3AC}" destId="{24E0BDBE-4582-544C-8963-250205123224}" srcOrd="0" destOrd="0" presId="urn:microsoft.com/office/officeart/2005/8/layout/lProcess2"/>
    <dgm:cxn modelId="{ADC1C764-19F5-6145-8669-21881E3478EB}" srcId="{90CE9CE0-49D7-B447-868E-3F6990D64B0F}" destId="{261F40C1-7E02-DA45-BFC1-98073985D4AE}" srcOrd="0" destOrd="0" parTransId="{A17E81BD-F36F-7E4A-AB10-F1F3E0E78598}" sibTransId="{DF9040C9-7F48-0C48-A9AD-04D61152645D}"/>
    <dgm:cxn modelId="{ED0EBFAC-539F-E94D-A615-8DEFDA9FB63D}" type="presParOf" srcId="{24E0BDBE-4582-544C-8963-250205123224}" destId="{4AA6785F-EF80-684D-B9E1-E47ACFFDB9F1}" srcOrd="0" destOrd="0" presId="urn:microsoft.com/office/officeart/2005/8/layout/lProcess2"/>
    <dgm:cxn modelId="{69781FDB-66E5-9543-A5D6-926963528FA1}" type="presParOf" srcId="{4AA6785F-EF80-684D-B9E1-E47ACFFDB9F1}" destId="{02027EE2-FF3C-994D-A776-4D37484DD5FD}" srcOrd="0" destOrd="0" presId="urn:microsoft.com/office/officeart/2005/8/layout/lProcess2"/>
    <dgm:cxn modelId="{4D885D89-9905-CF40-9331-8162165FACBB}" type="presParOf" srcId="{4AA6785F-EF80-684D-B9E1-E47ACFFDB9F1}" destId="{2F2532B3-7BFA-184C-A454-ED378FABE244}" srcOrd="1" destOrd="0" presId="urn:microsoft.com/office/officeart/2005/8/layout/lProcess2"/>
    <dgm:cxn modelId="{D7CF7973-7ED3-9148-9ED1-A861F070E28D}" type="presParOf" srcId="{4AA6785F-EF80-684D-B9E1-E47ACFFDB9F1}" destId="{6171A512-F964-0D4B-8059-460244AFC691}" srcOrd="2" destOrd="0" presId="urn:microsoft.com/office/officeart/2005/8/layout/lProcess2"/>
    <dgm:cxn modelId="{F072A26F-50B3-B04E-B420-D5D2C8C500A7}" type="presParOf" srcId="{6171A512-F964-0D4B-8059-460244AFC691}" destId="{97BFE183-3770-D04D-8866-86F16DD2BC11}" srcOrd="0" destOrd="0" presId="urn:microsoft.com/office/officeart/2005/8/layout/lProcess2"/>
    <dgm:cxn modelId="{D0FE71F0-35E9-F947-BBB0-AD33A17469C1}" type="presParOf" srcId="{97BFE183-3770-D04D-8866-86F16DD2BC11}" destId="{36E59498-7C13-1140-A51E-5D3A8D84CC22}" srcOrd="0" destOrd="0" presId="urn:microsoft.com/office/officeart/2005/8/layout/lProcess2"/>
    <dgm:cxn modelId="{D89B9209-CFBB-1340-AB64-DCFFD648594B}" type="presParOf" srcId="{24E0BDBE-4582-544C-8963-250205123224}" destId="{DDFEC640-F2FE-754A-9D40-0AC227ED4574}" srcOrd="1" destOrd="0" presId="urn:microsoft.com/office/officeart/2005/8/layout/lProcess2"/>
    <dgm:cxn modelId="{B9BF1B42-8985-0B43-A489-9F11C6F94E16}" type="presParOf" srcId="{24E0BDBE-4582-544C-8963-250205123224}" destId="{460AC76E-7A07-A841-8AA5-AFDBACDDCBE3}" srcOrd="2" destOrd="0" presId="urn:microsoft.com/office/officeart/2005/8/layout/lProcess2"/>
    <dgm:cxn modelId="{9F3007D0-89B2-364F-A342-044207F9B033}" type="presParOf" srcId="{460AC76E-7A07-A841-8AA5-AFDBACDDCBE3}" destId="{2851CE41-8A79-8D45-BDED-E09AAFA1E6DB}" srcOrd="0" destOrd="0" presId="urn:microsoft.com/office/officeart/2005/8/layout/lProcess2"/>
    <dgm:cxn modelId="{5B6E02F6-FBC3-E84F-A209-57534FF3E8FA}" type="presParOf" srcId="{460AC76E-7A07-A841-8AA5-AFDBACDDCBE3}" destId="{E2FE584B-E14E-5541-957A-7F020213F807}" srcOrd="1" destOrd="0" presId="urn:microsoft.com/office/officeart/2005/8/layout/lProcess2"/>
    <dgm:cxn modelId="{4023F3DA-5B42-274C-909C-1C9FF8BADEAF}" type="presParOf" srcId="{460AC76E-7A07-A841-8AA5-AFDBACDDCBE3}" destId="{2CB27E6E-5340-9B4E-A5E8-D0FFD9FD70B4}" srcOrd="2" destOrd="0" presId="urn:microsoft.com/office/officeart/2005/8/layout/lProcess2"/>
    <dgm:cxn modelId="{3CF06961-8BE6-4345-891A-D0D6042A8D75}" type="presParOf" srcId="{2CB27E6E-5340-9B4E-A5E8-D0FFD9FD70B4}" destId="{61EEBBB3-4F3B-164E-943F-149665FF2FD1}" srcOrd="0" destOrd="0" presId="urn:microsoft.com/office/officeart/2005/8/layout/lProcess2"/>
    <dgm:cxn modelId="{017E7467-42FA-4245-A27C-67447C1EE32D}" type="presParOf" srcId="{61EEBBB3-4F3B-164E-943F-149665FF2FD1}" destId="{6D1D3F2C-2E14-D14B-BE6E-9C2B6C4D677D}" srcOrd="0" destOrd="0" presId="urn:microsoft.com/office/officeart/2005/8/layout/lProcess2"/>
    <dgm:cxn modelId="{1B7DECE5-1130-1647-9E25-F9074FAA8935}" type="presParOf" srcId="{24E0BDBE-4582-544C-8963-250205123224}" destId="{00BE2CDB-361B-1C4B-9053-54EDBEC9F19C}" srcOrd="3" destOrd="0" presId="urn:microsoft.com/office/officeart/2005/8/layout/lProcess2"/>
    <dgm:cxn modelId="{E9700B0F-A6C6-A74B-A7F7-C7D08A49A409}" type="presParOf" srcId="{24E0BDBE-4582-544C-8963-250205123224}" destId="{890BB40B-A441-1B47-BB47-C8B167ACB919}" srcOrd="4" destOrd="0" presId="urn:microsoft.com/office/officeart/2005/8/layout/lProcess2"/>
    <dgm:cxn modelId="{C8CA3691-EE1B-BE4F-9076-64B8B7FED369}" type="presParOf" srcId="{890BB40B-A441-1B47-BB47-C8B167ACB919}" destId="{0CE6E98A-073C-EA48-AF0E-CA7DAE973DFD}" srcOrd="0" destOrd="0" presId="urn:microsoft.com/office/officeart/2005/8/layout/lProcess2"/>
    <dgm:cxn modelId="{8355DAA2-72D7-2341-B375-E8A841D39AA0}" type="presParOf" srcId="{890BB40B-A441-1B47-BB47-C8B167ACB919}" destId="{642D9DB7-9B1B-5546-B78E-92EA7D07EB31}" srcOrd="1" destOrd="0" presId="urn:microsoft.com/office/officeart/2005/8/layout/lProcess2"/>
    <dgm:cxn modelId="{5565624A-C885-7A4E-8192-AA7A2384A069}" type="presParOf" srcId="{890BB40B-A441-1B47-BB47-C8B167ACB919}" destId="{D0E4E55B-366C-EF4E-BDC4-19D561B75B79}" srcOrd="2" destOrd="0" presId="urn:microsoft.com/office/officeart/2005/8/layout/lProcess2"/>
    <dgm:cxn modelId="{60FBB585-8C9B-A547-870D-0679E13C1CB9}" type="presParOf" srcId="{D0E4E55B-366C-EF4E-BDC4-19D561B75B79}" destId="{82813AC1-348F-D346-B2CD-41EE9A7983EA}" srcOrd="0" destOrd="0" presId="urn:microsoft.com/office/officeart/2005/8/layout/lProcess2"/>
    <dgm:cxn modelId="{0E053E9A-D718-1D41-9799-46E40DFCA3AD}" type="presParOf" srcId="{82813AC1-348F-D346-B2CD-41EE9A7983EA}" destId="{65F64760-4962-264D-8200-BFB3CE057398}" srcOrd="0" destOrd="0" presId="urn:microsoft.com/office/officeart/2005/8/layout/lProcess2"/>
    <dgm:cxn modelId="{13E6020A-D2D3-BD40-8480-9AD898AFFF04}" type="presParOf" srcId="{24E0BDBE-4582-544C-8963-250205123224}" destId="{80382FFE-DE13-9D45-A8EF-2DC8B220D416}" srcOrd="5" destOrd="0" presId="urn:microsoft.com/office/officeart/2005/8/layout/lProcess2"/>
    <dgm:cxn modelId="{8930B190-3A69-6F4B-A414-450B4C579C76}" type="presParOf" srcId="{24E0BDBE-4582-544C-8963-250205123224}" destId="{53F176EB-9FC0-644C-978E-BB98D8DE2B28}" srcOrd="6" destOrd="0" presId="urn:microsoft.com/office/officeart/2005/8/layout/lProcess2"/>
    <dgm:cxn modelId="{F8467F57-810A-B745-A7C6-72784C26B8FC}" type="presParOf" srcId="{53F176EB-9FC0-644C-978E-BB98D8DE2B28}" destId="{1780A409-40A8-FC4D-B6F6-DDE3780A5EE1}" srcOrd="0" destOrd="0" presId="urn:microsoft.com/office/officeart/2005/8/layout/lProcess2"/>
    <dgm:cxn modelId="{479C9FC1-E362-604F-8418-72F17116C44A}" type="presParOf" srcId="{53F176EB-9FC0-644C-978E-BB98D8DE2B28}" destId="{1E7935A4-D16C-3B44-ABBB-DB845569236E}" srcOrd="1" destOrd="0" presId="urn:microsoft.com/office/officeart/2005/8/layout/lProcess2"/>
    <dgm:cxn modelId="{0BEA4D52-0244-0345-81ED-ED58E9967918}" type="presParOf" srcId="{53F176EB-9FC0-644C-978E-BB98D8DE2B28}" destId="{CA2EAD4C-60F0-0442-AAA8-ECABC7235F59}" srcOrd="2" destOrd="0" presId="urn:microsoft.com/office/officeart/2005/8/layout/lProcess2"/>
    <dgm:cxn modelId="{44EAF0C7-320E-5046-AAC4-57FE353DFCC8}" type="presParOf" srcId="{CA2EAD4C-60F0-0442-AAA8-ECABC7235F59}" destId="{241AF3B7-AC00-A646-8196-ECCC67AE3C1C}" srcOrd="0" destOrd="0" presId="urn:microsoft.com/office/officeart/2005/8/layout/lProcess2"/>
    <dgm:cxn modelId="{B1233D67-7616-494E-AC40-80CFAFD865A0}" type="presParOf" srcId="{241AF3B7-AC00-A646-8196-ECCC67AE3C1C}" destId="{A594F0DC-0987-834E-B36D-EF0A1E13AA4F}" srcOrd="0" destOrd="0" presId="urn:microsoft.com/office/officeart/2005/8/layout/lProcess2"/>
    <dgm:cxn modelId="{9C84EC37-4ADA-104F-AF58-6DFC56330916}" type="presParOf" srcId="{24E0BDBE-4582-544C-8963-250205123224}" destId="{1F450AB7-09EF-6E4A-B388-5B35086A794A}" srcOrd="7" destOrd="0" presId="urn:microsoft.com/office/officeart/2005/8/layout/lProcess2"/>
    <dgm:cxn modelId="{A6910312-9269-244A-A24D-FAEF9D383CD8}" type="presParOf" srcId="{24E0BDBE-4582-544C-8963-250205123224}" destId="{7E146254-C99B-854D-A998-C20D23840C5F}" srcOrd="8" destOrd="0" presId="urn:microsoft.com/office/officeart/2005/8/layout/lProcess2"/>
    <dgm:cxn modelId="{30BBCF0F-ACCB-5547-9DF2-2134E60BE9A2}" type="presParOf" srcId="{7E146254-C99B-854D-A998-C20D23840C5F}" destId="{02D0EA8E-2F99-4F48-BE72-93FBD45D331E}" srcOrd="0" destOrd="0" presId="urn:microsoft.com/office/officeart/2005/8/layout/lProcess2"/>
    <dgm:cxn modelId="{BA7BF53A-7EF7-C647-B438-4166BF57C954}" type="presParOf" srcId="{7E146254-C99B-854D-A998-C20D23840C5F}" destId="{373310CF-1FF9-A84E-98E3-2198E819FB29}" srcOrd="1" destOrd="0" presId="urn:microsoft.com/office/officeart/2005/8/layout/lProcess2"/>
    <dgm:cxn modelId="{247729D6-BF67-194A-85C4-26B85F9FCCD6}" type="presParOf" srcId="{7E146254-C99B-854D-A998-C20D23840C5F}" destId="{2DA7B33F-F132-8D4B-84B7-D9380270CD3D}" srcOrd="2" destOrd="0" presId="urn:microsoft.com/office/officeart/2005/8/layout/lProcess2"/>
    <dgm:cxn modelId="{7850006B-AC8D-3C4E-ADBF-E7CF171D2EF6}" type="presParOf" srcId="{2DA7B33F-F132-8D4B-84B7-D9380270CD3D}" destId="{596D463F-A139-0D4D-B337-03369CD01F08}" srcOrd="0" destOrd="0" presId="urn:microsoft.com/office/officeart/2005/8/layout/lProcess2"/>
    <dgm:cxn modelId="{BFFAF4C9-9622-9A49-B75A-1F27CDF65CC3}" type="presParOf" srcId="{596D463F-A139-0D4D-B337-03369CD01F08}" destId="{7B64A146-C0A8-8940-9124-D931298D8CF9}" srcOrd="0" destOrd="0" presId="urn:microsoft.com/office/officeart/2005/8/layout/lProcess2"/>
    <dgm:cxn modelId="{E2685493-A94A-AD42-8E1C-4E152C095FDF}" type="presParOf" srcId="{24E0BDBE-4582-544C-8963-250205123224}" destId="{C2326672-C06D-F24A-A648-046AC6141E11}" srcOrd="9" destOrd="0" presId="urn:microsoft.com/office/officeart/2005/8/layout/lProcess2"/>
    <dgm:cxn modelId="{FAE3EA90-BFB6-D045-94CD-2F07A7B1DD53}" type="presParOf" srcId="{24E0BDBE-4582-544C-8963-250205123224}" destId="{43C8EEDF-7C17-3C4D-BE6C-1CE9694ED576}" srcOrd="10" destOrd="0" presId="urn:microsoft.com/office/officeart/2005/8/layout/lProcess2"/>
    <dgm:cxn modelId="{B6F5E6A9-5BE3-F246-9031-55A1F3683767}" type="presParOf" srcId="{43C8EEDF-7C17-3C4D-BE6C-1CE9694ED576}" destId="{E0C1B328-6EE2-9646-B970-3DC2BBC44A27}" srcOrd="0" destOrd="0" presId="urn:microsoft.com/office/officeart/2005/8/layout/lProcess2"/>
    <dgm:cxn modelId="{97A85D0A-F6BD-9B4F-9948-3BC98479555E}" type="presParOf" srcId="{43C8EEDF-7C17-3C4D-BE6C-1CE9694ED576}" destId="{9E8921A8-2576-984F-ACDF-8FA1DD30ECB0}" srcOrd="1" destOrd="0" presId="urn:microsoft.com/office/officeart/2005/8/layout/lProcess2"/>
    <dgm:cxn modelId="{22CFDCE2-8C7E-D54A-B0F3-29FFD9DBD396}" type="presParOf" srcId="{43C8EEDF-7C17-3C4D-BE6C-1CE9694ED576}" destId="{7A852929-3C72-1541-9CDA-80AED5E6E5B4}" srcOrd="2" destOrd="0" presId="urn:microsoft.com/office/officeart/2005/8/layout/lProcess2"/>
    <dgm:cxn modelId="{226DC56D-21F9-7946-88D8-0340E8FC2905}" type="presParOf" srcId="{7A852929-3C72-1541-9CDA-80AED5E6E5B4}" destId="{DE9041AA-A3A3-1643-B358-A2E296AFCEAA}" srcOrd="0" destOrd="0" presId="urn:microsoft.com/office/officeart/2005/8/layout/lProcess2"/>
    <dgm:cxn modelId="{11BE7332-55EA-B249-B3D8-9743795085AC}" type="presParOf" srcId="{DE9041AA-A3A3-1643-B358-A2E296AFCEAA}" destId="{3365488A-89BC-3D4A-B118-9EF5A0947EA3}"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C92936-9E6F-3144-8748-370CC55ABC04}" type="doc">
      <dgm:prSet loTypeId="urn:microsoft.com/office/officeart/2005/8/layout/vList6" loCatId="process" qsTypeId="urn:microsoft.com/office/officeart/2005/8/quickstyle/simple4" qsCatId="simple" csTypeId="urn:microsoft.com/office/officeart/2005/8/colors/accent1_2" csCatId="accent1" phldr="1"/>
      <dgm:spPr/>
      <dgm:t>
        <a:bodyPr/>
        <a:lstStyle/>
        <a:p>
          <a:endParaRPr lang="en-US"/>
        </a:p>
      </dgm:t>
    </dgm:pt>
    <dgm:pt modelId="{A4DCFDEF-8D1B-C344-A18A-5E84C581CEF8}">
      <dgm:prSet phldrT="[Text]"/>
      <dgm:spPr/>
      <dgm:t>
        <a:bodyPr/>
        <a:lstStyle/>
        <a:p>
          <a:r>
            <a:rPr lang="en-US" dirty="0" smtClean="0"/>
            <a:t>Encryption/decryption</a:t>
          </a:r>
          <a:endParaRPr lang="en-US" dirty="0"/>
        </a:p>
      </dgm:t>
    </dgm:pt>
    <dgm:pt modelId="{39FBC5DA-E7F4-8A47-8B64-AC3CF5FF5345}" type="parTrans" cxnId="{59871A25-B76A-194A-865C-EC3B5628F2E6}">
      <dgm:prSet/>
      <dgm:spPr/>
      <dgm:t>
        <a:bodyPr/>
        <a:lstStyle/>
        <a:p>
          <a:endParaRPr lang="en-US"/>
        </a:p>
      </dgm:t>
    </dgm:pt>
    <dgm:pt modelId="{AE6622FA-C895-0442-B659-E260494D7302}" type="sibTrans" cxnId="{59871A25-B76A-194A-865C-EC3B5628F2E6}">
      <dgm:prSet/>
      <dgm:spPr/>
      <dgm:t>
        <a:bodyPr/>
        <a:lstStyle/>
        <a:p>
          <a:endParaRPr lang="en-US"/>
        </a:p>
      </dgm:t>
    </dgm:pt>
    <dgm:pt modelId="{F54C6DF0-D6B0-6D41-BD5D-F73A7A77CF49}">
      <dgm:prSet/>
      <dgm:spPr>
        <a:solidFill>
          <a:schemeClr val="bg1"/>
        </a:solidFill>
        <a:ln>
          <a:solidFill>
            <a:schemeClr val="accent1"/>
          </a:solidFill>
        </a:ln>
      </dgm:spPr>
      <dgm:t>
        <a:bodyPr/>
        <a:lstStyle/>
        <a:p>
          <a:r>
            <a:rPr lang="en-US" dirty="0" smtClean="0"/>
            <a:t>The sender encrypts a message with the recipient’s public key</a:t>
          </a:r>
        </a:p>
      </dgm:t>
    </dgm:pt>
    <dgm:pt modelId="{C67DCDEB-BC7C-954C-B134-ACB9B3FD0662}" type="parTrans" cxnId="{738511C9-39BC-6E44-AAFF-0A505263BDEA}">
      <dgm:prSet/>
      <dgm:spPr/>
      <dgm:t>
        <a:bodyPr/>
        <a:lstStyle/>
        <a:p>
          <a:endParaRPr lang="en-US"/>
        </a:p>
      </dgm:t>
    </dgm:pt>
    <dgm:pt modelId="{BFF3360E-506F-6B40-BFF5-6FBAAFA604EB}" type="sibTrans" cxnId="{738511C9-39BC-6E44-AAFF-0A505263BDEA}">
      <dgm:prSet/>
      <dgm:spPr/>
      <dgm:t>
        <a:bodyPr/>
        <a:lstStyle/>
        <a:p>
          <a:endParaRPr lang="en-US"/>
        </a:p>
      </dgm:t>
    </dgm:pt>
    <dgm:pt modelId="{5C8378C9-D1D6-454A-9D6E-B725389F1DD0}">
      <dgm:prSet/>
      <dgm:spPr/>
      <dgm:t>
        <a:bodyPr/>
        <a:lstStyle/>
        <a:p>
          <a:r>
            <a:rPr lang="en-US" smtClean="0"/>
            <a:t>Digital signature</a:t>
          </a:r>
          <a:endParaRPr lang="en-US" dirty="0" smtClean="0"/>
        </a:p>
      </dgm:t>
    </dgm:pt>
    <dgm:pt modelId="{1D05633B-8638-6D47-B769-E87F8A76A7C9}" type="parTrans" cxnId="{4DE7E578-59E2-5D45-B3CA-4AA662FB7570}">
      <dgm:prSet/>
      <dgm:spPr/>
      <dgm:t>
        <a:bodyPr/>
        <a:lstStyle/>
        <a:p>
          <a:endParaRPr lang="en-US"/>
        </a:p>
      </dgm:t>
    </dgm:pt>
    <dgm:pt modelId="{DD650543-0061-6D4F-869E-C31EE652228F}" type="sibTrans" cxnId="{4DE7E578-59E2-5D45-B3CA-4AA662FB7570}">
      <dgm:prSet/>
      <dgm:spPr/>
      <dgm:t>
        <a:bodyPr/>
        <a:lstStyle/>
        <a:p>
          <a:endParaRPr lang="en-US"/>
        </a:p>
      </dgm:t>
    </dgm:pt>
    <dgm:pt modelId="{95DD87C3-575A-0148-848E-2B3E97880E9F}">
      <dgm:prSet/>
      <dgm:spPr>
        <a:solidFill>
          <a:schemeClr val="bg1"/>
        </a:solidFill>
        <a:ln>
          <a:solidFill>
            <a:schemeClr val="accent1"/>
          </a:solidFill>
        </a:ln>
      </dgm:spPr>
      <dgm:t>
        <a:bodyPr/>
        <a:lstStyle/>
        <a:p>
          <a:r>
            <a:rPr lang="en-US" dirty="0" smtClean="0"/>
            <a:t>The sender “signs” a message with its private key</a:t>
          </a:r>
        </a:p>
      </dgm:t>
    </dgm:pt>
    <dgm:pt modelId="{ADDB084C-8835-ED4A-8403-AF9E0965384A}" type="parTrans" cxnId="{DF8577BF-5319-FF40-A9D5-DDFC7BDE76C6}">
      <dgm:prSet/>
      <dgm:spPr/>
      <dgm:t>
        <a:bodyPr/>
        <a:lstStyle/>
        <a:p>
          <a:endParaRPr lang="en-US"/>
        </a:p>
      </dgm:t>
    </dgm:pt>
    <dgm:pt modelId="{E2BCF29F-0F9F-7F45-9CD3-AB4D47126D02}" type="sibTrans" cxnId="{DF8577BF-5319-FF40-A9D5-DDFC7BDE76C6}">
      <dgm:prSet/>
      <dgm:spPr/>
      <dgm:t>
        <a:bodyPr/>
        <a:lstStyle/>
        <a:p>
          <a:endParaRPr lang="en-US"/>
        </a:p>
      </dgm:t>
    </dgm:pt>
    <dgm:pt modelId="{5A1E845A-4A1C-014E-8DC1-8573FD3B41FD}">
      <dgm:prSet/>
      <dgm:spPr/>
      <dgm:t>
        <a:bodyPr/>
        <a:lstStyle/>
        <a:p>
          <a:r>
            <a:rPr lang="en-US" smtClean="0"/>
            <a:t>Key exchange</a:t>
          </a:r>
          <a:endParaRPr lang="en-US" dirty="0" smtClean="0"/>
        </a:p>
      </dgm:t>
    </dgm:pt>
    <dgm:pt modelId="{AFDBD277-13D6-B449-8F50-739092B09A20}" type="parTrans" cxnId="{71E933F3-4883-F247-8408-F26B1A39D8E0}">
      <dgm:prSet/>
      <dgm:spPr/>
      <dgm:t>
        <a:bodyPr/>
        <a:lstStyle/>
        <a:p>
          <a:endParaRPr lang="en-US"/>
        </a:p>
      </dgm:t>
    </dgm:pt>
    <dgm:pt modelId="{71E4AE6D-6A6B-1E4C-A445-DA8BA711EF2C}" type="sibTrans" cxnId="{71E933F3-4883-F247-8408-F26B1A39D8E0}">
      <dgm:prSet/>
      <dgm:spPr/>
      <dgm:t>
        <a:bodyPr/>
        <a:lstStyle/>
        <a:p>
          <a:endParaRPr lang="en-US"/>
        </a:p>
      </dgm:t>
    </dgm:pt>
    <dgm:pt modelId="{8440E51A-B77A-3F43-ADFD-730E8E32A028}">
      <dgm:prSet/>
      <dgm:spPr>
        <a:solidFill>
          <a:schemeClr val="bg1"/>
        </a:solidFill>
        <a:ln>
          <a:solidFill>
            <a:schemeClr val="accent1"/>
          </a:solidFill>
        </a:ln>
      </dgm:spPr>
      <dgm:t>
        <a:bodyPr/>
        <a:lstStyle/>
        <a:p>
          <a:r>
            <a:rPr lang="en-US" dirty="0" smtClean="0"/>
            <a:t>Two sides cooperate to exchange a session key</a:t>
          </a:r>
        </a:p>
      </dgm:t>
    </dgm:pt>
    <dgm:pt modelId="{38E41253-652C-F142-90DA-01785D1C340C}" type="parTrans" cxnId="{79C73F7F-56D5-DC40-AE20-69B5F9F67CC5}">
      <dgm:prSet/>
      <dgm:spPr/>
      <dgm:t>
        <a:bodyPr/>
        <a:lstStyle/>
        <a:p>
          <a:endParaRPr lang="en-US"/>
        </a:p>
      </dgm:t>
    </dgm:pt>
    <dgm:pt modelId="{0B4189F2-2114-F846-AE88-BBF12401BA22}" type="sibTrans" cxnId="{79C73F7F-56D5-DC40-AE20-69B5F9F67CC5}">
      <dgm:prSet/>
      <dgm:spPr/>
      <dgm:t>
        <a:bodyPr/>
        <a:lstStyle/>
        <a:p>
          <a:endParaRPr lang="en-US"/>
        </a:p>
      </dgm:t>
    </dgm:pt>
    <dgm:pt modelId="{DA6ADBAE-B4BA-A64A-857D-D8DCB8BD72F5}" type="pres">
      <dgm:prSet presAssocID="{3FC92936-9E6F-3144-8748-370CC55ABC04}" presName="Name0" presStyleCnt="0">
        <dgm:presLayoutVars>
          <dgm:dir/>
          <dgm:animLvl val="lvl"/>
          <dgm:resizeHandles/>
        </dgm:presLayoutVars>
      </dgm:prSet>
      <dgm:spPr/>
      <dgm:t>
        <a:bodyPr/>
        <a:lstStyle/>
        <a:p>
          <a:endParaRPr lang="en-US"/>
        </a:p>
      </dgm:t>
    </dgm:pt>
    <dgm:pt modelId="{FD003792-C0B5-1246-9536-DB9375F3ED9D}" type="pres">
      <dgm:prSet presAssocID="{A4DCFDEF-8D1B-C344-A18A-5E84C581CEF8}" presName="linNode" presStyleCnt="0"/>
      <dgm:spPr/>
    </dgm:pt>
    <dgm:pt modelId="{79E6657A-C96A-E545-8AA1-AAD7D24672E8}" type="pres">
      <dgm:prSet presAssocID="{A4DCFDEF-8D1B-C344-A18A-5E84C581CEF8}" presName="parentShp" presStyleLbl="node1" presStyleIdx="0" presStyleCnt="3">
        <dgm:presLayoutVars>
          <dgm:bulletEnabled val="1"/>
        </dgm:presLayoutVars>
      </dgm:prSet>
      <dgm:spPr/>
      <dgm:t>
        <a:bodyPr/>
        <a:lstStyle/>
        <a:p>
          <a:endParaRPr lang="en-US"/>
        </a:p>
      </dgm:t>
    </dgm:pt>
    <dgm:pt modelId="{AB760EE2-5E8E-FC4F-94FC-0FEE47C58546}" type="pres">
      <dgm:prSet presAssocID="{A4DCFDEF-8D1B-C344-A18A-5E84C581CEF8}" presName="childShp" presStyleLbl="bgAccFollowNode1" presStyleIdx="0" presStyleCnt="3">
        <dgm:presLayoutVars>
          <dgm:bulletEnabled val="1"/>
        </dgm:presLayoutVars>
      </dgm:prSet>
      <dgm:spPr/>
      <dgm:t>
        <a:bodyPr/>
        <a:lstStyle/>
        <a:p>
          <a:endParaRPr lang="en-US"/>
        </a:p>
      </dgm:t>
    </dgm:pt>
    <dgm:pt modelId="{FB40348A-A3D7-014F-A486-8BA1F9ED21CE}" type="pres">
      <dgm:prSet presAssocID="{AE6622FA-C895-0442-B659-E260494D7302}" presName="spacing" presStyleCnt="0"/>
      <dgm:spPr/>
    </dgm:pt>
    <dgm:pt modelId="{EEE585E7-F5C8-1E46-9823-17369ED7B091}" type="pres">
      <dgm:prSet presAssocID="{5C8378C9-D1D6-454A-9D6E-B725389F1DD0}" presName="linNode" presStyleCnt="0"/>
      <dgm:spPr/>
    </dgm:pt>
    <dgm:pt modelId="{FD12272D-B2BE-0D41-962B-8A491606A488}" type="pres">
      <dgm:prSet presAssocID="{5C8378C9-D1D6-454A-9D6E-B725389F1DD0}" presName="parentShp" presStyleLbl="node1" presStyleIdx="1" presStyleCnt="3">
        <dgm:presLayoutVars>
          <dgm:bulletEnabled val="1"/>
        </dgm:presLayoutVars>
      </dgm:prSet>
      <dgm:spPr/>
      <dgm:t>
        <a:bodyPr/>
        <a:lstStyle/>
        <a:p>
          <a:endParaRPr lang="en-US"/>
        </a:p>
      </dgm:t>
    </dgm:pt>
    <dgm:pt modelId="{58AFB054-8C5C-A844-9669-860241DB1F41}" type="pres">
      <dgm:prSet presAssocID="{5C8378C9-D1D6-454A-9D6E-B725389F1DD0}" presName="childShp" presStyleLbl="bgAccFollowNode1" presStyleIdx="1" presStyleCnt="3">
        <dgm:presLayoutVars>
          <dgm:bulletEnabled val="1"/>
        </dgm:presLayoutVars>
      </dgm:prSet>
      <dgm:spPr/>
      <dgm:t>
        <a:bodyPr/>
        <a:lstStyle/>
        <a:p>
          <a:endParaRPr lang="en-US"/>
        </a:p>
      </dgm:t>
    </dgm:pt>
    <dgm:pt modelId="{20C3F827-92CB-0643-A29C-F1F2A6495886}" type="pres">
      <dgm:prSet presAssocID="{DD650543-0061-6D4F-869E-C31EE652228F}" presName="spacing" presStyleCnt="0"/>
      <dgm:spPr/>
    </dgm:pt>
    <dgm:pt modelId="{6FB66FB7-7E7F-794B-94B5-1051E8B5386A}" type="pres">
      <dgm:prSet presAssocID="{5A1E845A-4A1C-014E-8DC1-8573FD3B41FD}" presName="linNode" presStyleCnt="0"/>
      <dgm:spPr/>
    </dgm:pt>
    <dgm:pt modelId="{10795487-7DEC-8F47-B0B6-80E2CE6FB786}" type="pres">
      <dgm:prSet presAssocID="{5A1E845A-4A1C-014E-8DC1-8573FD3B41FD}" presName="parentShp" presStyleLbl="node1" presStyleIdx="2" presStyleCnt="3">
        <dgm:presLayoutVars>
          <dgm:bulletEnabled val="1"/>
        </dgm:presLayoutVars>
      </dgm:prSet>
      <dgm:spPr/>
      <dgm:t>
        <a:bodyPr/>
        <a:lstStyle/>
        <a:p>
          <a:endParaRPr lang="en-US"/>
        </a:p>
      </dgm:t>
    </dgm:pt>
    <dgm:pt modelId="{D1DFB89F-99DD-794B-B99A-C77D22EA1065}" type="pres">
      <dgm:prSet presAssocID="{5A1E845A-4A1C-014E-8DC1-8573FD3B41FD}" presName="childShp" presStyleLbl="bgAccFollowNode1" presStyleIdx="2" presStyleCnt="3">
        <dgm:presLayoutVars>
          <dgm:bulletEnabled val="1"/>
        </dgm:presLayoutVars>
      </dgm:prSet>
      <dgm:spPr/>
      <dgm:t>
        <a:bodyPr/>
        <a:lstStyle/>
        <a:p>
          <a:endParaRPr lang="en-US"/>
        </a:p>
      </dgm:t>
    </dgm:pt>
  </dgm:ptLst>
  <dgm:cxnLst>
    <dgm:cxn modelId="{79C73F7F-56D5-DC40-AE20-69B5F9F67CC5}" srcId="{5A1E845A-4A1C-014E-8DC1-8573FD3B41FD}" destId="{8440E51A-B77A-3F43-ADFD-730E8E32A028}" srcOrd="0" destOrd="0" parTransId="{38E41253-652C-F142-90DA-01785D1C340C}" sibTransId="{0B4189F2-2114-F846-AE88-BBF12401BA22}"/>
    <dgm:cxn modelId="{4DE7E578-59E2-5D45-B3CA-4AA662FB7570}" srcId="{3FC92936-9E6F-3144-8748-370CC55ABC04}" destId="{5C8378C9-D1D6-454A-9D6E-B725389F1DD0}" srcOrd="1" destOrd="0" parTransId="{1D05633B-8638-6D47-B769-E87F8A76A7C9}" sibTransId="{DD650543-0061-6D4F-869E-C31EE652228F}"/>
    <dgm:cxn modelId="{0B0A6D97-A628-634B-899D-2EBBE69F8F38}" type="presOf" srcId="{95DD87C3-575A-0148-848E-2B3E97880E9F}" destId="{58AFB054-8C5C-A844-9669-860241DB1F41}" srcOrd="0" destOrd="0" presId="urn:microsoft.com/office/officeart/2005/8/layout/vList6"/>
    <dgm:cxn modelId="{60895871-6234-2B40-82FB-6CE11A52669D}" type="presOf" srcId="{5A1E845A-4A1C-014E-8DC1-8573FD3B41FD}" destId="{10795487-7DEC-8F47-B0B6-80E2CE6FB786}" srcOrd="0" destOrd="0" presId="urn:microsoft.com/office/officeart/2005/8/layout/vList6"/>
    <dgm:cxn modelId="{17A767D8-3837-C34F-9AFC-A759FE1389B6}" type="presOf" srcId="{A4DCFDEF-8D1B-C344-A18A-5E84C581CEF8}" destId="{79E6657A-C96A-E545-8AA1-AAD7D24672E8}" srcOrd="0" destOrd="0" presId="urn:microsoft.com/office/officeart/2005/8/layout/vList6"/>
    <dgm:cxn modelId="{B82D477B-0FB4-1B44-A0B8-C038B9932275}" type="presOf" srcId="{3FC92936-9E6F-3144-8748-370CC55ABC04}" destId="{DA6ADBAE-B4BA-A64A-857D-D8DCB8BD72F5}" srcOrd="0" destOrd="0" presId="urn:microsoft.com/office/officeart/2005/8/layout/vList6"/>
    <dgm:cxn modelId="{0C32D352-1333-4941-9423-59B749BA99FF}" type="presOf" srcId="{8440E51A-B77A-3F43-ADFD-730E8E32A028}" destId="{D1DFB89F-99DD-794B-B99A-C77D22EA1065}" srcOrd="0" destOrd="0" presId="urn:microsoft.com/office/officeart/2005/8/layout/vList6"/>
    <dgm:cxn modelId="{59871A25-B76A-194A-865C-EC3B5628F2E6}" srcId="{3FC92936-9E6F-3144-8748-370CC55ABC04}" destId="{A4DCFDEF-8D1B-C344-A18A-5E84C581CEF8}" srcOrd="0" destOrd="0" parTransId="{39FBC5DA-E7F4-8A47-8B64-AC3CF5FF5345}" sibTransId="{AE6622FA-C895-0442-B659-E260494D7302}"/>
    <dgm:cxn modelId="{7A46649B-735B-C744-BF30-F77E642DD34F}" type="presOf" srcId="{5C8378C9-D1D6-454A-9D6E-B725389F1DD0}" destId="{FD12272D-B2BE-0D41-962B-8A491606A488}" srcOrd="0" destOrd="0" presId="urn:microsoft.com/office/officeart/2005/8/layout/vList6"/>
    <dgm:cxn modelId="{DF8577BF-5319-FF40-A9D5-DDFC7BDE76C6}" srcId="{5C8378C9-D1D6-454A-9D6E-B725389F1DD0}" destId="{95DD87C3-575A-0148-848E-2B3E97880E9F}" srcOrd="0" destOrd="0" parTransId="{ADDB084C-8835-ED4A-8403-AF9E0965384A}" sibTransId="{E2BCF29F-0F9F-7F45-9CD3-AB4D47126D02}"/>
    <dgm:cxn modelId="{CF778DA6-BF8E-D54E-8459-8976D01B6720}" type="presOf" srcId="{F54C6DF0-D6B0-6D41-BD5D-F73A7A77CF49}" destId="{AB760EE2-5E8E-FC4F-94FC-0FEE47C58546}" srcOrd="0" destOrd="0" presId="urn:microsoft.com/office/officeart/2005/8/layout/vList6"/>
    <dgm:cxn modelId="{738511C9-39BC-6E44-AAFF-0A505263BDEA}" srcId="{A4DCFDEF-8D1B-C344-A18A-5E84C581CEF8}" destId="{F54C6DF0-D6B0-6D41-BD5D-F73A7A77CF49}" srcOrd="0" destOrd="0" parTransId="{C67DCDEB-BC7C-954C-B134-ACB9B3FD0662}" sibTransId="{BFF3360E-506F-6B40-BFF5-6FBAAFA604EB}"/>
    <dgm:cxn modelId="{71E933F3-4883-F247-8408-F26B1A39D8E0}" srcId="{3FC92936-9E6F-3144-8748-370CC55ABC04}" destId="{5A1E845A-4A1C-014E-8DC1-8573FD3B41FD}" srcOrd="2" destOrd="0" parTransId="{AFDBD277-13D6-B449-8F50-739092B09A20}" sibTransId="{71E4AE6D-6A6B-1E4C-A445-DA8BA711EF2C}"/>
    <dgm:cxn modelId="{FD013779-83D1-544A-B7D8-2C69AEF318B2}" type="presParOf" srcId="{DA6ADBAE-B4BA-A64A-857D-D8DCB8BD72F5}" destId="{FD003792-C0B5-1246-9536-DB9375F3ED9D}" srcOrd="0" destOrd="0" presId="urn:microsoft.com/office/officeart/2005/8/layout/vList6"/>
    <dgm:cxn modelId="{2C8AC9C1-44D4-4D41-B0B1-53A715941AB7}" type="presParOf" srcId="{FD003792-C0B5-1246-9536-DB9375F3ED9D}" destId="{79E6657A-C96A-E545-8AA1-AAD7D24672E8}" srcOrd="0" destOrd="0" presId="urn:microsoft.com/office/officeart/2005/8/layout/vList6"/>
    <dgm:cxn modelId="{4F832785-CE6D-654E-BCE4-3E17B120F16A}" type="presParOf" srcId="{FD003792-C0B5-1246-9536-DB9375F3ED9D}" destId="{AB760EE2-5E8E-FC4F-94FC-0FEE47C58546}" srcOrd="1" destOrd="0" presId="urn:microsoft.com/office/officeart/2005/8/layout/vList6"/>
    <dgm:cxn modelId="{30436A1A-884F-5841-9A94-EE856475D06A}" type="presParOf" srcId="{DA6ADBAE-B4BA-A64A-857D-D8DCB8BD72F5}" destId="{FB40348A-A3D7-014F-A486-8BA1F9ED21CE}" srcOrd="1" destOrd="0" presId="urn:microsoft.com/office/officeart/2005/8/layout/vList6"/>
    <dgm:cxn modelId="{AE27603B-E42F-4B43-9857-1A595CD0054E}" type="presParOf" srcId="{DA6ADBAE-B4BA-A64A-857D-D8DCB8BD72F5}" destId="{EEE585E7-F5C8-1E46-9823-17369ED7B091}" srcOrd="2" destOrd="0" presId="urn:microsoft.com/office/officeart/2005/8/layout/vList6"/>
    <dgm:cxn modelId="{4215283F-E699-9641-A118-798F71316DC3}" type="presParOf" srcId="{EEE585E7-F5C8-1E46-9823-17369ED7B091}" destId="{FD12272D-B2BE-0D41-962B-8A491606A488}" srcOrd="0" destOrd="0" presId="urn:microsoft.com/office/officeart/2005/8/layout/vList6"/>
    <dgm:cxn modelId="{7658A1CB-6F56-E54C-AB93-2FFE8BB891E7}" type="presParOf" srcId="{EEE585E7-F5C8-1E46-9823-17369ED7B091}" destId="{58AFB054-8C5C-A844-9669-860241DB1F41}" srcOrd="1" destOrd="0" presId="urn:microsoft.com/office/officeart/2005/8/layout/vList6"/>
    <dgm:cxn modelId="{0E10BD4C-217F-2F4C-BD73-8022C951A4E2}" type="presParOf" srcId="{DA6ADBAE-B4BA-A64A-857D-D8DCB8BD72F5}" destId="{20C3F827-92CB-0643-A29C-F1F2A6495886}" srcOrd="3" destOrd="0" presId="urn:microsoft.com/office/officeart/2005/8/layout/vList6"/>
    <dgm:cxn modelId="{0122F929-641F-A24B-8E9E-27677E5DE9EA}" type="presParOf" srcId="{DA6ADBAE-B4BA-A64A-857D-D8DCB8BD72F5}" destId="{6FB66FB7-7E7F-794B-94B5-1051E8B5386A}" srcOrd="4" destOrd="0" presId="urn:microsoft.com/office/officeart/2005/8/layout/vList6"/>
    <dgm:cxn modelId="{5B88D8CC-2E16-E941-B362-E49FCFC34EBB}" type="presParOf" srcId="{6FB66FB7-7E7F-794B-94B5-1051E8B5386A}" destId="{10795487-7DEC-8F47-B0B6-80E2CE6FB786}" srcOrd="0" destOrd="0" presId="urn:microsoft.com/office/officeart/2005/8/layout/vList6"/>
    <dgm:cxn modelId="{B66B13DB-78B6-DB44-BFDA-66120F9DAF5D}" type="presParOf" srcId="{6FB66FB7-7E7F-794B-94B5-1051E8B5386A}" destId="{D1DFB89F-99DD-794B-B99A-C77D22EA1065}" srcOrd="1" destOrd="0" presId="urn:microsoft.com/office/officeart/2005/8/layout/vList6"/>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3A43A3-74E4-6242-AD74-2CEC8831F941}">
      <dsp:nvSpPr>
        <dsp:cNvPr id="0" name=""/>
        <dsp:cNvSpPr/>
      </dsp:nvSpPr>
      <dsp:spPr>
        <a:xfrm>
          <a:off x="0" y="203879"/>
          <a:ext cx="7391400" cy="8127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73655" tIns="249936" rIns="573655" bIns="113792" numCol="1" spcCol="1270" anchor="t" anchorCtr="0">
          <a:noAutofit/>
        </a:bodyPr>
        <a:lstStyle/>
        <a:p>
          <a:pPr marL="171450" lvl="1" indent="-171450" algn="l" defTabSz="711200">
            <a:lnSpc>
              <a:spcPct val="90000"/>
            </a:lnSpc>
            <a:spcBef>
              <a:spcPct val="0"/>
            </a:spcBef>
            <a:spcAft>
              <a:spcPct val="15000"/>
            </a:spcAft>
            <a:buChar char="••"/>
          </a:pPr>
          <a:r>
            <a:rPr lang="en-US" sz="1600" b="1" i="0" kern="1200" dirty="0" smtClean="0"/>
            <a:t>How to have secure communications in general without having to trust a KDC with your key</a:t>
          </a:r>
        </a:p>
      </dsp:txBody>
      <dsp:txXfrm>
        <a:off x="0" y="203879"/>
        <a:ext cx="7391400" cy="812700"/>
      </dsp:txXfrm>
    </dsp:sp>
    <dsp:sp modelId="{9F42F34A-248A-9B4C-8DA2-E1AB8DB6FB1A}">
      <dsp:nvSpPr>
        <dsp:cNvPr id="0" name=""/>
        <dsp:cNvSpPr/>
      </dsp:nvSpPr>
      <dsp:spPr>
        <a:xfrm>
          <a:off x="369209" y="379"/>
          <a:ext cx="1977424" cy="380620"/>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5564" tIns="0" rIns="195564" bIns="0" numCol="1" spcCol="1270" anchor="ctr" anchorCtr="0">
          <a:noAutofit/>
        </a:bodyPr>
        <a:lstStyle/>
        <a:p>
          <a:pPr lvl="0" algn="l" defTabSz="711200">
            <a:lnSpc>
              <a:spcPct val="90000"/>
            </a:lnSpc>
            <a:spcBef>
              <a:spcPct val="0"/>
            </a:spcBef>
            <a:spcAft>
              <a:spcPct val="35000"/>
            </a:spcAft>
          </a:pPr>
          <a:r>
            <a:rPr lang="en-US" sz="1600" b="1" i="0" kern="1200" dirty="0" smtClean="0"/>
            <a:t>Key distribution</a:t>
          </a:r>
          <a:endParaRPr lang="en-US" sz="1600" b="1" i="0" kern="1200" dirty="0"/>
        </a:p>
      </dsp:txBody>
      <dsp:txXfrm>
        <a:off x="387789" y="18959"/>
        <a:ext cx="1940264" cy="343460"/>
      </dsp:txXfrm>
    </dsp:sp>
    <dsp:sp modelId="{E034BB72-F90F-E644-B964-59D253E21B41}">
      <dsp:nvSpPr>
        <dsp:cNvPr id="0" name=""/>
        <dsp:cNvSpPr/>
      </dsp:nvSpPr>
      <dsp:spPr>
        <a:xfrm>
          <a:off x="0" y="1283870"/>
          <a:ext cx="7391400" cy="59535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73655" tIns="249936" rIns="573655" bIns="113792" numCol="1" spcCol="1270" anchor="t" anchorCtr="0">
          <a:noAutofit/>
        </a:bodyPr>
        <a:lstStyle/>
        <a:p>
          <a:pPr marL="171450" lvl="1" indent="-171450" algn="l" defTabSz="711200">
            <a:lnSpc>
              <a:spcPct val="90000"/>
            </a:lnSpc>
            <a:spcBef>
              <a:spcPct val="0"/>
            </a:spcBef>
            <a:spcAft>
              <a:spcPct val="15000"/>
            </a:spcAft>
            <a:buChar char="••"/>
          </a:pPr>
          <a:r>
            <a:rPr lang="en-US" sz="1600" b="1" i="0" kern="1200" dirty="0" smtClean="0"/>
            <a:t>How to verify that a message comes intact from the claimed sender</a:t>
          </a:r>
        </a:p>
      </dsp:txBody>
      <dsp:txXfrm>
        <a:off x="0" y="1283870"/>
        <a:ext cx="7391400" cy="595350"/>
      </dsp:txXfrm>
    </dsp:sp>
    <dsp:sp modelId="{CA4E2293-290D-C34A-80FC-C37A52E5B3EA}">
      <dsp:nvSpPr>
        <dsp:cNvPr id="0" name=""/>
        <dsp:cNvSpPr/>
      </dsp:nvSpPr>
      <dsp:spPr>
        <a:xfrm>
          <a:off x="369209" y="1081379"/>
          <a:ext cx="2129391" cy="379610"/>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5564" tIns="0" rIns="195564" bIns="0" numCol="1" spcCol="1270" anchor="ctr" anchorCtr="0">
          <a:noAutofit/>
        </a:bodyPr>
        <a:lstStyle/>
        <a:p>
          <a:pPr lvl="0" algn="l" defTabSz="711200">
            <a:lnSpc>
              <a:spcPct val="90000"/>
            </a:lnSpc>
            <a:spcBef>
              <a:spcPct val="0"/>
            </a:spcBef>
            <a:spcAft>
              <a:spcPct val="35000"/>
            </a:spcAft>
          </a:pPr>
          <a:r>
            <a:rPr lang="en-US" sz="1600" b="1" i="0" kern="1200" smtClean="0"/>
            <a:t>Digital signatures</a:t>
          </a:r>
          <a:endParaRPr lang="en-US" sz="1600" b="1" i="0" kern="1200" dirty="0" smtClean="0"/>
        </a:p>
      </dsp:txBody>
      <dsp:txXfrm>
        <a:off x="387740" y="1099910"/>
        <a:ext cx="2092329" cy="3425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027EE2-FF3C-994D-A776-4D37484DD5FD}">
      <dsp:nvSpPr>
        <dsp:cNvPr id="0" name=""/>
        <dsp:cNvSpPr/>
      </dsp:nvSpPr>
      <dsp:spPr>
        <a:xfrm>
          <a:off x="1946" y="0"/>
          <a:ext cx="1305073" cy="4495800"/>
        </a:xfrm>
        <a:prstGeom prst="roundRect">
          <a:avLst>
            <a:gd name="adj" fmla="val 10000"/>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AU" sz="1900" kern="1200" dirty="0" smtClean="0"/>
            <a:t>Plaintext</a:t>
          </a:r>
          <a:endParaRPr lang="en-US" sz="1900" kern="1200" dirty="0"/>
        </a:p>
      </dsp:txBody>
      <dsp:txXfrm>
        <a:off x="1946" y="0"/>
        <a:ext cx="1305073" cy="1348740"/>
      </dsp:txXfrm>
    </dsp:sp>
    <dsp:sp modelId="{36E59498-7C13-1140-A51E-5D3A8D84CC22}">
      <dsp:nvSpPr>
        <dsp:cNvPr id="0" name=""/>
        <dsp:cNvSpPr/>
      </dsp:nvSpPr>
      <dsp:spPr>
        <a:xfrm>
          <a:off x="132453" y="1348740"/>
          <a:ext cx="1044059" cy="2922270"/>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AU" sz="1600" b="1" i="0" kern="1200" dirty="0" smtClean="0"/>
            <a:t>The readable message or data that is fed into the algorithm as input</a:t>
          </a:r>
        </a:p>
      </dsp:txBody>
      <dsp:txXfrm>
        <a:off x="163032" y="1379319"/>
        <a:ext cx="982901" cy="2861112"/>
      </dsp:txXfrm>
    </dsp:sp>
    <dsp:sp modelId="{2851CE41-8A79-8D45-BDED-E09AAFA1E6DB}">
      <dsp:nvSpPr>
        <dsp:cNvPr id="0" name=""/>
        <dsp:cNvSpPr/>
      </dsp:nvSpPr>
      <dsp:spPr>
        <a:xfrm>
          <a:off x="1404900" y="0"/>
          <a:ext cx="1439535" cy="4495800"/>
        </a:xfrm>
        <a:prstGeom prst="roundRect">
          <a:avLst>
            <a:gd name="adj" fmla="val 10000"/>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AU" sz="1900" kern="1200" dirty="0" smtClean="0"/>
            <a:t>Encryption algorithm</a:t>
          </a:r>
        </a:p>
      </dsp:txBody>
      <dsp:txXfrm>
        <a:off x="1404900" y="0"/>
        <a:ext cx="1439535" cy="1348740"/>
      </dsp:txXfrm>
    </dsp:sp>
    <dsp:sp modelId="{6D1D3F2C-2E14-D14B-BE6E-9C2B6C4D677D}">
      <dsp:nvSpPr>
        <dsp:cNvPr id="0" name=""/>
        <dsp:cNvSpPr/>
      </dsp:nvSpPr>
      <dsp:spPr>
        <a:xfrm>
          <a:off x="1506136" y="1348740"/>
          <a:ext cx="1237063" cy="2922270"/>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AU" sz="1600" b="1" i="0" kern="1200" dirty="0" smtClean="0"/>
            <a:t>Performs various </a:t>
          </a:r>
          <a:r>
            <a:rPr lang="en-AU" sz="1600" b="1" i="0" kern="1200" dirty="0" err="1" smtClean="0"/>
            <a:t>transforma-tions</a:t>
          </a:r>
          <a:r>
            <a:rPr lang="en-AU" sz="1600" b="1" i="0" kern="1200" dirty="0" smtClean="0"/>
            <a:t> on the plaintext</a:t>
          </a:r>
        </a:p>
      </dsp:txBody>
      <dsp:txXfrm>
        <a:off x="1542368" y="1384972"/>
        <a:ext cx="1164599" cy="2849806"/>
      </dsp:txXfrm>
    </dsp:sp>
    <dsp:sp modelId="{0CE6E98A-073C-EA48-AF0E-CA7DAE973DFD}">
      <dsp:nvSpPr>
        <dsp:cNvPr id="0" name=""/>
        <dsp:cNvSpPr/>
      </dsp:nvSpPr>
      <dsp:spPr>
        <a:xfrm>
          <a:off x="2942316" y="0"/>
          <a:ext cx="1305073" cy="4495800"/>
        </a:xfrm>
        <a:prstGeom prst="roundRect">
          <a:avLst>
            <a:gd name="adj" fmla="val 10000"/>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AU" sz="1900" kern="1200" dirty="0" smtClean="0"/>
            <a:t>Public key</a:t>
          </a:r>
        </a:p>
      </dsp:txBody>
      <dsp:txXfrm>
        <a:off x="2942316" y="0"/>
        <a:ext cx="1305073" cy="1348740"/>
      </dsp:txXfrm>
    </dsp:sp>
    <dsp:sp modelId="{65F64760-4962-264D-8200-BFB3CE057398}">
      <dsp:nvSpPr>
        <dsp:cNvPr id="0" name=""/>
        <dsp:cNvSpPr/>
      </dsp:nvSpPr>
      <dsp:spPr>
        <a:xfrm>
          <a:off x="3005894" y="1348740"/>
          <a:ext cx="1177917" cy="2922270"/>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AU" sz="1600" b="1" i="0" kern="1200" dirty="0" smtClean="0"/>
            <a:t>Used for encryption or decryption</a:t>
          </a:r>
        </a:p>
      </dsp:txBody>
      <dsp:txXfrm>
        <a:off x="3040394" y="1383240"/>
        <a:ext cx="1108917" cy="2853270"/>
      </dsp:txXfrm>
    </dsp:sp>
    <dsp:sp modelId="{1780A409-40A8-FC4D-B6F6-DDE3780A5EE1}">
      <dsp:nvSpPr>
        <dsp:cNvPr id="0" name=""/>
        <dsp:cNvSpPr/>
      </dsp:nvSpPr>
      <dsp:spPr>
        <a:xfrm>
          <a:off x="4345271" y="0"/>
          <a:ext cx="1305073" cy="4495800"/>
        </a:xfrm>
        <a:prstGeom prst="roundRect">
          <a:avLst>
            <a:gd name="adj" fmla="val 10000"/>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AU" sz="1900" kern="1200" dirty="0" smtClean="0"/>
            <a:t>Private key</a:t>
          </a:r>
        </a:p>
      </dsp:txBody>
      <dsp:txXfrm>
        <a:off x="4345271" y="0"/>
        <a:ext cx="1305073" cy="1348740"/>
      </dsp:txXfrm>
    </dsp:sp>
    <dsp:sp modelId="{A594F0DC-0987-834E-B36D-EF0A1E13AA4F}">
      <dsp:nvSpPr>
        <dsp:cNvPr id="0" name=""/>
        <dsp:cNvSpPr/>
      </dsp:nvSpPr>
      <dsp:spPr>
        <a:xfrm>
          <a:off x="4433013" y="1348740"/>
          <a:ext cx="1129588" cy="2922270"/>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AU" sz="1600" b="1" i="0" kern="1200" dirty="0" smtClean="0"/>
            <a:t>Used for encryption or decryption</a:t>
          </a:r>
        </a:p>
      </dsp:txBody>
      <dsp:txXfrm>
        <a:off x="4466098" y="1381825"/>
        <a:ext cx="1063418" cy="2856100"/>
      </dsp:txXfrm>
    </dsp:sp>
    <dsp:sp modelId="{02D0EA8E-2F99-4F48-BE72-93FBD45D331E}">
      <dsp:nvSpPr>
        <dsp:cNvPr id="0" name=""/>
        <dsp:cNvSpPr/>
      </dsp:nvSpPr>
      <dsp:spPr>
        <a:xfrm>
          <a:off x="5748225" y="0"/>
          <a:ext cx="1305073" cy="4495800"/>
        </a:xfrm>
        <a:prstGeom prst="roundRect">
          <a:avLst>
            <a:gd name="adj" fmla="val 10000"/>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AU" sz="1900" kern="1200" smtClean="0"/>
            <a:t>Ciphertext</a:t>
          </a:r>
          <a:endParaRPr lang="en-AU" sz="1900" kern="1200" dirty="0" smtClean="0"/>
        </a:p>
      </dsp:txBody>
      <dsp:txXfrm>
        <a:off x="5748225" y="0"/>
        <a:ext cx="1305073" cy="1348740"/>
      </dsp:txXfrm>
    </dsp:sp>
    <dsp:sp modelId="{7B64A146-C0A8-8940-9124-D931298D8CF9}">
      <dsp:nvSpPr>
        <dsp:cNvPr id="0" name=""/>
        <dsp:cNvSpPr/>
      </dsp:nvSpPr>
      <dsp:spPr>
        <a:xfrm>
          <a:off x="5878732" y="1348740"/>
          <a:ext cx="1044059" cy="2922270"/>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AU" sz="1500" b="1" i="0" kern="1200" dirty="0" smtClean="0"/>
            <a:t>The scrambled message produced as output</a:t>
          </a:r>
        </a:p>
      </dsp:txBody>
      <dsp:txXfrm>
        <a:off x="5909311" y="1379319"/>
        <a:ext cx="982901" cy="2861112"/>
      </dsp:txXfrm>
    </dsp:sp>
    <dsp:sp modelId="{E0C1B328-6EE2-9646-B970-3DC2BBC44A27}">
      <dsp:nvSpPr>
        <dsp:cNvPr id="0" name=""/>
        <dsp:cNvSpPr/>
      </dsp:nvSpPr>
      <dsp:spPr>
        <a:xfrm>
          <a:off x="7151179" y="0"/>
          <a:ext cx="1305073" cy="4495800"/>
        </a:xfrm>
        <a:prstGeom prst="roundRect">
          <a:avLst>
            <a:gd name="adj" fmla="val 10000"/>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AU" sz="1900" kern="1200" smtClean="0"/>
            <a:t>Decryption algorithm</a:t>
          </a:r>
          <a:endParaRPr lang="en-AU" sz="1900" kern="1200" dirty="0" smtClean="0"/>
        </a:p>
      </dsp:txBody>
      <dsp:txXfrm>
        <a:off x="7151179" y="0"/>
        <a:ext cx="1305073" cy="1348740"/>
      </dsp:txXfrm>
    </dsp:sp>
    <dsp:sp modelId="{3365488A-89BC-3D4A-B118-9EF5A0947EA3}">
      <dsp:nvSpPr>
        <dsp:cNvPr id="0" name=""/>
        <dsp:cNvSpPr/>
      </dsp:nvSpPr>
      <dsp:spPr>
        <a:xfrm>
          <a:off x="7281687" y="1348740"/>
          <a:ext cx="1044059" cy="2922270"/>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AU" sz="1600" b="1" i="0" kern="1200" dirty="0" smtClean="0"/>
            <a:t>Accepts the </a:t>
          </a:r>
          <a:r>
            <a:rPr lang="en-AU" sz="1600" b="1" i="0" kern="1200" dirty="0" err="1" smtClean="0"/>
            <a:t>ciphertext</a:t>
          </a:r>
          <a:r>
            <a:rPr lang="en-AU" sz="1600" b="1" i="0" kern="1200" dirty="0" smtClean="0"/>
            <a:t> and the matching key and produces the original plaintext</a:t>
          </a:r>
          <a:endParaRPr lang="en-AU" sz="1600" b="1" i="0" kern="1200" dirty="0"/>
        </a:p>
      </dsp:txBody>
      <dsp:txXfrm>
        <a:off x="7312266" y="1379319"/>
        <a:ext cx="982901" cy="28611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760EE2-5E8E-FC4F-94FC-0FEE47C58546}">
      <dsp:nvSpPr>
        <dsp:cNvPr id="0" name=""/>
        <dsp:cNvSpPr/>
      </dsp:nvSpPr>
      <dsp:spPr>
        <a:xfrm>
          <a:off x="2438400" y="0"/>
          <a:ext cx="3657600" cy="809625"/>
        </a:xfrm>
        <a:prstGeom prst="rightArrow">
          <a:avLst>
            <a:gd name="adj1" fmla="val 75000"/>
            <a:gd name="adj2" fmla="val 50000"/>
          </a:avLst>
        </a:prstGeom>
        <a:solidFill>
          <a:schemeClr val="bg1"/>
        </a:solidFill>
        <a:ln w="38100" cap="flat" cmpd="sng" algn="ctr">
          <a:solidFill>
            <a:schemeClr val="accent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The sender encrypts a message with the recipient’s public key</a:t>
          </a:r>
        </a:p>
      </dsp:txBody>
      <dsp:txXfrm>
        <a:off x="2438400" y="101203"/>
        <a:ext cx="3353991" cy="607219"/>
      </dsp:txXfrm>
    </dsp:sp>
    <dsp:sp modelId="{79E6657A-C96A-E545-8AA1-AAD7D24672E8}">
      <dsp:nvSpPr>
        <dsp:cNvPr id="0" name=""/>
        <dsp:cNvSpPr/>
      </dsp:nvSpPr>
      <dsp:spPr>
        <a:xfrm>
          <a:off x="0" y="0"/>
          <a:ext cx="2438400" cy="809625"/>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en-US" sz="1700" kern="1200" dirty="0" smtClean="0"/>
            <a:t>Encryption/decryption</a:t>
          </a:r>
          <a:endParaRPr lang="en-US" sz="1700" kern="1200" dirty="0"/>
        </a:p>
      </dsp:txBody>
      <dsp:txXfrm>
        <a:off x="39523" y="39523"/>
        <a:ext cx="2359354" cy="730579"/>
      </dsp:txXfrm>
    </dsp:sp>
    <dsp:sp modelId="{58AFB054-8C5C-A844-9669-860241DB1F41}">
      <dsp:nvSpPr>
        <dsp:cNvPr id="0" name=""/>
        <dsp:cNvSpPr/>
      </dsp:nvSpPr>
      <dsp:spPr>
        <a:xfrm>
          <a:off x="2438400" y="890587"/>
          <a:ext cx="3657600" cy="809625"/>
        </a:xfrm>
        <a:prstGeom prst="rightArrow">
          <a:avLst>
            <a:gd name="adj1" fmla="val 75000"/>
            <a:gd name="adj2" fmla="val 50000"/>
          </a:avLst>
        </a:prstGeom>
        <a:solidFill>
          <a:schemeClr val="bg1"/>
        </a:solidFill>
        <a:ln w="38100" cap="flat" cmpd="sng" algn="ctr">
          <a:solidFill>
            <a:schemeClr val="accent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The sender “signs” a message with its private key</a:t>
          </a:r>
        </a:p>
      </dsp:txBody>
      <dsp:txXfrm>
        <a:off x="2438400" y="991790"/>
        <a:ext cx="3353991" cy="607219"/>
      </dsp:txXfrm>
    </dsp:sp>
    <dsp:sp modelId="{FD12272D-B2BE-0D41-962B-8A491606A488}">
      <dsp:nvSpPr>
        <dsp:cNvPr id="0" name=""/>
        <dsp:cNvSpPr/>
      </dsp:nvSpPr>
      <dsp:spPr>
        <a:xfrm>
          <a:off x="0" y="890587"/>
          <a:ext cx="2438400" cy="809625"/>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en-US" sz="1700" kern="1200" smtClean="0"/>
            <a:t>Digital signature</a:t>
          </a:r>
          <a:endParaRPr lang="en-US" sz="1700" kern="1200" dirty="0" smtClean="0"/>
        </a:p>
      </dsp:txBody>
      <dsp:txXfrm>
        <a:off x="39523" y="930110"/>
        <a:ext cx="2359354" cy="730579"/>
      </dsp:txXfrm>
    </dsp:sp>
    <dsp:sp modelId="{D1DFB89F-99DD-794B-B99A-C77D22EA1065}">
      <dsp:nvSpPr>
        <dsp:cNvPr id="0" name=""/>
        <dsp:cNvSpPr/>
      </dsp:nvSpPr>
      <dsp:spPr>
        <a:xfrm>
          <a:off x="2438400" y="1781175"/>
          <a:ext cx="3657600" cy="809625"/>
        </a:xfrm>
        <a:prstGeom prst="rightArrow">
          <a:avLst>
            <a:gd name="adj1" fmla="val 75000"/>
            <a:gd name="adj2" fmla="val 50000"/>
          </a:avLst>
        </a:prstGeom>
        <a:solidFill>
          <a:schemeClr val="bg1"/>
        </a:solidFill>
        <a:ln w="38100" cap="flat" cmpd="sng" algn="ctr">
          <a:solidFill>
            <a:schemeClr val="accent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Two sides cooperate to exchange a session key</a:t>
          </a:r>
        </a:p>
      </dsp:txBody>
      <dsp:txXfrm>
        <a:off x="2438400" y="1882378"/>
        <a:ext cx="3353991" cy="607219"/>
      </dsp:txXfrm>
    </dsp:sp>
    <dsp:sp modelId="{10795487-7DEC-8F47-B0B6-80E2CE6FB786}">
      <dsp:nvSpPr>
        <dsp:cNvPr id="0" name=""/>
        <dsp:cNvSpPr/>
      </dsp:nvSpPr>
      <dsp:spPr>
        <a:xfrm>
          <a:off x="0" y="1781175"/>
          <a:ext cx="2438400" cy="809625"/>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en-US" sz="1700" kern="1200" smtClean="0"/>
            <a:t>Key exchange</a:t>
          </a:r>
          <a:endParaRPr lang="en-US" sz="1700" kern="1200" dirty="0" smtClean="0"/>
        </a:p>
      </dsp:txBody>
      <dsp:txXfrm>
        <a:off x="39523" y="1820698"/>
        <a:ext cx="2359354" cy="73057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F29C8FD-30AB-AB43-B63B-87C92408C2CF}" type="datetimeFigureOut">
              <a:rPr lang="en-US" smtClean="0"/>
              <a:t>10/22/2022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C17D95-E65A-4B4E-9B47-23026441E1E5}"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A35BB17F-92FD-3D4C-A740-854BEAB48CBE}"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p:spPr>
        <p:txBody>
          <a:bodyPr/>
          <a:lstStyle/>
          <a:p>
            <a:fld id="{E19838C5-D210-634D-AD54-173CE2131589}" type="slidenum">
              <a:rPr lang="en-AU">
                <a:latin typeface="Arial" pitchFamily="-84" charset="0"/>
              </a:rPr>
              <a:pPr/>
              <a:t>1</a:t>
            </a:fld>
            <a:endParaRPr lang="en-AU" dirty="0">
              <a:latin typeface="Arial" pitchFamily="-8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dirty="0" smtClean="0">
                <a:latin typeface="Times New Roman" pitchFamily="-84" charset="0"/>
                <a:ea typeface="ＭＳ Ｐゴシック" pitchFamily="-84" charset="-128"/>
                <a:cs typeface="ＭＳ Ｐゴシック" pitchFamily="-84" charset="-128"/>
              </a:rPr>
              <a:t>Lecture slides prepared for “Cryptography and Network Security”, 7/e, by William Stallings</a:t>
            </a:r>
            <a:r>
              <a:rPr lang="en-US" dirty="0" smtClean="0">
                <a:latin typeface="Arial" pitchFamily="-84" charset="0"/>
                <a:ea typeface="ＭＳ Ｐゴシック" pitchFamily="-84" charset="-128"/>
                <a:cs typeface="ＭＳ Ｐゴシック" pitchFamily="-84" charset="-128"/>
              </a:rPr>
              <a:t>, Chapter 9 – “</a:t>
            </a:r>
            <a:r>
              <a:rPr lang="en-AU" dirty="0" smtClean="0">
                <a:latin typeface="Arial" pitchFamily="-84" charset="0"/>
                <a:ea typeface="ＭＳ Ｐゴシック" pitchFamily="-84" charset="-128"/>
                <a:cs typeface="ＭＳ Ｐゴシック" pitchFamily="-84" charset="-128"/>
              </a:rPr>
              <a:t>Public Key Cryptography and RSA</a:t>
            </a:r>
            <a:r>
              <a:rPr lang="en-US" dirty="0" smtClean="0">
                <a:latin typeface="Arial" pitchFamily="-84" charset="0"/>
                <a:ea typeface="ＭＳ Ｐゴシック" pitchFamily="-84" charset="-128"/>
                <a:cs typeface="ＭＳ Ｐゴシック" pitchFamily="-84" charset="-128"/>
              </a:rPr>
              <a:t>”.</a:t>
            </a:r>
            <a:endParaRPr lang="en-AU" dirty="0" smtClean="0">
              <a:latin typeface="Arial" pitchFamily="-84" charset="0"/>
              <a:ea typeface="ＭＳ Ｐゴシック" pitchFamily="-84" charset="-128"/>
              <a:cs typeface="ＭＳ Ｐゴシック" pitchFamily="-84" charset="-128"/>
            </a:endParaRPr>
          </a:p>
          <a:p>
            <a:pPr eaLnBrk="1" hangingPunct="1"/>
            <a:endParaRPr lang="en-AU" dirty="0" smtClean="0">
              <a:latin typeface="Times New Roman" pitchFamily="-84" charset="0"/>
              <a:ea typeface="ＭＳ Ｐゴシック" pitchFamily="-84" charset="-128"/>
              <a:cs typeface="ＭＳ Ｐゴシック" pitchFamily="-84" charset="-128"/>
            </a:endParaRPr>
          </a:p>
          <a:p>
            <a:pPr eaLnBrk="1" hangingPunct="1"/>
            <a:endParaRPr lang="en-US" dirty="0" smtClean="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It is, however, possible to provide both the authentication function and confidentiality</a:t>
            </a:r>
          </a:p>
          <a:p>
            <a:r>
              <a:rPr lang="en-US" sz="1200" kern="1200" baseline="0" dirty="0" smtClean="0">
                <a:solidFill>
                  <a:schemeClr val="tx1"/>
                </a:solidFill>
                <a:latin typeface="Arial" charset="0"/>
                <a:ea typeface="ＭＳ Ｐゴシック" pitchFamily="-107" charset="-128"/>
                <a:cs typeface="ＭＳ Ｐゴシック" pitchFamily="-107" charset="-128"/>
              </a:rPr>
              <a:t>by a double use of the public-key scheme (Figure 9.4).</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In this case, we begin as before by encrypting a message, using the sender’s private</a:t>
            </a:r>
          </a:p>
          <a:p>
            <a:r>
              <a:rPr lang="en-US" sz="1200" kern="1200" baseline="0" dirty="0" smtClean="0">
                <a:solidFill>
                  <a:schemeClr val="tx1"/>
                </a:solidFill>
                <a:latin typeface="Arial" charset="0"/>
                <a:ea typeface="ＭＳ Ｐゴシック" pitchFamily="-107" charset="-128"/>
                <a:cs typeface="ＭＳ Ｐゴシック" pitchFamily="-107" charset="-128"/>
              </a:rPr>
              <a:t>key. This provides the digital signature. Next, we encrypt again, using the receiver’s</a:t>
            </a:r>
          </a:p>
          <a:p>
            <a:r>
              <a:rPr lang="en-US" sz="1200" kern="1200" baseline="0" dirty="0" smtClean="0">
                <a:solidFill>
                  <a:schemeClr val="tx1"/>
                </a:solidFill>
                <a:latin typeface="Arial" charset="0"/>
                <a:ea typeface="ＭＳ Ｐゴシック" pitchFamily="-107" charset="-128"/>
                <a:cs typeface="ＭＳ Ｐゴシック" pitchFamily="-107" charset="-128"/>
              </a:rPr>
              <a:t>public key. The final ciphertext can be decrypted only by the intended receiver, who</a:t>
            </a:r>
          </a:p>
          <a:p>
            <a:r>
              <a:rPr lang="en-US" sz="1200" kern="1200" baseline="0" dirty="0" smtClean="0">
                <a:solidFill>
                  <a:schemeClr val="tx1"/>
                </a:solidFill>
                <a:latin typeface="Arial" charset="0"/>
                <a:ea typeface="ＭＳ Ｐゴシック" pitchFamily="-107" charset="-128"/>
                <a:cs typeface="ＭＳ Ｐゴシック" pitchFamily="-107" charset="-128"/>
              </a:rPr>
              <a:t>alone has the matching private key. Thus, confidentiality is provided. The disadvantage</a:t>
            </a:r>
          </a:p>
          <a:p>
            <a:r>
              <a:rPr lang="en-US" sz="1200" kern="1200" baseline="0" dirty="0" smtClean="0">
                <a:solidFill>
                  <a:schemeClr val="tx1"/>
                </a:solidFill>
                <a:latin typeface="Arial" charset="0"/>
                <a:ea typeface="ＭＳ Ｐゴシック" pitchFamily="-107" charset="-128"/>
                <a:cs typeface="ＭＳ Ｐゴシック" pitchFamily="-107" charset="-128"/>
              </a:rPr>
              <a:t>of this approach is that the public-key algorithm, which is complex, must be</a:t>
            </a:r>
          </a:p>
          <a:p>
            <a:r>
              <a:rPr lang="en-US" sz="1200" kern="1200" baseline="0" dirty="0" smtClean="0">
                <a:solidFill>
                  <a:schemeClr val="tx1"/>
                </a:solidFill>
                <a:latin typeface="Arial" charset="0"/>
                <a:ea typeface="ＭＳ Ｐゴシック" pitchFamily="-107" charset="-128"/>
                <a:cs typeface="ＭＳ Ｐゴシック" pitchFamily="-107" charset="-128"/>
              </a:rPr>
              <a:t>exercised four times rather than two in each communication.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10</a:t>
            </a:fld>
            <a:endParaRPr lang="en-AU"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Before proceeding, we need to clarify one aspect of public-key cryptosystems that is</a:t>
            </a:r>
          </a:p>
          <a:p>
            <a:r>
              <a:rPr lang="en-US" sz="1200" kern="1200" baseline="0" dirty="0" smtClean="0">
                <a:solidFill>
                  <a:schemeClr val="tx1"/>
                </a:solidFill>
                <a:latin typeface="Arial" charset="0"/>
                <a:ea typeface="ＭＳ Ｐゴシック" pitchFamily="-107" charset="-128"/>
                <a:cs typeface="ＭＳ Ｐゴシック" pitchFamily="-107" charset="-128"/>
              </a:rPr>
              <a:t>otherwise likely to lead to confusion. Public-key systems are characterized by the use</a:t>
            </a:r>
          </a:p>
          <a:p>
            <a:r>
              <a:rPr lang="en-US" sz="1200" kern="1200" baseline="0" dirty="0" smtClean="0">
                <a:solidFill>
                  <a:schemeClr val="tx1"/>
                </a:solidFill>
                <a:latin typeface="Arial" charset="0"/>
                <a:ea typeface="ＭＳ Ｐゴシック" pitchFamily="-107" charset="-128"/>
                <a:cs typeface="ＭＳ Ｐゴシック" pitchFamily="-107" charset="-128"/>
              </a:rPr>
              <a:t>of a cryptographic algorithm with two keys, one held private and one available publicly.</a:t>
            </a:r>
          </a:p>
          <a:p>
            <a:r>
              <a:rPr lang="en-US" sz="1200" kern="1200" baseline="0" dirty="0" smtClean="0">
                <a:solidFill>
                  <a:schemeClr val="tx1"/>
                </a:solidFill>
                <a:latin typeface="Arial" charset="0"/>
                <a:ea typeface="ＭＳ Ｐゴシック" pitchFamily="-107" charset="-128"/>
                <a:cs typeface="ＭＳ Ｐゴシック" pitchFamily="-107" charset="-128"/>
              </a:rPr>
              <a:t>Depending on the application, the sender uses either the sender’s private key or</a:t>
            </a:r>
          </a:p>
          <a:p>
            <a:r>
              <a:rPr lang="en-US" sz="1200" kern="1200" baseline="0" dirty="0" smtClean="0">
                <a:solidFill>
                  <a:schemeClr val="tx1"/>
                </a:solidFill>
                <a:latin typeface="Arial" charset="0"/>
                <a:ea typeface="ＭＳ Ｐゴシック" pitchFamily="-107" charset="-128"/>
                <a:cs typeface="ＭＳ Ｐゴシック" pitchFamily="-107" charset="-128"/>
              </a:rPr>
              <a:t>the receiver’s public key, or both, to perform some type of cryptographic function. In</a:t>
            </a:r>
          </a:p>
          <a:p>
            <a:r>
              <a:rPr lang="en-US" sz="1200" kern="1200" baseline="0" dirty="0" smtClean="0">
                <a:solidFill>
                  <a:schemeClr val="tx1"/>
                </a:solidFill>
                <a:latin typeface="Arial" charset="0"/>
                <a:ea typeface="ＭＳ Ｐゴシック" pitchFamily="-107" charset="-128"/>
                <a:cs typeface="ＭＳ Ｐゴシック" pitchFamily="-107" charset="-128"/>
              </a:rPr>
              <a:t>broad terms, we can classify the use of public-key cryptosystems  into three categories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Encryption/decryption:  The sender encrypts a message with the recipient’s</a:t>
            </a:r>
          </a:p>
          <a:p>
            <a:r>
              <a:rPr lang="en-US" sz="1200" kern="1200" baseline="0" dirty="0" smtClean="0">
                <a:solidFill>
                  <a:schemeClr val="tx1"/>
                </a:solidFill>
                <a:latin typeface="Arial" charset="0"/>
                <a:ea typeface="ＭＳ Ｐゴシック" pitchFamily="-107" charset="-128"/>
                <a:cs typeface="ＭＳ Ｐゴシック" pitchFamily="-107" charset="-128"/>
              </a:rPr>
              <a:t>public key.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Digital signature:  The sender “signs” a message with its private key. Signing</a:t>
            </a:r>
          </a:p>
          <a:p>
            <a:r>
              <a:rPr lang="en-US" sz="1200" kern="1200" baseline="0" dirty="0" smtClean="0">
                <a:solidFill>
                  <a:schemeClr val="tx1"/>
                </a:solidFill>
                <a:latin typeface="Arial" charset="0"/>
                <a:ea typeface="ＭＳ Ｐゴシック" pitchFamily="-107" charset="-128"/>
                <a:cs typeface="ＭＳ Ｐゴシック" pitchFamily="-107" charset="-128"/>
              </a:rPr>
              <a:t>is achieved by a cryptographic algorithm applied to the message or to a small</a:t>
            </a:r>
          </a:p>
          <a:p>
            <a:r>
              <a:rPr lang="en-US" sz="1200" kern="1200" baseline="0" dirty="0" smtClean="0">
                <a:solidFill>
                  <a:schemeClr val="tx1"/>
                </a:solidFill>
                <a:latin typeface="Arial" charset="0"/>
                <a:ea typeface="ＭＳ Ｐゴシック" pitchFamily="-107" charset="-128"/>
                <a:cs typeface="ＭＳ Ｐゴシック" pitchFamily="-107" charset="-128"/>
              </a:rPr>
              <a:t>block of data that is a function of the message.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Key exchange:  Two sides cooperate to exchange a session key. Several different</a:t>
            </a:r>
          </a:p>
          <a:p>
            <a:r>
              <a:rPr lang="en-US" sz="1200" kern="1200" baseline="0" dirty="0" smtClean="0">
                <a:solidFill>
                  <a:schemeClr val="tx1"/>
                </a:solidFill>
                <a:latin typeface="Arial" charset="0"/>
                <a:ea typeface="ＭＳ Ｐゴシック" pitchFamily="-107" charset="-128"/>
                <a:cs typeface="ＭＳ Ｐゴシック" pitchFamily="-107" charset="-128"/>
              </a:rPr>
              <a:t>approaches are possible, involving the private key(s) of one or both parties.</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11</a:t>
            </a:fld>
            <a:endParaRPr lang="en-AU"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Some algorithms are suitable for all three applications, whereas others can be</a:t>
            </a:r>
          </a:p>
          <a:p>
            <a:r>
              <a:rPr lang="en-US" sz="1200" kern="1200" baseline="0" dirty="0" smtClean="0">
                <a:solidFill>
                  <a:schemeClr val="tx1"/>
                </a:solidFill>
                <a:latin typeface="Arial" charset="0"/>
                <a:ea typeface="ＭＳ Ｐゴシック" pitchFamily="-107" charset="-128"/>
                <a:cs typeface="ＭＳ Ｐゴシック" pitchFamily="-107" charset="-128"/>
              </a:rPr>
              <a:t>used only for one or two of these applications. Table 9.3 indicates the applications</a:t>
            </a:r>
          </a:p>
          <a:p>
            <a:r>
              <a:rPr lang="en-US" sz="1200" kern="1200" baseline="0" dirty="0" smtClean="0">
                <a:solidFill>
                  <a:schemeClr val="tx1"/>
                </a:solidFill>
                <a:latin typeface="Arial" charset="0"/>
                <a:ea typeface="ＭＳ Ｐゴシック" pitchFamily="-107" charset="-128"/>
                <a:cs typeface="ＭＳ Ｐゴシック" pitchFamily="-107" charset="-128"/>
              </a:rPr>
              <a:t>supported by the algorithms discussed in this book.</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12</a:t>
            </a:fld>
            <a:endParaRPr lang="en-AU"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75244BD-3E9A-904D-BC9E-2115FC5D8906}" type="slidenum">
              <a:rPr lang="en-AU">
                <a:latin typeface="Arial" pitchFamily="-84" charset="0"/>
              </a:rPr>
              <a:pPr/>
              <a:t>13</a:t>
            </a:fld>
            <a:endParaRPr lang="en-AU" dirty="0">
              <a:latin typeface="Arial" pitchFamily="-8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dirty="0" smtClean="0">
                <a:latin typeface="Arial" pitchFamily="-84" charset="0"/>
                <a:ea typeface="ＭＳ Ｐゴシック" pitchFamily="-84" charset="-128"/>
                <a:cs typeface="ＭＳ Ｐゴシック" pitchFamily="-84" charset="-128"/>
              </a:rPr>
              <a:t>The cryptosystem illustrated in Figures 9.2 through 9.4 depends on a cryptographic algorithm based on two related keys. Diffie and Hellman postulated this system without demonstrating that such algorithms exist. However, they did lay out the conditions that such algorithms must fulfill:   </a:t>
            </a:r>
          </a:p>
          <a:p>
            <a:pPr eaLnBrk="1" hangingPunct="1">
              <a:buFontTx/>
              <a:buAutoNum type="arabicPeriod"/>
            </a:pPr>
            <a:r>
              <a:rPr lang="en-US" dirty="0" smtClean="0">
                <a:latin typeface="Arial" pitchFamily="-84" charset="0"/>
                <a:ea typeface="ＭＳ Ｐゴシック" pitchFamily="-84" charset="-128"/>
                <a:cs typeface="ＭＳ Ｐゴシック" pitchFamily="-84" charset="-128"/>
              </a:rPr>
              <a:t>It is computationally easy for a party B to generate a pair (public key </a:t>
            </a:r>
            <a:r>
              <a:rPr lang="en-US" i="1" dirty="0" smtClean="0">
                <a:latin typeface="Arial" pitchFamily="-84" charset="0"/>
                <a:ea typeface="ＭＳ Ｐゴシック" pitchFamily="-84" charset="-128"/>
                <a:cs typeface="ＭＳ Ｐゴシック" pitchFamily="-84" charset="-128"/>
              </a:rPr>
              <a:t>PU</a:t>
            </a:r>
            <a:r>
              <a:rPr lang="en-US" i="1" baseline="-25000" dirty="0" smtClean="0">
                <a:latin typeface="Arial" pitchFamily="-84" charset="0"/>
                <a:ea typeface="ＭＳ Ｐゴシック" pitchFamily="-84" charset="-128"/>
                <a:cs typeface="ＭＳ Ｐゴシック" pitchFamily="-84" charset="-128"/>
              </a:rPr>
              <a:t>b</a:t>
            </a:r>
            <a:r>
              <a:rPr lang="en-US" i="1" dirty="0" smtClean="0">
                <a:latin typeface="Arial" pitchFamily="-84" charset="0"/>
                <a:ea typeface="ＭＳ Ｐゴシック" pitchFamily="-84" charset="-128"/>
                <a:cs typeface="ＭＳ Ｐゴシック" pitchFamily="-84" charset="-128"/>
              </a:rPr>
              <a:t>, </a:t>
            </a:r>
            <a:r>
              <a:rPr lang="en-US" dirty="0" smtClean="0">
                <a:latin typeface="Arial" pitchFamily="-84" charset="0"/>
                <a:ea typeface="ＭＳ Ｐゴシック" pitchFamily="-84" charset="-128"/>
                <a:cs typeface="ＭＳ Ｐゴシック" pitchFamily="-84" charset="-128"/>
              </a:rPr>
              <a:t>private key PR</a:t>
            </a:r>
            <a:r>
              <a:rPr lang="en-US" sz="1200" i="1" kern="1200" baseline="-25000" dirty="0" smtClean="0">
                <a:solidFill>
                  <a:schemeClr val="tx1"/>
                </a:solidFill>
                <a:latin typeface="Arial" pitchFamily="-84" charset="0"/>
                <a:ea typeface="ＭＳ Ｐゴシック" pitchFamily="-84" charset="-128"/>
                <a:cs typeface="ＭＳ Ｐゴシック" pitchFamily="-84" charset="-128"/>
              </a:rPr>
              <a:t>b</a:t>
            </a:r>
            <a:r>
              <a:rPr lang="en-US" i="1" dirty="0" smtClean="0">
                <a:latin typeface="Arial" pitchFamily="-84" charset="0"/>
                <a:ea typeface="ＭＳ Ｐゴシック" pitchFamily="-84" charset="-128"/>
                <a:cs typeface="ＭＳ Ｐゴシック" pitchFamily="-84" charset="-128"/>
              </a:rPr>
              <a:t>). </a:t>
            </a:r>
            <a:endParaRPr lang="en-US" dirty="0" smtClean="0">
              <a:latin typeface="Times-Roman" charset="0"/>
              <a:ea typeface="ＭＳ Ｐゴシック" pitchFamily="-84" charset="-128"/>
              <a:cs typeface="ＭＳ Ｐゴシック" pitchFamily="-84" charset="-128"/>
            </a:endParaRPr>
          </a:p>
          <a:p>
            <a:pPr eaLnBrk="1" hangingPunct="1">
              <a:buFontTx/>
              <a:buAutoNum type="arabicPeriod"/>
            </a:pPr>
            <a:r>
              <a:rPr lang="en-US" dirty="0" smtClean="0">
                <a:latin typeface="Arial" pitchFamily="-84" charset="0"/>
                <a:ea typeface="ＭＳ Ｐゴシック" pitchFamily="-84" charset="-128"/>
                <a:cs typeface="ＭＳ Ｐゴシック" pitchFamily="-84" charset="-128"/>
              </a:rPr>
              <a:t>It is computationally easy for a sender A, knowing the public key and the message to be encrypted, </a:t>
            </a:r>
            <a:r>
              <a:rPr lang="en-US" i="1" dirty="0" smtClean="0">
                <a:latin typeface="Arial" pitchFamily="-84" charset="0"/>
                <a:ea typeface="ＭＳ Ｐゴシック" pitchFamily="-84" charset="-128"/>
                <a:cs typeface="ＭＳ Ｐゴシック" pitchFamily="-84" charset="-128"/>
              </a:rPr>
              <a:t>M</a:t>
            </a:r>
            <a:r>
              <a:rPr lang="en-US" dirty="0" smtClean="0">
                <a:latin typeface="Arial" pitchFamily="-84" charset="0"/>
                <a:ea typeface="ＭＳ Ｐゴシック" pitchFamily="-84" charset="-128"/>
                <a:cs typeface="ＭＳ Ｐゴシック" pitchFamily="-84" charset="-128"/>
              </a:rPr>
              <a:t>, to generate the corresponding ciphertext:      </a:t>
            </a:r>
          </a:p>
          <a:p>
            <a:pPr eaLnBrk="1" hangingPunct="1">
              <a:buFontTx/>
              <a:buNone/>
            </a:pPr>
            <a:r>
              <a:rPr lang="en-US" dirty="0" smtClean="0">
                <a:latin typeface="Arial" pitchFamily="-84" charset="0"/>
                <a:ea typeface="ＭＳ Ｐゴシック" pitchFamily="-84" charset="-128"/>
                <a:cs typeface="ＭＳ Ｐゴシック" pitchFamily="-84" charset="-128"/>
              </a:rPr>
              <a:t>	C = E(PU</a:t>
            </a:r>
            <a:r>
              <a:rPr lang="en-US" baseline="-25000" dirty="0" smtClean="0">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M)  </a:t>
            </a:r>
          </a:p>
          <a:p>
            <a:pPr eaLnBrk="1" hangingPunct="1">
              <a:buFontTx/>
              <a:buNone/>
            </a:pPr>
            <a:r>
              <a:rPr lang="en-US" dirty="0" smtClean="0">
                <a:latin typeface="Arial" pitchFamily="-84" charset="0"/>
                <a:ea typeface="ＭＳ Ｐゴシック" pitchFamily="-84" charset="-128"/>
                <a:cs typeface="ＭＳ Ｐゴシック" pitchFamily="-84" charset="-128"/>
              </a:rPr>
              <a:t>3. It is computationally easy for the receiver B to decrypt the resulting ciphertext using the private key to recover the original message:          M = D(PR</a:t>
            </a:r>
            <a:r>
              <a:rPr lang="en-US" baseline="-25000" dirty="0" smtClean="0">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C) = D[PR</a:t>
            </a:r>
            <a:r>
              <a:rPr lang="en-US" sz="1200" kern="1200" baseline="-25000" dirty="0" smtClean="0">
                <a:solidFill>
                  <a:schemeClr val="tx1"/>
                </a:solidFill>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E(PU</a:t>
            </a:r>
            <a:r>
              <a:rPr lang="en-US" sz="1200" kern="1200" baseline="-25000" dirty="0" smtClean="0">
                <a:solidFill>
                  <a:schemeClr val="tx1"/>
                </a:solidFill>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M)</a:t>
            </a:r>
          </a:p>
          <a:p>
            <a:pPr eaLnBrk="1" hangingPunct="1">
              <a:buFontTx/>
              <a:buNone/>
            </a:pPr>
            <a:r>
              <a:rPr lang="en-US" dirty="0" smtClean="0">
                <a:latin typeface="Arial" pitchFamily="-84" charset="0"/>
                <a:ea typeface="ＭＳ Ｐゴシック" pitchFamily="-84" charset="-128"/>
                <a:cs typeface="ＭＳ Ｐゴシック" pitchFamily="-84" charset="-128"/>
              </a:rPr>
              <a:t>4. It is computationally infeasible for an adversary, knowing the public key, PU</a:t>
            </a:r>
            <a:r>
              <a:rPr lang="en-US" sz="1200" kern="1200" baseline="-25000" dirty="0" smtClean="0">
                <a:solidFill>
                  <a:schemeClr val="tx1"/>
                </a:solidFill>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to determine the private key, PR</a:t>
            </a:r>
            <a:r>
              <a:rPr lang="en-US" sz="1200" kern="1200" baseline="-25000" dirty="0" smtClean="0">
                <a:solidFill>
                  <a:schemeClr val="tx1"/>
                </a:solidFill>
                <a:latin typeface="Arial" pitchFamily="-84" charset="0"/>
                <a:ea typeface="ＭＳ Ｐゴシック" pitchFamily="-84" charset="-128"/>
                <a:cs typeface="ＭＳ Ｐゴシック" pitchFamily="-84" charset="-128"/>
              </a:rPr>
              <a:t>b</a:t>
            </a:r>
          </a:p>
          <a:p>
            <a:pPr eaLnBrk="1" hangingPunct="1">
              <a:buFontTx/>
              <a:buNone/>
            </a:pPr>
            <a:r>
              <a:rPr lang="en-US" dirty="0" smtClean="0">
                <a:latin typeface="Arial" pitchFamily="-84" charset="0"/>
                <a:ea typeface="ＭＳ Ｐゴシック" pitchFamily="-84" charset="-128"/>
                <a:cs typeface="ＭＳ Ｐゴシック" pitchFamily="-84" charset="-128"/>
              </a:rPr>
              <a:t>5. It is computationally infeasible for an adversary, knowing the public key, PU</a:t>
            </a:r>
            <a:r>
              <a:rPr lang="en-US" sz="1200" kern="1200" baseline="-25000" dirty="0" smtClean="0">
                <a:solidFill>
                  <a:schemeClr val="tx1"/>
                </a:solidFill>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and a ciphertext, C, to recover the original message, M.</a:t>
            </a:r>
          </a:p>
          <a:p>
            <a:pPr eaLnBrk="1" hangingPunct="1">
              <a:buFontTx/>
              <a:buNone/>
            </a:pPr>
            <a:r>
              <a:rPr lang="en-US" dirty="0" smtClean="0">
                <a:latin typeface="Arial" pitchFamily="-84" charset="0"/>
                <a:ea typeface="ＭＳ Ｐゴシック" pitchFamily="-84" charset="-128"/>
                <a:cs typeface="ＭＳ Ｐゴシック" pitchFamily="-84" charset="-128"/>
              </a:rPr>
              <a:t>6. (optional) The two keys can be applied in either order:  </a:t>
            </a:r>
          </a:p>
          <a:p>
            <a:pPr eaLnBrk="1" hangingPunct="1"/>
            <a:r>
              <a:rPr lang="en-US" dirty="0" smtClean="0">
                <a:latin typeface="Arial" pitchFamily="-84" charset="0"/>
                <a:ea typeface="ＭＳ Ｐゴシック" pitchFamily="-84" charset="-128"/>
                <a:cs typeface="ＭＳ Ｐゴシック" pitchFamily="-84" charset="-128"/>
              </a:rPr>
              <a:t>	M = D[PU</a:t>
            </a:r>
            <a:r>
              <a:rPr lang="en-US" sz="1200" kern="1200" baseline="-25000" dirty="0" smtClean="0">
                <a:solidFill>
                  <a:schemeClr val="tx1"/>
                </a:solidFill>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 E(PR</a:t>
            </a:r>
            <a:r>
              <a:rPr lang="en-US" sz="1200" kern="1200" baseline="-25000" dirty="0" smtClean="0">
                <a:solidFill>
                  <a:schemeClr val="tx1"/>
                </a:solidFill>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M)] = D[PR</a:t>
            </a:r>
            <a:r>
              <a:rPr lang="en-US" sz="1200" kern="1200" baseline="-25000" dirty="0" smtClean="0">
                <a:solidFill>
                  <a:schemeClr val="tx1"/>
                </a:solidFill>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E(PU</a:t>
            </a:r>
            <a:r>
              <a:rPr lang="en-US" sz="1200" kern="1200" baseline="-25000" dirty="0" smtClean="0">
                <a:solidFill>
                  <a:schemeClr val="tx1"/>
                </a:solidFill>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M)]</a:t>
            </a:r>
            <a:endParaRPr lang="en-US" dirty="0" smtClean="0">
              <a:latin typeface="Times-Roman" charset="0"/>
              <a:ea typeface="ＭＳ Ｐゴシック" pitchFamily="-84" charset="-128"/>
              <a:cs typeface="ＭＳ Ｐゴシック" pitchFamily="-84" charset="-128"/>
            </a:endParaRPr>
          </a:p>
          <a:p>
            <a:pPr eaLnBrk="1" hangingPunct="1"/>
            <a:endParaRPr lang="en-US" dirty="0" smtClean="0">
              <a:latin typeface="Arial" pitchFamily="-84" charset="0"/>
              <a:ea typeface="ＭＳ Ｐゴシック" pitchFamily="-84" charset="-128"/>
              <a:cs typeface="ＭＳ Ｐゴシック" pitchFamily="-84" charset="-128"/>
            </a:endParaRPr>
          </a:p>
          <a:p>
            <a:pPr eaLnBrk="1" hangingPunct="1"/>
            <a:r>
              <a:rPr lang="en-US" dirty="0" smtClean="0">
                <a:latin typeface="Arial" pitchFamily="-84" charset="0"/>
                <a:ea typeface="ＭＳ Ｐゴシック" pitchFamily="-84" charset="-128"/>
                <a:cs typeface="ＭＳ Ｐゴシック" pitchFamily="-84" charset="-128"/>
              </a:rPr>
              <a:t>These are formidable requirements, as evidenced by the fact that only a few algorithms (RSA, elliptic curve cryptography, Diffie-Hellman, DSS) have received widespread acceptance in the several decades since the concept of public-key cryptography was proposed.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62CBDA85-8DA4-7044-9A8A-5698E85F7EBD}" type="slidenum">
              <a:rPr lang="en-AU">
                <a:latin typeface="Arial" pitchFamily="-84" charset="0"/>
              </a:rPr>
              <a:pPr/>
              <a:t>14</a:t>
            </a:fld>
            <a:endParaRPr lang="en-AU" dirty="0">
              <a:latin typeface="Arial" pitchFamily="-8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As with symmetric encryption, a public-key encryption scheme is vulnerable to a</a:t>
            </a:r>
          </a:p>
          <a:p>
            <a:r>
              <a:rPr lang="en-US" sz="1200" kern="1200" baseline="0" dirty="0" smtClean="0">
                <a:solidFill>
                  <a:schemeClr val="tx1"/>
                </a:solidFill>
                <a:latin typeface="Arial" charset="0"/>
                <a:ea typeface="ＭＳ Ｐゴシック" pitchFamily="-107" charset="-128"/>
                <a:cs typeface="ＭＳ Ｐゴシック" pitchFamily="-107" charset="-128"/>
              </a:rPr>
              <a:t>brute-force attack. The countermeasure is the same: Use large keys. However, there</a:t>
            </a:r>
          </a:p>
          <a:p>
            <a:r>
              <a:rPr lang="en-US" sz="1200" kern="1200" baseline="0" dirty="0" smtClean="0">
                <a:solidFill>
                  <a:schemeClr val="tx1"/>
                </a:solidFill>
                <a:latin typeface="Arial" charset="0"/>
                <a:ea typeface="ＭＳ Ｐゴシック" pitchFamily="-107" charset="-128"/>
                <a:cs typeface="ＭＳ Ｐゴシック" pitchFamily="-107" charset="-128"/>
              </a:rPr>
              <a:t>is a tradeoff to be considered. Public-key systems depend on the use of some sort of</a:t>
            </a:r>
          </a:p>
          <a:p>
            <a:r>
              <a:rPr lang="en-US" sz="1200" kern="1200" baseline="0" dirty="0" smtClean="0">
                <a:solidFill>
                  <a:schemeClr val="tx1"/>
                </a:solidFill>
                <a:latin typeface="Arial" charset="0"/>
                <a:ea typeface="ＭＳ Ｐゴシック" pitchFamily="-107" charset="-128"/>
                <a:cs typeface="ＭＳ Ｐゴシック" pitchFamily="-107" charset="-128"/>
              </a:rPr>
              <a:t>invertible mathematical function. The complexity of calculating these functions may</a:t>
            </a:r>
          </a:p>
          <a:p>
            <a:r>
              <a:rPr lang="en-US" sz="1200" kern="1200" baseline="0" dirty="0" smtClean="0">
                <a:solidFill>
                  <a:schemeClr val="tx1"/>
                </a:solidFill>
                <a:latin typeface="Arial" charset="0"/>
                <a:ea typeface="ＭＳ Ｐゴシック" pitchFamily="-107" charset="-128"/>
                <a:cs typeface="ＭＳ Ｐゴシック" pitchFamily="-107" charset="-128"/>
              </a:rPr>
              <a:t>not scale linearly with the number of bits in the key but grow more rapidly than that.</a:t>
            </a:r>
          </a:p>
          <a:p>
            <a:r>
              <a:rPr lang="en-US" sz="1200" kern="1200" baseline="0" dirty="0" smtClean="0">
                <a:solidFill>
                  <a:schemeClr val="tx1"/>
                </a:solidFill>
                <a:latin typeface="Arial" charset="0"/>
                <a:ea typeface="ＭＳ Ｐゴシック" pitchFamily="-107" charset="-128"/>
                <a:cs typeface="ＭＳ Ｐゴシック" pitchFamily="-107" charset="-128"/>
              </a:rPr>
              <a:t>Thus, the key size must be large enough to make brute-force attack impractical but</a:t>
            </a:r>
          </a:p>
          <a:p>
            <a:r>
              <a:rPr lang="en-US" sz="1200" kern="1200" baseline="0" dirty="0" smtClean="0">
                <a:solidFill>
                  <a:schemeClr val="tx1"/>
                </a:solidFill>
                <a:latin typeface="Arial" charset="0"/>
                <a:ea typeface="ＭＳ Ｐゴシック" pitchFamily="-107" charset="-128"/>
                <a:cs typeface="ＭＳ Ｐゴシック" pitchFamily="-107" charset="-128"/>
              </a:rPr>
              <a:t>small enough for practical encryption and decryption. In practice, the key sizes that</a:t>
            </a:r>
          </a:p>
          <a:p>
            <a:r>
              <a:rPr lang="en-US" sz="1200" kern="1200" baseline="0" dirty="0" smtClean="0">
                <a:solidFill>
                  <a:schemeClr val="tx1"/>
                </a:solidFill>
                <a:latin typeface="Arial" charset="0"/>
                <a:ea typeface="ＭＳ Ｐゴシック" pitchFamily="-107" charset="-128"/>
                <a:cs typeface="ＭＳ Ｐゴシック" pitchFamily="-107" charset="-128"/>
              </a:rPr>
              <a:t>have been proposed do make brute-force attack impractical but result in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decryption speeds that are too slow for general-purpose use. Instead, as was mentioned</a:t>
            </a:r>
          </a:p>
          <a:p>
            <a:r>
              <a:rPr lang="en-US" sz="1200" kern="1200" baseline="0" dirty="0" smtClean="0">
                <a:solidFill>
                  <a:schemeClr val="tx1"/>
                </a:solidFill>
                <a:latin typeface="Arial" charset="0"/>
                <a:ea typeface="ＭＳ Ｐゴシック" pitchFamily="-107" charset="-128"/>
                <a:cs typeface="ＭＳ Ｐゴシック" pitchFamily="-107" charset="-128"/>
              </a:rPr>
              <a:t>earlier, public-key encryption is currently confined to key management and</a:t>
            </a:r>
          </a:p>
          <a:p>
            <a:r>
              <a:rPr lang="en-US" sz="1200" kern="1200" baseline="0" dirty="0" smtClean="0">
                <a:solidFill>
                  <a:schemeClr val="tx1"/>
                </a:solidFill>
                <a:latin typeface="Arial" charset="0"/>
                <a:ea typeface="ＭＳ Ｐゴシック" pitchFamily="-107" charset="-128"/>
                <a:cs typeface="ＭＳ Ｐゴシック" pitchFamily="-107" charset="-128"/>
              </a:rPr>
              <a:t>signature applications.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Another form of attack is to find some way to compute the private key given</a:t>
            </a:r>
          </a:p>
          <a:p>
            <a:r>
              <a:rPr lang="en-US" sz="1200" kern="1200" baseline="0" dirty="0" smtClean="0">
                <a:solidFill>
                  <a:schemeClr val="tx1"/>
                </a:solidFill>
                <a:latin typeface="Arial" charset="0"/>
                <a:ea typeface="ＭＳ Ｐゴシック" pitchFamily="-107" charset="-128"/>
                <a:cs typeface="ＭＳ Ｐゴシック" pitchFamily="-107" charset="-128"/>
              </a:rPr>
              <a:t>the public key. To date, it has not been mathematically proven that this form of attack</a:t>
            </a:r>
          </a:p>
          <a:p>
            <a:r>
              <a:rPr lang="en-US" sz="1200" kern="1200" baseline="0" dirty="0" smtClean="0">
                <a:solidFill>
                  <a:schemeClr val="tx1"/>
                </a:solidFill>
                <a:latin typeface="Arial" charset="0"/>
                <a:ea typeface="ＭＳ Ｐゴシック" pitchFamily="-107" charset="-128"/>
                <a:cs typeface="ＭＳ Ｐゴシック" pitchFamily="-107" charset="-128"/>
              </a:rPr>
              <a:t>is infeasible for a particular public-key algorithm. Thus, any given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including the widely used RSA algorithm, is suspect. The history of cryptanalysis</a:t>
            </a:r>
          </a:p>
          <a:p>
            <a:r>
              <a:rPr lang="en-US" sz="1200" kern="1200" baseline="0" dirty="0" smtClean="0">
                <a:solidFill>
                  <a:schemeClr val="tx1"/>
                </a:solidFill>
                <a:latin typeface="Arial" charset="0"/>
                <a:ea typeface="ＭＳ Ｐゴシック" pitchFamily="-107" charset="-128"/>
                <a:cs typeface="ＭＳ Ｐゴシック" pitchFamily="-107" charset="-128"/>
              </a:rPr>
              <a:t>shows that a problem that seems insoluble from one perspective can be found to</a:t>
            </a:r>
          </a:p>
          <a:p>
            <a:r>
              <a:rPr lang="en-US" sz="1200" kern="1200" baseline="0" dirty="0" smtClean="0">
                <a:solidFill>
                  <a:schemeClr val="tx1"/>
                </a:solidFill>
                <a:latin typeface="Arial" charset="0"/>
                <a:ea typeface="ＭＳ Ｐゴシック" pitchFamily="-107" charset="-128"/>
                <a:cs typeface="ＭＳ Ｐゴシック" pitchFamily="-107" charset="-128"/>
              </a:rPr>
              <a:t>have a solution if looked at in an entirely different way.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Finally, there is a form of attack that is peculiar to public-key systems. This is,</a:t>
            </a:r>
          </a:p>
          <a:p>
            <a:r>
              <a:rPr lang="en-US" sz="1200" kern="1200" baseline="0" dirty="0" smtClean="0">
                <a:solidFill>
                  <a:schemeClr val="tx1"/>
                </a:solidFill>
                <a:latin typeface="Arial" charset="0"/>
                <a:ea typeface="ＭＳ Ｐゴシック" pitchFamily="-107" charset="-128"/>
                <a:cs typeface="ＭＳ Ｐゴシック" pitchFamily="-107" charset="-128"/>
              </a:rPr>
              <a:t>in essence, a probable-message attack. Suppose, for example, that a message were to</a:t>
            </a:r>
          </a:p>
          <a:p>
            <a:r>
              <a:rPr lang="en-US" sz="1200" kern="1200" baseline="0" dirty="0" smtClean="0">
                <a:solidFill>
                  <a:schemeClr val="tx1"/>
                </a:solidFill>
                <a:latin typeface="Arial" charset="0"/>
                <a:ea typeface="ＭＳ Ｐゴシック" pitchFamily="-107" charset="-128"/>
                <a:cs typeface="ＭＳ Ｐゴシック" pitchFamily="-107" charset="-128"/>
              </a:rPr>
              <a:t>be sent that consisted solely of a 56-bit DES key. An adversary could encrypt all possible</a:t>
            </a:r>
          </a:p>
          <a:p>
            <a:r>
              <a:rPr lang="en-US" sz="1200" kern="1200" baseline="0" dirty="0" smtClean="0">
                <a:solidFill>
                  <a:schemeClr val="tx1"/>
                </a:solidFill>
                <a:latin typeface="Arial" charset="0"/>
                <a:ea typeface="ＭＳ Ｐゴシック" pitchFamily="-107" charset="-128"/>
                <a:cs typeface="ＭＳ Ｐゴシック" pitchFamily="-107" charset="-128"/>
              </a:rPr>
              <a:t>56-bit DES keys using the public key and could discover the encrypted key by</a:t>
            </a:r>
          </a:p>
          <a:p>
            <a:r>
              <a:rPr lang="en-US" sz="1200" kern="1200" baseline="0" dirty="0" smtClean="0">
                <a:solidFill>
                  <a:schemeClr val="tx1"/>
                </a:solidFill>
                <a:latin typeface="Arial" charset="0"/>
                <a:ea typeface="ＭＳ Ｐゴシック" pitchFamily="-107" charset="-128"/>
                <a:cs typeface="ＭＳ Ｐゴシック" pitchFamily="-107" charset="-128"/>
              </a:rPr>
              <a:t>matching the transmitted ciphertext. Thus, no matter how large the key size of the</a:t>
            </a:r>
          </a:p>
          <a:p>
            <a:r>
              <a:rPr lang="en-US" sz="1200" kern="1200" baseline="0" dirty="0" smtClean="0">
                <a:solidFill>
                  <a:schemeClr val="tx1"/>
                </a:solidFill>
                <a:latin typeface="Arial" charset="0"/>
                <a:ea typeface="ＭＳ Ｐゴシック" pitchFamily="-107" charset="-128"/>
                <a:cs typeface="ＭＳ Ｐゴシック" pitchFamily="-107" charset="-128"/>
              </a:rPr>
              <a:t>public-key scheme, the attack is reduced to a brute-force attack on a 56-bit key. This</a:t>
            </a:r>
          </a:p>
          <a:p>
            <a:r>
              <a:rPr lang="en-US" sz="1200" kern="1200" baseline="0" dirty="0" smtClean="0">
                <a:solidFill>
                  <a:schemeClr val="tx1"/>
                </a:solidFill>
                <a:latin typeface="Arial" charset="0"/>
                <a:ea typeface="ＭＳ Ｐゴシック" pitchFamily="-107" charset="-128"/>
                <a:cs typeface="ＭＳ Ｐゴシック" pitchFamily="-107" charset="-128"/>
              </a:rPr>
              <a:t>attack can be thwarted by appending some random bits to such simple messages.</a:t>
            </a:r>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A3E84305-015B-2648-A04D-F6EDB374C6A8}" type="slidenum">
              <a:rPr lang="en-AU">
                <a:latin typeface="Arial" pitchFamily="-84" charset="0"/>
              </a:rPr>
              <a:pPr/>
              <a:t>15</a:t>
            </a:fld>
            <a:endParaRPr lang="en-AU" dirty="0">
              <a:latin typeface="Arial" pitchFamily="-8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 pioneering paper by Diffie and Hellman [DIFF76b] introduced a new approach</a:t>
            </a:r>
          </a:p>
          <a:p>
            <a:r>
              <a:rPr lang="en-US" sz="1200" kern="1200" baseline="0" dirty="0" smtClean="0">
                <a:solidFill>
                  <a:schemeClr val="tx1"/>
                </a:solidFill>
                <a:latin typeface="Arial" charset="0"/>
                <a:ea typeface="ＭＳ Ｐゴシック" pitchFamily="-107" charset="-128"/>
                <a:cs typeface="ＭＳ Ｐゴシック" pitchFamily="-107" charset="-128"/>
              </a:rPr>
              <a:t>to cryptography and, in effect, challenged cryptologists to come up with a cryptographic</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 that met the requirements for public-key systems. A number of</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algorithms have been proposed for public-key cryptography. Some of these, though</a:t>
            </a:r>
          </a:p>
          <a:p>
            <a:r>
              <a:rPr lang="en-US" sz="1200" kern="1200" baseline="0" dirty="0" smtClean="0">
                <a:solidFill>
                  <a:schemeClr val="tx1"/>
                </a:solidFill>
                <a:latin typeface="Arial" charset="0"/>
                <a:ea typeface="ＭＳ Ｐゴシック" pitchFamily="-107" charset="-128"/>
                <a:cs typeface="ＭＳ Ｐゴシック" pitchFamily="-107" charset="-128"/>
              </a:rPr>
              <a:t>initially promising, turned out to be breakable.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One of the first successful responses to the challenge was developed in 1977</a:t>
            </a:r>
          </a:p>
          <a:p>
            <a:r>
              <a:rPr lang="en-US" sz="1200" kern="1200" baseline="0" dirty="0" smtClean="0">
                <a:solidFill>
                  <a:schemeClr val="tx1"/>
                </a:solidFill>
                <a:latin typeface="Arial" charset="0"/>
                <a:ea typeface="ＭＳ Ｐゴシック" pitchFamily="-107" charset="-128"/>
                <a:cs typeface="ＭＳ Ｐゴシック" pitchFamily="-107" charset="-128"/>
              </a:rPr>
              <a:t>by Ron Rivest, Adi Shamir, and Len Adleman at MIT and first published in 1978</a:t>
            </a:r>
          </a:p>
          <a:p>
            <a:r>
              <a:rPr lang="en-US" sz="1200" kern="1200" baseline="0" dirty="0" smtClean="0">
                <a:solidFill>
                  <a:schemeClr val="tx1"/>
                </a:solidFill>
                <a:latin typeface="Arial" charset="0"/>
                <a:ea typeface="ＭＳ Ｐゴシック" pitchFamily="-107" charset="-128"/>
                <a:cs typeface="ＭＳ Ｐゴシック" pitchFamily="-107" charset="-128"/>
              </a:rPr>
              <a:t>[RIVE78].  The Rivest-Shamir-Adleman (RSA) scheme has since that time reigned</a:t>
            </a:r>
          </a:p>
          <a:p>
            <a:r>
              <a:rPr lang="en-US" sz="1200" kern="1200" baseline="0" dirty="0" smtClean="0">
                <a:solidFill>
                  <a:schemeClr val="tx1"/>
                </a:solidFill>
                <a:latin typeface="Arial" charset="0"/>
                <a:ea typeface="ＭＳ Ｐゴシック" pitchFamily="-107" charset="-128"/>
                <a:cs typeface="ＭＳ Ｐゴシック" pitchFamily="-107" charset="-128"/>
              </a:rPr>
              <a:t>supreme as the most widely accepted and implemented general-purpose approach</a:t>
            </a:r>
          </a:p>
          <a:p>
            <a:r>
              <a:rPr lang="en-US" sz="1200" kern="1200" baseline="0" dirty="0" smtClean="0">
                <a:solidFill>
                  <a:schemeClr val="tx1"/>
                </a:solidFill>
                <a:latin typeface="Arial" charset="0"/>
                <a:ea typeface="ＭＳ Ｐゴシック" pitchFamily="-107" charset="-128"/>
                <a:cs typeface="ＭＳ Ｐゴシック" pitchFamily="-107" charset="-128"/>
              </a:rPr>
              <a:t>to public-key encryption.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 RSA  scheme is a cipher in which the plaintext and ciphertext are integers</a:t>
            </a:r>
          </a:p>
          <a:p>
            <a:r>
              <a:rPr lang="en-US" sz="1200" kern="1200" baseline="0" dirty="0" smtClean="0">
                <a:solidFill>
                  <a:schemeClr val="tx1"/>
                </a:solidFill>
                <a:latin typeface="Arial" charset="0"/>
                <a:ea typeface="ＭＳ Ｐゴシック" pitchFamily="-107" charset="-128"/>
                <a:cs typeface="ＭＳ Ｐゴシック" pitchFamily="-107" charset="-128"/>
              </a:rPr>
              <a:t>between 0 and n -  1 for some n . A typical size for n  is 1024 bits, or 309 decimal</a:t>
            </a:r>
          </a:p>
          <a:p>
            <a:r>
              <a:rPr lang="en-US" sz="1200" kern="1200" baseline="0" dirty="0" smtClean="0">
                <a:solidFill>
                  <a:schemeClr val="tx1"/>
                </a:solidFill>
                <a:latin typeface="Arial" charset="0"/>
                <a:ea typeface="ＭＳ Ｐゴシック" pitchFamily="-107" charset="-128"/>
                <a:cs typeface="ＭＳ Ｐゴシック" pitchFamily="-107" charset="-128"/>
              </a:rPr>
              <a:t>digits. That is, n  is less than 2</a:t>
            </a:r>
            <a:r>
              <a:rPr lang="en-US" sz="1200" kern="1200" baseline="30000" dirty="0" smtClean="0">
                <a:solidFill>
                  <a:schemeClr val="tx1"/>
                </a:solidFill>
                <a:latin typeface="Arial" charset="0"/>
                <a:ea typeface="ＭＳ Ｐゴシック" pitchFamily="-107" charset="-128"/>
                <a:cs typeface="ＭＳ Ｐゴシック" pitchFamily="-107" charset="-128"/>
              </a:rPr>
              <a:t>1024</a:t>
            </a:r>
            <a:r>
              <a:rPr lang="en-US" sz="1200" kern="1200" baseline="0" dirty="0" smtClean="0">
                <a:solidFill>
                  <a:schemeClr val="tx1"/>
                </a:solidFill>
                <a:latin typeface="Arial" charset="0"/>
                <a:ea typeface="ＭＳ Ｐゴシック" pitchFamily="-107" charset="-128"/>
                <a:cs typeface="ＭＳ Ｐゴシック" pitchFamily="-107" charset="-128"/>
              </a:rPr>
              <a:t> . We examine RSA in this section in some detail,</a:t>
            </a:r>
          </a:p>
          <a:p>
            <a:r>
              <a:rPr lang="en-US" sz="1200" kern="1200" baseline="0" dirty="0" smtClean="0">
                <a:solidFill>
                  <a:schemeClr val="tx1"/>
                </a:solidFill>
                <a:latin typeface="Arial" charset="0"/>
                <a:ea typeface="ＭＳ Ｐゴシック" pitchFamily="-107" charset="-128"/>
                <a:cs typeface="ＭＳ Ｐゴシック" pitchFamily="-107" charset="-128"/>
              </a:rPr>
              <a:t>beginning with an explanation of the algorithm. Then we examine some of the computational</a:t>
            </a:r>
          </a:p>
          <a:p>
            <a:r>
              <a:rPr lang="en-US" sz="1200" kern="1200" baseline="0" dirty="0" smtClean="0">
                <a:solidFill>
                  <a:schemeClr val="tx1"/>
                </a:solidFill>
                <a:latin typeface="Arial" charset="0"/>
                <a:ea typeface="ＭＳ Ｐゴシック" pitchFamily="-107" charset="-128"/>
                <a:cs typeface="ＭＳ Ｐゴシック" pitchFamily="-107" charset="-128"/>
              </a:rPr>
              <a:t>and cryptanalytical implications of RSA.</a:t>
            </a:r>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97A3115-DA4F-7944-8D9D-AAB9DF8DF3CE}" type="slidenum">
              <a:rPr lang="en-AU">
                <a:latin typeface="Arial" pitchFamily="-84" charset="0"/>
              </a:rPr>
              <a:pPr/>
              <a:t>16</a:t>
            </a:fld>
            <a:endParaRPr lang="en-AU" dirty="0">
              <a:latin typeface="Arial" pitchFamily="-8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 RSA makes use of an expression with exponentials. Plaintext is encrypted in blocks,</a:t>
            </a:r>
          </a:p>
          <a:p>
            <a:r>
              <a:rPr lang="en-US" sz="1200" b="0" kern="1200" baseline="0" dirty="0" smtClean="0">
                <a:solidFill>
                  <a:schemeClr val="tx1"/>
                </a:solidFill>
                <a:latin typeface="Arial" charset="0"/>
                <a:ea typeface="ＭＳ Ｐゴシック" pitchFamily="-107" charset="-128"/>
                <a:cs typeface="ＭＳ Ｐゴシック" pitchFamily="-107" charset="-128"/>
              </a:rPr>
              <a:t>with each block having a binary value less than some number n . That is, the block</a:t>
            </a:r>
          </a:p>
          <a:p>
            <a:r>
              <a:rPr lang="en-US" sz="1200" b="0" kern="1200" baseline="0" dirty="0" smtClean="0">
                <a:solidFill>
                  <a:schemeClr val="tx1"/>
                </a:solidFill>
                <a:latin typeface="Arial" charset="0"/>
                <a:ea typeface="ＭＳ Ｐゴシック" pitchFamily="-107" charset="-128"/>
                <a:cs typeface="ＭＳ Ｐゴシック" pitchFamily="-107" charset="-128"/>
              </a:rPr>
              <a:t>size must be less than or equal to log</a:t>
            </a:r>
            <a:r>
              <a:rPr lang="en-US" sz="1200" b="0" kern="1200" baseline="-25000" dirty="0" smtClean="0">
                <a:solidFill>
                  <a:schemeClr val="tx1"/>
                </a:solidFill>
                <a:latin typeface="Arial" charset="0"/>
                <a:ea typeface="ＭＳ Ｐゴシック" pitchFamily="-107" charset="-128"/>
                <a:cs typeface="ＭＳ Ｐゴシック" pitchFamily="-107" charset="-128"/>
              </a:rPr>
              <a:t>2</a:t>
            </a:r>
            <a:r>
              <a:rPr lang="en-US" sz="1200" b="0" kern="1200" baseline="0" dirty="0" smtClean="0">
                <a:solidFill>
                  <a:schemeClr val="tx1"/>
                </a:solidFill>
                <a:latin typeface="Arial" charset="0"/>
                <a:ea typeface="ＭＳ Ｐゴシック" pitchFamily="-107" charset="-128"/>
                <a:cs typeface="ＭＳ Ｐゴシック" pitchFamily="-107" charset="-128"/>
              </a:rPr>
              <a:t> (n ) +  1; in practice, the block size is i  bits,</a:t>
            </a:r>
          </a:p>
          <a:p>
            <a:r>
              <a:rPr lang="en-US" sz="1200" b="0" kern="1200" baseline="0" dirty="0" smtClean="0">
                <a:solidFill>
                  <a:schemeClr val="tx1"/>
                </a:solidFill>
                <a:latin typeface="Arial" charset="0"/>
                <a:ea typeface="ＭＳ Ｐゴシック" pitchFamily="-107" charset="-128"/>
                <a:cs typeface="ＭＳ Ｐゴシック" pitchFamily="-107" charset="-128"/>
              </a:rPr>
              <a:t>where 2</a:t>
            </a:r>
            <a:r>
              <a:rPr lang="en-US" sz="1200" b="0" kern="1200" baseline="30000" dirty="0" smtClean="0">
                <a:solidFill>
                  <a:schemeClr val="tx1"/>
                </a:solidFill>
                <a:latin typeface="Arial" charset="0"/>
                <a:ea typeface="ＭＳ Ｐゴシック" pitchFamily="-107" charset="-128"/>
                <a:cs typeface="ＭＳ Ｐゴシック" pitchFamily="-107" charset="-128"/>
              </a:rPr>
              <a:t>i </a:t>
            </a:r>
            <a:r>
              <a:rPr lang="en-US" sz="1200" b="0" kern="1200" baseline="0" dirty="0" smtClean="0">
                <a:solidFill>
                  <a:schemeClr val="tx1"/>
                </a:solidFill>
                <a:latin typeface="Arial" charset="0"/>
                <a:ea typeface="ＭＳ Ｐゴシック" pitchFamily="-107" charset="-128"/>
                <a:cs typeface="ＭＳ Ｐゴシック" pitchFamily="-107" charset="-128"/>
              </a:rPr>
              <a:t>&lt; n ≤  2</a:t>
            </a:r>
            <a:r>
              <a:rPr lang="en-US" sz="1200" b="0" kern="1200" baseline="30000" dirty="0" smtClean="0">
                <a:solidFill>
                  <a:schemeClr val="tx1"/>
                </a:solidFill>
                <a:latin typeface="Arial" charset="0"/>
                <a:ea typeface="ＭＳ Ｐゴシック" pitchFamily="-107" charset="-128"/>
                <a:cs typeface="ＭＳ Ｐゴシック" pitchFamily="-107" charset="-128"/>
              </a:rPr>
              <a:t>i+1 </a:t>
            </a:r>
            <a:r>
              <a:rPr lang="en-US" sz="1200" b="0" kern="1200" baseline="0" dirty="0" smtClean="0">
                <a:solidFill>
                  <a:schemeClr val="tx1"/>
                </a:solidFill>
                <a:latin typeface="Arial" charset="0"/>
                <a:ea typeface="ＭＳ Ｐゴシック" pitchFamily="-107" charset="-128"/>
                <a:cs typeface="ＭＳ Ｐゴシック" pitchFamily="-107" charset="-128"/>
              </a:rPr>
              <a:t>. Encryption and decryption are of the following form, for some</a:t>
            </a:r>
          </a:p>
          <a:p>
            <a:r>
              <a:rPr lang="en-US" sz="1200" b="0" kern="1200" baseline="0" dirty="0" smtClean="0">
                <a:solidFill>
                  <a:schemeClr val="tx1"/>
                </a:solidFill>
                <a:latin typeface="Arial" charset="0"/>
                <a:ea typeface="ＭＳ Ｐゴシック" pitchFamily="-107" charset="-128"/>
                <a:cs typeface="ＭＳ Ｐゴシック" pitchFamily="-107" charset="-128"/>
              </a:rPr>
              <a:t>plaintext block M  and ciphertext block C.</a:t>
            </a:r>
          </a:p>
          <a:p>
            <a:r>
              <a:rPr lang="en-US" sz="1200" b="0" kern="1200" baseline="0" dirty="0" smtClean="0">
                <a:solidFill>
                  <a:schemeClr val="tx1"/>
                </a:solidFill>
                <a:latin typeface="Arial" charset="0"/>
                <a:ea typeface="ＭＳ Ｐゴシック" pitchFamily="-107" charset="-128"/>
                <a:cs typeface="ＭＳ Ｐゴシック" pitchFamily="-107" charset="-128"/>
              </a:rPr>
              <a:t>C = M</a:t>
            </a:r>
            <a:r>
              <a:rPr lang="en-US" sz="2400" i="1" kern="1200" baseline="30000" dirty="0" smtClean="0">
                <a:solidFill>
                  <a:schemeClr val="tx2"/>
                </a:solidFill>
                <a:latin typeface="+mn-lt"/>
                <a:ea typeface="ＭＳ Ｐゴシック" pitchFamily="-84" charset="-128"/>
                <a:cs typeface="ＭＳ Ｐゴシック" pitchFamily="-84" charset="-128"/>
              </a:rPr>
              <a:t>e</a:t>
            </a:r>
            <a:r>
              <a:rPr lang="en-US" sz="1200" b="0" kern="1200" baseline="0" dirty="0" smtClean="0">
                <a:solidFill>
                  <a:schemeClr val="tx1"/>
                </a:solidFill>
                <a:latin typeface="Arial" charset="0"/>
                <a:ea typeface="ＭＳ Ｐゴシック" pitchFamily="-107" charset="-128"/>
                <a:cs typeface="ＭＳ Ｐゴシック" pitchFamily="-107" charset="-128"/>
              </a:rPr>
              <a:t>  mod n</a:t>
            </a:r>
          </a:p>
          <a:p>
            <a:r>
              <a:rPr lang="en-US" sz="1200" b="0" kern="1200" baseline="0" dirty="0" smtClean="0">
                <a:solidFill>
                  <a:schemeClr val="tx1"/>
                </a:solidFill>
                <a:latin typeface="Arial" charset="0"/>
                <a:ea typeface="ＭＳ Ｐゴシック" pitchFamily="-107" charset="-128"/>
                <a:cs typeface="ＭＳ Ｐゴシック" pitchFamily="-107" charset="-128"/>
              </a:rPr>
              <a:t>M = C</a:t>
            </a:r>
            <a:r>
              <a:rPr lang="en-US" sz="2400" i="1" kern="1200" baseline="30000" dirty="0" smtClean="0">
                <a:solidFill>
                  <a:schemeClr val="tx2"/>
                </a:solidFill>
                <a:latin typeface="+mn-lt"/>
                <a:ea typeface="ＭＳ Ｐゴシック" pitchFamily="-84" charset="-128"/>
                <a:cs typeface="ＭＳ Ｐゴシック" pitchFamily="-84" charset="-128"/>
              </a:rPr>
              <a:t>d</a:t>
            </a:r>
            <a:r>
              <a:rPr lang="en-US" sz="1200" b="0" kern="1200" baseline="0" dirty="0" smtClean="0">
                <a:solidFill>
                  <a:schemeClr val="tx1"/>
                </a:solidFill>
                <a:latin typeface="Arial" charset="0"/>
                <a:ea typeface="ＭＳ Ｐゴシック" pitchFamily="-107" charset="-128"/>
                <a:cs typeface="ＭＳ Ｐゴシック" pitchFamily="-107" charset="-128"/>
              </a:rPr>
              <a:t>  mod n =  (M</a:t>
            </a:r>
            <a:r>
              <a:rPr lang="en-US" sz="2400" i="1" kern="1200" baseline="30000" dirty="0" smtClean="0">
                <a:solidFill>
                  <a:schemeClr val="tx2"/>
                </a:solidFill>
                <a:latin typeface="+mn-lt"/>
                <a:ea typeface="ＭＳ Ｐゴシック" pitchFamily="-84" charset="-128"/>
                <a:cs typeface="ＭＳ Ｐゴシック" pitchFamily="-84" charset="-128"/>
              </a:rPr>
              <a:t>e</a:t>
            </a:r>
            <a:r>
              <a:rPr lang="en-US" sz="1200" b="0" kern="1200" baseline="0" dirty="0" smtClean="0">
                <a:solidFill>
                  <a:schemeClr val="tx1"/>
                </a:solidFill>
                <a:latin typeface="Arial" charset="0"/>
                <a:ea typeface="ＭＳ Ｐゴシック" pitchFamily="-107" charset="-128"/>
                <a:cs typeface="ＭＳ Ｐゴシック" pitchFamily="-107" charset="-128"/>
              </a:rPr>
              <a:t> )</a:t>
            </a:r>
            <a:r>
              <a:rPr lang="en-US" sz="2400" i="1" kern="1200" baseline="30000" dirty="0" smtClean="0">
                <a:solidFill>
                  <a:schemeClr val="tx2"/>
                </a:solidFill>
                <a:latin typeface="+mn-lt"/>
                <a:ea typeface="ＭＳ Ｐゴシック" pitchFamily="-84" charset="-128"/>
                <a:cs typeface="ＭＳ Ｐゴシック" pitchFamily="-84" charset="-128"/>
              </a:rPr>
              <a:t>d</a:t>
            </a:r>
            <a:r>
              <a:rPr lang="en-US" sz="1200" b="0" kern="1200" baseline="0" dirty="0" smtClean="0">
                <a:solidFill>
                  <a:schemeClr val="tx1"/>
                </a:solidFill>
                <a:latin typeface="Arial" charset="0"/>
                <a:ea typeface="ＭＳ Ｐゴシック" pitchFamily="-107" charset="-128"/>
                <a:cs typeface="ＭＳ Ｐゴシック" pitchFamily="-107" charset="-128"/>
              </a:rPr>
              <a:t>  mod n = M</a:t>
            </a:r>
            <a:r>
              <a:rPr lang="en-US" sz="2400" i="1" kern="1200" baseline="30000" dirty="0" smtClean="0">
                <a:solidFill>
                  <a:schemeClr val="tx2"/>
                </a:solidFill>
                <a:latin typeface="+mn-lt"/>
                <a:ea typeface="ＭＳ Ｐゴシック" pitchFamily="-84" charset="-128"/>
                <a:cs typeface="ＭＳ Ｐゴシック" pitchFamily="-84" charset="-128"/>
              </a:rPr>
              <a:t>ed</a:t>
            </a:r>
            <a:r>
              <a:rPr lang="en-US" sz="1200" b="0" kern="1200" baseline="0" dirty="0" smtClean="0">
                <a:solidFill>
                  <a:schemeClr val="tx1"/>
                </a:solidFill>
                <a:latin typeface="Arial" charset="0"/>
                <a:ea typeface="ＭＳ Ｐゴシック" pitchFamily="-107" charset="-128"/>
                <a:cs typeface="ＭＳ Ｐゴシック" pitchFamily="-107" charset="-128"/>
              </a:rPr>
              <a:t>  mod n</a:t>
            </a:r>
          </a:p>
          <a:p>
            <a:r>
              <a:rPr lang="en-US" sz="1200" b="0" kern="1200" baseline="0" dirty="0" smtClean="0">
                <a:solidFill>
                  <a:schemeClr val="tx1"/>
                </a:solidFill>
                <a:latin typeface="Arial" charset="0"/>
                <a:ea typeface="ＭＳ Ｐゴシック" pitchFamily="-107" charset="-128"/>
                <a:cs typeface="ＭＳ Ｐゴシック" pitchFamily="-107" charset="-128"/>
              </a:rPr>
              <a:t> Both sender and receiver must know the value of n . The sender knows the</a:t>
            </a:r>
          </a:p>
          <a:p>
            <a:r>
              <a:rPr lang="en-US" sz="1200" b="0" kern="1200" baseline="0" dirty="0" smtClean="0">
                <a:solidFill>
                  <a:schemeClr val="tx1"/>
                </a:solidFill>
                <a:latin typeface="Arial" charset="0"/>
                <a:ea typeface="ＭＳ Ｐゴシック" pitchFamily="-107" charset="-128"/>
                <a:cs typeface="ＭＳ Ｐゴシック" pitchFamily="-107" charset="-128"/>
              </a:rPr>
              <a:t>value of e , and only the receiver knows the value of d . Thus, this is a public-key encryption</a:t>
            </a:r>
          </a:p>
          <a:p>
            <a:r>
              <a:rPr lang="en-US" sz="1200" b="0" kern="1200" baseline="0" dirty="0" smtClean="0">
                <a:solidFill>
                  <a:schemeClr val="tx1"/>
                </a:solidFill>
                <a:latin typeface="Arial" charset="0"/>
                <a:ea typeface="ＭＳ Ｐゴシック" pitchFamily="-107" charset="-128"/>
                <a:cs typeface="ＭＳ Ｐゴシック" pitchFamily="-107" charset="-128"/>
              </a:rPr>
              <a:t>algorithm with a public key of PU =  {e , n } and a private key of PR =  {d , n }.</a:t>
            </a:r>
            <a:endParaRPr lang="en-US" b="0" dirty="0" smtClean="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1F9FA7F6-4528-5C47-BC6D-8990C098D36A}" type="slidenum">
              <a:rPr lang="en-AU">
                <a:latin typeface="Arial" pitchFamily="-84" charset="0"/>
              </a:rPr>
              <a:pPr/>
              <a:t>17</a:t>
            </a:fld>
            <a:endParaRPr lang="en-AU" dirty="0">
              <a:latin typeface="Arial" pitchFamily="-8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 For this algorithm to be satisfactory for public-key encryption, the following requirements</a:t>
            </a:r>
          </a:p>
          <a:p>
            <a:r>
              <a:rPr lang="en-US" sz="1200" b="0" kern="1200" baseline="0" dirty="0" smtClean="0">
                <a:solidFill>
                  <a:schemeClr val="tx1"/>
                </a:solidFill>
                <a:latin typeface="Arial" charset="0"/>
                <a:ea typeface="ＭＳ Ｐゴシック" pitchFamily="-107" charset="-128"/>
                <a:cs typeface="ＭＳ Ｐゴシック" pitchFamily="-107" charset="-128"/>
              </a:rPr>
              <a:t>must be met.</a:t>
            </a:r>
          </a:p>
          <a:p>
            <a:r>
              <a:rPr lang="en-US" sz="1200" b="0" kern="1200" baseline="0" dirty="0" smtClean="0">
                <a:solidFill>
                  <a:schemeClr val="tx1"/>
                </a:solidFill>
                <a:latin typeface="Arial" charset="0"/>
                <a:ea typeface="ＭＳ Ｐゴシック" pitchFamily="-107" charset="-128"/>
                <a:cs typeface="ＭＳ Ｐゴシック" pitchFamily="-107" charset="-128"/>
              </a:rPr>
              <a:t>1.  It is possible to find values of e , d , n  such that M</a:t>
            </a:r>
            <a:r>
              <a:rPr lang="en-US" sz="1200" b="0" kern="1200" baseline="30000" dirty="0" smtClean="0">
                <a:solidFill>
                  <a:schemeClr val="tx1"/>
                </a:solidFill>
                <a:latin typeface="Arial" charset="0"/>
                <a:ea typeface="ＭＳ Ｐゴシック" pitchFamily="-107" charset="-128"/>
                <a:cs typeface="ＭＳ Ｐゴシック" pitchFamily="-107" charset="-128"/>
              </a:rPr>
              <a:t>ed</a:t>
            </a:r>
            <a:r>
              <a:rPr lang="en-US" sz="1200" b="0" kern="1200" baseline="0" dirty="0" smtClean="0">
                <a:solidFill>
                  <a:schemeClr val="tx1"/>
                </a:solidFill>
                <a:latin typeface="Arial" charset="0"/>
                <a:ea typeface="ＭＳ Ｐゴシック" pitchFamily="-107" charset="-128"/>
                <a:cs typeface="ＭＳ Ｐゴシック" pitchFamily="-107" charset="-128"/>
              </a:rPr>
              <a:t>  mod n = M  for all M &lt; n .</a:t>
            </a:r>
          </a:p>
          <a:p>
            <a:r>
              <a:rPr lang="en-US" sz="1200" b="0" kern="1200" baseline="0" dirty="0" smtClean="0">
                <a:solidFill>
                  <a:schemeClr val="tx1"/>
                </a:solidFill>
                <a:latin typeface="Arial" charset="0"/>
                <a:ea typeface="ＭＳ Ｐゴシック" pitchFamily="-107" charset="-128"/>
                <a:cs typeface="ＭＳ Ｐゴシック" pitchFamily="-107" charset="-128"/>
              </a:rPr>
              <a:t>2.  It is relatively easy to calculate M</a:t>
            </a:r>
            <a:r>
              <a:rPr lang="en-US" sz="1200" b="0" kern="1200" baseline="30000" dirty="0" smtClean="0">
                <a:solidFill>
                  <a:schemeClr val="tx1"/>
                </a:solidFill>
                <a:latin typeface="Arial" charset="0"/>
                <a:ea typeface="ＭＳ Ｐゴシック" pitchFamily="-107" charset="-128"/>
                <a:cs typeface="ＭＳ Ｐゴシック" pitchFamily="-107" charset="-128"/>
              </a:rPr>
              <a:t>e </a:t>
            </a:r>
            <a:r>
              <a:rPr lang="en-US" sz="1200" b="0" kern="1200" baseline="0" dirty="0" smtClean="0">
                <a:solidFill>
                  <a:schemeClr val="tx1"/>
                </a:solidFill>
                <a:latin typeface="Arial" charset="0"/>
                <a:ea typeface="ＭＳ Ｐゴシック" pitchFamily="-107" charset="-128"/>
                <a:cs typeface="ＭＳ Ｐゴシック" pitchFamily="-107" charset="-128"/>
              </a:rPr>
              <a:t> mod n  and C</a:t>
            </a:r>
            <a:r>
              <a:rPr lang="en-US" sz="1200" b="0" kern="1200" baseline="30000" dirty="0" smtClean="0">
                <a:solidFill>
                  <a:schemeClr val="tx1"/>
                </a:solidFill>
                <a:latin typeface="Arial" charset="0"/>
                <a:ea typeface="ＭＳ Ｐゴシック" pitchFamily="-107" charset="-128"/>
                <a:cs typeface="ＭＳ Ｐゴシック" pitchFamily="-107" charset="-128"/>
              </a:rPr>
              <a:t>d</a:t>
            </a:r>
            <a:r>
              <a:rPr lang="en-US" sz="1200" b="0" kern="1200" baseline="0" dirty="0" smtClean="0">
                <a:solidFill>
                  <a:schemeClr val="tx1"/>
                </a:solidFill>
                <a:latin typeface="Arial" charset="0"/>
                <a:ea typeface="ＭＳ Ｐゴシック" pitchFamily="-107" charset="-128"/>
                <a:cs typeface="ＭＳ Ｐゴシック" pitchFamily="-107" charset="-128"/>
              </a:rPr>
              <a:t>  mod n  for all values of M &lt; n .</a:t>
            </a:r>
          </a:p>
          <a:p>
            <a:r>
              <a:rPr lang="en-US" sz="1200" b="0" kern="1200" baseline="0" dirty="0" smtClean="0">
                <a:solidFill>
                  <a:schemeClr val="tx1"/>
                </a:solidFill>
                <a:latin typeface="Arial" charset="0"/>
                <a:ea typeface="ＭＳ Ｐゴシック" pitchFamily="-107" charset="-128"/>
                <a:cs typeface="ＭＳ Ｐゴシック" pitchFamily="-107" charset="-128"/>
              </a:rPr>
              <a:t>3.  It is infeasible to determine d  given e  and n .</a:t>
            </a:r>
            <a:endParaRPr lang="en-AU" b="0" dirty="0" smtClean="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AA006B74-65A2-3E40-A5CB-BF09A6E01EC0}" type="slidenum">
              <a:rPr lang="en-AU">
                <a:latin typeface="Arial" pitchFamily="-84" charset="0"/>
              </a:rPr>
              <a:pPr/>
              <a:t>18</a:t>
            </a:fld>
            <a:endParaRPr lang="en-AU" dirty="0">
              <a:latin typeface="Arial" pitchFamily="-8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Figure 9.5 summarizes the RSA algorithm. It corresponds to Figure 9.1a: Alice</a:t>
            </a:r>
          </a:p>
          <a:p>
            <a:r>
              <a:rPr lang="en-US" sz="1200" kern="1200" baseline="0" dirty="0" smtClean="0">
                <a:solidFill>
                  <a:schemeClr val="tx1"/>
                </a:solidFill>
                <a:latin typeface="Arial" charset="0"/>
                <a:ea typeface="ＭＳ Ｐゴシック" pitchFamily="-107" charset="-128"/>
                <a:cs typeface="ＭＳ Ｐゴシック" pitchFamily="-107" charset="-128"/>
              </a:rPr>
              <a:t>generates a public/private key pair; Bob encrypts using Alice’s public key; and Alice</a:t>
            </a:r>
          </a:p>
          <a:p>
            <a:r>
              <a:rPr lang="en-US" sz="1200" kern="1200" baseline="0" dirty="0" smtClean="0">
                <a:solidFill>
                  <a:schemeClr val="tx1"/>
                </a:solidFill>
                <a:latin typeface="Arial" charset="0"/>
                <a:ea typeface="ＭＳ Ｐゴシック" pitchFamily="-107" charset="-128"/>
                <a:cs typeface="ＭＳ Ｐゴシック" pitchFamily="-107" charset="-128"/>
              </a:rPr>
              <a:t>decrypts using her private key.</a:t>
            </a:r>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An example from [SING99] is shown in Figure 9.6.</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19</a:t>
            </a:fld>
            <a:endParaRPr lang="en-AU"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development of public-key cryptography is the greatest and perhaps the</a:t>
            </a:r>
          </a:p>
          <a:p>
            <a:r>
              <a:rPr lang="en-US" sz="1200" kern="1200" baseline="0" dirty="0" smtClean="0">
                <a:solidFill>
                  <a:schemeClr val="tx1"/>
                </a:solidFill>
                <a:latin typeface="Arial" charset="0"/>
                <a:ea typeface="ＭＳ Ｐゴシック" pitchFamily="-107" charset="-128"/>
                <a:cs typeface="ＭＳ Ｐゴシック" pitchFamily="-107" charset="-128"/>
              </a:rPr>
              <a:t>only true revolution in the entire history of cryptography. From its earliest beginnings</a:t>
            </a:r>
          </a:p>
          <a:p>
            <a:r>
              <a:rPr lang="en-US" sz="1200" kern="1200" baseline="0" dirty="0" smtClean="0">
                <a:solidFill>
                  <a:schemeClr val="tx1"/>
                </a:solidFill>
                <a:latin typeface="Arial" charset="0"/>
                <a:ea typeface="ＭＳ Ｐゴシック" pitchFamily="-107" charset="-128"/>
                <a:cs typeface="ＭＳ Ｐゴシック" pitchFamily="-107" charset="-128"/>
              </a:rPr>
              <a:t>to modern times, virtually all cryptographic systems have been based on</a:t>
            </a:r>
          </a:p>
          <a:p>
            <a:r>
              <a:rPr lang="en-US" sz="1200" kern="1200" baseline="0" dirty="0" smtClean="0">
                <a:solidFill>
                  <a:schemeClr val="tx1"/>
                </a:solidFill>
                <a:latin typeface="Arial" charset="0"/>
                <a:ea typeface="ＭＳ Ｐゴシック" pitchFamily="-107" charset="-128"/>
                <a:cs typeface="ＭＳ Ｐゴシック" pitchFamily="-107" charset="-128"/>
              </a:rPr>
              <a:t>the elementary tools of substitution and permutation. After millennia of working</a:t>
            </a:r>
          </a:p>
          <a:p>
            <a:r>
              <a:rPr lang="en-US" sz="1200" kern="1200" baseline="0" dirty="0" smtClean="0">
                <a:solidFill>
                  <a:schemeClr val="tx1"/>
                </a:solidFill>
                <a:latin typeface="Arial" charset="0"/>
                <a:ea typeface="ＭＳ Ｐゴシック" pitchFamily="-107" charset="-128"/>
                <a:cs typeface="ＭＳ Ｐゴシック" pitchFamily="-107" charset="-128"/>
              </a:rPr>
              <a:t>with algorithms that could be calculated by hand, a major advance in symmetric</a:t>
            </a:r>
          </a:p>
          <a:p>
            <a:r>
              <a:rPr lang="en-US" sz="1200" kern="1200" baseline="0" dirty="0" smtClean="0">
                <a:solidFill>
                  <a:schemeClr val="tx1"/>
                </a:solidFill>
                <a:latin typeface="Arial" charset="0"/>
                <a:ea typeface="ＭＳ Ｐゴシック" pitchFamily="-107" charset="-128"/>
                <a:cs typeface="ＭＳ Ｐゴシック" pitchFamily="-107" charset="-128"/>
              </a:rPr>
              <a:t>cryptography occurred with the development of the rotor encryption/decryption</a:t>
            </a:r>
          </a:p>
          <a:p>
            <a:r>
              <a:rPr lang="en-US" sz="1200" kern="1200" baseline="0" dirty="0" smtClean="0">
                <a:solidFill>
                  <a:schemeClr val="tx1"/>
                </a:solidFill>
                <a:latin typeface="Arial" charset="0"/>
                <a:ea typeface="ＭＳ Ｐゴシック" pitchFamily="-107" charset="-128"/>
                <a:cs typeface="ＭＳ Ｐゴシック" pitchFamily="-107" charset="-128"/>
              </a:rPr>
              <a:t>Machine. The electromechanical rotor enabled the development of fiendishly complex</a:t>
            </a:r>
          </a:p>
          <a:p>
            <a:r>
              <a:rPr lang="en-US" sz="1200" kern="1200" baseline="0" dirty="0" smtClean="0">
                <a:solidFill>
                  <a:schemeClr val="tx1"/>
                </a:solidFill>
                <a:latin typeface="Arial" charset="0"/>
                <a:ea typeface="ＭＳ Ｐゴシック" pitchFamily="-107" charset="-128"/>
                <a:cs typeface="ＭＳ Ｐゴシック" pitchFamily="-107" charset="-128"/>
              </a:rPr>
              <a:t>Cipher systems. With the availability of computers, even more complex systems</a:t>
            </a:r>
          </a:p>
          <a:p>
            <a:r>
              <a:rPr lang="en-US" sz="1200" kern="1200" baseline="0" dirty="0" smtClean="0">
                <a:solidFill>
                  <a:schemeClr val="tx1"/>
                </a:solidFill>
                <a:latin typeface="Arial" charset="0"/>
                <a:ea typeface="ＭＳ Ｐゴシック" pitchFamily="-107" charset="-128"/>
                <a:cs typeface="ＭＳ Ｐゴシック" pitchFamily="-107" charset="-128"/>
              </a:rPr>
              <a:t>were devised, the most prominent of which was the Lucifer effort at IBM that culminated</a:t>
            </a:r>
          </a:p>
          <a:p>
            <a:r>
              <a:rPr lang="en-US" sz="1200" kern="1200" baseline="0" dirty="0" smtClean="0">
                <a:solidFill>
                  <a:schemeClr val="tx1"/>
                </a:solidFill>
                <a:latin typeface="Arial" charset="0"/>
                <a:ea typeface="ＭＳ Ｐゴシック" pitchFamily="-107" charset="-128"/>
                <a:cs typeface="ＭＳ Ｐゴシック" pitchFamily="-107" charset="-128"/>
              </a:rPr>
              <a:t>in the Data Encryption Standard (DES). But both rotor machines and DES,</a:t>
            </a:r>
          </a:p>
          <a:p>
            <a:r>
              <a:rPr lang="en-US" sz="1200" kern="1200" baseline="0" dirty="0" smtClean="0">
                <a:solidFill>
                  <a:schemeClr val="tx1"/>
                </a:solidFill>
                <a:latin typeface="Arial" charset="0"/>
                <a:ea typeface="ＭＳ Ｐゴシック" pitchFamily="-107" charset="-128"/>
                <a:cs typeface="ＭＳ Ｐゴシック" pitchFamily="-107" charset="-128"/>
              </a:rPr>
              <a:t>although representing significant advances, still relied on the bread-and-butter tools</a:t>
            </a:r>
          </a:p>
          <a:p>
            <a:r>
              <a:rPr lang="en-US" sz="1200" kern="1200" baseline="0" dirty="0" smtClean="0">
                <a:solidFill>
                  <a:schemeClr val="tx1"/>
                </a:solidFill>
                <a:latin typeface="Arial" charset="0"/>
                <a:ea typeface="ＭＳ Ｐゴシック" pitchFamily="-107" charset="-128"/>
                <a:cs typeface="ＭＳ Ｐゴシック" pitchFamily="-107" charset="-128"/>
              </a:rPr>
              <a:t>of substitution and permutation.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Public-key cryptography provides a radical departure from all that has gone</a:t>
            </a:r>
          </a:p>
          <a:p>
            <a:r>
              <a:rPr lang="en-US" sz="1200" kern="1200" baseline="0" dirty="0" smtClean="0">
                <a:solidFill>
                  <a:schemeClr val="tx1"/>
                </a:solidFill>
                <a:latin typeface="Arial" charset="0"/>
                <a:ea typeface="ＭＳ Ｐゴシック" pitchFamily="-107" charset="-128"/>
                <a:cs typeface="ＭＳ Ｐゴシック" pitchFamily="-107" charset="-128"/>
              </a:rPr>
              <a:t>before. For one thing, public-key algorithms are based on mathematical functions</a:t>
            </a:r>
          </a:p>
          <a:p>
            <a:r>
              <a:rPr lang="en-US" sz="1200" kern="1200" baseline="0" dirty="0" smtClean="0">
                <a:solidFill>
                  <a:schemeClr val="tx1"/>
                </a:solidFill>
                <a:latin typeface="Arial" charset="0"/>
                <a:ea typeface="ＭＳ Ｐゴシック" pitchFamily="-107" charset="-128"/>
                <a:cs typeface="ＭＳ Ｐゴシック" pitchFamily="-107" charset="-128"/>
              </a:rPr>
              <a:t>rather than on substitution and permutation. More important, public-key cryptography</a:t>
            </a:r>
          </a:p>
          <a:p>
            <a:r>
              <a:rPr lang="en-US" sz="1200" kern="1200" baseline="0" dirty="0" smtClean="0">
                <a:solidFill>
                  <a:schemeClr val="tx1"/>
                </a:solidFill>
                <a:latin typeface="Arial" charset="0"/>
                <a:ea typeface="ＭＳ Ｐゴシック" pitchFamily="-107" charset="-128"/>
                <a:cs typeface="ＭＳ Ｐゴシック" pitchFamily="-107" charset="-128"/>
              </a:rPr>
              <a:t>is asymmetric, involving the use of two separate keys, in contrast to symmetric</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which uses only one key. The use of two keys has profound</a:t>
            </a:r>
          </a:p>
          <a:p>
            <a:r>
              <a:rPr lang="en-US" sz="1200" kern="1200" baseline="0" dirty="0" smtClean="0">
                <a:solidFill>
                  <a:schemeClr val="tx1"/>
                </a:solidFill>
                <a:latin typeface="Arial" charset="0"/>
                <a:ea typeface="ＭＳ Ｐゴシック" pitchFamily="-107" charset="-128"/>
                <a:cs typeface="ＭＳ Ｐゴシック" pitchFamily="-107" charset="-128"/>
              </a:rPr>
              <a:t>consequences in the areas of confidentiality, key distribution, and authentication,</a:t>
            </a:r>
          </a:p>
          <a:p>
            <a:r>
              <a:rPr lang="en-US" sz="1200" kern="1200" baseline="0" dirty="0" smtClean="0">
                <a:solidFill>
                  <a:schemeClr val="tx1"/>
                </a:solidFill>
                <a:latin typeface="Arial" charset="0"/>
                <a:ea typeface="ＭＳ Ｐゴシック" pitchFamily="-107" charset="-128"/>
                <a:cs typeface="ＭＳ Ｐゴシック" pitchFamily="-107" charset="-128"/>
              </a:rPr>
              <a:t>as we shall see.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This chapter and the next provide an overview of public-key cryptography.</a:t>
            </a:r>
          </a:p>
          <a:p>
            <a:r>
              <a:rPr lang="en-US" sz="1200" kern="1200" baseline="0" dirty="0" smtClean="0">
                <a:solidFill>
                  <a:schemeClr val="tx1"/>
                </a:solidFill>
                <a:latin typeface="Arial" charset="0"/>
                <a:ea typeface="ＭＳ Ｐゴシック" pitchFamily="-107" charset="-128"/>
                <a:cs typeface="ＭＳ Ｐゴシック" pitchFamily="-107" charset="-128"/>
              </a:rPr>
              <a:t>First, we look at its conceptual framework. Interestingly, the concept for this</a:t>
            </a:r>
          </a:p>
          <a:p>
            <a:r>
              <a:rPr lang="en-US" sz="1200" kern="1200" baseline="0" dirty="0" smtClean="0">
                <a:solidFill>
                  <a:schemeClr val="tx1"/>
                </a:solidFill>
                <a:latin typeface="Arial" charset="0"/>
                <a:ea typeface="ＭＳ Ｐゴシック" pitchFamily="-107" charset="-128"/>
                <a:cs typeface="ＭＳ Ｐゴシック" pitchFamily="-107" charset="-128"/>
              </a:rPr>
              <a:t>technique was developed and published before it was shown to be practical to</a:t>
            </a:r>
          </a:p>
          <a:p>
            <a:r>
              <a:rPr lang="en-US" sz="1200" kern="1200" baseline="0" dirty="0" smtClean="0">
                <a:solidFill>
                  <a:schemeClr val="tx1"/>
                </a:solidFill>
                <a:latin typeface="Arial" charset="0"/>
                <a:ea typeface="ＭＳ Ｐゴシック" pitchFamily="-107" charset="-128"/>
                <a:cs typeface="ＭＳ Ｐゴシック" pitchFamily="-107" charset="-128"/>
              </a:rPr>
              <a:t>adopt it. Next, we examine the RSA algorithm, which is the most important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decryption algorithm that has been shown to be feasible for public-key</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Other important public-key cryptographic algorithms are covered in</a:t>
            </a:r>
          </a:p>
          <a:p>
            <a:r>
              <a:rPr lang="en-US" sz="1200" kern="1200" baseline="0" dirty="0" smtClean="0">
                <a:solidFill>
                  <a:schemeClr val="tx1"/>
                </a:solidFill>
                <a:latin typeface="Arial" charset="0"/>
                <a:ea typeface="ＭＳ Ｐゴシック" pitchFamily="-107" charset="-128"/>
                <a:cs typeface="ＭＳ Ｐゴシック" pitchFamily="-107" charset="-128"/>
              </a:rPr>
              <a:t>Chapter 10.</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Much of the theory of public-key cryptosystems is based on number theory.</a:t>
            </a:r>
          </a:p>
          <a:p>
            <a:r>
              <a:rPr lang="en-US" sz="1200" kern="1200" baseline="0" dirty="0" smtClean="0">
                <a:solidFill>
                  <a:schemeClr val="tx1"/>
                </a:solidFill>
                <a:latin typeface="Arial" charset="0"/>
                <a:ea typeface="ＭＳ Ｐゴシック" pitchFamily="-107" charset="-128"/>
                <a:cs typeface="ＭＳ Ｐゴシック" pitchFamily="-107" charset="-128"/>
              </a:rPr>
              <a:t>If one is prepared to accept the results given in this chapter, an understanding of</a:t>
            </a:r>
          </a:p>
          <a:p>
            <a:r>
              <a:rPr lang="en-US" sz="1200" kern="1200" baseline="0" dirty="0" smtClean="0">
                <a:solidFill>
                  <a:schemeClr val="tx1"/>
                </a:solidFill>
                <a:latin typeface="Arial" charset="0"/>
                <a:ea typeface="ＭＳ Ｐゴシック" pitchFamily="-107" charset="-128"/>
                <a:cs typeface="ＭＳ Ｐゴシック" pitchFamily="-107" charset="-128"/>
              </a:rPr>
              <a:t>number theory is not strictly necessary. However, to gain a full appreciation of</a:t>
            </a:r>
          </a:p>
          <a:p>
            <a:r>
              <a:rPr lang="en-US" sz="1200" kern="1200" baseline="0" dirty="0" smtClean="0">
                <a:solidFill>
                  <a:schemeClr val="tx1"/>
                </a:solidFill>
                <a:latin typeface="Arial" charset="0"/>
                <a:ea typeface="ＭＳ Ｐゴシック" pitchFamily="-107" charset="-128"/>
                <a:cs typeface="ＭＳ Ｐゴシック" pitchFamily="-107" charset="-128"/>
              </a:rPr>
              <a:t>public-key algorithms, some understanding of number theory is required. Chapter 2</a:t>
            </a:r>
          </a:p>
          <a:p>
            <a:r>
              <a:rPr lang="en-US" sz="1200" kern="1200" baseline="0" dirty="0" smtClean="0">
                <a:solidFill>
                  <a:schemeClr val="tx1"/>
                </a:solidFill>
                <a:latin typeface="Arial" charset="0"/>
                <a:ea typeface="ＭＳ Ｐゴシック" pitchFamily="-107" charset="-128"/>
                <a:cs typeface="ＭＳ Ｐゴシック" pitchFamily="-107" charset="-128"/>
              </a:rPr>
              <a:t>provides the necessary background in number theory.</a:t>
            </a:r>
            <a:endParaRPr lang="en-US" dirty="0" smtClean="0">
              <a:latin typeface="Arial" pitchFamily="-84" charset="0"/>
              <a:ea typeface="ＭＳ Ｐゴシック" pitchFamily="-84" charset="-128"/>
              <a:cs typeface="ＭＳ Ｐゴシック" pitchFamily="-84" charset="-128"/>
            </a:endParaRPr>
          </a:p>
          <a:p>
            <a:endParaRPr lang="en-US" dirty="0" smtClean="0">
              <a:latin typeface="Arial" pitchFamily="-84" charset="0"/>
              <a:ea typeface="ＭＳ Ｐゴシック" pitchFamily="-84" charset="-128"/>
              <a:cs typeface="ＭＳ Ｐゴシック" pitchFamily="-84" charset="-128"/>
            </a:endParaRPr>
          </a:p>
        </p:txBody>
      </p:sp>
      <p:sp>
        <p:nvSpPr>
          <p:cNvPr id="31748" name="Slide Number Placeholder 3"/>
          <p:cNvSpPr>
            <a:spLocks noGrp="1"/>
          </p:cNvSpPr>
          <p:nvPr>
            <p:ph type="sldNum" sz="quarter" idx="5"/>
          </p:nvPr>
        </p:nvSpPr>
        <p:spPr>
          <a:noFill/>
        </p:spPr>
        <p:txBody>
          <a:bodyPr/>
          <a:lstStyle/>
          <a:p>
            <a:fld id="{2110E2E4-7EF1-9740-B874-0923C8317D3F}" type="slidenum">
              <a:rPr lang="en-AU" smtClean="0">
                <a:latin typeface="Arial" pitchFamily="-84" charset="0"/>
              </a:rPr>
              <a:pPr/>
              <a:t>2</a:t>
            </a:fld>
            <a:endParaRPr lang="en-AU" dirty="0" smtClean="0">
              <a:latin typeface="Arial" pitchFamily="-8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5B61B82-3F05-8440-B5E9-04DC4ECE26F9}" type="slidenum">
              <a:rPr lang="en-AU">
                <a:latin typeface="Arial" pitchFamily="-84" charset="0"/>
              </a:rPr>
              <a:pPr/>
              <a:t>20</a:t>
            </a:fld>
            <a:endParaRPr lang="en-AU" dirty="0">
              <a:latin typeface="Arial" pitchFamily="-8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 Both encryption and decryption in RSA</a:t>
            </a:r>
          </a:p>
          <a:p>
            <a:r>
              <a:rPr lang="en-US" sz="1200" b="0" kern="1200" baseline="0" dirty="0" smtClean="0">
                <a:solidFill>
                  <a:schemeClr val="tx1"/>
                </a:solidFill>
                <a:latin typeface="Arial" charset="0"/>
                <a:ea typeface="ＭＳ Ｐゴシック" pitchFamily="-107" charset="-128"/>
                <a:cs typeface="ＭＳ Ｐゴシック" pitchFamily="-107" charset="-128"/>
              </a:rPr>
              <a:t>involve raising an integer to an integer power, mod </a:t>
            </a:r>
            <a:r>
              <a:rPr lang="en-US" sz="1200" b="0" i="1" kern="1200" baseline="0" dirty="0" smtClean="0">
                <a:solidFill>
                  <a:schemeClr val="tx1"/>
                </a:solidFill>
                <a:latin typeface="Arial" charset="0"/>
                <a:ea typeface="ＭＳ Ｐゴシック" pitchFamily="-107" charset="-128"/>
                <a:cs typeface="ＭＳ Ｐゴシック" pitchFamily="-107" charset="-128"/>
              </a:rPr>
              <a:t>n</a:t>
            </a:r>
            <a:r>
              <a:rPr lang="en-US" sz="1200" b="0" kern="1200" baseline="0" dirty="0" smtClean="0">
                <a:solidFill>
                  <a:schemeClr val="tx1"/>
                </a:solidFill>
                <a:latin typeface="Arial" charset="0"/>
                <a:ea typeface="ＭＳ Ｐゴシック" pitchFamily="-107" charset="-128"/>
                <a:cs typeface="ＭＳ Ｐゴシック" pitchFamily="-107" charset="-128"/>
              </a:rPr>
              <a:t> . If the exponentiation is done</a:t>
            </a:r>
          </a:p>
          <a:p>
            <a:r>
              <a:rPr lang="en-US" sz="1200" b="0" kern="1200" baseline="0" dirty="0" smtClean="0">
                <a:solidFill>
                  <a:schemeClr val="tx1"/>
                </a:solidFill>
                <a:latin typeface="Arial" charset="0"/>
                <a:ea typeface="ＭＳ Ｐゴシック" pitchFamily="-107" charset="-128"/>
                <a:cs typeface="ＭＳ Ｐゴシック" pitchFamily="-107" charset="-128"/>
              </a:rPr>
              <a:t>over the integers and then reduced modulo </a:t>
            </a:r>
            <a:r>
              <a:rPr lang="en-US" sz="1200" b="0" i="1" kern="1200" baseline="0" dirty="0" smtClean="0">
                <a:solidFill>
                  <a:schemeClr val="tx1"/>
                </a:solidFill>
                <a:latin typeface="Arial" charset="0"/>
                <a:ea typeface="ＭＳ Ｐゴシック" pitchFamily="-107" charset="-128"/>
                <a:cs typeface="ＭＳ Ｐゴシック" pitchFamily="-107" charset="-128"/>
              </a:rPr>
              <a:t>n</a:t>
            </a:r>
            <a:r>
              <a:rPr lang="en-US" sz="1200" b="0" kern="1200" baseline="0" dirty="0" smtClean="0">
                <a:solidFill>
                  <a:schemeClr val="tx1"/>
                </a:solidFill>
                <a:latin typeface="Arial" charset="0"/>
                <a:ea typeface="ＭＳ Ｐゴシック" pitchFamily="-107" charset="-128"/>
                <a:cs typeface="ＭＳ Ｐゴシック" pitchFamily="-107" charset="-128"/>
              </a:rPr>
              <a:t> , the intermediate values would be</a:t>
            </a:r>
          </a:p>
          <a:p>
            <a:r>
              <a:rPr lang="en-US" sz="1200" b="0" kern="1200" baseline="0" dirty="0" smtClean="0">
                <a:solidFill>
                  <a:schemeClr val="tx1"/>
                </a:solidFill>
                <a:latin typeface="Arial" charset="0"/>
                <a:ea typeface="ＭＳ Ｐゴシック" pitchFamily="-107" charset="-128"/>
                <a:cs typeface="ＭＳ Ｐゴシック" pitchFamily="-107" charset="-128"/>
              </a:rPr>
              <a:t>gargantuan. Fortunately, as the preceding example shows, we can make use of a</a:t>
            </a:r>
          </a:p>
          <a:p>
            <a:r>
              <a:rPr lang="en-US" sz="1200" b="0" kern="1200" baseline="0" dirty="0" smtClean="0">
                <a:solidFill>
                  <a:schemeClr val="tx1"/>
                </a:solidFill>
                <a:latin typeface="Arial" charset="0"/>
                <a:ea typeface="ＭＳ Ｐゴシック" pitchFamily="-107" charset="-128"/>
                <a:cs typeface="ＭＳ Ｐゴシック" pitchFamily="-107" charset="-128"/>
              </a:rPr>
              <a:t>property of modular arithmetic:</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a:t>
            </a:r>
            <a:r>
              <a:rPr lang="en-US" sz="1200" b="0" i="1" kern="1200" baseline="0" dirty="0" smtClean="0">
                <a:solidFill>
                  <a:schemeClr val="tx1"/>
                </a:solidFill>
                <a:latin typeface="Arial" charset="0"/>
                <a:ea typeface="ＭＳ Ｐゴシック" pitchFamily="-107" charset="-128"/>
                <a:cs typeface="ＭＳ Ｐゴシック" pitchFamily="-107" charset="-128"/>
              </a:rPr>
              <a:t>a</a:t>
            </a:r>
            <a:r>
              <a:rPr lang="en-US" sz="1200" b="0" kern="1200" baseline="0" dirty="0" smtClean="0">
                <a:solidFill>
                  <a:schemeClr val="tx1"/>
                </a:solidFill>
                <a:latin typeface="Arial" charset="0"/>
                <a:ea typeface="ＭＳ Ｐゴシック" pitchFamily="-107" charset="-128"/>
                <a:cs typeface="ＭＳ Ｐゴシック" pitchFamily="-107" charset="-128"/>
              </a:rPr>
              <a:t>  mod </a:t>
            </a:r>
            <a:r>
              <a:rPr lang="en-US" sz="1200" b="0" i="1" kern="1200" baseline="0" dirty="0" smtClean="0">
                <a:solidFill>
                  <a:schemeClr val="tx1"/>
                </a:solidFill>
                <a:latin typeface="Arial" charset="0"/>
                <a:ea typeface="ＭＳ Ｐゴシック" pitchFamily="-107" charset="-128"/>
                <a:cs typeface="ＭＳ Ｐゴシック" pitchFamily="-107" charset="-128"/>
              </a:rPr>
              <a:t>n </a:t>
            </a:r>
            <a:r>
              <a:rPr lang="en-US" sz="1200" b="0" kern="1200" baseline="0" dirty="0" smtClean="0">
                <a:solidFill>
                  <a:schemeClr val="tx1"/>
                </a:solidFill>
                <a:latin typeface="Arial" charset="0"/>
                <a:ea typeface="ＭＳ Ｐゴシック" pitchFamily="-107" charset="-128"/>
                <a:cs typeface="ＭＳ Ｐゴシック" pitchFamily="-107" charset="-128"/>
              </a:rPr>
              <a:t>) *  (</a:t>
            </a:r>
            <a:r>
              <a:rPr lang="en-US" sz="1200" b="0" i="1" kern="1200" baseline="0" dirty="0" smtClean="0">
                <a:solidFill>
                  <a:schemeClr val="tx1"/>
                </a:solidFill>
                <a:latin typeface="Arial" charset="0"/>
                <a:ea typeface="ＭＳ Ｐゴシック" pitchFamily="-107" charset="-128"/>
                <a:cs typeface="ＭＳ Ｐゴシック" pitchFamily="-107" charset="-128"/>
              </a:rPr>
              <a:t>b </a:t>
            </a:r>
            <a:r>
              <a:rPr lang="en-US" sz="1200" b="0" kern="1200" baseline="0" dirty="0" smtClean="0">
                <a:solidFill>
                  <a:schemeClr val="tx1"/>
                </a:solidFill>
                <a:latin typeface="Arial" charset="0"/>
                <a:ea typeface="ＭＳ Ｐゴシック" pitchFamily="-107" charset="-128"/>
                <a:cs typeface="ＭＳ Ｐゴシック" pitchFamily="-107" charset="-128"/>
              </a:rPr>
              <a:t> mod </a:t>
            </a:r>
            <a:r>
              <a:rPr lang="en-US" sz="1200" b="0" i="1" kern="1200" baseline="0" dirty="0" smtClean="0">
                <a:solidFill>
                  <a:schemeClr val="tx1"/>
                </a:solidFill>
                <a:latin typeface="Arial" charset="0"/>
                <a:ea typeface="ＭＳ Ｐゴシック" pitchFamily="-107" charset="-128"/>
                <a:cs typeface="ＭＳ Ｐゴシック" pitchFamily="-107" charset="-128"/>
              </a:rPr>
              <a:t>n</a:t>
            </a:r>
            <a:r>
              <a:rPr lang="en-US" sz="1200" b="0" kern="1200" baseline="0" dirty="0" smtClean="0">
                <a:solidFill>
                  <a:schemeClr val="tx1"/>
                </a:solidFill>
                <a:latin typeface="Arial" charset="0"/>
                <a:ea typeface="ＭＳ Ｐゴシック" pitchFamily="-107" charset="-128"/>
                <a:cs typeface="ＭＳ Ｐゴシック" pitchFamily="-107" charset="-128"/>
              </a:rPr>
              <a:t> )] mod </a:t>
            </a:r>
            <a:r>
              <a:rPr lang="en-US" sz="1200" b="0" i="1" kern="1200" baseline="0" dirty="0" smtClean="0">
                <a:solidFill>
                  <a:schemeClr val="tx1"/>
                </a:solidFill>
                <a:latin typeface="Arial" charset="0"/>
                <a:ea typeface="ＭＳ Ｐゴシック" pitchFamily="-107" charset="-128"/>
                <a:cs typeface="ＭＳ Ｐゴシック" pitchFamily="-107" charset="-128"/>
              </a:rPr>
              <a:t>n</a:t>
            </a:r>
            <a:r>
              <a:rPr lang="en-US" sz="1200" b="0" kern="1200" baseline="0" dirty="0" smtClean="0">
                <a:solidFill>
                  <a:schemeClr val="tx1"/>
                </a:solidFill>
                <a:latin typeface="Arial" charset="0"/>
                <a:ea typeface="ＭＳ Ｐゴシック" pitchFamily="-107" charset="-128"/>
                <a:cs typeface="ＭＳ Ｐゴシック" pitchFamily="-107" charset="-128"/>
              </a:rPr>
              <a:t> =  (</a:t>
            </a:r>
            <a:r>
              <a:rPr lang="en-US" sz="1200" b="0" i="1" kern="1200" baseline="0" dirty="0" smtClean="0">
                <a:solidFill>
                  <a:schemeClr val="tx1"/>
                </a:solidFill>
                <a:latin typeface="Arial" charset="0"/>
                <a:ea typeface="ＭＳ Ｐゴシック" pitchFamily="-107" charset="-128"/>
                <a:cs typeface="ＭＳ Ｐゴシック" pitchFamily="-107" charset="-128"/>
              </a:rPr>
              <a:t>a * b </a:t>
            </a:r>
            <a:r>
              <a:rPr lang="en-US" sz="1200" b="0" kern="1200" baseline="0" dirty="0" smtClean="0">
                <a:solidFill>
                  <a:schemeClr val="tx1"/>
                </a:solidFill>
                <a:latin typeface="Arial" charset="0"/>
                <a:ea typeface="ＭＳ Ｐゴシック" pitchFamily="-107" charset="-128"/>
                <a:cs typeface="ＭＳ Ｐゴシック" pitchFamily="-107" charset="-128"/>
              </a:rPr>
              <a:t>) mod </a:t>
            </a:r>
            <a:r>
              <a:rPr lang="en-US" sz="1200" b="0" i="1" kern="1200" baseline="0" dirty="0" smtClean="0">
                <a:solidFill>
                  <a:schemeClr val="tx1"/>
                </a:solidFill>
                <a:latin typeface="Arial" charset="0"/>
                <a:ea typeface="ＭＳ Ｐゴシック" pitchFamily="-107" charset="-128"/>
                <a:cs typeface="ＭＳ Ｐゴシック" pitchFamily="-107" charset="-128"/>
              </a:rPr>
              <a:t>n</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Thus, we can reduce intermediate results modulo </a:t>
            </a:r>
            <a:r>
              <a:rPr lang="en-US" sz="1200" b="0" i="1" kern="1200" baseline="0" dirty="0" smtClean="0">
                <a:solidFill>
                  <a:schemeClr val="tx1"/>
                </a:solidFill>
                <a:latin typeface="Arial" charset="0"/>
                <a:ea typeface="ＭＳ Ｐゴシック" pitchFamily="-107" charset="-128"/>
                <a:cs typeface="ＭＳ Ｐゴシック" pitchFamily="-107" charset="-128"/>
              </a:rPr>
              <a:t>n</a:t>
            </a:r>
            <a:r>
              <a:rPr lang="en-US" sz="1200" b="0" kern="1200" baseline="0" dirty="0" smtClean="0">
                <a:solidFill>
                  <a:schemeClr val="tx1"/>
                </a:solidFill>
                <a:latin typeface="Arial" charset="0"/>
                <a:ea typeface="ＭＳ Ｐゴシック" pitchFamily="-107" charset="-128"/>
                <a:cs typeface="ＭＳ Ｐゴシック" pitchFamily="-107" charset="-128"/>
              </a:rPr>
              <a:t> . This makes the calculation</a:t>
            </a:r>
          </a:p>
          <a:p>
            <a:r>
              <a:rPr lang="en-US" sz="1200" b="0" kern="1200" baseline="0" dirty="0" smtClean="0">
                <a:solidFill>
                  <a:schemeClr val="tx1"/>
                </a:solidFill>
                <a:latin typeface="Arial" charset="0"/>
                <a:ea typeface="ＭＳ Ｐゴシック" pitchFamily="-107" charset="-128"/>
                <a:cs typeface="ＭＳ Ｐゴシック" pitchFamily="-107" charset="-128"/>
              </a:rPr>
              <a:t>practical.</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Another consideration is the efficiency of exponentiation, because with RSA,</a:t>
            </a:r>
          </a:p>
          <a:p>
            <a:r>
              <a:rPr lang="en-US" sz="1200" b="0" kern="1200" baseline="0" dirty="0" smtClean="0">
                <a:solidFill>
                  <a:schemeClr val="tx1"/>
                </a:solidFill>
                <a:latin typeface="Arial" charset="0"/>
                <a:ea typeface="ＭＳ Ｐゴシック" pitchFamily="-107" charset="-128"/>
                <a:cs typeface="ＭＳ Ｐゴシック" pitchFamily="-107" charset="-128"/>
              </a:rPr>
              <a:t>we are dealing with potentially large exponents. To see how efficiency might be increased,</a:t>
            </a:r>
          </a:p>
          <a:p>
            <a:r>
              <a:rPr lang="en-US" sz="1200" b="0" kern="1200" baseline="0" dirty="0" smtClean="0">
                <a:solidFill>
                  <a:schemeClr val="tx1"/>
                </a:solidFill>
                <a:latin typeface="Arial" charset="0"/>
                <a:ea typeface="ＭＳ Ｐゴシック" pitchFamily="-107" charset="-128"/>
                <a:cs typeface="ＭＳ Ｐゴシック" pitchFamily="-107" charset="-128"/>
              </a:rPr>
              <a:t>consider that we wish to compute x</a:t>
            </a:r>
            <a:r>
              <a:rPr lang="en-US" sz="1200" b="0" kern="1200" baseline="30000" dirty="0" smtClean="0">
                <a:solidFill>
                  <a:schemeClr val="tx1"/>
                </a:solidFill>
                <a:latin typeface="Arial" charset="0"/>
                <a:ea typeface="ＭＳ Ｐゴシック" pitchFamily="-107" charset="-128"/>
                <a:cs typeface="ＭＳ Ｐゴシック" pitchFamily="-107" charset="-128"/>
              </a:rPr>
              <a:t>16</a:t>
            </a:r>
            <a:r>
              <a:rPr lang="en-US" sz="1200" b="0" kern="1200" baseline="0" dirty="0" smtClean="0">
                <a:solidFill>
                  <a:schemeClr val="tx1"/>
                </a:solidFill>
                <a:latin typeface="Arial" charset="0"/>
                <a:ea typeface="ＭＳ Ｐゴシック" pitchFamily="-107" charset="-128"/>
                <a:cs typeface="ＭＳ Ｐゴシック" pitchFamily="-107" charset="-128"/>
              </a:rPr>
              <a:t> . A straightforward approach requires</a:t>
            </a:r>
          </a:p>
          <a:p>
            <a:r>
              <a:rPr lang="en-US" sz="1200" b="0" kern="1200" baseline="0" dirty="0" smtClean="0">
                <a:solidFill>
                  <a:schemeClr val="tx1"/>
                </a:solidFill>
                <a:latin typeface="Arial" charset="0"/>
                <a:ea typeface="ＭＳ Ｐゴシック" pitchFamily="-107" charset="-128"/>
                <a:cs typeface="ＭＳ Ｐゴシック" pitchFamily="-107" charset="-128"/>
              </a:rPr>
              <a:t>15 multiplications:</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x</a:t>
            </a:r>
            <a:r>
              <a:rPr lang="en-US" sz="1200" b="0" kern="1200" baseline="30000" dirty="0" smtClean="0">
                <a:solidFill>
                  <a:schemeClr val="tx1"/>
                </a:solidFill>
                <a:latin typeface="Arial" charset="0"/>
                <a:ea typeface="ＭＳ Ｐゴシック" pitchFamily="-107" charset="-128"/>
                <a:cs typeface="ＭＳ Ｐゴシック" pitchFamily="-107" charset="-128"/>
              </a:rPr>
              <a:t>16</a:t>
            </a:r>
            <a:r>
              <a:rPr lang="en-US" sz="1200" b="0" kern="1200" baseline="0" dirty="0" smtClean="0">
                <a:solidFill>
                  <a:schemeClr val="tx1"/>
                </a:solidFill>
                <a:latin typeface="Arial" charset="0"/>
                <a:ea typeface="ＭＳ Ｐゴシック" pitchFamily="-107" charset="-128"/>
                <a:cs typeface="ＭＳ Ｐゴシック" pitchFamily="-107" charset="-128"/>
              </a:rPr>
              <a:t> = </a:t>
            </a:r>
            <a:r>
              <a:rPr lang="en-US" sz="1200" b="0" i="1" kern="1200" baseline="0" dirty="0" smtClean="0">
                <a:solidFill>
                  <a:schemeClr val="tx1"/>
                </a:solidFill>
                <a:latin typeface="Arial" charset="0"/>
                <a:ea typeface="ＭＳ Ｐゴシック" pitchFamily="-107" charset="-128"/>
                <a:cs typeface="ＭＳ Ｐゴシック" pitchFamily="-107" charset="-128"/>
              </a:rPr>
              <a:t>x * x * x * x * x * x * x * x * x * x * x * x * x * x * x * x</a:t>
            </a:r>
          </a:p>
          <a:p>
            <a:endParaRPr lang="en-US" sz="1200" b="0" i="1"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However, we can achieve the same final result with only four multiplications if we</a:t>
            </a:r>
          </a:p>
          <a:p>
            <a:r>
              <a:rPr lang="en-US" sz="1200" b="0" kern="1200" baseline="0" dirty="0" smtClean="0">
                <a:solidFill>
                  <a:schemeClr val="tx1"/>
                </a:solidFill>
                <a:latin typeface="Arial" charset="0"/>
                <a:ea typeface="ＭＳ Ｐゴシック" pitchFamily="-107" charset="-128"/>
                <a:cs typeface="ＭＳ Ｐゴシック" pitchFamily="-107" charset="-128"/>
              </a:rPr>
              <a:t>repeatedly take the square of each partial result, successively forming (x</a:t>
            </a:r>
            <a:r>
              <a:rPr lang="en-US" sz="1200" b="0" kern="1200" baseline="30000" dirty="0" smtClean="0">
                <a:solidFill>
                  <a:schemeClr val="tx1"/>
                </a:solidFill>
                <a:latin typeface="Arial" charset="0"/>
                <a:ea typeface="ＭＳ Ｐゴシック" pitchFamily="-107" charset="-128"/>
                <a:cs typeface="ＭＳ Ｐゴシック" pitchFamily="-107" charset="-128"/>
              </a:rPr>
              <a:t>2</a:t>
            </a:r>
            <a:r>
              <a:rPr lang="en-US" sz="1200" b="0" kern="1200" baseline="0" dirty="0" smtClean="0">
                <a:solidFill>
                  <a:schemeClr val="tx1"/>
                </a:solidFill>
                <a:latin typeface="Arial" charset="0"/>
                <a:ea typeface="ＭＳ Ｐゴシック" pitchFamily="-107" charset="-128"/>
                <a:cs typeface="ＭＳ Ｐゴシック" pitchFamily="-107" charset="-128"/>
              </a:rPr>
              <a:t> , x</a:t>
            </a:r>
            <a:r>
              <a:rPr lang="en-US" sz="1200" b="0" kern="1200" baseline="30000" dirty="0" smtClean="0">
                <a:solidFill>
                  <a:schemeClr val="tx1"/>
                </a:solidFill>
                <a:latin typeface="Arial" charset="0"/>
                <a:ea typeface="ＭＳ Ｐゴシック" pitchFamily="-107" charset="-128"/>
                <a:cs typeface="ＭＳ Ｐゴシック" pitchFamily="-107" charset="-128"/>
              </a:rPr>
              <a:t>4</a:t>
            </a:r>
            <a:r>
              <a:rPr lang="en-US" sz="1200" b="0" kern="1200" baseline="0" dirty="0" smtClean="0">
                <a:solidFill>
                  <a:schemeClr val="tx1"/>
                </a:solidFill>
                <a:latin typeface="Arial" charset="0"/>
                <a:ea typeface="ＭＳ Ｐゴシック" pitchFamily="-107" charset="-128"/>
                <a:cs typeface="ＭＳ Ｐゴシック" pitchFamily="-107" charset="-128"/>
              </a:rPr>
              <a:t> , x</a:t>
            </a:r>
            <a:r>
              <a:rPr lang="en-US" sz="1200" b="0" kern="1200" baseline="30000" dirty="0" smtClean="0">
                <a:solidFill>
                  <a:schemeClr val="tx1"/>
                </a:solidFill>
                <a:latin typeface="Arial" charset="0"/>
                <a:ea typeface="ＭＳ Ｐゴシック" pitchFamily="-107" charset="-128"/>
                <a:cs typeface="ＭＳ Ｐゴシック" pitchFamily="-107" charset="-128"/>
              </a:rPr>
              <a:t>8</a:t>
            </a:r>
            <a:r>
              <a:rPr lang="en-US" sz="1200" b="0" kern="1200" baseline="0" dirty="0" smtClean="0">
                <a:solidFill>
                  <a:schemeClr val="tx1"/>
                </a:solidFill>
                <a:latin typeface="Arial" charset="0"/>
                <a:ea typeface="ＭＳ Ｐゴシック" pitchFamily="-107" charset="-128"/>
                <a:cs typeface="ＭＳ Ｐゴシック" pitchFamily="-107" charset="-128"/>
              </a:rPr>
              <a:t> , x</a:t>
            </a:r>
            <a:r>
              <a:rPr lang="en-US" sz="1200" b="0" kern="1200" baseline="30000" dirty="0" smtClean="0">
                <a:solidFill>
                  <a:schemeClr val="tx1"/>
                </a:solidFill>
                <a:latin typeface="Arial" charset="0"/>
                <a:ea typeface="ＭＳ Ｐゴシック" pitchFamily="-107" charset="-128"/>
                <a:cs typeface="ＭＳ Ｐゴシック" pitchFamily="-107" charset="-128"/>
              </a:rPr>
              <a:t>16 </a:t>
            </a:r>
            <a:r>
              <a:rPr lang="en-US" sz="1200" b="0" kern="1200" baseline="0" dirty="0" smtClean="0">
                <a:solidFill>
                  <a:schemeClr val="tx1"/>
                </a:solidFill>
                <a:latin typeface="Arial" charset="0"/>
                <a:ea typeface="ＭＳ Ｐゴシック" pitchFamily="-107" charset="-128"/>
                <a:cs typeface="ＭＳ Ｐゴシック" pitchFamily="-107" charset="-128"/>
              </a:rPr>
              <a:t>).</a:t>
            </a:r>
            <a:endParaRPr lang="en-US" b="0" i="0" dirty="0">
              <a:latin typeface="Arial" pitchFamily="-84" charset="0"/>
              <a:ea typeface="Arial" pitchFamily="-84" charset="0"/>
              <a:cs typeface="Arial" pitchFamily="-8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A6F3F715-01D8-564F-8DAD-71A9371F59BE}" type="slidenum">
              <a:rPr lang="en-AU">
                <a:latin typeface="Arial" pitchFamily="-84" charset="0"/>
              </a:rPr>
              <a:pPr/>
              <a:t>21</a:t>
            </a:fld>
            <a:endParaRPr lang="en-AU" dirty="0">
              <a:latin typeface="Arial" pitchFamily="-84"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 The first published public-key algorithm appeared in the seminal paper by Diffie</a:t>
            </a:r>
          </a:p>
          <a:p>
            <a:r>
              <a:rPr lang="en-US" sz="1200" kern="1200" baseline="0" dirty="0" smtClean="0">
                <a:solidFill>
                  <a:schemeClr val="tx1"/>
                </a:solidFill>
                <a:latin typeface="Arial" charset="0"/>
                <a:ea typeface="ＭＳ Ｐゴシック" charset="-128"/>
                <a:cs typeface="ＭＳ Ｐゴシック" charset="-128"/>
              </a:rPr>
              <a:t>and Hellman that defined public-key cryptography [DIFF76b] and is generally</a:t>
            </a:r>
          </a:p>
          <a:p>
            <a:r>
              <a:rPr lang="en-US" sz="1200" kern="1200" baseline="0" dirty="0" smtClean="0">
                <a:solidFill>
                  <a:schemeClr val="tx1"/>
                </a:solidFill>
                <a:latin typeface="Arial" charset="0"/>
                <a:ea typeface="ＭＳ Ｐゴシック" charset="-128"/>
                <a:cs typeface="ＭＳ Ｐゴシック" charset="-128"/>
              </a:rPr>
              <a:t>referred to as Diffie-Hellman key exchange.  A number of commercial products</a:t>
            </a:r>
          </a:p>
          <a:p>
            <a:r>
              <a:rPr lang="en-US" sz="1200" kern="1200" baseline="0" dirty="0" smtClean="0">
                <a:solidFill>
                  <a:schemeClr val="tx1"/>
                </a:solidFill>
                <a:latin typeface="Arial" charset="0"/>
                <a:ea typeface="ＭＳ Ｐゴシック" charset="-128"/>
                <a:cs typeface="ＭＳ Ｐゴシック" charset="-128"/>
              </a:rPr>
              <a:t>employ this key exchange technique.</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The purpose of the algorithm is to enable two users to securely exchange a</a:t>
            </a:r>
          </a:p>
          <a:p>
            <a:r>
              <a:rPr lang="en-US" sz="1200" kern="1200" baseline="0" dirty="0" smtClean="0">
                <a:solidFill>
                  <a:schemeClr val="tx1"/>
                </a:solidFill>
                <a:latin typeface="Arial" charset="0"/>
                <a:ea typeface="ＭＳ Ｐゴシック" charset="-128"/>
                <a:cs typeface="ＭＳ Ｐゴシック" charset="-128"/>
              </a:rPr>
              <a:t>key that can then be used for subsequent symmetric encryption of messages. The</a:t>
            </a:r>
          </a:p>
          <a:p>
            <a:r>
              <a:rPr lang="en-US" sz="1200" kern="1200" baseline="0" dirty="0" smtClean="0">
                <a:solidFill>
                  <a:schemeClr val="tx1"/>
                </a:solidFill>
                <a:latin typeface="Arial" charset="0"/>
                <a:ea typeface="ＭＳ Ｐゴシック" charset="-128"/>
                <a:cs typeface="ＭＳ Ｐゴシック" charset="-128"/>
              </a:rPr>
              <a:t>algorithm itself is limited to the exchange of secret values.</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The Diffie-Hellman algorithm depends for its effectiveness on the difficulty of</a:t>
            </a:r>
          </a:p>
          <a:p>
            <a:r>
              <a:rPr lang="en-US" sz="1200" b="0" kern="1200" baseline="0" dirty="0" smtClean="0">
                <a:solidFill>
                  <a:schemeClr val="tx1"/>
                </a:solidFill>
                <a:latin typeface="Arial" charset="0"/>
                <a:ea typeface="ＭＳ Ｐゴシック" charset="-128"/>
                <a:cs typeface="ＭＳ Ｐゴシック" charset="-128"/>
              </a:rPr>
              <a:t>computing discrete logarithms. Briefly, we can define the discrete logarithm in the</a:t>
            </a:r>
          </a:p>
          <a:p>
            <a:r>
              <a:rPr lang="en-US" sz="1200" b="0" kern="1200" baseline="0" dirty="0" smtClean="0">
                <a:solidFill>
                  <a:schemeClr val="tx1"/>
                </a:solidFill>
                <a:latin typeface="Arial" charset="0"/>
                <a:ea typeface="ＭＳ Ｐゴシック" charset="-128"/>
                <a:cs typeface="ＭＳ Ｐゴシック" charset="-128"/>
              </a:rPr>
              <a:t>following way. Recall from Chapter 2 that a primitive root of a prime number </a:t>
            </a:r>
            <a:r>
              <a:rPr lang="en-US" sz="1200" b="0" i="1" kern="1200" baseline="0" dirty="0" smtClean="0">
                <a:solidFill>
                  <a:schemeClr val="tx1"/>
                </a:solidFill>
                <a:latin typeface="Arial" charset="0"/>
                <a:ea typeface="ＭＳ Ｐゴシック" charset="-128"/>
                <a:cs typeface="ＭＳ Ｐゴシック" charset="-128"/>
              </a:rPr>
              <a:t>p</a:t>
            </a:r>
            <a:r>
              <a:rPr lang="en-US" sz="1200" b="0" kern="1200" baseline="0" dirty="0" smtClean="0">
                <a:solidFill>
                  <a:schemeClr val="tx1"/>
                </a:solidFill>
                <a:latin typeface="Arial" charset="0"/>
                <a:ea typeface="ＭＳ Ｐゴシック" charset="-128"/>
                <a:cs typeface="ＭＳ Ｐゴシック" charset="-128"/>
              </a:rPr>
              <a:t> is</a:t>
            </a:r>
          </a:p>
          <a:p>
            <a:r>
              <a:rPr lang="en-US" sz="1200" b="0" kern="1200" baseline="0" dirty="0" smtClean="0">
                <a:solidFill>
                  <a:schemeClr val="tx1"/>
                </a:solidFill>
                <a:latin typeface="Arial" charset="0"/>
                <a:ea typeface="ＭＳ Ｐゴシック" charset="-128"/>
                <a:cs typeface="ＭＳ Ｐゴシック" charset="-128"/>
              </a:rPr>
              <a:t>one whose powers modulo </a:t>
            </a:r>
            <a:r>
              <a:rPr lang="en-US" sz="1200" b="0" i="1" kern="1200" baseline="0" dirty="0" smtClean="0">
                <a:solidFill>
                  <a:schemeClr val="tx1"/>
                </a:solidFill>
                <a:latin typeface="Arial" charset="0"/>
                <a:ea typeface="ＭＳ Ｐゴシック" charset="-128"/>
                <a:cs typeface="ＭＳ Ｐゴシック" charset="-128"/>
              </a:rPr>
              <a:t>p </a:t>
            </a:r>
            <a:r>
              <a:rPr lang="en-US" sz="1200" b="0" kern="1200" baseline="0" dirty="0" smtClean="0">
                <a:solidFill>
                  <a:schemeClr val="tx1"/>
                </a:solidFill>
                <a:latin typeface="Arial" charset="0"/>
                <a:ea typeface="ＭＳ Ｐゴシック" charset="-128"/>
                <a:cs typeface="ＭＳ Ｐゴシック" charset="-128"/>
              </a:rPr>
              <a:t>generate all the integers from 1 to </a:t>
            </a:r>
            <a:r>
              <a:rPr lang="en-US" sz="1200" b="0" i="1" kern="1200" baseline="0" dirty="0" smtClean="0">
                <a:solidFill>
                  <a:schemeClr val="tx1"/>
                </a:solidFill>
                <a:latin typeface="Arial" charset="0"/>
                <a:ea typeface="ＭＳ Ｐゴシック" charset="-128"/>
                <a:cs typeface="ＭＳ Ｐゴシック" charset="-128"/>
              </a:rPr>
              <a:t>p </a:t>
            </a:r>
            <a:r>
              <a:rPr lang="en-US" sz="1200" b="0" kern="1200" baseline="0" dirty="0" smtClean="0">
                <a:solidFill>
                  <a:schemeClr val="tx1"/>
                </a:solidFill>
                <a:latin typeface="Arial" charset="0"/>
                <a:ea typeface="ＭＳ Ｐゴシック" charset="-128"/>
                <a:cs typeface="ＭＳ Ｐゴシック" charset="-128"/>
              </a:rPr>
              <a:t>-  1. That is, if </a:t>
            </a:r>
            <a:r>
              <a:rPr lang="en-US" sz="1200" b="0" i="1" kern="1200" baseline="0" dirty="0" smtClean="0">
                <a:solidFill>
                  <a:schemeClr val="tx1"/>
                </a:solidFill>
                <a:latin typeface="Arial" charset="0"/>
                <a:ea typeface="ＭＳ Ｐゴシック" charset="-128"/>
                <a:cs typeface="ＭＳ Ｐゴシック" charset="-128"/>
              </a:rPr>
              <a:t>a</a:t>
            </a:r>
          </a:p>
          <a:p>
            <a:r>
              <a:rPr lang="en-US" sz="1200" b="0" kern="1200" baseline="0" dirty="0" smtClean="0">
                <a:solidFill>
                  <a:schemeClr val="tx1"/>
                </a:solidFill>
                <a:latin typeface="Arial" charset="0"/>
                <a:ea typeface="ＭＳ Ｐゴシック" charset="-128"/>
                <a:cs typeface="ＭＳ Ｐゴシック" charset="-128"/>
              </a:rPr>
              <a:t> is a primitive root of the prime number </a:t>
            </a:r>
            <a:r>
              <a:rPr lang="en-US" sz="1200" b="0" i="1" kern="1200" baseline="0" dirty="0" smtClean="0">
                <a:solidFill>
                  <a:schemeClr val="tx1"/>
                </a:solidFill>
                <a:latin typeface="Arial" charset="0"/>
                <a:ea typeface="ＭＳ Ｐゴシック" charset="-128"/>
                <a:cs typeface="ＭＳ Ｐゴシック" charset="-128"/>
              </a:rPr>
              <a:t>p</a:t>
            </a:r>
            <a:r>
              <a:rPr lang="en-US" sz="1200" b="0" kern="1200" baseline="0" dirty="0" smtClean="0">
                <a:solidFill>
                  <a:schemeClr val="tx1"/>
                </a:solidFill>
                <a:latin typeface="Arial" charset="0"/>
                <a:ea typeface="ＭＳ Ｐゴシック" charset="-128"/>
                <a:cs typeface="ＭＳ Ｐゴシック" charset="-128"/>
              </a:rPr>
              <a:t> , then the numbers</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i="1" kern="1200" baseline="0" dirty="0" smtClean="0">
                <a:solidFill>
                  <a:schemeClr val="tx1"/>
                </a:solidFill>
                <a:latin typeface="Arial" charset="0"/>
                <a:ea typeface="ＭＳ Ｐゴシック" charset="-128"/>
                <a:cs typeface="ＭＳ Ｐゴシック" charset="-128"/>
              </a:rPr>
              <a:t>a</a:t>
            </a:r>
            <a:r>
              <a:rPr lang="en-US" sz="1200" b="0" kern="1200" baseline="0" dirty="0" smtClean="0">
                <a:solidFill>
                  <a:schemeClr val="tx1"/>
                </a:solidFill>
                <a:latin typeface="Arial" charset="0"/>
                <a:ea typeface="ＭＳ Ｐゴシック" charset="-128"/>
                <a:cs typeface="ＭＳ Ｐゴシック" charset="-128"/>
              </a:rPr>
              <a:t>  mod </a:t>
            </a:r>
            <a:r>
              <a:rPr lang="en-US" sz="1200" b="0" i="1" kern="1200" baseline="0" dirty="0" smtClean="0">
                <a:solidFill>
                  <a:schemeClr val="tx1"/>
                </a:solidFill>
                <a:latin typeface="Arial" charset="0"/>
                <a:ea typeface="ＭＳ Ｐゴシック" charset="-128"/>
                <a:cs typeface="ＭＳ Ｐゴシック" charset="-128"/>
              </a:rPr>
              <a:t>p , a</a:t>
            </a:r>
            <a:r>
              <a:rPr lang="en-US" sz="1200" b="0" i="1" kern="1200" baseline="30000" dirty="0" smtClean="0">
                <a:solidFill>
                  <a:schemeClr val="tx1"/>
                </a:solidFill>
                <a:latin typeface="Arial" charset="0"/>
                <a:ea typeface="ＭＳ Ｐゴシック" charset="-128"/>
                <a:cs typeface="ＭＳ Ｐゴシック" charset="-128"/>
              </a:rPr>
              <a:t>2</a:t>
            </a:r>
            <a:r>
              <a:rPr lang="en-US" sz="1200" b="0" i="1" kern="1200" baseline="0" dirty="0" smtClean="0">
                <a:solidFill>
                  <a:schemeClr val="tx1"/>
                </a:solidFill>
                <a:latin typeface="Arial" charset="0"/>
                <a:ea typeface="ＭＳ Ｐゴシック" charset="-128"/>
                <a:cs typeface="ＭＳ Ｐゴシック" charset="-128"/>
              </a:rPr>
              <a:t>  </a:t>
            </a:r>
            <a:r>
              <a:rPr lang="en-US" sz="1200" b="0" kern="1200" baseline="0" dirty="0" smtClean="0">
                <a:solidFill>
                  <a:schemeClr val="tx1"/>
                </a:solidFill>
                <a:latin typeface="Arial" charset="0"/>
                <a:ea typeface="ＭＳ Ｐゴシック" charset="-128"/>
                <a:cs typeface="ＭＳ Ｐゴシック" charset="-128"/>
              </a:rPr>
              <a:t>mod </a:t>
            </a:r>
            <a:r>
              <a:rPr lang="en-US" sz="1200" b="0" i="1" kern="1200" baseline="0" dirty="0" smtClean="0">
                <a:solidFill>
                  <a:schemeClr val="tx1"/>
                </a:solidFill>
                <a:latin typeface="Arial" charset="0"/>
                <a:ea typeface="ＭＳ Ｐゴシック" charset="-128"/>
                <a:cs typeface="ＭＳ Ｐゴシック" charset="-128"/>
              </a:rPr>
              <a:t>p</a:t>
            </a:r>
            <a:r>
              <a:rPr lang="en-US" sz="1200" b="0" kern="1200" baseline="0" dirty="0" smtClean="0">
                <a:solidFill>
                  <a:schemeClr val="tx1"/>
                </a:solidFill>
                <a:latin typeface="Arial" charset="0"/>
                <a:ea typeface="ＭＳ Ｐゴシック" charset="-128"/>
                <a:cs typeface="ＭＳ Ｐゴシック" charset="-128"/>
              </a:rPr>
              <a:t> , . . .  , </a:t>
            </a:r>
            <a:r>
              <a:rPr lang="en-US" sz="1200" b="0" i="1" kern="1200" baseline="0" dirty="0" smtClean="0">
                <a:solidFill>
                  <a:schemeClr val="tx1"/>
                </a:solidFill>
                <a:latin typeface="Arial" charset="0"/>
                <a:ea typeface="ＭＳ Ｐゴシック" charset="-128"/>
                <a:cs typeface="ＭＳ Ｐゴシック" charset="-128"/>
              </a:rPr>
              <a:t>a</a:t>
            </a:r>
            <a:r>
              <a:rPr lang="en-US" sz="1200" b="0" i="1" kern="1200" baseline="30000" dirty="0" smtClean="0">
                <a:solidFill>
                  <a:schemeClr val="tx1"/>
                </a:solidFill>
                <a:latin typeface="Arial" charset="0"/>
                <a:ea typeface="ＭＳ Ｐゴシック" charset="-128"/>
                <a:cs typeface="ＭＳ Ｐゴシック" charset="-128"/>
              </a:rPr>
              <a:t>p-1  </a:t>
            </a:r>
            <a:r>
              <a:rPr lang="en-US" sz="1200" b="0" kern="1200" baseline="0" dirty="0" smtClean="0">
                <a:solidFill>
                  <a:schemeClr val="tx1"/>
                </a:solidFill>
                <a:latin typeface="Arial" charset="0"/>
                <a:ea typeface="ＭＳ Ｐゴシック" charset="-128"/>
                <a:cs typeface="ＭＳ Ｐゴシック" charset="-128"/>
              </a:rPr>
              <a:t>mod </a:t>
            </a:r>
            <a:r>
              <a:rPr lang="en-US" sz="1200" b="0" i="1" kern="1200" baseline="0" dirty="0" smtClean="0">
                <a:solidFill>
                  <a:schemeClr val="tx1"/>
                </a:solidFill>
                <a:latin typeface="Arial" charset="0"/>
                <a:ea typeface="ＭＳ Ｐゴシック" charset="-128"/>
                <a:cs typeface="ＭＳ Ｐゴシック" charset="-128"/>
              </a:rPr>
              <a:t>p</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are distinct and consist of the integers from 1 through </a:t>
            </a:r>
            <a:r>
              <a:rPr lang="en-US" sz="1200" b="0" i="1" kern="1200" baseline="0" dirty="0" smtClean="0">
                <a:solidFill>
                  <a:schemeClr val="tx1"/>
                </a:solidFill>
                <a:latin typeface="Arial" charset="0"/>
                <a:ea typeface="ＭＳ Ｐゴシック" charset="-128"/>
                <a:cs typeface="ＭＳ Ｐゴシック" charset="-128"/>
              </a:rPr>
              <a:t>p -  1 </a:t>
            </a:r>
            <a:r>
              <a:rPr lang="en-US" sz="1200" b="0" kern="1200" baseline="0" dirty="0" smtClean="0">
                <a:solidFill>
                  <a:schemeClr val="tx1"/>
                </a:solidFill>
                <a:latin typeface="Arial" charset="0"/>
                <a:ea typeface="ＭＳ Ｐゴシック" charset="-128"/>
                <a:cs typeface="ＭＳ Ｐゴシック" charset="-128"/>
              </a:rPr>
              <a:t>in some permutation.</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For any integer </a:t>
            </a:r>
            <a:r>
              <a:rPr lang="en-US" sz="1200" b="0" i="1" kern="1200" baseline="0" dirty="0" smtClean="0">
                <a:solidFill>
                  <a:schemeClr val="tx1"/>
                </a:solidFill>
                <a:latin typeface="Arial" charset="0"/>
                <a:ea typeface="ＭＳ Ｐゴシック" charset="-128"/>
                <a:cs typeface="ＭＳ Ｐゴシック" charset="-128"/>
              </a:rPr>
              <a:t>b</a:t>
            </a:r>
            <a:r>
              <a:rPr lang="en-US" sz="1200" b="0" kern="1200" baseline="0" dirty="0" smtClean="0">
                <a:solidFill>
                  <a:schemeClr val="tx1"/>
                </a:solidFill>
                <a:latin typeface="Arial" charset="0"/>
                <a:ea typeface="ＭＳ Ｐゴシック" charset="-128"/>
                <a:cs typeface="ＭＳ Ｐゴシック" charset="-128"/>
              </a:rPr>
              <a:t>  and a primitive root </a:t>
            </a:r>
            <a:r>
              <a:rPr lang="en-US" sz="1200" b="0" i="1" kern="1200" baseline="0" dirty="0" smtClean="0">
                <a:solidFill>
                  <a:schemeClr val="tx1"/>
                </a:solidFill>
                <a:latin typeface="Arial" charset="0"/>
                <a:ea typeface="ＭＳ Ｐゴシック" charset="-128"/>
                <a:cs typeface="ＭＳ Ｐゴシック" charset="-128"/>
              </a:rPr>
              <a:t>a </a:t>
            </a:r>
            <a:r>
              <a:rPr lang="en-US" sz="1200" b="0" kern="1200" baseline="0" dirty="0" smtClean="0">
                <a:solidFill>
                  <a:schemeClr val="tx1"/>
                </a:solidFill>
                <a:latin typeface="Arial" charset="0"/>
                <a:ea typeface="ＭＳ Ｐゴシック" charset="-128"/>
                <a:cs typeface="ＭＳ Ｐゴシック" charset="-128"/>
              </a:rPr>
              <a:t>of prime number </a:t>
            </a:r>
            <a:r>
              <a:rPr lang="en-US" sz="1200" b="0" i="1" kern="1200" baseline="0" dirty="0" smtClean="0">
                <a:solidFill>
                  <a:schemeClr val="tx1"/>
                </a:solidFill>
                <a:latin typeface="Arial" charset="0"/>
                <a:ea typeface="ＭＳ Ｐゴシック" charset="-128"/>
                <a:cs typeface="ＭＳ Ｐゴシック" charset="-128"/>
              </a:rPr>
              <a:t>p </a:t>
            </a:r>
            <a:r>
              <a:rPr lang="en-US" sz="1200" b="0" kern="1200" baseline="0" dirty="0" smtClean="0">
                <a:solidFill>
                  <a:schemeClr val="tx1"/>
                </a:solidFill>
                <a:latin typeface="Arial" charset="0"/>
                <a:ea typeface="ＭＳ Ｐゴシック" charset="-128"/>
                <a:cs typeface="ＭＳ Ｐゴシック" charset="-128"/>
              </a:rPr>
              <a:t>, we can find a</a:t>
            </a:r>
          </a:p>
          <a:p>
            <a:r>
              <a:rPr lang="en-US" sz="1200" b="0" kern="1200" baseline="0" dirty="0" smtClean="0">
                <a:solidFill>
                  <a:schemeClr val="tx1"/>
                </a:solidFill>
                <a:latin typeface="Arial" charset="0"/>
                <a:ea typeface="ＭＳ Ｐゴシック" charset="-128"/>
                <a:cs typeface="ＭＳ Ｐゴシック" charset="-128"/>
              </a:rPr>
              <a:t>unique exponent</a:t>
            </a:r>
            <a:r>
              <a:rPr lang="en-US" sz="1200" b="0" i="1" kern="1200" baseline="0" dirty="0" smtClean="0">
                <a:solidFill>
                  <a:schemeClr val="tx1"/>
                </a:solidFill>
                <a:latin typeface="Arial" charset="0"/>
                <a:ea typeface="ＭＳ Ｐゴシック" charset="-128"/>
                <a:cs typeface="ＭＳ Ｐゴシック" charset="-128"/>
              </a:rPr>
              <a:t> i </a:t>
            </a:r>
            <a:r>
              <a:rPr lang="en-US" sz="1200" b="0" kern="1200" baseline="0" dirty="0" smtClean="0">
                <a:solidFill>
                  <a:schemeClr val="tx1"/>
                </a:solidFill>
                <a:latin typeface="Arial" charset="0"/>
                <a:ea typeface="ＭＳ Ｐゴシック" charset="-128"/>
                <a:cs typeface="ＭＳ Ｐゴシック" charset="-128"/>
              </a:rPr>
              <a:t>such that</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i="1" kern="1200" baseline="0" dirty="0" smtClean="0">
                <a:solidFill>
                  <a:schemeClr val="tx1"/>
                </a:solidFill>
                <a:latin typeface="Arial" charset="0"/>
                <a:ea typeface="ＭＳ Ｐゴシック" charset="-128"/>
                <a:cs typeface="ＭＳ Ｐゴシック" charset="-128"/>
              </a:rPr>
              <a:t>b = a</a:t>
            </a:r>
            <a:r>
              <a:rPr lang="en-US" sz="1200" b="0" i="1" kern="1200" baseline="30000" dirty="0" smtClean="0">
                <a:solidFill>
                  <a:schemeClr val="tx1"/>
                </a:solidFill>
                <a:latin typeface="Arial" charset="0"/>
                <a:ea typeface="ＭＳ Ｐゴシック" charset="-128"/>
                <a:cs typeface="ＭＳ Ｐゴシック" charset="-128"/>
              </a:rPr>
              <a:t>i</a:t>
            </a:r>
            <a:r>
              <a:rPr lang="en-US" sz="1200" b="0" i="1" kern="1200" baseline="0" dirty="0" smtClean="0">
                <a:solidFill>
                  <a:schemeClr val="tx1"/>
                </a:solidFill>
                <a:latin typeface="Arial" charset="0"/>
                <a:ea typeface="ＭＳ Ｐゴシック" charset="-128"/>
                <a:cs typeface="ＭＳ Ｐゴシック" charset="-128"/>
              </a:rPr>
              <a:t>  </a:t>
            </a:r>
            <a:r>
              <a:rPr lang="en-US" sz="1200" b="0" kern="1200" baseline="0" dirty="0" smtClean="0">
                <a:solidFill>
                  <a:schemeClr val="tx1"/>
                </a:solidFill>
                <a:latin typeface="Arial" charset="0"/>
                <a:ea typeface="ＭＳ Ｐゴシック" charset="-128"/>
                <a:cs typeface="ＭＳ Ｐゴシック" charset="-128"/>
              </a:rPr>
              <a:t>(mod </a:t>
            </a:r>
            <a:r>
              <a:rPr lang="en-US" sz="1200" b="0" i="1" kern="1200" baseline="0" dirty="0" smtClean="0">
                <a:solidFill>
                  <a:schemeClr val="tx1"/>
                </a:solidFill>
                <a:latin typeface="Arial" charset="0"/>
                <a:ea typeface="ＭＳ Ｐゴシック" charset="-128"/>
                <a:cs typeface="ＭＳ Ｐゴシック" charset="-128"/>
              </a:rPr>
              <a:t>p</a:t>
            </a:r>
            <a:r>
              <a:rPr lang="en-US" sz="1200" b="0" kern="1200" baseline="0" dirty="0" smtClean="0">
                <a:solidFill>
                  <a:schemeClr val="tx1"/>
                </a:solidFill>
                <a:latin typeface="Arial" charset="0"/>
                <a:ea typeface="ＭＳ Ｐゴシック" charset="-128"/>
                <a:cs typeface="ＭＳ Ｐゴシック" charset="-128"/>
              </a:rPr>
              <a:t> ) where </a:t>
            </a:r>
            <a:r>
              <a:rPr lang="en-US" sz="1200" b="0" i="1" kern="1200" baseline="0" dirty="0" smtClean="0">
                <a:solidFill>
                  <a:schemeClr val="tx1"/>
                </a:solidFill>
                <a:latin typeface="Arial" charset="0"/>
                <a:ea typeface="ＭＳ Ｐゴシック" charset="-128"/>
                <a:cs typeface="ＭＳ Ｐゴシック" charset="-128"/>
              </a:rPr>
              <a:t>0 ≤  i ≤ (p -  1)</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The exponent </a:t>
            </a:r>
            <a:r>
              <a:rPr lang="en-US" sz="1200" b="0" i="1" kern="1200" baseline="0" dirty="0" smtClean="0">
                <a:solidFill>
                  <a:schemeClr val="tx1"/>
                </a:solidFill>
                <a:latin typeface="Arial" charset="0"/>
                <a:ea typeface="ＭＳ Ｐゴシック" charset="-128"/>
                <a:cs typeface="ＭＳ Ｐゴシック" charset="-128"/>
              </a:rPr>
              <a:t>i</a:t>
            </a:r>
            <a:r>
              <a:rPr lang="en-US" sz="1200" b="0" kern="1200" baseline="0" dirty="0" smtClean="0">
                <a:solidFill>
                  <a:schemeClr val="tx1"/>
                </a:solidFill>
                <a:latin typeface="Arial" charset="0"/>
                <a:ea typeface="ＭＳ Ｐゴシック" charset="-128"/>
                <a:cs typeface="ＭＳ Ｐゴシック" charset="-128"/>
              </a:rPr>
              <a:t>  is referred to as the discrete logarithm  of </a:t>
            </a:r>
            <a:r>
              <a:rPr lang="en-US" sz="1200" b="0" i="1" kern="1200" baseline="0" dirty="0" smtClean="0">
                <a:solidFill>
                  <a:schemeClr val="tx1"/>
                </a:solidFill>
                <a:latin typeface="Arial" charset="0"/>
                <a:ea typeface="ＭＳ Ｐゴシック" charset="-128"/>
                <a:cs typeface="ＭＳ Ｐゴシック" charset="-128"/>
              </a:rPr>
              <a:t>b</a:t>
            </a:r>
            <a:r>
              <a:rPr lang="en-US" sz="1200" b="0" kern="1200" baseline="0" dirty="0" smtClean="0">
                <a:solidFill>
                  <a:schemeClr val="tx1"/>
                </a:solidFill>
                <a:latin typeface="Arial" charset="0"/>
                <a:ea typeface="ＭＳ Ｐゴシック" charset="-128"/>
                <a:cs typeface="ＭＳ Ｐゴシック" charset="-128"/>
              </a:rPr>
              <a:t>  for the base </a:t>
            </a:r>
            <a:r>
              <a:rPr lang="en-US" sz="1200" b="0" i="1" kern="1200" baseline="0" dirty="0" smtClean="0">
                <a:solidFill>
                  <a:schemeClr val="tx1"/>
                </a:solidFill>
                <a:latin typeface="Arial" charset="0"/>
                <a:ea typeface="ＭＳ Ｐゴシック" charset="-128"/>
                <a:cs typeface="ＭＳ Ｐゴシック" charset="-128"/>
              </a:rPr>
              <a:t>a</a:t>
            </a:r>
            <a:r>
              <a:rPr lang="en-US" sz="1200" b="0" kern="1200" baseline="0" dirty="0" smtClean="0">
                <a:solidFill>
                  <a:schemeClr val="tx1"/>
                </a:solidFill>
                <a:latin typeface="Arial" charset="0"/>
                <a:ea typeface="ＭＳ Ｐゴシック" charset="-128"/>
                <a:cs typeface="ＭＳ Ｐゴシック" charset="-128"/>
              </a:rPr>
              <a:t> , mod </a:t>
            </a:r>
            <a:r>
              <a:rPr lang="en-US" sz="1200" b="0" i="1" kern="1200" baseline="0" dirty="0" smtClean="0">
                <a:solidFill>
                  <a:schemeClr val="tx1"/>
                </a:solidFill>
                <a:latin typeface="Arial" charset="0"/>
                <a:ea typeface="ＭＳ Ｐゴシック" charset="-128"/>
                <a:cs typeface="ＭＳ Ｐゴシック" charset="-128"/>
              </a:rPr>
              <a:t>p</a:t>
            </a:r>
            <a:r>
              <a:rPr lang="en-US" sz="1200" b="0" kern="1200" baseline="0" dirty="0" smtClean="0">
                <a:solidFill>
                  <a:schemeClr val="tx1"/>
                </a:solidFill>
                <a:latin typeface="Arial" charset="0"/>
                <a:ea typeface="ＭＳ Ｐゴシック" charset="-128"/>
                <a:cs typeface="ＭＳ Ｐゴシック" charset="-128"/>
              </a:rPr>
              <a:t> .</a:t>
            </a:r>
          </a:p>
          <a:p>
            <a:r>
              <a:rPr lang="en-US" sz="1200" b="0" kern="1200" baseline="0" dirty="0" smtClean="0">
                <a:solidFill>
                  <a:schemeClr val="tx1"/>
                </a:solidFill>
                <a:latin typeface="Arial" charset="0"/>
                <a:ea typeface="ＭＳ Ｐゴシック" charset="-128"/>
                <a:cs typeface="ＭＳ Ｐゴシック" charset="-128"/>
              </a:rPr>
              <a:t>We express this value as dlog</a:t>
            </a:r>
            <a:r>
              <a:rPr lang="en-US" sz="1200" b="0" kern="1200" baseline="-25000" dirty="0" smtClean="0">
                <a:solidFill>
                  <a:schemeClr val="tx1"/>
                </a:solidFill>
                <a:latin typeface="Arial" charset="0"/>
                <a:ea typeface="ＭＳ Ｐゴシック" charset="-128"/>
                <a:cs typeface="ＭＳ Ｐゴシック" charset="-128"/>
              </a:rPr>
              <a:t>a,p </a:t>
            </a:r>
            <a:r>
              <a:rPr lang="en-US" sz="1200" b="0" kern="1200" baseline="0" dirty="0" smtClean="0">
                <a:solidFill>
                  <a:schemeClr val="tx1"/>
                </a:solidFill>
                <a:latin typeface="Arial" charset="0"/>
                <a:ea typeface="ＭＳ Ｐゴシック" charset="-128"/>
                <a:cs typeface="ＭＳ Ｐゴシック" charset="-128"/>
              </a:rPr>
              <a:t>(</a:t>
            </a:r>
            <a:r>
              <a:rPr lang="en-US" sz="1200" b="0" i="1" kern="1200" baseline="0" dirty="0" smtClean="0">
                <a:solidFill>
                  <a:schemeClr val="tx1"/>
                </a:solidFill>
                <a:latin typeface="Arial" charset="0"/>
                <a:ea typeface="ＭＳ Ｐゴシック" charset="-128"/>
                <a:cs typeface="ＭＳ Ｐゴシック" charset="-128"/>
              </a:rPr>
              <a:t>b</a:t>
            </a:r>
            <a:r>
              <a:rPr lang="en-US" sz="1200" b="0" kern="1200" baseline="0" dirty="0" smtClean="0">
                <a:solidFill>
                  <a:schemeClr val="tx1"/>
                </a:solidFill>
                <a:latin typeface="Arial" charset="0"/>
                <a:ea typeface="ＭＳ Ｐゴシック" charset="-128"/>
                <a:cs typeface="ＭＳ Ｐゴシック" charset="-128"/>
              </a:rPr>
              <a:t> ). See Chapter 2 for an extended discussion of</a:t>
            </a:r>
          </a:p>
          <a:p>
            <a:r>
              <a:rPr lang="en-US" sz="1200" b="0" kern="1200" baseline="0" dirty="0" smtClean="0">
                <a:solidFill>
                  <a:schemeClr val="tx1"/>
                </a:solidFill>
                <a:latin typeface="Arial" charset="0"/>
                <a:ea typeface="ＭＳ Ｐゴシック" charset="-128"/>
                <a:cs typeface="ＭＳ Ｐゴシック" charset="-128"/>
              </a:rPr>
              <a:t>discrete logarithms.</a:t>
            </a:r>
            <a:endParaRPr lang="en-AU" b="0" dirty="0" smtClean="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10760767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 Figure 10.1 summarizes the Diffie-Hellman key exchange algorithm. For this</a:t>
            </a:r>
          </a:p>
          <a:p>
            <a:r>
              <a:rPr lang="en-US" sz="1200" kern="1200" baseline="0" dirty="0" smtClean="0">
                <a:solidFill>
                  <a:schemeClr val="tx1"/>
                </a:solidFill>
                <a:latin typeface="Arial" charset="0"/>
                <a:ea typeface="ＭＳ Ｐゴシック" charset="-128"/>
                <a:cs typeface="ＭＳ Ｐゴシック" charset="-128"/>
              </a:rPr>
              <a:t>scheme, there are two publicly known numbers: a prime number </a:t>
            </a:r>
            <a:r>
              <a:rPr lang="en-US" sz="1200" i="1" kern="1200" baseline="0" dirty="0" smtClean="0">
                <a:solidFill>
                  <a:schemeClr val="tx1"/>
                </a:solidFill>
                <a:latin typeface="Arial" charset="0"/>
                <a:ea typeface="ＭＳ Ｐゴシック" charset="-128"/>
                <a:cs typeface="ＭＳ Ｐゴシック" charset="-128"/>
              </a:rPr>
              <a:t>q </a:t>
            </a:r>
            <a:r>
              <a:rPr lang="en-US" sz="1200" kern="1200" baseline="0" dirty="0" smtClean="0">
                <a:solidFill>
                  <a:schemeClr val="tx1"/>
                </a:solidFill>
                <a:latin typeface="Arial" charset="0"/>
                <a:ea typeface="ＭＳ Ｐゴシック" charset="-128"/>
                <a:cs typeface="ＭＳ Ｐゴシック" charset="-128"/>
              </a:rPr>
              <a:t> and an integer </a:t>
            </a:r>
            <a:r>
              <a:rPr lang="en-US" sz="1200" i="1" kern="1200" baseline="0" dirty="0" smtClean="0">
                <a:solidFill>
                  <a:schemeClr val="tx1"/>
                </a:solidFill>
                <a:latin typeface="Arial" charset="0"/>
                <a:ea typeface="ＭＳ Ｐゴシック" charset="-128"/>
                <a:cs typeface="ＭＳ Ｐゴシック" charset="-128"/>
              </a:rPr>
              <a:t>a</a:t>
            </a:r>
          </a:p>
          <a:p>
            <a:r>
              <a:rPr lang="en-US" sz="1200" kern="1200" baseline="0" dirty="0" smtClean="0">
                <a:solidFill>
                  <a:schemeClr val="tx1"/>
                </a:solidFill>
                <a:latin typeface="Arial" charset="0"/>
                <a:ea typeface="ＭＳ Ｐゴシック" charset="-128"/>
                <a:cs typeface="ＭＳ Ｐゴシック" charset="-128"/>
              </a:rPr>
              <a:t> that is a primitive root of </a:t>
            </a:r>
            <a:r>
              <a:rPr lang="en-US" sz="1200" i="1" kern="1200" baseline="0" dirty="0" smtClean="0">
                <a:solidFill>
                  <a:schemeClr val="tx1"/>
                </a:solidFill>
                <a:latin typeface="Arial" charset="0"/>
                <a:ea typeface="ＭＳ Ｐゴシック" charset="-128"/>
                <a:cs typeface="ＭＳ Ｐゴシック" charset="-128"/>
              </a:rPr>
              <a:t>q</a:t>
            </a:r>
            <a:r>
              <a:rPr lang="en-US" sz="1200" kern="1200" baseline="0" dirty="0" smtClean="0">
                <a:solidFill>
                  <a:schemeClr val="tx1"/>
                </a:solidFill>
                <a:latin typeface="Arial" charset="0"/>
                <a:ea typeface="ＭＳ Ｐゴシック" charset="-128"/>
                <a:cs typeface="ＭＳ Ｐゴシック" charset="-128"/>
              </a:rPr>
              <a:t> . </a:t>
            </a:r>
            <a:endParaRPr lang="en-US"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22</a:t>
            </a:fld>
            <a:endParaRPr lang="en-AU" dirty="0"/>
          </a:p>
        </p:txBody>
      </p:sp>
    </p:spTree>
    <p:extLst>
      <p:ext uri="{BB962C8B-B14F-4D97-AF65-F5344CB8AC3E}">
        <p14:creationId xmlns:p14="http://schemas.microsoft.com/office/powerpoint/2010/main" val="23790823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xfrm>
            <a:off x="685800" y="4343400"/>
            <a:ext cx="5486400" cy="4341813"/>
          </a:xfrm>
          <a:noFill/>
          <a:ln/>
        </p:spPr>
        <p:txBody>
          <a:bodyPr/>
          <a:lstStyle/>
          <a:p>
            <a:r>
              <a:rPr lang="en-US" sz="1200" kern="1200" baseline="0" dirty="0" smtClean="0">
                <a:solidFill>
                  <a:schemeClr val="tx1"/>
                </a:solidFill>
                <a:latin typeface="Arial" charset="0"/>
                <a:ea typeface="ＭＳ Ｐゴシック" charset="-128"/>
                <a:cs typeface="ＭＳ Ｐゴシック" charset="-128"/>
              </a:rPr>
              <a:t>The protocol depicted in Figure 10.1 is insecure against a man-in-the-middle attack.</a:t>
            </a:r>
          </a:p>
          <a:p>
            <a:r>
              <a:rPr lang="en-US" sz="1200" kern="1200" baseline="0" dirty="0" smtClean="0">
                <a:solidFill>
                  <a:schemeClr val="tx1"/>
                </a:solidFill>
                <a:latin typeface="Arial" charset="0"/>
                <a:ea typeface="ＭＳ Ｐゴシック" charset="-128"/>
                <a:cs typeface="ＭＳ Ｐゴシック" charset="-128"/>
              </a:rPr>
              <a:t>Suppose Alice and Bob wish to exchange keys, and Darth is the adversary. The</a:t>
            </a:r>
          </a:p>
          <a:p>
            <a:r>
              <a:rPr lang="en-US" sz="1200" kern="1200" baseline="0" dirty="0" smtClean="0">
                <a:solidFill>
                  <a:schemeClr val="tx1"/>
                </a:solidFill>
                <a:latin typeface="Arial" charset="0"/>
                <a:ea typeface="ＭＳ Ｐゴシック" charset="-128"/>
                <a:cs typeface="ＭＳ Ｐゴシック" charset="-128"/>
              </a:rPr>
              <a:t>attack proceeds as follows (Figure 10.2).</a:t>
            </a:r>
          </a:p>
          <a:p>
            <a:endParaRPr lang="en-US" sz="1100" dirty="0" smtClean="0">
              <a:latin typeface="Arial" pitchFamily="-84" charset="0"/>
              <a:ea typeface="ＭＳ Ｐゴシック" pitchFamily="-84" charset="-128"/>
              <a:cs typeface="ＭＳ Ｐゴシック" pitchFamily="-84" charset="-128"/>
            </a:endParaRP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Darth prepares for the attack by generating two random private keys X</a:t>
            </a:r>
            <a:r>
              <a:rPr lang="en-US" sz="1100" baseline="-25000" dirty="0" smtClean="0">
                <a:latin typeface="Arial" pitchFamily="-84" charset="0"/>
                <a:ea typeface="ＭＳ Ｐゴシック" pitchFamily="-84" charset="-128"/>
                <a:cs typeface="ＭＳ Ｐゴシック" pitchFamily="-84" charset="-128"/>
              </a:rPr>
              <a:t>D1</a:t>
            </a:r>
            <a:r>
              <a:rPr lang="en-US" sz="1100" dirty="0" smtClean="0">
                <a:latin typeface="Arial" pitchFamily="-84" charset="0"/>
                <a:ea typeface="ＭＳ Ｐゴシック" pitchFamily="-84" charset="-128"/>
                <a:cs typeface="ＭＳ Ｐゴシック" pitchFamily="-84" charset="-128"/>
              </a:rPr>
              <a:t> and X</a:t>
            </a:r>
            <a:r>
              <a:rPr lang="en-US" sz="1100" baseline="-25000" dirty="0" smtClean="0">
                <a:latin typeface="Arial" pitchFamily="-84" charset="0"/>
                <a:ea typeface="ＭＳ Ｐゴシック" pitchFamily="-84" charset="-128"/>
                <a:cs typeface="ＭＳ Ｐゴシック" pitchFamily="-84" charset="-128"/>
              </a:rPr>
              <a:t>D2</a:t>
            </a:r>
            <a:r>
              <a:rPr lang="en-US" sz="1100" dirty="0" smtClean="0">
                <a:latin typeface="Arial" pitchFamily="-84" charset="0"/>
                <a:ea typeface="ＭＳ Ｐゴシック" pitchFamily="-84" charset="-128"/>
                <a:cs typeface="ＭＳ Ｐゴシック" pitchFamily="-84" charset="-128"/>
              </a:rPr>
              <a:t> and then computing the corresponding public keys Y</a:t>
            </a:r>
            <a:r>
              <a:rPr lang="en-US" sz="1100" baseline="-25000" dirty="0" smtClean="0">
                <a:latin typeface="Arial" pitchFamily="-84" charset="0"/>
                <a:ea typeface="ＭＳ Ｐゴシック" pitchFamily="-84" charset="-128"/>
                <a:cs typeface="ＭＳ Ｐゴシック" pitchFamily="-84" charset="-128"/>
              </a:rPr>
              <a:t>D1</a:t>
            </a:r>
            <a:r>
              <a:rPr lang="en-US" sz="1100" dirty="0" smtClean="0">
                <a:latin typeface="Arial" pitchFamily="-84" charset="0"/>
                <a:ea typeface="ＭＳ Ｐゴシック" pitchFamily="-84" charset="-128"/>
                <a:cs typeface="ＭＳ Ｐゴシック" pitchFamily="-84" charset="-128"/>
              </a:rPr>
              <a:t> and Y</a:t>
            </a:r>
            <a:r>
              <a:rPr lang="en-US" sz="1100" baseline="-25000" dirty="0" smtClean="0">
                <a:latin typeface="Arial" pitchFamily="-84" charset="0"/>
                <a:ea typeface="ＭＳ Ｐゴシック" pitchFamily="-84" charset="-128"/>
                <a:cs typeface="ＭＳ Ｐゴシック" pitchFamily="-84" charset="-128"/>
              </a:rPr>
              <a:t>D2</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 Alice transmits Y</a:t>
            </a:r>
            <a:r>
              <a:rPr lang="en-US" sz="1100" baseline="-25000" dirty="0" smtClean="0">
                <a:latin typeface="Arial" pitchFamily="-84" charset="0"/>
                <a:ea typeface="ＭＳ Ｐゴシック" pitchFamily="-84" charset="-128"/>
                <a:cs typeface="ＭＳ Ｐゴシック" pitchFamily="-84" charset="-128"/>
              </a:rPr>
              <a:t>A</a:t>
            </a:r>
            <a:r>
              <a:rPr lang="en-US" sz="1100" dirty="0" smtClean="0">
                <a:latin typeface="Arial" pitchFamily="-84" charset="0"/>
                <a:ea typeface="ＭＳ Ｐゴシック" pitchFamily="-84" charset="-128"/>
                <a:cs typeface="ＭＳ Ｐゴシック" pitchFamily="-84" charset="-128"/>
              </a:rPr>
              <a:t> to Bob. </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 Darth intercepts Y</a:t>
            </a:r>
            <a:r>
              <a:rPr lang="en-US" sz="1100" baseline="-25000" dirty="0" smtClean="0">
                <a:latin typeface="Arial" pitchFamily="-84" charset="0"/>
                <a:ea typeface="ＭＳ Ｐゴシック" pitchFamily="-84" charset="-128"/>
                <a:cs typeface="ＭＳ Ｐゴシック" pitchFamily="-84" charset="-128"/>
              </a:rPr>
              <a:t>A</a:t>
            </a:r>
            <a:r>
              <a:rPr lang="en-US" sz="1100" dirty="0" smtClean="0">
                <a:latin typeface="Arial" pitchFamily="-84" charset="0"/>
                <a:ea typeface="ＭＳ Ｐゴシック" pitchFamily="-84" charset="-128"/>
                <a:cs typeface="ＭＳ Ｐゴシック" pitchFamily="-84" charset="-128"/>
              </a:rPr>
              <a:t> and transmits Y</a:t>
            </a:r>
            <a:r>
              <a:rPr lang="en-US" sz="1100" baseline="-25000" dirty="0" smtClean="0">
                <a:latin typeface="Arial" pitchFamily="-84" charset="0"/>
                <a:ea typeface="ＭＳ Ｐゴシック" pitchFamily="-84" charset="-128"/>
                <a:cs typeface="ＭＳ Ｐゴシック" pitchFamily="-84" charset="-128"/>
              </a:rPr>
              <a:t>D1</a:t>
            </a:r>
            <a:r>
              <a:rPr lang="en-US" sz="1100" dirty="0" smtClean="0">
                <a:latin typeface="Arial" pitchFamily="-84" charset="0"/>
                <a:ea typeface="ＭＳ Ｐゴシック" pitchFamily="-84" charset="-128"/>
                <a:cs typeface="ＭＳ Ｐゴシック" pitchFamily="-84" charset="-128"/>
              </a:rPr>
              <a:t> to Bob. Darth also calculates K2 = (Y</a:t>
            </a:r>
            <a:r>
              <a:rPr lang="en-US" sz="1100" baseline="-25000" dirty="0" smtClean="0">
                <a:latin typeface="Arial" pitchFamily="-84" charset="0"/>
                <a:ea typeface="ＭＳ Ｐゴシック" pitchFamily="-84" charset="-128"/>
                <a:cs typeface="ＭＳ Ｐゴシック" pitchFamily="-84" charset="-128"/>
              </a:rPr>
              <a:t>A</a:t>
            </a:r>
            <a:r>
              <a:rPr lang="en-US" sz="1100" dirty="0" smtClean="0">
                <a:latin typeface="Arial" pitchFamily="-84" charset="0"/>
                <a:ea typeface="ＭＳ Ｐゴシック" pitchFamily="-84" charset="-128"/>
                <a:cs typeface="ＭＳ Ｐゴシック" pitchFamily="-84" charset="-128"/>
              </a:rPr>
              <a:t>  )^ X</a:t>
            </a:r>
            <a:r>
              <a:rPr lang="en-US" sz="1100" baseline="-25000" dirty="0" smtClean="0">
                <a:latin typeface="Arial" pitchFamily="-84" charset="0"/>
                <a:ea typeface="ＭＳ Ｐゴシック" pitchFamily="-84" charset="-128"/>
                <a:cs typeface="ＭＳ Ｐゴシック" pitchFamily="-84" charset="-128"/>
              </a:rPr>
              <a:t>D2 </a:t>
            </a:r>
            <a:r>
              <a:rPr lang="en-US" sz="1100" dirty="0" smtClean="0">
                <a:latin typeface="Arial" pitchFamily="-84" charset="0"/>
                <a:ea typeface="ＭＳ Ｐゴシック" pitchFamily="-84" charset="-128"/>
                <a:cs typeface="ＭＳ Ｐゴシック" pitchFamily="-84" charset="-128"/>
              </a:rPr>
              <a:t>mod q  </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Bob receives Y</a:t>
            </a:r>
            <a:r>
              <a:rPr lang="en-US" sz="1100" baseline="-25000" dirty="0" smtClean="0">
                <a:latin typeface="Arial" pitchFamily="-84" charset="0"/>
                <a:ea typeface="ＭＳ Ｐゴシック" pitchFamily="-84" charset="-128"/>
                <a:cs typeface="ＭＳ Ｐゴシック" pitchFamily="-84" charset="-128"/>
              </a:rPr>
              <a:t>D1 </a:t>
            </a:r>
            <a:r>
              <a:rPr lang="en-US" sz="1100" dirty="0" smtClean="0">
                <a:latin typeface="Arial" pitchFamily="-84" charset="0"/>
                <a:ea typeface="ＭＳ Ｐゴシック" pitchFamily="-84" charset="-128"/>
                <a:cs typeface="ＭＳ Ｐゴシック" pitchFamily="-84" charset="-128"/>
              </a:rPr>
              <a:t>and calculates K1=(Y</a:t>
            </a:r>
            <a:r>
              <a:rPr lang="en-US" sz="1100" baseline="-25000" dirty="0" smtClean="0">
                <a:latin typeface="Arial" pitchFamily="-84" charset="0"/>
                <a:ea typeface="ＭＳ Ｐゴシック" pitchFamily="-84" charset="-128"/>
                <a:cs typeface="ＭＳ Ｐゴシック" pitchFamily="-84" charset="-128"/>
              </a:rPr>
              <a:t>D1 </a:t>
            </a:r>
            <a:r>
              <a:rPr lang="en-US" sz="1100" dirty="0" smtClean="0">
                <a:latin typeface="Arial" pitchFamily="-84" charset="0"/>
                <a:ea typeface="ＭＳ Ｐゴシック" pitchFamily="-84" charset="-128"/>
                <a:cs typeface="ＭＳ Ｐゴシック" pitchFamily="-84" charset="-128"/>
              </a:rPr>
              <a:t>)^ X</a:t>
            </a:r>
            <a:r>
              <a:rPr lang="en-US" sz="1100" baseline="-25000" dirty="0" smtClean="0">
                <a:latin typeface="Arial" pitchFamily="-84" charset="0"/>
                <a:ea typeface="ＭＳ Ｐゴシック" pitchFamily="-84" charset="-128"/>
                <a:cs typeface="ＭＳ Ｐゴシック" pitchFamily="-84" charset="-128"/>
              </a:rPr>
              <a:t>B</a:t>
            </a:r>
            <a:r>
              <a:rPr lang="en-US" sz="1100" dirty="0" smtClean="0">
                <a:latin typeface="Arial" pitchFamily="-84" charset="0"/>
                <a:ea typeface="ＭＳ Ｐゴシック" pitchFamily="-84" charset="-128"/>
                <a:cs typeface="ＭＳ Ｐゴシック" pitchFamily="-84" charset="-128"/>
              </a:rPr>
              <a:t> mod q</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Bob transmits Y</a:t>
            </a:r>
            <a:r>
              <a:rPr lang="en-US" sz="1100" baseline="-25000" dirty="0" smtClean="0">
                <a:latin typeface="Arial" pitchFamily="-84" charset="0"/>
                <a:ea typeface="ＭＳ Ｐゴシック" pitchFamily="-84" charset="-128"/>
                <a:cs typeface="ＭＳ Ｐゴシック" pitchFamily="-84" charset="-128"/>
              </a:rPr>
              <a:t>B</a:t>
            </a:r>
            <a:r>
              <a:rPr lang="en-US" sz="1100" dirty="0" smtClean="0">
                <a:latin typeface="Arial" pitchFamily="-84" charset="0"/>
                <a:ea typeface="ＭＳ Ｐゴシック" pitchFamily="-84" charset="-128"/>
                <a:cs typeface="ＭＳ Ｐゴシック" pitchFamily="-84" charset="-128"/>
              </a:rPr>
              <a:t> to Alice.  </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Darth intercepts Y</a:t>
            </a:r>
            <a:r>
              <a:rPr lang="en-US" sz="1100" baseline="-25000" dirty="0" smtClean="0">
                <a:latin typeface="Arial" pitchFamily="-84" charset="0"/>
                <a:ea typeface="ＭＳ Ｐゴシック" pitchFamily="-84" charset="-128"/>
                <a:cs typeface="ＭＳ Ｐゴシック" pitchFamily="-84" charset="-128"/>
              </a:rPr>
              <a:t>B </a:t>
            </a:r>
            <a:r>
              <a:rPr lang="en-US" sz="1100" dirty="0" smtClean="0">
                <a:latin typeface="Arial" pitchFamily="-84" charset="0"/>
                <a:ea typeface="ＭＳ Ｐゴシック" pitchFamily="-84" charset="-128"/>
                <a:cs typeface="ＭＳ Ｐゴシック" pitchFamily="-84" charset="-128"/>
              </a:rPr>
              <a:t>and transmits Y</a:t>
            </a:r>
            <a:r>
              <a:rPr lang="en-US" sz="1100" baseline="-25000" dirty="0" smtClean="0">
                <a:latin typeface="Arial" pitchFamily="-84" charset="0"/>
                <a:ea typeface="ＭＳ Ｐゴシック" pitchFamily="-84" charset="-128"/>
                <a:cs typeface="ＭＳ Ｐゴシック" pitchFamily="-84" charset="-128"/>
              </a:rPr>
              <a:t>D2 </a:t>
            </a:r>
            <a:r>
              <a:rPr lang="en-US" sz="1100" dirty="0" smtClean="0">
                <a:latin typeface="Arial" pitchFamily="-84" charset="0"/>
                <a:ea typeface="ＭＳ Ｐゴシック" pitchFamily="-84" charset="-128"/>
                <a:cs typeface="ＭＳ Ｐゴシック" pitchFamily="-84" charset="-128"/>
              </a:rPr>
              <a:t>to Alice. Darth calculates K1=(Y</a:t>
            </a:r>
            <a:r>
              <a:rPr lang="en-US" sz="1100" baseline="-25000" dirty="0" smtClean="0">
                <a:latin typeface="Arial" pitchFamily="-84" charset="0"/>
                <a:ea typeface="ＭＳ Ｐゴシック" pitchFamily="-84" charset="-128"/>
                <a:cs typeface="ＭＳ Ｐゴシック" pitchFamily="-84" charset="-128"/>
              </a:rPr>
              <a:t>B</a:t>
            </a:r>
            <a:r>
              <a:rPr lang="en-US" sz="1100" dirty="0" smtClean="0">
                <a:latin typeface="Arial" pitchFamily="-84" charset="0"/>
                <a:ea typeface="ＭＳ Ｐゴシック" pitchFamily="-84" charset="-128"/>
                <a:cs typeface="ＭＳ Ｐゴシック" pitchFamily="-84" charset="-128"/>
              </a:rPr>
              <a:t> )^ X</a:t>
            </a:r>
            <a:r>
              <a:rPr lang="en-US" sz="1100" baseline="-25000" dirty="0" smtClean="0">
                <a:latin typeface="Arial" pitchFamily="-84" charset="0"/>
                <a:ea typeface="ＭＳ Ｐゴシック" pitchFamily="-84" charset="-128"/>
                <a:cs typeface="ＭＳ Ｐゴシック" pitchFamily="-84" charset="-128"/>
              </a:rPr>
              <a:t>D1</a:t>
            </a:r>
            <a:r>
              <a:rPr lang="en-US" sz="1100" dirty="0" smtClean="0">
                <a:latin typeface="Arial" pitchFamily="-84" charset="0"/>
                <a:ea typeface="ＭＳ Ｐゴシック" pitchFamily="-84" charset="-128"/>
                <a:cs typeface="ＭＳ Ｐゴシック" pitchFamily="-84" charset="-128"/>
              </a:rPr>
              <a:t>  mod q</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Alice receives Y</a:t>
            </a:r>
            <a:r>
              <a:rPr lang="en-US" sz="1100" baseline="-25000" dirty="0" smtClean="0">
                <a:latin typeface="Arial" pitchFamily="-84" charset="0"/>
                <a:ea typeface="ＭＳ Ｐゴシック" pitchFamily="-84" charset="-128"/>
                <a:cs typeface="ＭＳ Ｐゴシック" pitchFamily="-84" charset="-128"/>
              </a:rPr>
              <a:t>D2 </a:t>
            </a:r>
            <a:r>
              <a:rPr lang="en-US" sz="1100" dirty="0" smtClean="0">
                <a:latin typeface="Arial" pitchFamily="-84" charset="0"/>
                <a:ea typeface="ＭＳ Ｐゴシック" pitchFamily="-84" charset="-128"/>
                <a:cs typeface="ＭＳ Ｐゴシック" pitchFamily="-84" charset="-128"/>
              </a:rPr>
              <a:t>and calculates K2=(Y</a:t>
            </a:r>
            <a:r>
              <a:rPr lang="en-US" sz="1100" baseline="-25000" dirty="0" smtClean="0">
                <a:latin typeface="Arial" pitchFamily="-84" charset="0"/>
                <a:ea typeface="ＭＳ Ｐゴシック" pitchFamily="-84" charset="-128"/>
                <a:cs typeface="ＭＳ Ｐゴシック" pitchFamily="-84" charset="-128"/>
              </a:rPr>
              <a:t>D2 </a:t>
            </a:r>
            <a:r>
              <a:rPr lang="en-US" sz="1100" dirty="0" smtClean="0">
                <a:latin typeface="Arial" pitchFamily="-84" charset="0"/>
                <a:ea typeface="ＭＳ Ｐゴシック" pitchFamily="-84" charset="-128"/>
                <a:cs typeface="ＭＳ Ｐゴシック" pitchFamily="-84" charset="-128"/>
              </a:rPr>
              <a:t>)^ X</a:t>
            </a:r>
            <a:r>
              <a:rPr lang="en-US" sz="1100" baseline="-25000" dirty="0" smtClean="0">
                <a:latin typeface="Arial" pitchFamily="-84" charset="0"/>
                <a:ea typeface="ＭＳ Ｐゴシック" pitchFamily="-84" charset="-128"/>
                <a:cs typeface="ＭＳ Ｐゴシック" pitchFamily="-84" charset="-128"/>
              </a:rPr>
              <a:t>A</a:t>
            </a:r>
            <a:r>
              <a:rPr lang="en-US" sz="1100" dirty="0" smtClean="0">
                <a:latin typeface="Arial" pitchFamily="-84" charset="0"/>
                <a:ea typeface="ＭＳ Ｐゴシック" pitchFamily="-84" charset="-128"/>
                <a:cs typeface="ＭＳ Ｐゴシック" pitchFamily="-84" charset="-128"/>
              </a:rPr>
              <a:t> mod q .   </a:t>
            </a:r>
          </a:p>
          <a:p>
            <a:pPr eaLnBrk="1" hangingPunct="1">
              <a:lnSpc>
                <a:spcPct val="90000"/>
              </a:lnSpc>
            </a:pPr>
            <a:endParaRPr lang="en-US" sz="1100" dirty="0" smtClean="0">
              <a:latin typeface="Arial" pitchFamily="-84" charset="0"/>
              <a:ea typeface="ＭＳ Ｐゴシック" pitchFamily="-84" charset="-128"/>
              <a:cs typeface="ＭＳ Ｐゴシック" pitchFamily="-84" charset="-128"/>
            </a:endParaRPr>
          </a:p>
          <a:p>
            <a:pPr eaLnBrk="1" hangingPunct="1">
              <a:lnSpc>
                <a:spcPct val="90000"/>
              </a:lnSpc>
            </a:pPr>
            <a:r>
              <a:rPr lang="en-US" sz="1100" dirty="0" smtClean="0">
                <a:latin typeface="Arial" pitchFamily="-84" charset="0"/>
                <a:ea typeface="ＭＳ Ｐゴシック" pitchFamily="-84" charset="-128"/>
                <a:cs typeface="ＭＳ Ｐゴシック" pitchFamily="-84" charset="-128"/>
              </a:rPr>
              <a:t>At this point, Bob and Alice think that they share a secret key, but instead Bob and Darth share secret key K1 and Alice and Darth share secret key K2. All future communication between Bob and Alice is compromised in the following way:   </a:t>
            </a:r>
          </a:p>
          <a:p>
            <a:pPr eaLnBrk="1" hangingPunct="1">
              <a:lnSpc>
                <a:spcPct val="90000"/>
              </a:lnSpc>
            </a:pPr>
            <a:endParaRPr lang="en-US" sz="1100" dirty="0" smtClean="0">
              <a:latin typeface="Arial" pitchFamily="-84" charset="0"/>
              <a:ea typeface="ＭＳ Ｐゴシック" pitchFamily="-84" charset="-128"/>
              <a:cs typeface="ＭＳ Ｐゴシック" pitchFamily="-84" charset="-128"/>
            </a:endParaRP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Alice sends an encrypted message M: E(K2, M).  </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Darth intercepts the encrypted message and decrypts it, to recover M.  </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Darth sends Bob E(K1, M) or E(K1, M'), where M' is any message. In the first case, Darth simply wants to eavesdrop on the communication without altering it. In the second case, Darth wants to modify the message going to Bob.   </a:t>
            </a:r>
          </a:p>
          <a:p>
            <a:pPr eaLnBrk="1" hangingPunct="1">
              <a:lnSpc>
                <a:spcPct val="90000"/>
              </a:lnSpc>
              <a:buFontTx/>
              <a:buAutoNum type="arabicPeriod"/>
            </a:pPr>
            <a:endParaRPr lang="en-US" sz="1100" dirty="0" smtClean="0">
              <a:latin typeface="Arial" pitchFamily="-84" charset="0"/>
              <a:ea typeface="ＭＳ Ｐゴシック" pitchFamily="-84" charset="-128"/>
              <a:cs typeface="ＭＳ Ｐゴシック" pitchFamily="-84" charset="-128"/>
            </a:endParaRPr>
          </a:p>
          <a:p>
            <a:pPr eaLnBrk="1" hangingPunct="1">
              <a:lnSpc>
                <a:spcPct val="90000"/>
              </a:lnSpc>
              <a:buFontTx/>
              <a:buNone/>
            </a:pPr>
            <a:r>
              <a:rPr lang="en-US" sz="1100" dirty="0" smtClean="0">
                <a:latin typeface="Arial" pitchFamily="-84" charset="0"/>
                <a:ea typeface="ＭＳ Ｐゴシック" pitchFamily="-84" charset="-128"/>
                <a:cs typeface="ＭＳ Ｐゴシック" pitchFamily="-84" charset="-128"/>
              </a:rPr>
              <a:t>The key exchange protocol is vulnerable to such an attack because it does not authenticate the participants. This vulnerability can be overcome with the use of digital signatures and public- key certificates.</a:t>
            </a:r>
          </a:p>
        </p:txBody>
      </p:sp>
      <p:sp>
        <p:nvSpPr>
          <p:cNvPr id="31748" name="Slide Number Placeholder 3"/>
          <p:cNvSpPr>
            <a:spLocks noGrp="1"/>
          </p:cNvSpPr>
          <p:nvPr>
            <p:ph type="sldNum" sz="quarter" idx="5"/>
          </p:nvPr>
        </p:nvSpPr>
        <p:spPr>
          <a:noFill/>
        </p:spPr>
        <p:txBody>
          <a:bodyPr/>
          <a:lstStyle/>
          <a:p>
            <a:fld id="{1497ACC7-F361-EE47-BD9E-A66D06FA39DE}" type="slidenum">
              <a:rPr lang="en-AU" smtClean="0">
                <a:latin typeface="Arial" pitchFamily="-84" charset="0"/>
              </a:rPr>
              <a:pPr/>
              <a:t>23</a:t>
            </a:fld>
            <a:endParaRPr lang="en-AU" dirty="0" smtClean="0">
              <a:latin typeface="Arial" pitchFamily="-84" charset="0"/>
            </a:endParaRPr>
          </a:p>
        </p:txBody>
      </p:sp>
    </p:spTree>
    <p:extLst>
      <p:ext uri="{BB962C8B-B14F-4D97-AF65-F5344CB8AC3E}">
        <p14:creationId xmlns:p14="http://schemas.microsoft.com/office/powerpoint/2010/main" val="9447404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686EAA5D-0480-654D-BDAE-36E2E1D468D4}" type="slidenum">
              <a:rPr lang="en-AU">
                <a:latin typeface="Arial" pitchFamily="-84" charset="0"/>
              </a:rPr>
              <a:pPr/>
              <a:t>24</a:t>
            </a:fld>
            <a:endParaRPr lang="en-AU" dirty="0">
              <a:latin typeface="Arial" pitchFamily="-8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Most of the products and standards that use public-key cryptography for encryption</a:t>
            </a:r>
          </a:p>
          <a:p>
            <a:r>
              <a:rPr lang="en-US" sz="1200" kern="1200" baseline="0" dirty="0" smtClean="0">
                <a:solidFill>
                  <a:schemeClr val="tx1"/>
                </a:solidFill>
                <a:latin typeface="Arial" charset="0"/>
                <a:ea typeface="ＭＳ Ｐゴシック" charset="-128"/>
                <a:cs typeface="ＭＳ Ｐゴシック" charset="-128"/>
              </a:rPr>
              <a:t>and digital signatures use RSA. As we have seen, the key length for secure RSA</a:t>
            </a:r>
          </a:p>
          <a:p>
            <a:r>
              <a:rPr lang="en-US" sz="1200" kern="1200" baseline="0" dirty="0" smtClean="0">
                <a:solidFill>
                  <a:schemeClr val="tx1"/>
                </a:solidFill>
                <a:latin typeface="Arial" charset="0"/>
                <a:ea typeface="ＭＳ Ｐゴシック" charset="-128"/>
                <a:cs typeface="ＭＳ Ｐゴシック" charset="-128"/>
              </a:rPr>
              <a:t>use has increased over recent years, and this has put a heavier processing load on</a:t>
            </a:r>
          </a:p>
          <a:p>
            <a:r>
              <a:rPr lang="en-US" sz="1200" kern="1200" baseline="0" dirty="0" smtClean="0">
                <a:solidFill>
                  <a:schemeClr val="tx1"/>
                </a:solidFill>
                <a:latin typeface="Arial" charset="0"/>
                <a:ea typeface="ＭＳ Ｐゴシック" charset="-128"/>
                <a:cs typeface="ＭＳ Ｐゴシック" charset="-128"/>
              </a:rPr>
              <a:t>applications using RSA. This burden has ramifications, especially for electronic commerce</a:t>
            </a:r>
          </a:p>
          <a:p>
            <a:r>
              <a:rPr lang="en-US" sz="1200" kern="1200" baseline="0" dirty="0" smtClean="0">
                <a:solidFill>
                  <a:schemeClr val="tx1"/>
                </a:solidFill>
                <a:latin typeface="Arial" charset="0"/>
                <a:ea typeface="ＭＳ Ｐゴシック" charset="-128"/>
                <a:cs typeface="ＭＳ Ｐゴシック" charset="-128"/>
              </a:rPr>
              <a:t>sites that conduct large numbers of secure transactions. A competing system</a:t>
            </a:r>
          </a:p>
          <a:p>
            <a:r>
              <a:rPr lang="en-US" sz="1200" kern="1200" baseline="0" dirty="0" smtClean="0">
                <a:solidFill>
                  <a:schemeClr val="tx1"/>
                </a:solidFill>
                <a:latin typeface="Arial" charset="0"/>
                <a:ea typeface="ＭＳ Ｐゴシック" charset="-128"/>
                <a:cs typeface="ＭＳ Ｐゴシック" charset="-128"/>
              </a:rPr>
              <a:t>challenges RSA: elliptic curve cryptography (ECC). ECC is showing up in standardization</a:t>
            </a:r>
          </a:p>
          <a:p>
            <a:r>
              <a:rPr lang="en-US" sz="1200" kern="1200" baseline="0" dirty="0" smtClean="0">
                <a:solidFill>
                  <a:schemeClr val="tx1"/>
                </a:solidFill>
                <a:latin typeface="Arial" charset="0"/>
                <a:ea typeface="ＭＳ Ｐゴシック" charset="-128"/>
                <a:cs typeface="ＭＳ Ｐゴシック" charset="-128"/>
              </a:rPr>
              <a:t>efforts, including the IEEE P1363 Standard for Public-Key Cryptography.</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The principal attraction of ECC, compared to RSA, is that it appears to offer</a:t>
            </a:r>
          </a:p>
          <a:p>
            <a:r>
              <a:rPr lang="en-US" sz="1200" kern="1200" baseline="0" dirty="0" smtClean="0">
                <a:solidFill>
                  <a:schemeClr val="tx1"/>
                </a:solidFill>
                <a:latin typeface="Arial" charset="0"/>
                <a:ea typeface="ＭＳ Ｐゴシック" charset="-128"/>
                <a:cs typeface="ＭＳ Ｐゴシック" charset="-128"/>
              </a:rPr>
              <a:t>equal security for a far smaller key size, thereby reducing processing overhead. </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ECC is fundamentally more difficult to explain than either RSA or Diffie-</a:t>
            </a:r>
          </a:p>
          <a:p>
            <a:r>
              <a:rPr lang="en-US" sz="1200" kern="1200" baseline="0" dirty="0" smtClean="0">
                <a:solidFill>
                  <a:schemeClr val="tx1"/>
                </a:solidFill>
                <a:latin typeface="Arial" charset="0"/>
                <a:ea typeface="ＭＳ Ｐゴシック" charset="-128"/>
                <a:cs typeface="ＭＳ Ｐゴシック" charset="-128"/>
              </a:rPr>
              <a:t>Hellman, and a full mathematical description is beyond the scope of this book.</a:t>
            </a:r>
          </a:p>
          <a:p>
            <a:r>
              <a:rPr lang="en-US" sz="1200" kern="1200" baseline="0" dirty="0" smtClean="0">
                <a:solidFill>
                  <a:schemeClr val="tx1"/>
                </a:solidFill>
                <a:latin typeface="Arial" charset="0"/>
                <a:ea typeface="ＭＳ Ｐゴシック" charset="-128"/>
                <a:cs typeface="ＭＳ Ｐゴシック" charset="-128"/>
              </a:rPr>
              <a:t>This section and the next give some background on elliptic curves and ECC. We</a:t>
            </a:r>
          </a:p>
          <a:p>
            <a:r>
              <a:rPr lang="en-US" sz="1200" kern="1200" baseline="0" dirty="0" smtClean="0">
                <a:solidFill>
                  <a:schemeClr val="tx1"/>
                </a:solidFill>
                <a:latin typeface="Arial" charset="0"/>
                <a:ea typeface="ＭＳ Ｐゴシック" charset="-128"/>
                <a:cs typeface="ＭＳ Ｐゴシック" charset="-128"/>
              </a:rPr>
              <a:t>begin with a brief review of the concept of abelian group. Next, we examine the</a:t>
            </a:r>
          </a:p>
          <a:p>
            <a:r>
              <a:rPr lang="en-US" sz="1200" kern="1200" baseline="0" dirty="0" smtClean="0">
                <a:solidFill>
                  <a:schemeClr val="tx1"/>
                </a:solidFill>
                <a:latin typeface="Arial" charset="0"/>
                <a:ea typeface="ＭＳ Ｐゴシック" charset="-128"/>
                <a:cs typeface="ＭＳ Ｐゴシック" charset="-128"/>
              </a:rPr>
              <a:t>concept of elliptic curves defined over the real numbers. This is followed by a look</a:t>
            </a:r>
          </a:p>
          <a:p>
            <a:r>
              <a:rPr lang="en-US" sz="1200" kern="1200" baseline="0" dirty="0" smtClean="0">
                <a:solidFill>
                  <a:schemeClr val="tx1"/>
                </a:solidFill>
                <a:latin typeface="Arial" charset="0"/>
                <a:ea typeface="ＭＳ Ｐゴシック" charset="-128"/>
                <a:cs typeface="ＭＳ Ｐゴシック" charset="-128"/>
              </a:rPr>
              <a:t>at elliptic curves defined over finite fields. Finally, we are able to examine elliptic</a:t>
            </a:r>
          </a:p>
          <a:p>
            <a:r>
              <a:rPr lang="en-US" sz="1200" kern="1200" baseline="0" dirty="0" smtClean="0">
                <a:solidFill>
                  <a:schemeClr val="tx1"/>
                </a:solidFill>
                <a:latin typeface="Arial" charset="0"/>
                <a:ea typeface="ＭＳ Ｐゴシック" charset="-128"/>
                <a:cs typeface="ＭＳ Ｐゴシック" charset="-128"/>
              </a:rPr>
              <a:t>curve ciphers.</a:t>
            </a: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30773617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31"/>
          <p:cNvSpPr>
            <a:spLocks noGrp="1" noChangeArrowheads="1"/>
          </p:cNvSpPr>
          <p:nvPr>
            <p:ph type="sldNum" sz="quarter" idx="5"/>
          </p:nvPr>
        </p:nvSpPr>
        <p:spPr>
          <a:noFill/>
        </p:spPr>
        <p:txBody>
          <a:bodyPr/>
          <a:lstStyle/>
          <a:p>
            <a:fld id="{645F3BD3-6F3C-694C-8E1B-CF3CF7A9ECD3}" type="slidenum">
              <a:rPr lang="en-AU">
                <a:latin typeface="Arial" pitchFamily="-84" charset="0"/>
              </a:rPr>
              <a:pPr/>
              <a:t>26</a:t>
            </a:fld>
            <a:endParaRPr lang="en-AU" dirty="0">
              <a:latin typeface="Arial" pitchFamily="-8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a:t>
            </a:r>
            <a:r>
              <a:rPr lang="en-US" dirty="0" smtClean="0">
                <a:latin typeface="Arial" pitchFamily="-84" charset="0"/>
                <a:ea typeface="ＭＳ Ｐゴシック" pitchFamily="-84" charset="-128"/>
                <a:cs typeface="ＭＳ Ｐゴシック" pitchFamily="-84" charset="-128"/>
              </a:rPr>
              <a:t> 9 </a:t>
            </a:r>
            <a:r>
              <a:rPr lang="en-US" dirty="0">
                <a:latin typeface="Arial" pitchFamily="-84" charset="0"/>
                <a:ea typeface="ＭＳ Ｐゴシック" pitchFamily="-84" charset="-128"/>
                <a:cs typeface="ＭＳ Ｐゴシック" pitchFamily="-84" charset="-128"/>
              </a:rPr>
              <a:t>summary.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Before proceeding, we should mention several common misconceptions concerning</a:t>
            </a:r>
          </a:p>
          <a:p>
            <a:r>
              <a:rPr lang="en-US" sz="1200" kern="1200" baseline="0" dirty="0" smtClean="0">
                <a:solidFill>
                  <a:schemeClr val="tx1"/>
                </a:solidFill>
                <a:latin typeface="Arial" charset="0"/>
                <a:ea typeface="ＭＳ Ｐゴシック" pitchFamily="-107" charset="-128"/>
                <a:cs typeface="ＭＳ Ｐゴシック" pitchFamily="-107" charset="-128"/>
              </a:rPr>
              <a:t>public-key encryption. One such misconception is that public-key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is more secure from cryptanalysis than is symmetric encryption. In fact, the</a:t>
            </a:r>
          </a:p>
          <a:p>
            <a:r>
              <a:rPr lang="en-US" sz="1200" kern="1200" baseline="0" dirty="0" smtClean="0">
                <a:solidFill>
                  <a:schemeClr val="tx1"/>
                </a:solidFill>
                <a:latin typeface="Arial" charset="0"/>
                <a:ea typeface="ＭＳ Ｐゴシック" pitchFamily="-107" charset="-128"/>
                <a:cs typeface="ＭＳ Ｐゴシック" pitchFamily="-107" charset="-128"/>
              </a:rPr>
              <a:t>security of any encryption scheme depends on the length of the key and the computational</a:t>
            </a:r>
          </a:p>
          <a:p>
            <a:r>
              <a:rPr lang="en-US" sz="1200" kern="1200" baseline="0" dirty="0" smtClean="0">
                <a:solidFill>
                  <a:schemeClr val="tx1"/>
                </a:solidFill>
                <a:latin typeface="Arial" charset="0"/>
                <a:ea typeface="ＭＳ Ｐゴシック" pitchFamily="-107" charset="-128"/>
                <a:cs typeface="ＭＳ Ｐゴシック" pitchFamily="-107" charset="-128"/>
              </a:rPr>
              <a:t>work involved in breaking a cipher. There is nothing in principle about</a:t>
            </a:r>
          </a:p>
          <a:p>
            <a:r>
              <a:rPr lang="en-US" sz="1200" kern="1200" baseline="0" dirty="0" smtClean="0">
                <a:solidFill>
                  <a:schemeClr val="tx1"/>
                </a:solidFill>
                <a:latin typeface="Arial" charset="0"/>
                <a:ea typeface="ＭＳ Ｐゴシック" pitchFamily="-107" charset="-128"/>
                <a:cs typeface="ＭＳ Ｐゴシック" pitchFamily="-107" charset="-128"/>
              </a:rPr>
              <a:t> either symmetric or public-key encryption that makes one superior to another from</a:t>
            </a:r>
          </a:p>
          <a:p>
            <a:r>
              <a:rPr lang="en-US" sz="1200" kern="1200" baseline="0" dirty="0" smtClean="0">
                <a:solidFill>
                  <a:schemeClr val="tx1"/>
                </a:solidFill>
                <a:latin typeface="Arial" charset="0"/>
                <a:ea typeface="ＭＳ Ｐゴシック" pitchFamily="-107" charset="-128"/>
                <a:cs typeface="ＭＳ Ｐゴシック" pitchFamily="-107" charset="-128"/>
              </a:rPr>
              <a:t>the point of view of resisting cryptanalysis.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 second misconception is that public-key encryption is a general-purpose</a:t>
            </a:r>
          </a:p>
          <a:p>
            <a:r>
              <a:rPr lang="en-US" sz="1200" kern="1200" baseline="0" dirty="0" smtClean="0">
                <a:solidFill>
                  <a:schemeClr val="tx1"/>
                </a:solidFill>
                <a:latin typeface="Arial" charset="0"/>
                <a:ea typeface="ＭＳ Ｐゴシック" pitchFamily="-107" charset="-128"/>
                <a:cs typeface="ＭＳ Ｐゴシック" pitchFamily="-107" charset="-128"/>
              </a:rPr>
              <a:t>technique that has made symmetric encryption obsolete. On the contrary, because</a:t>
            </a:r>
          </a:p>
          <a:p>
            <a:r>
              <a:rPr lang="en-US" sz="1200" kern="1200" baseline="0" dirty="0" smtClean="0">
                <a:solidFill>
                  <a:schemeClr val="tx1"/>
                </a:solidFill>
                <a:latin typeface="Arial" charset="0"/>
                <a:ea typeface="ＭＳ Ｐゴシック" pitchFamily="-107" charset="-128"/>
                <a:cs typeface="ＭＳ Ｐゴシック" pitchFamily="-107" charset="-128"/>
              </a:rPr>
              <a:t>of the computational overhead of current public-key encryption schemes, there</a:t>
            </a:r>
          </a:p>
          <a:p>
            <a:r>
              <a:rPr lang="en-US" sz="1200" kern="1200" baseline="0" dirty="0" smtClean="0">
                <a:solidFill>
                  <a:schemeClr val="tx1"/>
                </a:solidFill>
                <a:latin typeface="Arial" charset="0"/>
                <a:ea typeface="ＭＳ Ｐゴシック" pitchFamily="-107" charset="-128"/>
                <a:cs typeface="ＭＳ Ｐゴシック" pitchFamily="-107" charset="-128"/>
              </a:rPr>
              <a:t>seems no foreseeable likelihood that symmetric encryption will be abandoned. As</a:t>
            </a:r>
          </a:p>
          <a:p>
            <a:r>
              <a:rPr lang="en-US" sz="1200" kern="1200" baseline="0" dirty="0" smtClean="0">
                <a:solidFill>
                  <a:schemeClr val="tx1"/>
                </a:solidFill>
                <a:latin typeface="Arial" charset="0"/>
                <a:ea typeface="ＭＳ Ｐゴシック" pitchFamily="-107" charset="-128"/>
                <a:cs typeface="ＭＳ Ｐゴシック" pitchFamily="-107" charset="-128"/>
              </a:rPr>
              <a:t>one of the inventors of public-key encryption has put it [DIFF88], “the restriction</a:t>
            </a:r>
          </a:p>
          <a:p>
            <a:r>
              <a:rPr lang="en-US" sz="1200" kern="1200" baseline="0" dirty="0" smtClean="0">
                <a:solidFill>
                  <a:schemeClr val="tx1"/>
                </a:solidFill>
                <a:latin typeface="Arial" charset="0"/>
                <a:ea typeface="ＭＳ Ｐゴシック" pitchFamily="-107" charset="-128"/>
                <a:cs typeface="ＭＳ Ｐゴシック" pitchFamily="-107" charset="-128"/>
              </a:rPr>
              <a:t>of public-key cryptography to key management and signature applications is almost</a:t>
            </a:r>
          </a:p>
          <a:p>
            <a:r>
              <a:rPr lang="en-US" sz="1200" kern="1200" baseline="0" dirty="0" smtClean="0">
                <a:solidFill>
                  <a:schemeClr val="tx1"/>
                </a:solidFill>
                <a:latin typeface="Arial" charset="0"/>
                <a:ea typeface="ＭＳ Ｐゴシック" pitchFamily="-107" charset="-128"/>
                <a:cs typeface="ＭＳ Ｐゴシック" pitchFamily="-107" charset="-128"/>
              </a:rPr>
              <a:t>universally accepted.”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Finally, there is a feeling that key distribution is trivial when using public-key</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compared to the rather cumbersome handshaking involved with</a:t>
            </a:r>
          </a:p>
          <a:p>
            <a:r>
              <a:rPr lang="en-US" sz="1200" kern="1200" baseline="0" dirty="0" smtClean="0">
                <a:solidFill>
                  <a:schemeClr val="tx1"/>
                </a:solidFill>
                <a:latin typeface="Arial" charset="0"/>
                <a:ea typeface="ＭＳ Ｐゴシック" pitchFamily="-107" charset="-128"/>
                <a:cs typeface="ＭＳ Ｐゴシック" pitchFamily="-107" charset="-128"/>
              </a:rPr>
              <a:t>key distribution centers for symmetric encryption. In fact, some form of protocol</a:t>
            </a:r>
          </a:p>
          <a:p>
            <a:r>
              <a:rPr lang="en-US" sz="1200" kern="1200" baseline="0" dirty="0" smtClean="0">
                <a:solidFill>
                  <a:schemeClr val="tx1"/>
                </a:solidFill>
                <a:latin typeface="Arial" charset="0"/>
                <a:ea typeface="ＭＳ Ｐゴシック" pitchFamily="-107" charset="-128"/>
                <a:cs typeface="ＭＳ Ｐゴシック" pitchFamily="-107" charset="-128"/>
              </a:rPr>
              <a:t>is needed, generally involving a central agent, and the procedures involved are not</a:t>
            </a:r>
          </a:p>
          <a:p>
            <a:r>
              <a:rPr lang="en-US" sz="1200" kern="1200" baseline="0" dirty="0" smtClean="0">
                <a:solidFill>
                  <a:schemeClr val="tx1"/>
                </a:solidFill>
                <a:latin typeface="Arial" charset="0"/>
                <a:ea typeface="ＭＳ Ｐゴシック" pitchFamily="-107" charset="-128"/>
                <a:cs typeface="ＭＳ Ｐゴシック" pitchFamily="-107" charset="-128"/>
              </a:rPr>
              <a:t>simpler nor any more efficient than those required for symmetric encryption (e.g.,</a:t>
            </a:r>
          </a:p>
          <a:p>
            <a:r>
              <a:rPr lang="en-US" sz="1200" kern="1200" baseline="0" dirty="0" smtClean="0">
                <a:solidFill>
                  <a:schemeClr val="tx1"/>
                </a:solidFill>
                <a:latin typeface="Arial" charset="0"/>
                <a:ea typeface="ＭＳ Ｐゴシック" pitchFamily="-107" charset="-128"/>
                <a:cs typeface="ＭＳ Ｐゴシック" pitchFamily="-107" charset="-128"/>
              </a:rPr>
              <a:t>see analysis in [NEED78]).</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3</a:t>
            </a:fld>
            <a:endParaRPr lang="en-AU"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416EB191-7A21-9F49-A2FA-84FAF8C0EE27}" type="slidenum">
              <a:rPr lang="en-AU">
                <a:latin typeface="Arial" pitchFamily="-84" charset="0"/>
              </a:rPr>
              <a:pPr/>
              <a:t>4</a:t>
            </a:fld>
            <a:endParaRPr lang="en-AU" dirty="0">
              <a:latin typeface="Arial" pitchFamily="-8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concept of public-key cryptography evolved from an attempt to attack two of</a:t>
            </a:r>
          </a:p>
          <a:p>
            <a:r>
              <a:rPr lang="en-US" sz="1200" kern="1200" baseline="0" dirty="0" smtClean="0">
                <a:solidFill>
                  <a:schemeClr val="tx1"/>
                </a:solidFill>
                <a:latin typeface="Arial" charset="0"/>
                <a:ea typeface="ＭＳ Ｐゴシック" pitchFamily="-107" charset="-128"/>
                <a:cs typeface="ＭＳ Ｐゴシック" pitchFamily="-107" charset="-128"/>
              </a:rPr>
              <a:t>the most difficult problems associated with symmetric encryption. The first problem</a:t>
            </a:r>
          </a:p>
          <a:p>
            <a:r>
              <a:rPr lang="en-US" sz="1200" kern="1200" baseline="0" dirty="0" smtClean="0">
                <a:solidFill>
                  <a:schemeClr val="tx1"/>
                </a:solidFill>
                <a:latin typeface="Arial" charset="0"/>
                <a:ea typeface="ＭＳ Ｐゴシック" pitchFamily="-107" charset="-128"/>
                <a:cs typeface="ＭＳ Ｐゴシック" pitchFamily="-107" charset="-128"/>
              </a:rPr>
              <a:t>is that of key distribution, which is examined in some detail in Chapter 14.</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As Chapter 14 discusses, key distribution under symmetric encryption requires</a:t>
            </a:r>
          </a:p>
          <a:p>
            <a:r>
              <a:rPr lang="en-US" sz="1200" kern="1200" baseline="0" dirty="0" smtClean="0">
                <a:solidFill>
                  <a:schemeClr val="tx1"/>
                </a:solidFill>
                <a:latin typeface="Arial" charset="0"/>
                <a:ea typeface="ＭＳ Ｐゴシック" pitchFamily="-107" charset="-128"/>
                <a:cs typeface="ＭＳ Ｐゴシック" pitchFamily="-107" charset="-128"/>
              </a:rPr>
              <a:t>either (1) that two communicants already share a key, which somehow has been distributed</a:t>
            </a:r>
          </a:p>
          <a:p>
            <a:r>
              <a:rPr lang="en-US" sz="1200" kern="1200" baseline="0" dirty="0" smtClean="0">
                <a:solidFill>
                  <a:schemeClr val="tx1"/>
                </a:solidFill>
                <a:latin typeface="Arial" charset="0"/>
                <a:ea typeface="ＭＳ Ｐゴシック" pitchFamily="-107" charset="-128"/>
                <a:cs typeface="ＭＳ Ｐゴシック" pitchFamily="-107" charset="-128"/>
              </a:rPr>
              <a:t>to them; or (2) the use of a key distribution center. Whitfield Diffie, one</a:t>
            </a:r>
          </a:p>
          <a:p>
            <a:r>
              <a:rPr lang="en-US" sz="1200" kern="1200" baseline="0" dirty="0" smtClean="0">
                <a:solidFill>
                  <a:schemeClr val="tx1"/>
                </a:solidFill>
                <a:latin typeface="Arial" charset="0"/>
                <a:ea typeface="ＭＳ Ｐゴシック" pitchFamily="-107" charset="-128"/>
                <a:cs typeface="ＭＳ Ｐゴシック" pitchFamily="-107" charset="-128"/>
              </a:rPr>
              <a:t>of the discoverers of public-key encryption (along with Martin Hellman, both at</a:t>
            </a:r>
          </a:p>
          <a:p>
            <a:r>
              <a:rPr lang="en-US" sz="1200" kern="1200" baseline="0" dirty="0" smtClean="0">
                <a:solidFill>
                  <a:schemeClr val="tx1"/>
                </a:solidFill>
                <a:latin typeface="Arial" charset="0"/>
                <a:ea typeface="ＭＳ Ｐゴシック" pitchFamily="-107" charset="-128"/>
                <a:cs typeface="ＭＳ Ｐゴシック" pitchFamily="-107" charset="-128"/>
              </a:rPr>
              <a:t>Stanford University at the time), reasoned that this second requirement negated</a:t>
            </a:r>
          </a:p>
          <a:p>
            <a:r>
              <a:rPr lang="en-US" sz="1200" kern="1200" baseline="0" dirty="0" smtClean="0">
                <a:solidFill>
                  <a:schemeClr val="tx1"/>
                </a:solidFill>
                <a:latin typeface="Arial" charset="0"/>
                <a:ea typeface="ＭＳ Ｐゴシック" pitchFamily="-107" charset="-128"/>
                <a:cs typeface="ＭＳ Ｐゴシック" pitchFamily="-107" charset="-128"/>
              </a:rPr>
              <a:t>the very essence of cryptography: the ability to maintain total secrecy over your</a:t>
            </a:r>
          </a:p>
          <a:p>
            <a:r>
              <a:rPr lang="en-US" sz="1200" kern="1200" baseline="0" dirty="0" smtClean="0">
                <a:solidFill>
                  <a:schemeClr val="tx1"/>
                </a:solidFill>
                <a:latin typeface="Arial" charset="0"/>
                <a:ea typeface="ＭＳ Ｐゴシック" pitchFamily="-107" charset="-128"/>
                <a:cs typeface="ＭＳ Ｐゴシック" pitchFamily="-107" charset="-128"/>
              </a:rPr>
              <a:t>own communication. As Diffie put it [DIFF88], “what good would it do after all to</a:t>
            </a:r>
          </a:p>
          <a:p>
            <a:r>
              <a:rPr lang="en-US" sz="1200" kern="1200" baseline="0" dirty="0" smtClean="0">
                <a:solidFill>
                  <a:schemeClr val="tx1"/>
                </a:solidFill>
                <a:latin typeface="Arial" charset="0"/>
                <a:ea typeface="ＭＳ Ｐゴシック" pitchFamily="-107" charset="-128"/>
                <a:cs typeface="ＭＳ Ｐゴシック" pitchFamily="-107" charset="-128"/>
              </a:rPr>
              <a:t>develop impenetrable cryptosystems, if their users were forced to share their keys</a:t>
            </a:r>
          </a:p>
          <a:p>
            <a:r>
              <a:rPr lang="en-US" sz="1200" kern="1200" baseline="0" dirty="0" smtClean="0">
                <a:solidFill>
                  <a:schemeClr val="tx1"/>
                </a:solidFill>
                <a:latin typeface="Arial" charset="0"/>
                <a:ea typeface="ＭＳ Ｐゴシック" pitchFamily="-107" charset="-128"/>
                <a:cs typeface="ＭＳ Ｐゴシック" pitchFamily="-107" charset="-128"/>
              </a:rPr>
              <a:t>with a KDC that could be compromised by either burglary or subpoena?”</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second problem that Diffie pondered, and one that was apparently</a:t>
            </a:r>
          </a:p>
          <a:p>
            <a:r>
              <a:rPr lang="en-US" sz="1200" kern="1200" baseline="0" dirty="0" smtClean="0">
                <a:solidFill>
                  <a:schemeClr val="tx1"/>
                </a:solidFill>
                <a:latin typeface="Arial" charset="0"/>
                <a:ea typeface="ＭＳ Ｐゴシック" pitchFamily="-107" charset="-128"/>
                <a:cs typeface="ＭＳ Ｐゴシック" pitchFamily="-107" charset="-128"/>
              </a:rPr>
              <a:t>unrelated to the first, was that of digital signatures . If the use of cryptography</a:t>
            </a:r>
          </a:p>
          <a:p>
            <a:r>
              <a:rPr lang="en-US" sz="1200" kern="1200" baseline="0" dirty="0" smtClean="0">
                <a:solidFill>
                  <a:schemeClr val="tx1"/>
                </a:solidFill>
                <a:latin typeface="Arial" charset="0"/>
                <a:ea typeface="ＭＳ Ｐゴシック" pitchFamily="-107" charset="-128"/>
                <a:cs typeface="ＭＳ Ｐゴシック" pitchFamily="-107" charset="-128"/>
              </a:rPr>
              <a:t>was to become widespread, not just in military situations but for commercial and</a:t>
            </a:r>
          </a:p>
          <a:p>
            <a:r>
              <a:rPr lang="en-US" sz="1200" kern="1200" baseline="0" dirty="0" smtClean="0">
                <a:solidFill>
                  <a:schemeClr val="tx1"/>
                </a:solidFill>
                <a:latin typeface="Arial" charset="0"/>
                <a:ea typeface="ＭＳ Ｐゴシック" pitchFamily="-107" charset="-128"/>
                <a:cs typeface="ＭＳ Ｐゴシック" pitchFamily="-107" charset="-128"/>
              </a:rPr>
              <a:t>private purposes, then electronic messages and documents would need the equivalent</a:t>
            </a:r>
          </a:p>
          <a:p>
            <a:r>
              <a:rPr lang="en-US" sz="1200" kern="1200" baseline="0" dirty="0" smtClean="0">
                <a:solidFill>
                  <a:schemeClr val="tx1"/>
                </a:solidFill>
                <a:latin typeface="Arial" charset="0"/>
                <a:ea typeface="ＭＳ Ｐゴシック" pitchFamily="-107" charset="-128"/>
                <a:cs typeface="ＭＳ Ｐゴシック" pitchFamily="-107" charset="-128"/>
              </a:rPr>
              <a:t>of signatures used in paper documents. That is, could a method be devised</a:t>
            </a:r>
          </a:p>
          <a:p>
            <a:r>
              <a:rPr lang="en-US" sz="1200" kern="1200" baseline="0" dirty="0" smtClean="0">
                <a:solidFill>
                  <a:schemeClr val="tx1"/>
                </a:solidFill>
                <a:latin typeface="Arial" charset="0"/>
                <a:ea typeface="ＭＳ Ｐゴシック" pitchFamily="-107" charset="-128"/>
                <a:cs typeface="ＭＳ Ｐゴシック" pitchFamily="-107" charset="-128"/>
              </a:rPr>
              <a:t>that would stipulate, to the satisfaction of all parties, that a digital message had</a:t>
            </a:r>
          </a:p>
          <a:p>
            <a:r>
              <a:rPr lang="en-US" sz="1200" kern="1200" baseline="0" dirty="0" smtClean="0">
                <a:solidFill>
                  <a:schemeClr val="tx1"/>
                </a:solidFill>
                <a:latin typeface="Arial" charset="0"/>
                <a:ea typeface="ＭＳ Ｐゴシック" pitchFamily="-107" charset="-128"/>
                <a:cs typeface="ＭＳ Ｐゴシック" pitchFamily="-107" charset="-128"/>
              </a:rPr>
              <a:t>been sent by a particular person? This is a somewhat broader requirement than</a:t>
            </a:r>
          </a:p>
          <a:p>
            <a:r>
              <a:rPr lang="en-US" sz="1200" kern="1200" baseline="0" dirty="0" smtClean="0">
                <a:solidFill>
                  <a:schemeClr val="tx1"/>
                </a:solidFill>
                <a:latin typeface="Arial" charset="0"/>
                <a:ea typeface="ＭＳ Ｐゴシック" pitchFamily="-107" charset="-128"/>
                <a:cs typeface="ＭＳ Ｐゴシック" pitchFamily="-107" charset="-128"/>
              </a:rPr>
              <a:t>that of authentication, and its characteristics and ramifications are explored in</a:t>
            </a:r>
          </a:p>
          <a:p>
            <a:r>
              <a:rPr lang="en-US" sz="1200" kern="1200" baseline="0" dirty="0" smtClean="0">
                <a:solidFill>
                  <a:schemeClr val="tx1"/>
                </a:solidFill>
                <a:latin typeface="Arial" charset="0"/>
                <a:ea typeface="ＭＳ Ｐゴシック" pitchFamily="-107" charset="-128"/>
                <a:cs typeface="ＭＳ Ｐゴシック" pitchFamily="-107" charset="-128"/>
              </a:rPr>
              <a:t>Chapter 13.</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Diffie and Hellman achieved an astounding breakthrough in 1976</a:t>
            </a:r>
          </a:p>
          <a:p>
            <a:r>
              <a:rPr lang="en-US" sz="1200" kern="1200" baseline="0" dirty="0" smtClean="0">
                <a:solidFill>
                  <a:schemeClr val="tx1"/>
                </a:solidFill>
                <a:latin typeface="Arial" charset="0"/>
                <a:ea typeface="ＭＳ Ｐゴシック" pitchFamily="-107" charset="-128"/>
                <a:cs typeface="ＭＳ Ｐゴシック" pitchFamily="-107" charset="-128"/>
              </a:rPr>
              <a:t>[DIFF76 a, b] by coming up with a method that addressed both problems and was</a:t>
            </a:r>
          </a:p>
          <a:p>
            <a:r>
              <a:rPr lang="en-US" sz="1200" kern="1200" baseline="0" dirty="0" smtClean="0">
                <a:solidFill>
                  <a:schemeClr val="tx1"/>
                </a:solidFill>
                <a:latin typeface="Arial" charset="0"/>
                <a:ea typeface="ＭＳ Ｐゴシック" pitchFamily="-107" charset="-128"/>
                <a:cs typeface="ＭＳ Ｐゴシック" pitchFamily="-107" charset="-128"/>
              </a:rPr>
              <a:t>radically different from all previous approaches to cryptography, going back over</a:t>
            </a:r>
          </a:p>
          <a:p>
            <a:r>
              <a:rPr lang="en-US" sz="1200" kern="1200" baseline="0" dirty="0" smtClean="0">
                <a:solidFill>
                  <a:schemeClr val="tx1"/>
                </a:solidFill>
                <a:latin typeface="Arial" charset="0"/>
                <a:ea typeface="ＭＳ Ｐゴシック" pitchFamily="-107" charset="-128"/>
                <a:cs typeface="ＭＳ Ｐゴシック" pitchFamily="-107" charset="-128"/>
              </a:rPr>
              <a:t>four millennia.</a:t>
            </a:r>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0089CBAF-74CD-9842-855B-ACC1A106CFD6}" type="slidenum">
              <a:rPr lang="en-AU">
                <a:latin typeface="Arial" pitchFamily="-84" charset="0"/>
              </a:rPr>
              <a:pPr/>
              <a:t>5</a:t>
            </a:fld>
            <a:endParaRPr lang="en-AU" dirty="0">
              <a:latin typeface="Arial" pitchFamily="-84"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Asymmetric algorithms rely on one key for encryption and a different but related</a:t>
            </a:r>
          </a:p>
          <a:p>
            <a:r>
              <a:rPr lang="en-US" sz="1200" kern="1200" baseline="0" dirty="0" smtClean="0">
                <a:solidFill>
                  <a:schemeClr val="tx1"/>
                </a:solidFill>
                <a:latin typeface="Arial" charset="0"/>
                <a:ea typeface="ＭＳ Ｐゴシック" pitchFamily="-107" charset="-128"/>
                <a:cs typeface="ＭＳ Ｐゴシック" pitchFamily="-107" charset="-128"/>
              </a:rPr>
              <a:t>key for decryption. These algorithms have the following important characteristic.</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It is computationally infeasible to determine the decryption key given only</a:t>
            </a:r>
          </a:p>
          <a:p>
            <a:r>
              <a:rPr lang="en-US" sz="1200" kern="1200" baseline="0" dirty="0" smtClean="0">
                <a:solidFill>
                  <a:schemeClr val="tx1"/>
                </a:solidFill>
                <a:latin typeface="Arial" charset="0"/>
                <a:ea typeface="ＭＳ Ｐゴシック" pitchFamily="-107" charset="-128"/>
                <a:cs typeface="ＭＳ Ｐゴシック" pitchFamily="-107" charset="-128"/>
              </a:rPr>
              <a:t>knowledge of the cryptographic algorithm and the encryption key.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In addition, some algorithms, such as RSA, also exhibit the following characteristic.</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Either of the two related keys can be used for encryption, with the other used</a:t>
            </a:r>
          </a:p>
          <a:p>
            <a:r>
              <a:rPr lang="en-US" sz="1200" kern="1200" baseline="0" dirty="0" smtClean="0">
                <a:solidFill>
                  <a:schemeClr val="tx1"/>
                </a:solidFill>
                <a:latin typeface="Arial" charset="0"/>
                <a:ea typeface="ＭＳ Ｐゴシック" pitchFamily="-107" charset="-128"/>
                <a:cs typeface="ＭＳ Ｐゴシック" pitchFamily="-107" charset="-128"/>
              </a:rPr>
              <a:t>for decryption.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 public-key encryption  scheme has six ingredients (Figure 9.1a; compare</a:t>
            </a:r>
          </a:p>
          <a:p>
            <a:r>
              <a:rPr lang="en-US" sz="1200" kern="1200" baseline="0" dirty="0" smtClean="0">
                <a:solidFill>
                  <a:schemeClr val="tx1"/>
                </a:solidFill>
                <a:latin typeface="Arial" charset="0"/>
                <a:ea typeface="ＭＳ Ｐゴシック" pitchFamily="-107" charset="-128"/>
                <a:cs typeface="ＭＳ Ｐゴシック" pitchFamily="-107" charset="-128"/>
              </a:rPr>
              <a:t>with Figure 3.1).</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Plaintext:  This is the readable message or data that is fed into the algorithm as</a:t>
            </a:r>
          </a:p>
          <a:p>
            <a:r>
              <a:rPr lang="en-US" sz="1200" kern="1200" baseline="0" dirty="0" smtClean="0">
                <a:solidFill>
                  <a:schemeClr val="tx1"/>
                </a:solidFill>
                <a:latin typeface="Arial" charset="0"/>
                <a:ea typeface="ＭＳ Ｐゴシック" pitchFamily="-107" charset="-128"/>
                <a:cs typeface="ＭＳ Ｐゴシック" pitchFamily="-107" charset="-128"/>
              </a:rPr>
              <a:t>input.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Encryption algorithm: The encryption algorithm performs various transformations</a:t>
            </a:r>
          </a:p>
          <a:p>
            <a:r>
              <a:rPr lang="en-US" sz="1200" kern="1200" baseline="0" dirty="0" smtClean="0">
                <a:solidFill>
                  <a:schemeClr val="tx1"/>
                </a:solidFill>
                <a:latin typeface="Arial" charset="0"/>
                <a:ea typeface="ＭＳ Ｐゴシック" pitchFamily="-107" charset="-128"/>
                <a:cs typeface="ＭＳ Ｐゴシック" pitchFamily="-107" charset="-128"/>
              </a:rPr>
              <a:t>on the plaintext.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Public and private keys: This is a pair of keys that have been selected so that</a:t>
            </a:r>
          </a:p>
          <a:p>
            <a:r>
              <a:rPr lang="en-US" sz="1200" kern="1200" baseline="0" dirty="0" smtClean="0">
                <a:solidFill>
                  <a:schemeClr val="tx1"/>
                </a:solidFill>
                <a:latin typeface="Arial" charset="0"/>
                <a:ea typeface="ＭＳ Ｐゴシック" pitchFamily="-107" charset="-128"/>
                <a:cs typeface="ＭＳ Ｐゴシック" pitchFamily="-107" charset="-128"/>
              </a:rPr>
              <a:t>if one is used for encryption, the other is used for decryption. The exact transformations</a:t>
            </a:r>
          </a:p>
          <a:p>
            <a:r>
              <a:rPr lang="en-US" sz="1200" kern="1200" baseline="0" dirty="0" smtClean="0">
                <a:solidFill>
                  <a:schemeClr val="tx1"/>
                </a:solidFill>
                <a:latin typeface="Arial" charset="0"/>
                <a:ea typeface="ＭＳ Ｐゴシック" pitchFamily="-107" charset="-128"/>
                <a:cs typeface="ＭＳ Ｐゴシック" pitchFamily="-107" charset="-128"/>
              </a:rPr>
              <a:t>performed by the algorithm depend on the public or private key</a:t>
            </a:r>
          </a:p>
          <a:p>
            <a:r>
              <a:rPr lang="en-US" sz="1200" kern="1200" baseline="0" dirty="0" smtClean="0">
                <a:solidFill>
                  <a:schemeClr val="tx1"/>
                </a:solidFill>
                <a:latin typeface="Arial" charset="0"/>
                <a:ea typeface="ＭＳ Ｐゴシック" pitchFamily="-107" charset="-128"/>
                <a:cs typeface="ＭＳ Ｐゴシック" pitchFamily="-107" charset="-128"/>
              </a:rPr>
              <a:t>that is provided as input.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Ciphertext: This is the scrambled message produced as output. It depends on</a:t>
            </a:r>
          </a:p>
          <a:p>
            <a:r>
              <a:rPr lang="en-US" sz="1200" kern="1200" baseline="0" dirty="0" smtClean="0">
                <a:solidFill>
                  <a:schemeClr val="tx1"/>
                </a:solidFill>
                <a:latin typeface="Arial" charset="0"/>
                <a:ea typeface="ＭＳ Ｐゴシック" pitchFamily="-107" charset="-128"/>
                <a:cs typeface="ＭＳ Ｐゴシック" pitchFamily="-107" charset="-128"/>
              </a:rPr>
              <a:t>the plaintext and the key. For a given message, two different keys will produce</a:t>
            </a:r>
          </a:p>
          <a:p>
            <a:r>
              <a:rPr lang="en-US" sz="1200" kern="1200" baseline="0" dirty="0" smtClean="0">
                <a:solidFill>
                  <a:schemeClr val="tx1"/>
                </a:solidFill>
                <a:latin typeface="Arial" charset="0"/>
                <a:ea typeface="ＭＳ Ｐゴシック" pitchFamily="-107" charset="-128"/>
                <a:cs typeface="ＭＳ Ｐゴシック" pitchFamily="-107" charset="-128"/>
              </a:rPr>
              <a:t>two different ciphertexts.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Decryption algorithm: This algorithm accepts the ciphertext and the matching</a:t>
            </a:r>
          </a:p>
          <a:p>
            <a:r>
              <a:rPr lang="en-US" sz="1200" kern="1200" baseline="0" dirty="0" smtClean="0">
                <a:solidFill>
                  <a:schemeClr val="tx1"/>
                </a:solidFill>
                <a:latin typeface="Arial" charset="0"/>
                <a:ea typeface="ＭＳ Ｐゴシック" pitchFamily="-107" charset="-128"/>
                <a:cs typeface="ＭＳ Ｐゴシック" pitchFamily="-107" charset="-128"/>
              </a:rPr>
              <a:t>key and produces the original plaintext.</a:t>
            </a:r>
            <a:endParaRPr lang="en-AU" dirty="0" smtClean="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AD13D60A-2BA5-A948-A439-F274551FBC98}" type="slidenum">
              <a:rPr lang="en-AU">
                <a:latin typeface="Arial" pitchFamily="-84" charset="0"/>
              </a:rPr>
              <a:pPr/>
              <a:t>6</a:t>
            </a:fld>
            <a:endParaRPr lang="en-AU" dirty="0">
              <a:latin typeface="Arial" pitchFamily="-8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685800" y="4343400"/>
            <a:ext cx="5486400" cy="4495800"/>
          </a:xfrm>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essential steps are the following.</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1.  Each user generates a pair of keys to be used for the encryption and decryption</a:t>
            </a:r>
          </a:p>
          <a:p>
            <a:r>
              <a:rPr lang="en-US" sz="1200" kern="1200" baseline="0" dirty="0" smtClean="0">
                <a:solidFill>
                  <a:schemeClr val="tx1"/>
                </a:solidFill>
                <a:latin typeface="Arial" charset="0"/>
                <a:ea typeface="ＭＳ Ｐゴシック" pitchFamily="-107" charset="-128"/>
                <a:cs typeface="ＭＳ Ｐゴシック" pitchFamily="-107" charset="-128"/>
              </a:rPr>
              <a:t>of messages.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2.  Each user places one of the two keys in a public register or other accessible</a:t>
            </a:r>
          </a:p>
          <a:p>
            <a:r>
              <a:rPr lang="en-US" sz="1200" kern="1200" baseline="0" dirty="0" smtClean="0">
                <a:solidFill>
                  <a:schemeClr val="tx1"/>
                </a:solidFill>
                <a:latin typeface="Arial" charset="0"/>
                <a:ea typeface="ＭＳ Ｐゴシック" pitchFamily="-107" charset="-128"/>
                <a:cs typeface="ＭＳ Ｐゴシック" pitchFamily="-107" charset="-128"/>
              </a:rPr>
              <a:t>file. This is the public key. The companion key is kept private. As Figure 9.1a</a:t>
            </a:r>
          </a:p>
          <a:p>
            <a:r>
              <a:rPr lang="en-US" sz="1200" kern="1200" baseline="0" dirty="0" smtClean="0">
                <a:solidFill>
                  <a:schemeClr val="tx1"/>
                </a:solidFill>
                <a:latin typeface="Arial" charset="0"/>
                <a:ea typeface="ＭＳ Ｐゴシック" pitchFamily="-107" charset="-128"/>
                <a:cs typeface="ＭＳ Ｐゴシック" pitchFamily="-107" charset="-128"/>
              </a:rPr>
              <a:t>suggests, each user maintains a collection of public keys obtained from others.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3.  If Bob wishes to send a confidential message to Alice, Bob encrypts the message</a:t>
            </a:r>
          </a:p>
          <a:p>
            <a:r>
              <a:rPr lang="en-US" sz="1200" kern="1200" baseline="0" dirty="0" smtClean="0">
                <a:solidFill>
                  <a:schemeClr val="tx1"/>
                </a:solidFill>
                <a:latin typeface="Arial" charset="0"/>
                <a:ea typeface="ＭＳ Ｐゴシック" pitchFamily="-107" charset="-128"/>
                <a:cs typeface="ＭＳ Ｐゴシック" pitchFamily="-107" charset="-128"/>
              </a:rPr>
              <a:t>using Alice’s public key.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4.  When Alice receives the message, she decrypts it using her private key. No</a:t>
            </a:r>
          </a:p>
          <a:p>
            <a:r>
              <a:rPr lang="en-US" sz="1200" kern="1200" baseline="0" dirty="0" smtClean="0">
                <a:solidFill>
                  <a:schemeClr val="tx1"/>
                </a:solidFill>
                <a:latin typeface="Arial" charset="0"/>
                <a:ea typeface="ＭＳ Ｐゴシック" pitchFamily="-107" charset="-128"/>
                <a:cs typeface="ＭＳ Ｐゴシック" pitchFamily="-107" charset="-128"/>
              </a:rPr>
              <a:t>other recipient can decrypt the message because only Alice knows Alice’s private</a:t>
            </a:r>
          </a:p>
          <a:p>
            <a:r>
              <a:rPr lang="en-US" sz="1200" kern="1200" baseline="0" dirty="0" smtClean="0">
                <a:solidFill>
                  <a:schemeClr val="tx1"/>
                </a:solidFill>
                <a:latin typeface="Arial" charset="0"/>
                <a:ea typeface="ＭＳ Ｐゴシック" pitchFamily="-107" charset="-128"/>
                <a:cs typeface="ＭＳ Ｐゴシック" pitchFamily="-107" charset="-128"/>
              </a:rPr>
              <a:t>key.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With this approach, all participants have access to public keys, and private</a:t>
            </a:r>
          </a:p>
          <a:p>
            <a:r>
              <a:rPr lang="en-US" sz="1200" kern="1200" baseline="0" dirty="0" smtClean="0">
                <a:solidFill>
                  <a:schemeClr val="tx1"/>
                </a:solidFill>
                <a:latin typeface="Arial" charset="0"/>
                <a:ea typeface="ＭＳ Ｐゴシック" pitchFamily="-107" charset="-128"/>
                <a:cs typeface="ＭＳ Ｐゴシック" pitchFamily="-107" charset="-128"/>
              </a:rPr>
              <a:t>keys are generated locally by each participant and therefore need never be</a:t>
            </a:r>
          </a:p>
          <a:p>
            <a:r>
              <a:rPr lang="en-US" sz="1200" kern="1200" baseline="0" dirty="0" smtClean="0">
                <a:solidFill>
                  <a:schemeClr val="tx1"/>
                </a:solidFill>
                <a:latin typeface="Arial" charset="0"/>
                <a:ea typeface="ＭＳ Ｐゴシック" pitchFamily="-107" charset="-128"/>
                <a:cs typeface="ＭＳ Ｐゴシック" pitchFamily="-107" charset="-128"/>
              </a:rPr>
              <a:t>distributed. As long as a user’s private key remains protected and secret, incoming</a:t>
            </a:r>
          </a:p>
          <a:p>
            <a:r>
              <a:rPr lang="en-US" sz="1200" kern="1200" baseline="0" dirty="0" smtClean="0">
                <a:solidFill>
                  <a:schemeClr val="tx1"/>
                </a:solidFill>
                <a:latin typeface="Arial" charset="0"/>
                <a:ea typeface="ＭＳ Ｐゴシック" pitchFamily="-107" charset="-128"/>
                <a:cs typeface="ＭＳ Ｐゴシック" pitchFamily="-107" charset="-128"/>
              </a:rPr>
              <a:t>communication is secure. At any time, a system can change its private key and</a:t>
            </a:r>
          </a:p>
          <a:p>
            <a:r>
              <a:rPr lang="en-US" sz="1200" kern="1200" baseline="0" dirty="0" smtClean="0">
                <a:solidFill>
                  <a:schemeClr val="tx1"/>
                </a:solidFill>
                <a:latin typeface="Arial" charset="0"/>
                <a:ea typeface="ＭＳ Ｐゴシック" pitchFamily="-107" charset="-128"/>
                <a:cs typeface="ＭＳ Ｐゴシック" pitchFamily="-107" charset="-128"/>
              </a:rPr>
              <a:t>publish the companion public key to replace its old public key.</a:t>
            </a:r>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3346C3F5-E6D3-014B-9D2A-72AA7DAD86D7}" type="slidenum">
              <a:rPr lang="en-AU">
                <a:latin typeface="Arial" pitchFamily="-84" charset="0"/>
              </a:rPr>
              <a:pPr/>
              <a:t>7</a:t>
            </a:fld>
            <a:endParaRPr lang="en-AU" dirty="0">
              <a:latin typeface="Arial" pitchFamily="-8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xfrm>
            <a:off x="685800" y="4343400"/>
            <a:ext cx="5486400" cy="4495800"/>
          </a:xfrm>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Table 9.2 summarizes some of the important aspects of symmetric and public-key</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To discriminate between the two, we refer to the key used in symmetric</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as a secret key . The two keys used for asymmetric encryption are</a:t>
            </a:r>
          </a:p>
          <a:p>
            <a:r>
              <a:rPr lang="en-US" sz="1200" kern="1200" baseline="0" dirty="0" smtClean="0">
                <a:solidFill>
                  <a:schemeClr val="tx1"/>
                </a:solidFill>
                <a:latin typeface="Arial" charset="0"/>
                <a:ea typeface="ＭＳ Ｐゴシック" pitchFamily="-107" charset="-128"/>
                <a:cs typeface="ＭＳ Ｐゴシック" pitchFamily="-107" charset="-128"/>
              </a:rPr>
              <a:t>referred to as the public key  and the private key . Invariably, the private key is kept</a:t>
            </a:r>
          </a:p>
          <a:p>
            <a:r>
              <a:rPr lang="en-US" sz="1200" kern="1200" baseline="0" dirty="0" smtClean="0">
                <a:solidFill>
                  <a:schemeClr val="tx1"/>
                </a:solidFill>
                <a:latin typeface="Arial" charset="0"/>
                <a:ea typeface="ＭＳ Ｐゴシック" pitchFamily="-107" charset="-128"/>
                <a:cs typeface="ＭＳ Ｐゴシック" pitchFamily="-107" charset="-128"/>
              </a:rPr>
              <a:t>secret, but it is referred to as a private key rather than a secret key to avoid confusion</a:t>
            </a:r>
          </a:p>
          <a:p>
            <a:r>
              <a:rPr lang="en-US" sz="1200" kern="1200" baseline="0" dirty="0" smtClean="0">
                <a:solidFill>
                  <a:schemeClr val="tx1"/>
                </a:solidFill>
                <a:latin typeface="Arial" charset="0"/>
                <a:ea typeface="ＭＳ Ｐゴシック" pitchFamily="-107" charset="-128"/>
                <a:cs typeface="ＭＳ Ｐゴシック" pitchFamily="-107" charset="-128"/>
              </a:rPr>
              <a:t>with symmetric encryption.</a:t>
            </a:r>
            <a:endParaRPr lang="en-AU" dirty="0" smtClean="0">
              <a:latin typeface="Arial" pitchFamily="-84" charset="0"/>
              <a:ea typeface="Arial" pitchFamily="-84" charset="0"/>
              <a:cs typeface="Arial" pitchFamily="-8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BFE1978F-EB0A-054B-A3B1-D6FA260E455B}" type="slidenum">
              <a:rPr lang="en-AU">
                <a:latin typeface="Arial" pitchFamily="-84" charset="0"/>
              </a:rPr>
              <a:pPr/>
              <a:t>8</a:t>
            </a:fld>
            <a:endParaRPr lang="en-AU" dirty="0">
              <a:latin typeface="Arial" pitchFamily="-8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Let us take a closer look at the essential elements of a public-key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scheme, using Figure 9.2 (compare with Figure 3.2).</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scheme illustrated in Figure 9.2 provides confidentiality.</a:t>
            </a:r>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We mentioned earlier that either of the two related keys can be used for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with the other being used for decryption. This enables a rather different</a:t>
            </a:r>
          </a:p>
          <a:p>
            <a:r>
              <a:rPr lang="en-US" sz="1200" kern="1200" baseline="0" dirty="0" smtClean="0">
                <a:solidFill>
                  <a:schemeClr val="tx1"/>
                </a:solidFill>
                <a:latin typeface="Arial" charset="0"/>
                <a:ea typeface="ＭＳ Ｐゴシック" pitchFamily="-107" charset="-128"/>
                <a:cs typeface="ＭＳ Ｐゴシック" pitchFamily="-107" charset="-128"/>
              </a:rPr>
              <a:t>cryptographic scheme to be implemented. Whereas the scheme illustrated in</a:t>
            </a:r>
          </a:p>
          <a:p>
            <a:r>
              <a:rPr lang="en-US" sz="1200" kern="1200" baseline="0" dirty="0" smtClean="0">
                <a:solidFill>
                  <a:schemeClr val="tx1"/>
                </a:solidFill>
                <a:latin typeface="Arial" charset="0"/>
                <a:ea typeface="ＭＳ Ｐゴシック" pitchFamily="-107" charset="-128"/>
                <a:cs typeface="ＭＳ Ｐゴシック" pitchFamily="-107" charset="-128"/>
              </a:rPr>
              <a:t>Figure 9.2 provides confidentiality, Figures 9.1b and 9.3 show the use of public-key</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to provide authentication.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It is important to emphasize that the encryption process depicted in</a:t>
            </a:r>
          </a:p>
          <a:p>
            <a:r>
              <a:rPr lang="en-US" sz="1200" kern="1200" baseline="0" dirty="0" smtClean="0">
                <a:solidFill>
                  <a:schemeClr val="tx1"/>
                </a:solidFill>
                <a:latin typeface="Arial" charset="0"/>
                <a:ea typeface="ＭＳ Ｐゴシック" pitchFamily="-107" charset="-128"/>
                <a:cs typeface="ＭＳ Ｐゴシック" pitchFamily="-107" charset="-128"/>
              </a:rPr>
              <a:t>Figures 9.1b and 9.3 does not provide confidentiality. That is, the message being</a:t>
            </a:r>
          </a:p>
          <a:p>
            <a:r>
              <a:rPr lang="en-US" sz="1200" kern="1200" baseline="0" dirty="0" smtClean="0">
                <a:solidFill>
                  <a:schemeClr val="tx1"/>
                </a:solidFill>
                <a:latin typeface="Arial" charset="0"/>
                <a:ea typeface="ＭＳ Ｐゴシック" pitchFamily="-107" charset="-128"/>
                <a:cs typeface="ＭＳ Ｐゴシック" pitchFamily="-107" charset="-128"/>
              </a:rPr>
              <a:t>sent is safe from alteration but not from eavesdropping. This is obvious in the</a:t>
            </a:r>
          </a:p>
          <a:p>
            <a:r>
              <a:rPr lang="en-US" sz="1200" kern="1200" baseline="0" dirty="0" smtClean="0">
                <a:solidFill>
                  <a:schemeClr val="tx1"/>
                </a:solidFill>
                <a:latin typeface="Arial" charset="0"/>
                <a:ea typeface="ＭＳ Ｐゴシック" pitchFamily="-107" charset="-128"/>
                <a:cs typeface="ＭＳ Ｐゴシック" pitchFamily="-107" charset="-128"/>
              </a:rPr>
              <a:t>case of a signature based on a portion of the message, because the rest of the</a:t>
            </a:r>
          </a:p>
          <a:p>
            <a:r>
              <a:rPr lang="en-US" sz="1200" kern="1200" baseline="0" dirty="0" smtClean="0">
                <a:solidFill>
                  <a:schemeClr val="tx1"/>
                </a:solidFill>
                <a:latin typeface="Arial" charset="0"/>
                <a:ea typeface="ＭＳ Ｐゴシック" pitchFamily="-107" charset="-128"/>
                <a:cs typeface="ＭＳ Ｐゴシック" pitchFamily="-107" charset="-128"/>
              </a:rPr>
              <a:t>message is transmitted in the clear. Even in the case of complete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as shown in Figure 9.3, there is no protection of confidentiality because any</a:t>
            </a:r>
          </a:p>
          <a:p>
            <a:r>
              <a:rPr lang="en-US" sz="1200" kern="1200" baseline="0" dirty="0" smtClean="0">
                <a:solidFill>
                  <a:schemeClr val="tx1"/>
                </a:solidFill>
                <a:latin typeface="Arial" charset="0"/>
                <a:ea typeface="ＭＳ Ｐゴシック" pitchFamily="-107" charset="-128"/>
                <a:cs typeface="ＭＳ Ｐゴシック" pitchFamily="-107" charset="-128"/>
              </a:rPr>
              <a:t>observer can decrypt the message by using the sender’s public key.</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9</a:t>
            </a:fld>
            <a:endParaRPr lang="en-AU"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3175" y="4267200"/>
            <a:ext cx="9140825" cy="2590800"/>
            <a:chOff x="2" y="2688"/>
            <a:chExt cx="5758" cy="1632"/>
          </a:xfrm>
        </p:grpSpPr>
        <p:sp>
          <p:nvSpPr>
            <p:cNvPr id="5"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6" name="Group 1028"/>
            <p:cNvGrpSpPr>
              <a:grpSpLocks/>
            </p:cNvGrpSpPr>
            <p:nvPr/>
          </p:nvGrpSpPr>
          <p:grpSpPr bwMode="auto">
            <a:xfrm>
              <a:off x="1776" y="3024"/>
              <a:ext cx="3929" cy="1290"/>
              <a:chOff x="1776" y="3024"/>
              <a:chExt cx="3929" cy="1290"/>
            </a:xfrm>
          </p:grpSpPr>
          <p:grpSp>
            <p:nvGrpSpPr>
              <p:cNvPr id="7" name="Group 1029"/>
              <p:cNvGrpSpPr>
                <a:grpSpLocks/>
              </p:cNvGrpSpPr>
              <p:nvPr/>
            </p:nvGrpSpPr>
            <p:grpSpPr bwMode="auto">
              <a:xfrm>
                <a:off x="2268" y="3934"/>
                <a:ext cx="638" cy="377"/>
                <a:chOff x="2268" y="3934"/>
                <a:chExt cx="638" cy="377"/>
              </a:xfrm>
            </p:grpSpPr>
            <p:sp>
              <p:nvSpPr>
                <p:cNvPr id="60"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1"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2"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3"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4"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5"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6"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7"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8"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9"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0"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2"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3"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4"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5"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6"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7"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8"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9"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0"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1"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2"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3"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4"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5"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6"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7"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8"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9"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0"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1"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2"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3"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4"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5"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6"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7"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8"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9"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0"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1"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2"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3"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4"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5"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6"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7"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48" name="Group 1078"/>
              <p:cNvGrpSpPr>
                <a:grpSpLocks/>
              </p:cNvGrpSpPr>
              <p:nvPr/>
            </p:nvGrpSpPr>
            <p:grpSpPr bwMode="auto">
              <a:xfrm>
                <a:off x="4546" y="3608"/>
                <a:ext cx="518" cy="319"/>
                <a:chOff x="4546" y="3608"/>
                <a:chExt cx="518" cy="319"/>
              </a:xfrm>
            </p:grpSpPr>
            <p:sp>
              <p:nvSpPr>
                <p:cNvPr id="54"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5"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6"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7"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8"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9"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49" name="Group 1085"/>
              <p:cNvGrpSpPr>
                <a:grpSpLocks/>
              </p:cNvGrpSpPr>
              <p:nvPr/>
            </p:nvGrpSpPr>
            <p:grpSpPr bwMode="auto">
              <a:xfrm>
                <a:off x="5381" y="3085"/>
                <a:ext cx="227" cy="132"/>
                <a:chOff x="5381" y="3085"/>
                <a:chExt cx="227" cy="132"/>
              </a:xfrm>
            </p:grpSpPr>
            <p:sp>
              <p:nvSpPr>
                <p:cNvPr id="50"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1"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2"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3"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84034" name="Rectangle 1090"/>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84035" name="Rectangle 1091"/>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8" name="Rectangle 1092"/>
          <p:cNvSpPr>
            <a:spLocks noGrp="1" noChangeArrowheads="1"/>
          </p:cNvSpPr>
          <p:nvPr>
            <p:ph type="dt" sz="quarter" idx="10"/>
          </p:nvPr>
        </p:nvSpPr>
        <p:spPr/>
        <p:txBody>
          <a:bodyPr/>
          <a:lstStyle>
            <a:lvl1pPr>
              <a:defRPr/>
            </a:lvl1pPr>
          </a:lstStyle>
          <a:p>
            <a:pPr>
              <a:defRPr/>
            </a:pPr>
            <a:endParaRPr lang="en-US" dirty="0"/>
          </a:p>
        </p:txBody>
      </p:sp>
      <p:sp>
        <p:nvSpPr>
          <p:cNvPr id="69" name="Rectangle 1093"/>
          <p:cNvSpPr>
            <a:spLocks noGrp="1" noChangeArrowheads="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70" name="Rectangle 1094"/>
          <p:cNvSpPr>
            <a:spLocks noGrp="1" noChangeArrowheads="1"/>
          </p:cNvSpPr>
          <p:nvPr>
            <p:ph type="sldNum" sz="quarter" idx="12"/>
          </p:nvPr>
        </p:nvSpPr>
        <p:spPr/>
        <p:txBody>
          <a:bodyPr/>
          <a:lstStyle>
            <a:lvl1pPr>
              <a:defRPr/>
            </a:lvl1pPr>
          </a:lstStyle>
          <a:p>
            <a:pPr>
              <a:defRPr/>
            </a:pPr>
            <a:fld id="{0271CDF8-9B0D-234B-8151-C4C3ADAF2523}"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a:t>
            </a: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5011FE2B-9267-0C4E-9B2E-414E3AEDA87B}"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a:t>
            </a: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BF32255B-3A37-C34E-8FBD-7770ECE7FB73}"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smtClean="0"/>
              <a:t>© 2017 Pearson Education, Inc., Hoboken, NJ. All rights reserved.</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9ED48F9B-91BA-5241-927F-DFD69C82FCF7}"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smtClean="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smtClean="0"/>
              <a:t>© 2017 Pearson Education, Inc., Hoboken, NJ. All rights reserved.</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smtClean="0"/>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endParaRPr lang="en-US" dirty="0"/>
          </a:p>
        </p:txBody>
      </p:sp>
      <p:sp>
        <p:nvSpPr>
          <p:cNvPr id="12"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13" name="Slide Number Placeholder 5"/>
          <p:cNvSpPr>
            <a:spLocks noGrp="1"/>
          </p:cNvSpPr>
          <p:nvPr>
            <p:ph type="sldNum" sz="quarter" idx="12"/>
          </p:nvPr>
        </p:nvSpPr>
        <p:spPr/>
        <p:txBody>
          <a:bodyPr/>
          <a:lstStyle>
            <a:lvl1pPr>
              <a:defRPr/>
            </a:lvl1pPr>
          </a:lstStyle>
          <a:p>
            <a:pPr>
              <a:defRPr/>
            </a:pPr>
            <a:fld id="{EC3F0E40-9566-FF47-84D5-E4C9DFD1FA8E}"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4FF0B399-20FE-C646-851D-65041BC80C79}"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dirty="0"/>
          </a:p>
        </p:txBody>
      </p:sp>
      <p:sp>
        <p:nvSpPr>
          <p:cNvPr id="13" name="Footer Placeholder 7"/>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14" name="Slide Number Placeholder 8"/>
          <p:cNvSpPr>
            <a:spLocks noGrp="1"/>
          </p:cNvSpPr>
          <p:nvPr>
            <p:ph type="sldNum" sz="quarter" idx="12"/>
          </p:nvPr>
        </p:nvSpPr>
        <p:spPr/>
        <p:txBody>
          <a:bodyPr/>
          <a:lstStyle>
            <a:lvl1pPr>
              <a:defRPr/>
            </a:lvl1pPr>
          </a:lstStyle>
          <a:p>
            <a:pPr>
              <a:defRPr/>
            </a:pPr>
            <a:fld id="{3E06906F-F82C-C24B-ADFB-A876A59C3E1B}"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dirty="0"/>
          </a:p>
        </p:txBody>
      </p:sp>
      <p:sp>
        <p:nvSpPr>
          <p:cNvPr id="7" name="Footer Placeholder 3"/>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2738C610-EA48-3F45-BACD-67F8C6BE9BE5}"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7A0671E9-418D-2440-8FFC-982A85567CAA}"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a:t>
            </a: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E55F28F0-E9AE-924E-B885-191ED0146B2B}"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smtClean="0"/>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smtClean="0"/>
              <a:t>© 2017 Pearson Education, Inc., Hoboken, NJ. All rights reserved.</a:t>
            </a:r>
            <a:endParaRPr lang="en-US" dirty="0"/>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8CA6F8B6-D79F-7D42-8296-26A8574CEF86}"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dirty="0"/>
          </a:p>
        </p:txBody>
      </p:sp>
      <p:sp>
        <p:nvSpPr>
          <p:cNvPr id="7" name="Footer Placeholder 5"/>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D5C89D08-05CB-8041-A6F5-8B39A23581E0}"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5D128D79-964E-A448-8064-06DBA4282F16}"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B6193134-7B2A-5144-91AA-8D21FF7C19B5}" type="slidenum">
              <a:rPr lang="en-US"/>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9A747C69-A4E4-6642-9B2D-EA3DE70B39AF}"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a:t>
            </a: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B50F6E88-A515-0740-B7E9-2EC401517A14}"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a:t>
            </a: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39FD1698-F7AD-0D41-983A-B0B5B94FB83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a:t>
            </a:r>
            <a:endParaRPr lang="en-US" dirty="0"/>
          </a:p>
        </p:txBody>
      </p:sp>
      <p:sp>
        <p:nvSpPr>
          <p:cNvPr id="9" name="Rectangle 69"/>
          <p:cNvSpPr>
            <a:spLocks noGrp="1" noChangeArrowheads="1"/>
          </p:cNvSpPr>
          <p:nvPr>
            <p:ph type="sldNum" sz="quarter" idx="12"/>
          </p:nvPr>
        </p:nvSpPr>
        <p:spPr>
          <a:ln/>
        </p:spPr>
        <p:txBody>
          <a:bodyPr/>
          <a:lstStyle>
            <a:lvl1pPr>
              <a:defRPr/>
            </a:lvl1pPr>
          </a:lstStyle>
          <a:p>
            <a:pPr>
              <a:defRPr/>
            </a:pPr>
            <a:fld id="{1FAAD85A-959F-8F4B-B814-070A18E71BC8}"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a:t>
            </a:r>
            <a:endParaRPr lang="en-US" dirty="0"/>
          </a:p>
        </p:txBody>
      </p:sp>
      <p:sp>
        <p:nvSpPr>
          <p:cNvPr id="5" name="Rectangle 69"/>
          <p:cNvSpPr>
            <a:spLocks noGrp="1" noChangeArrowheads="1"/>
          </p:cNvSpPr>
          <p:nvPr>
            <p:ph type="sldNum" sz="quarter" idx="12"/>
          </p:nvPr>
        </p:nvSpPr>
        <p:spPr>
          <a:ln/>
        </p:spPr>
        <p:txBody>
          <a:bodyPr/>
          <a:lstStyle>
            <a:lvl1pPr>
              <a:defRPr/>
            </a:lvl1pPr>
          </a:lstStyle>
          <a:p>
            <a:pPr>
              <a:defRPr/>
            </a:pPr>
            <a:fld id="{0C412365-415C-2442-9AEF-A6D8BBED9882}"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a:t>
            </a:r>
            <a:endParaRPr lang="en-US" dirty="0"/>
          </a:p>
        </p:txBody>
      </p:sp>
      <p:sp>
        <p:nvSpPr>
          <p:cNvPr id="4" name="Rectangle 69"/>
          <p:cNvSpPr>
            <a:spLocks noGrp="1" noChangeArrowheads="1"/>
          </p:cNvSpPr>
          <p:nvPr>
            <p:ph type="sldNum" sz="quarter" idx="12"/>
          </p:nvPr>
        </p:nvSpPr>
        <p:spPr>
          <a:ln/>
        </p:spPr>
        <p:txBody>
          <a:bodyPr/>
          <a:lstStyle>
            <a:lvl1pPr>
              <a:defRPr/>
            </a:lvl1pPr>
          </a:lstStyle>
          <a:p>
            <a:pPr>
              <a:defRPr/>
            </a:pPr>
            <a:fld id="{DD4D87F9-4616-AA45-866E-ABD8D03519EC}"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a:t>
            </a: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1D97E2C3-04C4-2C4D-93A7-9E3F27B1A603}"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smtClean="0"/>
              <a:t>© 2017 Pearson Education, Inc., Hoboken, NJ. All rights reserved.</a:t>
            </a: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96847CB8-5454-CF4E-A34F-FCCA59080E7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82947"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8295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8295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6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6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6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6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6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6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6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6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6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6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1075" name="Group 54"/>
              <p:cNvGrpSpPr>
                <a:grpSpLocks/>
              </p:cNvGrpSpPr>
              <p:nvPr userDrawn="1"/>
            </p:nvGrpSpPr>
            <p:grpSpPr bwMode="auto">
              <a:xfrm>
                <a:off x="4546" y="3608"/>
                <a:ext cx="518" cy="319"/>
                <a:chOff x="4546" y="3608"/>
                <a:chExt cx="518" cy="319"/>
              </a:xfrm>
            </p:grpSpPr>
            <p:sp>
              <p:nvSpPr>
                <p:cNvPr id="82999"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0"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1"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2"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3"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4"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1076" name="Group 61"/>
              <p:cNvGrpSpPr>
                <a:grpSpLocks/>
              </p:cNvGrpSpPr>
              <p:nvPr userDrawn="1"/>
            </p:nvGrpSpPr>
            <p:grpSpPr bwMode="auto">
              <a:xfrm>
                <a:off x="5381" y="3085"/>
                <a:ext cx="227" cy="132"/>
                <a:chOff x="5381" y="3085"/>
                <a:chExt cx="227" cy="132"/>
              </a:xfrm>
            </p:grpSpPr>
            <p:sp>
              <p:nvSpPr>
                <p:cNvPr id="83006"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7"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8"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9"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83010"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83011"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defRPr>
            </a:lvl1pPr>
          </a:lstStyle>
          <a:p>
            <a:pPr>
              <a:defRPr/>
            </a:pPr>
            <a:endParaRPr lang="en-US" dirty="0"/>
          </a:p>
        </p:txBody>
      </p:sp>
      <p:sp>
        <p:nvSpPr>
          <p:cNvPr id="83012"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defRPr>
            </a:lvl1pPr>
          </a:lstStyle>
          <a:p>
            <a:pPr>
              <a:defRPr/>
            </a:pPr>
            <a:r>
              <a:rPr lang="en-US" smtClean="0"/>
              <a:t>© 2017 Pearson Education, Inc., Hoboken, NJ. All rights reserved.</a:t>
            </a:r>
            <a:endParaRPr lang="en-US" dirty="0"/>
          </a:p>
        </p:txBody>
      </p:sp>
      <p:sp>
        <p:nvSpPr>
          <p:cNvPr id="83013"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07" charset="0"/>
              </a:defRPr>
            </a:lvl1pPr>
          </a:lstStyle>
          <a:p>
            <a:pPr>
              <a:defRPr/>
            </a:pPr>
            <a:fld id="{EC87E019-D750-DD44-8C0D-AD296731A5DC}" type="slidenum">
              <a:rPr lang="en-US"/>
              <a:pPr>
                <a:defRPr/>
              </a:pPr>
              <a:t>‹#›</a:t>
            </a:fld>
            <a:endParaRPr lang="en-US" dirty="0"/>
          </a:p>
        </p:txBody>
      </p:sp>
      <p:sp>
        <p:nvSpPr>
          <p:cNvPr id="83014"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sldNum="0" hd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84" charset="2"/>
        <a:buChar char="Ø"/>
        <a:defRPr sz="3200">
          <a:solidFill>
            <a:schemeClr val="tx1"/>
          </a:solidFill>
          <a:effectLst>
            <a:outerShdw blurRad="38100" dist="38100" dir="2700000" algn="tl">
              <a:srgbClr val="000000"/>
            </a:outerShdw>
          </a:effectLst>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lr>
          <a:schemeClr val="tx2"/>
        </a:buClr>
        <a:buSzPct val="50000"/>
        <a:buFont typeface="Wingdings" pitchFamily="-84" charset="2"/>
        <a:buChar char="l"/>
        <a:defRPr sz="28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charset="-128"/>
        </a:defRPr>
      </a:lvl3pPr>
      <a:lvl4pPr marL="1600200" indent="-228600" algn="l" rtl="0" eaLnBrk="0" fontAlgn="base" hangingPunct="0">
        <a:spcBef>
          <a:spcPct val="20000"/>
        </a:spcBef>
        <a:spcAft>
          <a:spcPct val="0"/>
        </a:spcAft>
        <a:buClr>
          <a:schemeClr val="folHlink"/>
        </a:buClr>
        <a:buSzPct val="50000"/>
        <a:buFont typeface="Wingdings" pitchFamily="-84" charset="2"/>
        <a:buChar char="l"/>
        <a:defRPr sz="2000">
          <a:solidFill>
            <a:schemeClr val="tx1"/>
          </a:solidFill>
          <a:effectLst>
            <a:outerShdw blurRad="38100" dist="38100" dir="2700000" algn="tl">
              <a:srgbClr val="000000"/>
            </a:outerShdw>
          </a:effectLst>
          <a:latin typeface="+mn-lt"/>
          <a:ea typeface="ＭＳ Ｐゴシック"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itchFamily="-1" charset="0"/>
              </a:defRPr>
            </a:lvl1pPr>
          </a:lstStyle>
          <a:p>
            <a:pPr>
              <a:defRPr/>
            </a:pPr>
            <a:fld id="{FD05123F-ECCC-3744-8046-0E4114F7D95B}"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r>
              <a:rPr lang="en-US" smtClean="0"/>
              <a:t>© 2017 Pearson Education, Inc., Hoboken, NJ. All rights reserved.</a:t>
            </a:r>
            <a:endParaRPr lang="en-US" dirty="0"/>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Lst>
  <p:hf sldNum="0" hdr="0" dt="0"/>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22.pdf"/><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4.pdf"/><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8.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8.pdf"/><Relationship Id="rId2" Type="http://schemas.openxmlformats.org/officeDocument/2006/relationships/notesSlide" Target="../notesSlides/notesSlide18.xml"/><Relationship Id="rId1" Type="http://schemas.openxmlformats.org/officeDocument/2006/relationships/slideLayout" Target="../slideLayouts/slideLayout19.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30.pdf"/><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22.xml"/><Relationship Id="rId1" Type="http://schemas.openxmlformats.org/officeDocument/2006/relationships/slideLayout" Target="../slideLayouts/slideLayout19.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13.pdf"/><Relationship Id="rId2" Type="http://schemas.openxmlformats.org/officeDocument/2006/relationships/notesSlide" Target="../notesSlides/notesSlide23.xml"/><Relationship Id="rId1" Type="http://schemas.openxmlformats.org/officeDocument/2006/relationships/slideLayout" Target="../slideLayouts/slideLayout19.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df"/><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6.pdf"/><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8.pdf"/><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20.pdf"/><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54200" y="3694113"/>
            <a:ext cx="5446713" cy="1470025"/>
          </a:xfrm>
        </p:spPr>
        <p:txBody>
          <a:bodyPr rtlCol="0">
            <a:noAutofit/>
          </a:bodyPr>
          <a:lstStyle/>
          <a:p>
            <a:pPr fontAlgn="auto">
              <a:spcAft>
                <a:spcPts val="0"/>
              </a:spcAft>
              <a:defRPr/>
            </a:pPr>
            <a:r>
              <a:rPr lang="en-US" dirty="0">
                <a:ea typeface="+mj-ea"/>
                <a:cs typeface="+mj-cs"/>
              </a:rPr>
              <a:t>Cryptography and Network Security</a:t>
            </a:r>
            <a:endParaRPr lang="en-AU" dirty="0">
              <a:ea typeface="+mj-ea"/>
              <a:cs typeface="+mj-cs"/>
            </a:endParaRPr>
          </a:p>
        </p:txBody>
      </p:sp>
      <p:sp>
        <p:nvSpPr>
          <p:cNvPr id="28675" name="Rectangle 3"/>
          <p:cNvSpPr>
            <a:spLocks noGrp="1" noChangeArrowheads="1"/>
          </p:cNvSpPr>
          <p:nvPr>
            <p:ph type="subTitle" idx="1"/>
          </p:nvPr>
        </p:nvSpPr>
        <p:spPr>
          <a:xfrm>
            <a:off x="1854200" y="5203825"/>
            <a:ext cx="5446713" cy="852488"/>
          </a:xfrm>
        </p:spPr>
        <p:txBody>
          <a:bodyPr/>
          <a:lstStyle/>
          <a:p>
            <a:pPr>
              <a:buFont typeface="Wingdings" pitchFamily="-84" charset="2"/>
              <a:buNone/>
            </a:pPr>
            <a:r>
              <a:rPr lang="en-US" dirty="0" smtClean="0"/>
              <a:t>Seventh Edition</a:t>
            </a:r>
          </a:p>
          <a:p>
            <a:pPr>
              <a:buFont typeface="Wingdings" pitchFamily="-84" charset="2"/>
              <a:buNone/>
            </a:pPr>
            <a:r>
              <a:rPr lang="en-US" dirty="0" smtClean="0"/>
              <a:t>by William Stallings	</a:t>
            </a:r>
          </a:p>
          <a:p>
            <a:pPr>
              <a:buFont typeface="Wingdings" pitchFamily="-84" charset="2"/>
              <a:buNone/>
            </a:pPr>
            <a:endParaRPr lang="en-US" dirty="0" smtClean="0"/>
          </a:p>
        </p:txBody>
      </p:sp>
      <p:pic>
        <p:nvPicPr>
          <p:cNvPr id="14"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
        <p:nvSpPr>
          <p:cNvPr id="5" name="Footer Placeholder 4"/>
          <p:cNvSpPr>
            <a:spLocks noGrp="1"/>
          </p:cNvSpPr>
          <p:nvPr>
            <p:ph type="ftr" sz="quarter" idx="14"/>
          </p:nvPr>
        </p:nvSpPr>
        <p:spPr>
          <a:xfrm>
            <a:off x="0" y="6356350"/>
            <a:ext cx="5105400" cy="501650"/>
          </a:xfrm>
        </p:spPr>
        <p:txBody>
          <a:bodyPr/>
          <a:lstStyle/>
          <a:p>
            <a:pPr>
              <a:defRPr/>
            </a:pPr>
            <a:r>
              <a:rPr lang="en-US" sz="1100" dirty="0" smtClean="0"/>
              <a:t>© 2017 Pearson Education, Inc., Hoboken, NJ. All rights reserved</a:t>
            </a:r>
            <a:r>
              <a:rPr lang="en-US"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 y="39688"/>
            <a:ext cx="9144000" cy="125571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5600"/>
              </a:lnSpc>
              <a:spcBef>
                <a:spcPct val="0"/>
              </a:spcBef>
              <a:spcAft>
                <a:spcPct val="0"/>
              </a:spcAft>
              <a:buClrTx/>
              <a:buSzTx/>
              <a:buFontTx/>
              <a:buNone/>
              <a:tabLst/>
              <a:defRPr/>
            </a:pPr>
            <a:r>
              <a:rPr kumimoji="0" lang="en-AU" sz="4800" b="0" i="0" u="none" strike="noStrike" kern="1200" cap="none" spc="0" normalizeH="0" baseline="0" noProof="0" dirty="0" smtClean="0">
                <a:ln>
                  <a:noFill/>
                </a:ln>
                <a:solidFill>
                  <a:schemeClr val="tx2"/>
                </a:solidFill>
                <a:effectLst/>
                <a:uLnTx/>
                <a:uFillTx/>
                <a:latin typeface="+mn-lt"/>
                <a:ea typeface="ＭＳ Ｐゴシック" pitchFamily="-84" charset="-128"/>
                <a:cs typeface="ＭＳ Ｐゴシック" pitchFamily="-84" charset="-128"/>
              </a:rPr>
              <a:t>Public-Key Cryptosystem:  Authentication and Secrecy</a:t>
            </a:r>
            <a:endParaRPr kumimoji="0" lang="en-AU" sz="4800" b="0" i="0" u="none" strike="noStrike" kern="1200" cap="none" spc="0" normalizeH="0" baseline="0" noProof="0" dirty="0">
              <a:ln>
                <a:noFill/>
              </a:ln>
              <a:solidFill>
                <a:schemeClr val="tx2"/>
              </a:solidFill>
              <a:effectLst/>
              <a:uLnTx/>
              <a:uFillTx/>
              <a:latin typeface="+mn-lt"/>
              <a:ea typeface="ＭＳ Ｐゴシック" pitchFamily="-84" charset="-128"/>
              <a:cs typeface="ＭＳ Ｐゴシック" pitchFamily="-84" charset="-128"/>
            </a:endParaRPr>
          </a:p>
        </p:txBody>
      </p:sp>
      <p:pic>
        <p:nvPicPr>
          <p:cNvPr id="3" name="Picture 2" descr="f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b="10588"/>
              <a:stretch>
                <a:fillRect/>
              </a:stretch>
            </p:blipFill>
          </mc:Choice>
          <mc:Fallback>
            <p:blipFill>
              <a:blip r:embed="rId4"/>
              <a:srcRect b="10588"/>
              <a:stretch>
                <a:fillRect/>
              </a:stretch>
            </p:blipFill>
          </mc:Fallback>
        </mc:AlternateContent>
        <p:spPr>
          <a:xfrm>
            <a:off x="268941" y="533400"/>
            <a:ext cx="8875059" cy="6131805"/>
          </a:xfrm>
          <a:prstGeom prst="rect">
            <a:avLst/>
          </a:prstGeom>
        </p:spPr>
      </p:pic>
      <p:sp>
        <p:nvSpPr>
          <p:cNvPr id="4" name="Footer Placeholder 3"/>
          <p:cNvSpPr>
            <a:spLocks noGrp="1"/>
          </p:cNvSpPr>
          <p:nvPr>
            <p:ph type="ftr" sz="quarter" idx="11"/>
          </p:nvPr>
        </p:nvSpPr>
        <p:spPr>
          <a:xfrm>
            <a:off x="0" y="6492875"/>
            <a:ext cx="5648325"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ransition spd="med">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pPr>
              <a:lnSpc>
                <a:spcPts val="4700"/>
              </a:lnSpc>
            </a:pPr>
            <a:r>
              <a:rPr lang="en-US" sz="5100" dirty="0" smtClean="0"/>
              <a:t>Applications for Public-Key Cryptosystems</a:t>
            </a:r>
            <a:endParaRPr lang="en-US" sz="5100" dirty="0"/>
          </a:p>
        </p:txBody>
      </p:sp>
      <p:sp>
        <p:nvSpPr>
          <p:cNvPr id="3" name="Content Placeholder 2"/>
          <p:cNvSpPr>
            <a:spLocks noGrp="1"/>
          </p:cNvSpPr>
          <p:nvPr>
            <p:ph idx="1"/>
          </p:nvPr>
        </p:nvSpPr>
        <p:spPr>
          <a:xfrm>
            <a:off x="792163" y="1762125"/>
            <a:ext cx="7570787" cy="4867275"/>
          </a:xfrm>
        </p:spPr>
        <p:txBody>
          <a:bodyPr>
            <a:normAutofit fontScale="92500" lnSpcReduction="10000"/>
          </a:bodyPr>
          <a:lstStyle/>
          <a:p>
            <a:r>
              <a:rPr lang="en-US" dirty="0" smtClean="0"/>
              <a:t>Public-key cryptosystems can be classified into three categories:</a:t>
            </a:r>
          </a:p>
          <a:p>
            <a:endParaRPr lang="en-US" dirty="0" smtClean="0"/>
          </a:p>
          <a:p>
            <a:endParaRPr lang="en-US" dirty="0" smtClean="0"/>
          </a:p>
          <a:p>
            <a:endParaRPr lang="en-US" dirty="0" smtClean="0"/>
          </a:p>
          <a:p>
            <a:endParaRPr lang="en-US" dirty="0" smtClean="0"/>
          </a:p>
          <a:p>
            <a:r>
              <a:rPr lang="en-US" dirty="0" smtClean="0"/>
              <a:t>Some algorithms are suitable for all three applications, whereas others can be used only for one or two</a:t>
            </a:r>
            <a:endParaRPr lang="en-US" dirty="0"/>
          </a:p>
        </p:txBody>
      </p:sp>
      <p:graphicFrame>
        <p:nvGraphicFramePr>
          <p:cNvPr id="4" name="Diagram 3"/>
          <p:cNvGraphicFramePr/>
          <p:nvPr/>
        </p:nvGraphicFramePr>
        <p:xfrm>
          <a:off x="1524000" y="2743200"/>
          <a:ext cx="6096000" cy="259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5334000"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sz="4400" dirty="0" smtClean="0"/>
              <a:t>Table 9.3</a:t>
            </a:r>
            <a:r>
              <a:rPr lang="en-US" dirty="0" smtClean="0"/>
              <a:t/>
            </a:r>
            <a:br>
              <a:rPr lang="en-US" dirty="0" smtClean="0"/>
            </a:br>
            <a:r>
              <a:rPr lang="en-US" sz="3600" dirty="0" smtClean="0"/>
              <a:t>Applications for Public-Key Cryptosystems</a:t>
            </a:r>
            <a:endParaRPr lang="en-US" dirty="0"/>
          </a:p>
        </p:txBody>
      </p:sp>
      <p:pic>
        <p:nvPicPr>
          <p:cNvPr id="4" name="Picture 3"/>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98384" y="2743199"/>
            <a:ext cx="8717016" cy="2080605"/>
          </a:xfrm>
          <a:prstGeom prst="rect">
            <a:avLst/>
          </a:prstGeom>
        </p:spPr>
      </p:pic>
      <p:sp>
        <p:nvSpPr>
          <p:cNvPr id="5" name="Rectangle 4"/>
          <p:cNvSpPr/>
          <p:nvPr/>
        </p:nvSpPr>
        <p:spPr>
          <a:xfrm>
            <a:off x="304800" y="4648200"/>
            <a:ext cx="8610600" cy="307777"/>
          </a:xfrm>
          <a:prstGeom prst="rect">
            <a:avLst/>
          </a:prstGeom>
        </p:spPr>
        <p:txBody>
          <a:bodyPr wrap="square">
            <a:spAutoFit/>
          </a:bodyPr>
          <a:lstStyle/>
          <a:p>
            <a:r>
              <a:rPr lang="en-US" sz="1400" dirty="0"/>
              <a:t>Table 9.3  Applications for Public-Key Cryptosystems</a:t>
            </a:r>
            <a:r>
              <a:rPr lang="en-US" sz="1400" dirty="0" smtClean="0"/>
              <a:t> </a:t>
            </a:r>
            <a:endParaRPr lang="en-US" sz="1400" dirty="0"/>
          </a:p>
        </p:txBody>
      </p:sp>
      <p:sp>
        <p:nvSpPr>
          <p:cNvPr id="6" name="Footer Placeholder 5"/>
          <p:cNvSpPr>
            <a:spLocks noGrp="1"/>
          </p:cNvSpPr>
          <p:nvPr>
            <p:ph type="ftr" sz="quarter" idx="11"/>
          </p:nvPr>
        </p:nvSpPr>
        <p:spPr>
          <a:xfrm>
            <a:off x="609599" y="6356350"/>
            <a:ext cx="2657475"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AU" dirty="0" smtClean="0"/>
              <a:t>Public-Key Requirements</a:t>
            </a:r>
            <a:endParaRPr lang="en-AU" dirty="0"/>
          </a:p>
        </p:txBody>
      </p:sp>
      <p:sp>
        <p:nvSpPr>
          <p:cNvPr id="55299" name="Rectangle 3"/>
          <p:cNvSpPr>
            <a:spLocks noGrp="1" noChangeArrowheads="1"/>
          </p:cNvSpPr>
          <p:nvPr>
            <p:ph idx="1"/>
          </p:nvPr>
        </p:nvSpPr>
        <p:spPr>
          <a:xfrm>
            <a:off x="792163" y="1762125"/>
            <a:ext cx="7570787" cy="4867275"/>
          </a:xfrm>
        </p:spPr>
        <p:txBody>
          <a:bodyPr>
            <a:normAutofit fontScale="85000" lnSpcReduction="20000"/>
          </a:bodyPr>
          <a:lstStyle/>
          <a:p>
            <a:r>
              <a:rPr lang="en-AU" dirty="0" smtClean="0"/>
              <a:t>Conditions that these algorithms must fulfill:</a:t>
            </a:r>
          </a:p>
          <a:p>
            <a:pPr lvl="1"/>
            <a:r>
              <a:rPr lang="en-AU" dirty="0" smtClean="0"/>
              <a:t>It is computationally easy for a party B to generate a pair (public-key </a:t>
            </a:r>
            <a:r>
              <a:rPr lang="en-AU" i="1" dirty="0" smtClean="0"/>
              <a:t>PU</a:t>
            </a:r>
            <a:r>
              <a:rPr lang="en-AU" i="1" baseline="-25000" dirty="0" smtClean="0"/>
              <a:t>b</a:t>
            </a:r>
            <a:r>
              <a:rPr lang="en-AU" i="1" dirty="0" smtClean="0"/>
              <a:t>, </a:t>
            </a:r>
            <a:r>
              <a:rPr lang="en-AU" dirty="0" smtClean="0"/>
              <a:t>private key PR</a:t>
            </a:r>
            <a:r>
              <a:rPr lang="en-AU" i="1" baseline="-25000" dirty="0" smtClean="0"/>
              <a:t>b</a:t>
            </a:r>
            <a:r>
              <a:rPr lang="en-AU" dirty="0" smtClean="0"/>
              <a:t>)</a:t>
            </a:r>
          </a:p>
          <a:p>
            <a:pPr lvl="1"/>
            <a:r>
              <a:rPr lang="en-AU" dirty="0" smtClean="0"/>
              <a:t>It is computationally easy for a sender A, knowing the public key and the message to be encrypted, to generate the corresponding ciphertext </a:t>
            </a:r>
          </a:p>
          <a:p>
            <a:pPr lvl="1"/>
            <a:r>
              <a:rPr lang="en-AU" dirty="0" smtClean="0"/>
              <a:t>It is computationally easy for the receiver B to decrypt the resulting ciphertext using the private key to recover the original message</a:t>
            </a:r>
          </a:p>
          <a:p>
            <a:pPr lvl="1"/>
            <a:r>
              <a:rPr lang="en-AU" dirty="0" smtClean="0"/>
              <a:t>It is computationally infeasible for an adversary, knowing the public key, to determine the private key</a:t>
            </a:r>
          </a:p>
          <a:p>
            <a:pPr lvl="1"/>
            <a:r>
              <a:rPr lang="en-AU" dirty="0" smtClean="0"/>
              <a:t>It is computationally infeasible for an adversary, knowing the public key and a ciphertext, to recover the original message</a:t>
            </a:r>
          </a:p>
          <a:p>
            <a:pPr lvl="1"/>
            <a:r>
              <a:rPr lang="en-AU" dirty="0" smtClean="0"/>
              <a:t>The two keys can be applied in either order</a:t>
            </a:r>
          </a:p>
        </p:txBody>
      </p:sp>
      <p:sp>
        <p:nvSpPr>
          <p:cNvPr id="4" name="Footer Placeholder 3"/>
          <p:cNvSpPr>
            <a:spLocks noGrp="1"/>
          </p:cNvSpPr>
          <p:nvPr>
            <p:ph type="ftr" sz="quarter" idx="11"/>
          </p:nvPr>
        </p:nvSpPr>
        <p:spPr>
          <a:xfrm>
            <a:off x="0" y="6492875"/>
            <a:ext cx="5486400"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ransition>
    <p:spli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AU" dirty="0" smtClean="0"/>
              <a:t>Public-Key Cryptanalysis</a:t>
            </a:r>
            <a:endParaRPr lang="en-AU" dirty="0"/>
          </a:p>
        </p:txBody>
      </p:sp>
      <p:sp>
        <p:nvSpPr>
          <p:cNvPr id="60419" name="Rectangle 3"/>
          <p:cNvSpPr>
            <a:spLocks noGrp="1" noChangeArrowheads="1"/>
          </p:cNvSpPr>
          <p:nvPr>
            <p:ph idx="1"/>
          </p:nvPr>
        </p:nvSpPr>
        <p:spPr>
          <a:xfrm>
            <a:off x="762000" y="1600200"/>
            <a:ext cx="7570787" cy="5095875"/>
          </a:xfrm>
        </p:spPr>
        <p:txBody>
          <a:bodyPr>
            <a:normAutofit fontScale="85000" lnSpcReduction="20000"/>
          </a:bodyPr>
          <a:lstStyle/>
          <a:p>
            <a:r>
              <a:rPr lang="en-AU" dirty="0" smtClean="0"/>
              <a:t>A public-key encryption scheme is vulnerable to a brute-force attack</a:t>
            </a:r>
          </a:p>
          <a:p>
            <a:pPr lvl="1"/>
            <a:r>
              <a:rPr lang="en-AU" dirty="0" smtClean="0"/>
              <a:t>Countermeasure:  use large keys</a:t>
            </a:r>
          </a:p>
          <a:p>
            <a:pPr lvl="1"/>
            <a:r>
              <a:rPr lang="en-AU" dirty="0" smtClean="0"/>
              <a:t>Key size must be small enough for practical encryption and decryption</a:t>
            </a:r>
          </a:p>
          <a:p>
            <a:pPr lvl="1"/>
            <a:r>
              <a:rPr lang="en-AU" dirty="0" smtClean="0"/>
              <a:t>Key sizes that have been proposed result in encryption/decryption speeds that are too slow for general-purpose use</a:t>
            </a:r>
          </a:p>
          <a:p>
            <a:pPr lvl="1"/>
            <a:r>
              <a:rPr lang="en-AU" dirty="0" smtClean="0"/>
              <a:t>Public-key encryption is currently confined to key management and signature applications</a:t>
            </a:r>
          </a:p>
          <a:p>
            <a:pPr marL="342900" lvl="1" indent="-342900">
              <a:spcBef>
                <a:spcPts val="2400"/>
              </a:spcBef>
              <a:buClr>
                <a:srgbClr val="BAABE3"/>
              </a:buClr>
            </a:pPr>
            <a:r>
              <a:rPr lang="en-AU" sz="2811" dirty="0" smtClean="0">
                <a:cs typeface="ＭＳ Ｐゴシック" pitchFamily="-84" charset="-128"/>
              </a:rPr>
              <a:t>Another form of attack is to find some way to compute the private key given the public key</a:t>
            </a:r>
          </a:p>
          <a:p>
            <a:pPr lvl="1"/>
            <a:r>
              <a:rPr lang="en-AU" sz="2560" dirty="0" smtClean="0"/>
              <a:t>To date it has not been mathematically proven that this form of attack is infeasible for a particular public-key </a:t>
            </a:r>
            <a:r>
              <a:rPr lang="en-AU" sz="2560" dirty="0" smtClean="0"/>
              <a:t>algorithm</a:t>
            </a:r>
            <a:endParaRPr lang="en-AU" sz="2560" dirty="0" smtClean="0"/>
          </a:p>
        </p:txBody>
      </p:sp>
      <p:pic>
        <p:nvPicPr>
          <p:cNvPr id="4" name="Picture 3"/>
          <p:cNvPicPr>
            <a:picLocks noChangeAspect="1"/>
          </p:cNvPicPr>
          <p:nvPr/>
        </p:nvPicPr>
        <p:blipFill>
          <a:blip r:embed="rId3"/>
          <a:stretch>
            <a:fillRect/>
          </a:stretch>
        </p:blipFill>
        <p:spPr>
          <a:xfrm rot="17079631">
            <a:off x="7498255" y="5262252"/>
            <a:ext cx="1948065" cy="879005"/>
          </a:xfrm>
          <a:prstGeom prst="rect">
            <a:avLst/>
          </a:prstGeom>
          <a:scene3d>
            <a:camera prst="orthographicFront">
              <a:rot lat="0" lon="11099999" rev="0"/>
            </a:camera>
            <a:lightRig rig="threePt" dir="t"/>
          </a:scene3d>
        </p:spPr>
      </p:pic>
      <p:pic>
        <p:nvPicPr>
          <p:cNvPr id="5" name="Picture 4"/>
          <p:cNvPicPr>
            <a:picLocks noChangeAspect="1"/>
          </p:cNvPicPr>
          <p:nvPr/>
        </p:nvPicPr>
        <p:blipFill>
          <a:blip r:embed="rId4"/>
          <a:stretch>
            <a:fillRect/>
          </a:stretch>
        </p:blipFill>
        <p:spPr>
          <a:xfrm rot="20973906">
            <a:off x="7357957" y="4027673"/>
            <a:ext cx="1305584" cy="945777"/>
          </a:xfrm>
          <a:prstGeom prst="rect">
            <a:avLst/>
          </a:prstGeom>
        </p:spPr>
      </p:pic>
      <p:sp>
        <p:nvSpPr>
          <p:cNvPr id="6" name="Footer Placeholder 5"/>
          <p:cNvSpPr>
            <a:spLocks noGrp="1"/>
          </p:cNvSpPr>
          <p:nvPr>
            <p:ph type="ftr" sz="quarter" idx="11"/>
          </p:nvPr>
        </p:nvSpPr>
        <p:spPr>
          <a:xfrm>
            <a:off x="0" y="6492875"/>
            <a:ext cx="5105400"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dirty="0" smtClean="0"/>
              <a:t>Rivest-Shamir-Adleman (RSA) Algorithm</a:t>
            </a:r>
            <a:endParaRPr lang="en-AU" dirty="0"/>
          </a:p>
        </p:txBody>
      </p:sp>
      <p:sp>
        <p:nvSpPr>
          <p:cNvPr id="61443" name="Rectangle 3"/>
          <p:cNvSpPr>
            <a:spLocks noGrp="1" noChangeArrowheads="1"/>
          </p:cNvSpPr>
          <p:nvPr>
            <p:ph idx="1"/>
          </p:nvPr>
        </p:nvSpPr>
        <p:spPr>
          <a:xfrm>
            <a:off x="792163" y="1762125"/>
            <a:ext cx="7570787" cy="4714875"/>
          </a:xfrm>
        </p:spPr>
        <p:txBody>
          <a:bodyPr/>
          <a:lstStyle/>
          <a:p>
            <a:r>
              <a:rPr lang="en-AU" dirty="0" smtClean="0"/>
              <a:t>Developed in 1977 at MIT by Ron Rivest, Adi Shamir &amp; Len Adleman</a:t>
            </a:r>
          </a:p>
          <a:p>
            <a:r>
              <a:rPr lang="en-AU" dirty="0" smtClean="0"/>
              <a:t>Most widely used general-purpose approach to public-key encryption</a:t>
            </a:r>
          </a:p>
          <a:p>
            <a:r>
              <a:rPr lang="en-AU" dirty="0" smtClean="0"/>
              <a:t>Is a cipher in which the plaintext and ciphertext are integers between 0 and </a:t>
            </a:r>
            <a:r>
              <a:rPr lang="en-AU" i="1" dirty="0" smtClean="0"/>
              <a:t>n – </a:t>
            </a:r>
            <a:r>
              <a:rPr lang="en-AU" dirty="0" smtClean="0"/>
              <a:t>1 for some </a:t>
            </a:r>
            <a:r>
              <a:rPr lang="en-AU" i="1" dirty="0" smtClean="0"/>
              <a:t>n</a:t>
            </a:r>
          </a:p>
          <a:p>
            <a:pPr lvl="1"/>
            <a:r>
              <a:rPr lang="en-AU" dirty="0" smtClean="0"/>
              <a:t>A typical size for </a:t>
            </a:r>
            <a:r>
              <a:rPr lang="en-AU" i="1" dirty="0" smtClean="0"/>
              <a:t>n </a:t>
            </a:r>
            <a:r>
              <a:rPr lang="en-AU" dirty="0" smtClean="0"/>
              <a:t>is 1024 bits, or 309 decimal digits</a:t>
            </a:r>
            <a:endParaRPr lang="en-AU" dirty="0"/>
          </a:p>
        </p:txBody>
      </p:sp>
      <p:sp>
        <p:nvSpPr>
          <p:cNvPr id="4" name="Footer Placeholder 3"/>
          <p:cNvSpPr>
            <a:spLocks noGrp="1"/>
          </p:cNvSpPr>
          <p:nvPr>
            <p:ph type="ftr" sz="quarter" idx="11"/>
          </p:nvPr>
        </p:nvSpPr>
        <p:spPr>
          <a:xfrm>
            <a:off x="0" y="6492875"/>
            <a:ext cx="5562600"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smtClean="0"/>
              <a:t>RSA Algorithm</a:t>
            </a:r>
            <a:endParaRPr lang="en-AU" dirty="0"/>
          </a:p>
        </p:txBody>
      </p:sp>
      <p:sp>
        <p:nvSpPr>
          <p:cNvPr id="66563" name="Rectangle 3"/>
          <p:cNvSpPr>
            <a:spLocks noGrp="1" noChangeArrowheads="1"/>
          </p:cNvSpPr>
          <p:nvPr>
            <p:ph idx="1"/>
          </p:nvPr>
        </p:nvSpPr>
        <p:spPr>
          <a:xfrm>
            <a:off x="762000" y="1676400"/>
            <a:ext cx="7666037" cy="4714875"/>
          </a:xfrm>
        </p:spPr>
        <p:txBody>
          <a:bodyPr>
            <a:normAutofit fontScale="70000" lnSpcReduction="20000"/>
          </a:bodyPr>
          <a:lstStyle/>
          <a:p>
            <a:r>
              <a:rPr lang="en-AU" dirty="0" smtClean="0"/>
              <a:t>RSA makes use of an expression with exponentials</a:t>
            </a:r>
          </a:p>
          <a:p>
            <a:r>
              <a:rPr lang="en-AU" dirty="0" smtClean="0"/>
              <a:t>Plaintext is encrypted in blocks with each block having a binary value less than some number </a:t>
            </a:r>
            <a:r>
              <a:rPr lang="en-AU" i="1" dirty="0" smtClean="0"/>
              <a:t>n </a:t>
            </a:r>
            <a:endParaRPr lang="en-AU" dirty="0" smtClean="0"/>
          </a:p>
          <a:p>
            <a:r>
              <a:rPr lang="en-AU" dirty="0" smtClean="0"/>
              <a:t>Encryption and decryption are of the following form, for some plaintext block </a:t>
            </a:r>
            <a:r>
              <a:rPr lang="en-AU" i="1" dirty="0" smtClean="0"/>
              <a:t>M </a:t>
            </a:r>
            <a:r>
              <a:rPr lang="en-AU" dirty="0" smtClean="0"/>
              <a:t>and ciphertext</a:t>
            </a:r>
            <a:r>
              <a:rPr lang="en-AU" i="1" dirty="0" smtClean="0"/>
              <a:t> </a:t>
            </a:r>
            <a:r>
              <a:rPr lang="en-AU" dirty="0" smtClean="0"/>
              <a:t>block C</a:t>
            </a:r>
          </a:p>
          <a:p>
            <a:pPr>
              <a:spcBef>
                <a:spcPts val="600"/>
              </a:spcBef>
              <a:buNone/>
            </a:pPr>
            <a:r>
              <a:rPr lang="en-AU" i="1" dirty="0" smtClean="0"/>
              <a:t>		C = M</a:t>
            </a:r>
            <a:r>
              <a:rPr lang="en-AU" i="1" baseline="30000" dirty="0" smtClean="0"/>
              <a:t>e</a:t>
            </a:r>
            <a:r>
              <a:rPr lang="en-AU" i="1" dirty="0" smtClean="0"/>
              <a:t> </a:t>
            </a:r>
            <a:r>
              <a:rPr lang="en-AU" dirty="0" smtClean="0"/>
              <a:t>mod </a:t>
            </a:r>
            <a:r>
              <a:rPr lang="en-AU" i="1" dirty="0" smtClean="0"/>
              <a:t>n</a:t>
            </a:r>
          </a:p>
          <a:p>
            <a:pPr>
              <a:spcBef>
                <a:spcPts val="600"/>
              </a:spcBef>
              <a:buNone/>
            </a:pPr>
            <a:r>
              <a:rPr lang="en-AU" i="1" dirty="0" smtClean="0"/>
              <a:t>		M = C</a:t>
            </a:r>
            <a:r>
              <a:rPr lang="en-AU" sz="2811" i="1" baseline="30000" dirty="0" smtClean="0"/>
              <a:t>d</a:t>
            </a:r>
            <a:r>
              <a:rPr lang="en-AU" i="1" dirty="0" smtClean="0"/>
              <a:t> mod n = (M</a:t>
            </a:r>
            <a:r>
              <a:rPr lang="en-AU" sz="2811" i="1" baseline="30000" dirty="0" smtClean="0"/>
              <a:t>e</a:t>
            </a:r>
            <a:r>
              <a:rPr lang="en-AU" i="1" dirty="0" smtClean="0"/>
              <a:t>)</a:t>
            </a:r>
            <a:r>
              <a:rPr lang="en-AU" sz="2811" i="1" baseline="30000" dirty="0" smtClean="0"/>
              <a:t>d</a:t>
            </a:r>
            <a:r>
              <a:rPr lang="en-AU" i="1" dirty="0" smtClean="0"/>
              <a:t> mod n = M</a:t>
            </a:r>
            <a:r>
              <a:rPr lang="en-AU" sz="2811" i="1" baseline="30000" dirty="0" smtClean="0"/>
              <a:t>ed</a:t>
            </a:r>
            <a:r>
              <a:rPr lang="en-AU" i="1" dirty="0" smtClean="0"/>
              <a:t> mod n </a:t>
            </a:r>
          </a:p>
          <a:p>
            <a:r>
              <a:rPr lang="en-AU" sz="2811" dirty="0" smtClean="0"/>
              <a:t>Both sender and receiver must know the value of </a:t>
            </a:r>
            <a:r>
              <a:rPr lang="en-AU" sz="2811" i="1" dirty="0" smtClean="0"/>
              <a:t>n</a:t>
            </a:r>
          </a:p>
          <a:p>
            <a:r>
              <a:rPr lang="en-AU" sz="2811" dirty="0" smtClean="0"/>
              <a:t>The sender knows the value of </a:t>
            </a:r>
            <a:r>
              <a:rPr lang="en-AU" sz="2811" i="1" dirty="0" smtClean="0"/>
              <a:t>e, </a:t>
            </a:r>
            <a:r>
              <a:rPr lang="en-AU" sz="2811" dirty="0" smtClean="0"/>
              <a:t>and only the receiver knows the value of </a:t>
            </a:r>
            <a:r>
              <a:rPr lang="en-AU" sz="2811" i="1" dirty="0" smtClean="0"/>
              <a:t>d</a:t>
            </a:r>
          </a:p>
          <a:p>
            <a:pPr eaLnBrk="1" hangingPunct="1">
              <a:defRPr/>
            </a:pPr>
            <a:r>
              <a:rPr lang="en-AU" sz="2880" dirty="0" smtClean="0"/>
              <a:t>This is a public-key encryption algorithm with a public key of </a:t>
            </a:r>
            <a:r>
              <a:rPr lang="en-AU" sz="2880" i="1" dirty="0" smtClean="0"/>
              <a:t>PU={e,n}</a:t>
            </a:r>
            <a:r>
              <a:rPr lang="en-AU" sz="2880" dirty="0" smtClean="0"/>
              <a:t> and a private key of </a:t>
            </a:r>
            <a:r>
              <a:rPr lang="en-AU" sz="2880" i="1" dirty="0" smtClean="0"/>
              <a:t>PR={d,n} </a:t>
            </a:r>
          </a:p>
          <a:p>
            <a:endParaRPr lang="en-AU" sz="2811" dirty="0" smtClean="0"/>
          </a:p>
        </p:txBody>
      </p:sp>
      <p:sp>
        <p:nvSpPr>
          <p:cNvPr id="4" name="Footer Placeholder 3"/>
          <p:cNvSpPr>
            <a:spLocks noGrp="1"/>
          </p:cNvSpPr>
          <p:nvPr>
            <p:ph type="ftr" sz="quarter" idx="11"/>
          </p:nvPr>
        </p:nvSpPr>
        <p:spPr>
          <a:xfrm>
            <a:off x="0" y="6492875"/>
            <a:ext cx="5410200"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dirty="0" smtClean="0"/>
              <a:t>Algorithm Requirements</a:t>
            </a:r>
            <a:endParaRPr lang="en-AU" dirty="0"/>
          </a:p>
        </p:txBody>
      </p:sp>
      <p:sp>
        <p:nvSpPr>
          <p:cNvPr id="67587" name="Rectangle 3"/>
          <p:cNvSpPr>
            <a:spLocks noGrp="1" noChangeArrowheads="1"/>
          </p:cNvSpPr>
          <p:nvPr>
            <p:ph idx="1"/>
          </p:nvPr>
        </p:nvSpPr>
        <p:spPr>
          <a:xfrm>
            <a:off x="609600" y="1905000"/>
            <a:ext cx="7570787" cy="4562475"/>
          </a:xfrm>
        </p:spPr>
        <p:txBody>
          <a:bodyPr/>
          <a:lstStyle/>
          <a:p>
            <a:pPr>
              <a:lnSpc>
                <a:spcPct val="80000"/>
              </a:lnSpc>
            </a:pPr>
            <a:r>
              <a:rPr lang="en-US" dirty="0" smtClean="0"/>
              <a:t> For this algorithm to be satisfactory for public-key encryption, the following requirements must be met:</a:t>
            </a:r>
          </a:p>
          <a:p>
            <a:pPr>
              <a:buNone/>
            </a:pPr>
            <a:r>
              <a:rPr lang="en-US" sz="2400" dirty="0" smtClean="0">
                <a:ea typeface="ＭＳ Ｐゴシック" pitchFamily="-107" charset="-128"/>
                <a:cs typeface="ＭＳ Ｐゴシック" pitchFamily="-107" charset="-128"/>
              </a:rPr>
              <a:t>		1.  It is possible to find values of </a:t>
            </a:r>
            <a:r>
              <a:rPr lang="en-US" sz="2400" i="1" dirty="0" smtClean="0">
                <a:ea typeface="ＭＳ Ｐゴシック" pitchFamily="-107" charset="-128"/>
                <a:cs typeface="ＭＳ Ｐゴシック" pitchFamily="-107" charset="-128"/>
              </a:rPr>
              <a:t>e, d, n  </a:t>
            </a:r>
            <a:r>
              <a:rPr lang="en-US" sz="2400" dirty="0" smtClean="0">
                <a:ea typeface="ＭＳ Ｐゴシック" pitchFamily="-107" charset="-128"/>
                <a:cs typeface="ＭＳ Ｐゴシック" pitchFamily="-107" charset="-128"/>
              </a:rPr>
              <a:t>		      	     such that </a:t>
            </a:r>
            <a:r>
              <a:rPr lang="en-US" sz="2400" i="1" dirty="0" smtClean="0">
                <a:ea typeface="ＭＳ Ｐゴシック" pitchFamily="-107" charset="-128"/>
                <a:cs typeface="ＭＳ Ｐゴシック" pitchFamily="-107" charset="-128"/>
              </a:rPr>
              <a:t>M</a:t>
            </a:r>
            <a:r>
              <a:rPr lang="en-US" sz="2400" i="1" baseline="30000" dirty="0" smtClean="0">
                <a:ea typeface="ＭＳ Ｐゴシック" pitchFamily="-107" charset="-128"/>
                <a:cs typeface="ＭＳ Ｐゴシック" pitchFamily="-107" charset="-128"/>
              </a:rPr>
              <a:t>ed</a:t>
            </a:r>
            <a:r>
              <a:rPr lang="en-US" sz="2400" dirty="0" smtClean="0">
                <a:ea typeface="ＭＳ Ｐゴシック" pitchFamily="-107" charset="-128"/>
                <a:cs typeface="ＭＳ Ｐゴシック" pitchFamily="-107" charset="-128"/>
              </a:rPr>
              <a:t> mod </a:t>
            </a:r>
            <a:r>
              <a:rPr lang="en-US" sz="2400" i="1" dirty="0" smtClean="0">
                <a:ea typeface="ＭＳ Ｐゴシック" pitchFamily="-107" charset="-128"/>
                <a:cs typeface="ＭＳ Ｐゴシック" pitchFamily="-107" charset="-128"/>
              </a:rPr>
              <a:t>n</a:t>
            </a:r>
            <a:r>
              <a:rPr lang="en-US" sz="2400" dirty="0" smtClean="0">
                <a:ea typeface="ＭＳ Ｐゴシック" pitchFamily="-107" charset="-128"/>
                <a:cs typeface="ＭＳ Ｐゴシック" pitchFamily="-107" charset="-128"/>
              </a:rPr>
              <a:t> = </a:t>
            </a:r>
            <a:r>
              <a:rPr lang="en-US" sz="2400" i="1" dirty="0" smtClean="0">
                <a:ea typeface="ＭＳ Ｐゴシック" pitchFamily="-107" charset="-128"/>
                <a:cs typeface="ＭＳ Ｐゴシック" pitchFamily="-107" charset="-128"/>
              </a:rPr>
              <a:t>M</a:t>
            </a:r>
            <a:r>
              <a:rPr lang="en-US" sz="2400" dirty="0" smtClean="0">
                <a:ea typeface="ＭＳ Ｐゴシック" pitchFamily="-107" charset="-128"/>
                <a:cs typeface="ＭＳ Ｐゴシック" pitchFamily="-107" charset="-128"/>
              </a:rPr>
              <a:t> for all </a:t>
            </a:r>
            <a:r>
              <a:rPr lang="en-US" sz="2400" i="1" dirty="0" smtClean="0">
                <a:ea typeface="ＭＳ Ｐゴシック" pitchFamily="-107" charset="-128"/>
                <a:cs typeface="ＭＳ Ｐゴシック" pitchFamily="-107" charset="-128"/>
              </a:rPr>
              <a:t>M</a:t>
            </a:r>
            <a:r>
              <a:rPr lang="en-US" sz="2400" dirty="0" smtClean="0">
                <a:ea typeface="ＭＳ Ｐゴシック" pitchFamily="-107" charset="-128"/>
                <a:cs typeface="ＭＳ Ｐゴシック" pitchFamily="-107" charset="-128"/>
              </a:rPr>
              <a:t> &lt; </a:t>
            </a:r>
            <a:r>
              <a:rPr lang="en-US" sz="2400" i="1" dirty="0" smtClean="0">
                <a:ea typeface="ＭＳ Ｐゴシック" pitchFamily="-107" charset="-128"/>
                <a:cs typeface="ＭＳ Ｐゴシック" pitchFamily="-107" charset="-128"/>
              </a:rPr>
              <a:t>n</a:t>
            </a:r>
            <a:r>
              <a:rPr lang="en-US" sz="2400" dirty="0" smtClean="0">
                <a:ea typeface="ＭＳ Ｐゴシック" pitchFamily="-107" charset="-128"/>
                <a:cs typeface="ＭＳ Ｐゴシック" pitchFamily="-107" charset="-128"/>
              </a:rPr>
              <a:t> </a:t>
            </a:r>
          </a:p>
          <a:p>
            <a:pPr>
              <a:buNone/>
            </a:pPr>
            <a:r>
              <a:rPr lang="en-US" sz="2400" dirty="0" smtClean="0">
                <a:ea typeface="ＭＳ Ｐゴシック" pitchFamily="-107" charset="-128"/>
                <a:cs typeface="ＭＳ Ｐゴシック" pitchFamily="-107" charset="-128"/>
              </a:rPr>
              <a:t>		2.  It is relatively easy to calculate </a:t>
            </a:r>
            <a:r>
              <a:rPr lang="en-US" sz="2400" i="1" dirty="0" smtClean="0">
                <a:ea typeface="ＭＳ Ｐゴシック" pitchFamily="-107" charset="-128"/>
                <a:cs typeface="ＭＳ Ｐゴシック" pitchFamily="-107" charset="-128"/>
              </a:rPr>
              <a:t>M</a:t>
            </a:r>
            <a:r>
              <a:rPr lang="en-US" sz="2400" i="1" baseline="30000" dirty="0" smtClean="0">
                <a:ea typeface="ＭＳ Ｐゴシック" pitchFamily="-107" charset="-128"/>
                <a:cs typeface="ＭＳ Ｐゴシック" pitchFamily="-107" charset="-128"/>
              </a:rPr>
              <a:t>e</a:t>
            </a:r>
            <a:r>
              <a:rPr lang="en-US" sz="2400" baseline="30000" dirty="0" smtClean="0">
                <a:ea typeface="ＭＳ Ｐゴシック" pitchFamily="-107" charset="-128"/>
                <a:cs typeface="ＭＳ Ｐゴシック" pitchFamily="-107" charset="-128"/>
              </a:rPr>
              <a:t> </a:t>
            </a:r>
            <a:r>
              <a:rPr lang="en-US" sz="2400" dirty="0" smtClean="0">
                <a:ea typeface="ＭＳ Ｐゴシック" pitchFamily="-107" charset="-128"/>
                <a:cs typeface="ＭＳ Ｐゴシック" pitchFamily="-107" charset="-128"/>
              </a:rPr>
              <a:t> mod 	 	      	     </a:t>
            </a:r>
            <a:r>
              <a:rPr lang="en-US" sz="2400" i="1" dirty="0" smtClean="0">
                <a:ea typeface="ＭＳ Ｐゴシック" pitchFamily="-107" charset="-128"/>
                <a:cs typeface="ＭＳ Ｐゴシック" pitchFamily="-107" charset="-128"/>
              </a:rPr>
              <a:t>n</a:t>
            </a:r>
            <a:r>
              <a:rPr lang="en-US" sz="2400" dirty="0" smtClean="0">
                <a:ea typeface="ＭＳ Ｐゴシック" pitchFamily="-107" charset="-128"/>
                <a:cs typeface="ＭＳ Ｐゴシック" pitchFamily="-107" charset="-128"/>
              </a:rPr>
              <a:t> and </a:t>
            </a:r>
            <a:r>
              <a:rPr lang="en-US" sz="2400" i="1" dirty="0" smtClean="0">
                <a:ea typeface="ＭＳ Ｐゴシック" pitchFamily="-107" charset="-128"/>
                <a:cs typeface="ＭＳ Ｐゴシック" pitchFamily="-107" charset="-128"/>
              </a:rPr>
              <a:t>C</a:t>
            </a:r>
            <a:r>
              <a:rPr lang="en-US" sz="2400" i="1" baseline="30000" dirty="0" smtClean="0">
                <a:ea typeface="ＭＳ Ｐゴシック" pitchFamily="-107" charset="-128"/>
                <a:cs typeface="ＭＳ Ｐゴシック" pitchFamily="-107" charset="-128"/>
              </a:rPr>
              <a:t>d</a:t>
            </a:r>
            <a:r>
              <a:rPr lang="en-US" sz="2400" dirty="0" smtClean="0">
                <a:ea typeface="ＭＳ Ｐゴシック" pitchFamily="-107" charset="-128"/>
                <a:cs typeface="ＭＳ Ｐゴシック" pitchFamily="-107" charset="-128"/>
              </a:rPr>
              <a:t> mod </a:t>
            </a:r>
            <a:r>
              <a:rPr lang="en-US" sz="2400" i="1" dirty="0" smtClean="0">
                <a:ea typeface="ＭＳ Ｐゴシック" pitchFamily="-107" charset="-128"/>
                <a:cs typeface="ＭＳ Ｐゴシック" pitchFamily="-107" charset="-128"/>
              </a:rPr>
              <a:t>n</a:t>
            </a:r>
            <a:r>
              <a:rPr lang="en-US" sz="2400" dirty="0" smtClean="0">
                <a:ea typeface="ＭＳ Ｐゴシック" pitchFamily="-107" charset="-128"/>
                <a:cs typeface="ＭＳ Ｐゴシック" pitchFamily="-107" charset="-128"/>
              </a:rPr>
              <a:t> for all values of </a:t>
            </a:r>
            <a:r>
              <a:rPr lang="en-US" sz="2400" i="1" dirty="0" smtClean="0">
                <a:ea typeface="ＭＳ Ｐゴシック" pitchFamily="-107" charset="-128"/>
                <a:cs typeface="ＭＳ Ｐゴシック" pitchFamily="-107" charset="-128"/>
              </a:rPr>
              <a:t>M &lt; n </a:t>
            </a:r>
          </a:p>
          <a:p>
            <a:pPr>
              <a:buNone/>
            </a:pPr>
            <a:r>
              <a:rPr lang="en-US" sz="2400" dirty="0" smtClean="0">
                <a:ea typeface="ＭＳ Ｐゴシック" pitchFamily="-107" charset="-128"/>
                <a:cs typeface="ＭＳ Ｐゴシック" pitchFamily="-107" charset="-128"/>
              </a:rPr>
              <a:t>		3.  It is infeasible to determine </a:t>
            </a:r>
            <a:r>
              <a:rPr lang="en-US" sz="2400" i="1" dirty="0" smtClean="0">
                <a:ea typeface="ＭＳ Ｐゴシック" pitchFamily="-107" charset="-128"/>
                <a:cs typeface="ＭＳ Ｐゴシック" pitchFamily="-107" charset="-128"/>
              </a:rPr>
              <a:t>d</a:t>
            </a:r>
            <a:r>
              <a:rPr lang="en-US" sz="2400" dirty="0" smtClean="0">
                <a:ea typeface="ＭＳ Ｐゴシック" pitchFamily="-107" charset="-128"/>
                <a:cs typeface="ＭＳ Ｐゴシック" pitchFamily="-107" charset="-128"/>
              </a:rPr>
              <a:t> given </a:t>
            </a:r>
            <a:r>
              <a:rPr lang="en-US" sz="2400" i="1" dirty="0" smtClean="0">
                <a:ea typeface="ＭＳ Ｐゴシック" pitchFamily="-107" charset="-128"/>
                <a:cs typeface="ＭＳ Ｐゴシック" pitchFamily="-107" charset="-128"/>
              </a:rPr>
              <a:t>e</a:t>
            </a:r>
            <a:r>
              <a:rPr lang="en-US" sz="2400" dirty="0" smtClean="0">
                <a:ea typeface="ＭＳ Ｐゴシック" pitchFamily="-107" charset="-128"/>
                <a:cs typeface="ＭＳ Ｐゴシック" pitchFamily="-107" charset="-128"/>
              </a:rPr>
              <a:t>  	  	      	     and </a:t>
            </a:r>
            <a:r>
              <a:rPr lang="en-US" sz="2400" i="1" dirty="0" smtClean="0">
                <a:ea typeface="ＭＳ Ｐゴシック" pitchFamily="-107" charset="-128"/>
                <a:cs typeface="ＭＳ Ｐゴシック" pitchFamily="-107" charset="-128"/>
              </a:rPr>
              <a:t>n</a:t>
            </a:r>
            <a:endParaRPr lang="en-AU" sz="2400" i="1" dirty="0" smtClean="0"/>
          </a:p>
          <a:p>
            <a:endParaRPr lang="en-AU" dirty="0"/>
          </a:p>
        </p:txBody>
      </p:sp>
      <p:pic>
        <p:nvPicPr>
          <p:cNvPr id="4" name="Picture 3"/>
          <p:cNvPicPr>
            <a:picLocks noChangeAspect="1"/>
          </p:cNvPicPr>
          <p:nvPr/>
        </p:nvPicPr>
        <p:blipFill>
          <a:blip r:embed="rId3"/>
          <a:stretch>
            <a:fillRect/>
          </a:stretch>
        </p:blipFill>
        <p:spPr>
          <a:xfrm>
            <a:off x="7162800" y="5334000"/>
            <a:ext cx="1724025" cy="1371600"/>
          </a:xfrm>
          <a:prstGeom prst="rect">
            <a:avLst/>
          </a:prstGeom>
        </p:spPr>
      </p:pic>
      <p:sp>
        <p:nvSpPr>
          <p:cNvPr id="5" name="Footer Placeholder 4"/>
          <p:cNvSpPr>
            <a:spLocks noGrp="1"/>
          </p:cNvSpPr>
          <p:nvPr>
            <p:ph type="ftr" sz="quarter" idx="11"/>
          </p:nvPr>
        </p:nvSpPr>
        <p:spPr>
          <a:xfrm>
            <a:off x="0" y="6492875"/>
            <a:ext cx="5715000"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09-9.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2941" t="7273" r="12941" b="21818"/>
              <a:stretch>
                <a:fillRect/>
              </a:stretch>
            </p:blipFill>
          </mc:Choice>
          <mc:Fallback>
            <p:blipFill>
              <a:blip r:embed="rId4"/>
              <a:srcRect l="12941" t="7273" r="12941" b="21818"/>
              <a:stretch>
                <a:fillRect/>
              </a:stretch>
            </p:blipFill>
          </mc:Fallback>
        </mc:AlternateContent>
        <p:spPr>
          <a:xfrm>
            <a:off x="1905000" y="-58056"/>
            <a:ext cx="5462883" cy="6763656"/>
          </a:xfrm>
          <a:prstGeom prst="rect">
            <a:avLst/>
          </a:prstGeom>
        </p:spPr>
      </p:pic>
      <p:sp>
        <p:nvSpPr>
          <p:cNvPr id="4" name="Footer Placeholder 3"/>
          <p:cNvSpPr>
            <a:spLocks noGrp="1"/>
          </p:cNvSpPr>
          <p:nvPr>
            <p:ph type="ftr" sz="quarter" idx="11"/>
          </p:nvPr>
        </p:nvSpPr>
        <p:spPr>
          <a:xfrm>
            <a:off x="0" y="6492875"/>
            <a:ext cx="5334000"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ransition spd="med">
    <p:pull dir="l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dirty="0" smtClean="0"/>
              <a:t>Example of RSA Algorithm</a:t>
            </a:r>
            <a:endParaRPr lang="en-US" dirty="0"/>
          </a:p>
        </p:txBody>
      </p:sp>
      <p:pic>
        <p:nvPicPr>
          <p:cNvPr id="4" name="Picture 3" descr="f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9091" t="24706" r="10000" b="23529"/>
              <a:stretch>
                <a:fillRect/>
              </a:stretch>
            </p:blipFill>
          </mc:Choice>
          <mc:Fallback>
            <p:blipFill>
              <a:blip r:embed="rId4"/>
              <a:srcRect l="9091" t="24706" r="10000" b="23529"/>
              <a:stretch>
                <a:fillRect/>
              </a:stretch>
            </p:blipFill>
          </mc:Fallback>
        </mc:AlternateContent>
        <p:spPr>
          <a:xfrm>
            <a:off x="86459" y="2133600"/>
            <a:ext cx="9057541" cy="4477871"/>
          </a:xfrm>
          <a:prstGeom prst="rect">
            <a:avLst/>
          </a:prstGeom>
        </p:spPr>
      </p:pic>
      <p:sp>
        <p:nvSpPr>
          <p:cNvPr id="5" name="Footer Placeholder 4"/>
          <p:cNvSpPr>
            <a:spLocks noGrp="1"/>
          </p:cNvSpPr>
          <p:nvPr>
            <p:ph type="ftr" sz="quarter" idx="11"/>
          </p:nvPr>
        </p:nvSpPr>
        <p:spPr>
          <a:xfrm>
            <a:off x="0" y="6492875"/>
            <a:ext cx="5791200"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ransition spd="med">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54200" y="3694113"/>
            <a:ext cx="5446713" cy="1470025"/>
          </a:xfrm>
        </p:spPr>
        <p:txBody>
          <a:bodyPr rtlCol="0">
            <a:noAutofit/>
          </a:bodyPr>
          <a:lstStyle/>
          <a:p>
            <a:pPr fontAlgn="auto">
              <a:spcAft>
                <a:spcPts val="0"/>
              </a:spcAft>
              <a:defRPr/>
            </a:pPr>
            <a:r>
              <a:rPr lang="en-US" dirty="0" smtClean="0">
                <a:ea typeface="+mj-ea"/>
                <a:cs typeface="+mj-cs"/>
              </a:rPr>
              <a:t>Chapter 9</a:t>
            </a:r>
            <a:endParaRPr lang="en-US" dirty="0">
              <a:ea typeface="+mj-ea"/>
              <a:cs typeface="+mj-cs"/>
            </a:endParaRPr>
          </a:p>
        </p:txBody>
      </p:sp>
      <p:sp>
        <p:nvSpPr>
          <p:cNvPr id="30723" name="Subtitle 13"/>
          <p:cNvSpPr>
            <a:spLocks noGrp="1"/>
          </p:cNvSpPr>
          <p:nvPr>
            <p:ph type="subTitle" idx="1"/>
          </p:nvPr>
        </p:nvSpPr>
        <p:spPr>
          <a:xfrm>
            <a:off x="1524000" y="5334000"/>
            <a:ext cx="6096000" cy="852488"/>
          </a:xfrm>
        </p:spPr>
        <p:txBody>
          <a:bodyPr>
            <a:normAutofit fontScale="92500"/>
          </a:bodyPr>
          <a:lstStyle/>
          <a:p>
            <a:r>
              <a:rPr lang="en-AU" sz="3600" dirty="0" smtClean="0"/>
              <a:t>Public Key Cryptography and RSA</a:t>
            </a:r>
            <a:endParaRPr lang="en-US" sz="3600" dirty="0" smtClean="0"/>
          </a:p>
        </p:txBody>
      </p:sp>
      <p:pic>
        <p:nvPicPr>
          <p:cNvPr id="6"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5" name="Footer Placeholder 4"/>
          <p:cNvSpPr>
            <a:spLocks noGrp="1"/>
          </p:cNvSpPr>
          <p:nvPr>
            <p:ph type="ftr" sz="quarter" idx="11"/>
          </p:nvPr>
        </p:nvSpPr>
        <p:spPr>
          <a:xfrm>
            <a:off x="0" y="6356350"/>
            <a:ext cx="6096000" cy="501650"/>
          </a:xfrm>
        </p:spPr>
        <p:txBody>
          <a:bodyPr/>
          <a:lstStyle/>
          <a:p>
            <a:pPr>
              <a:defRPr/>
            </a:pPr>
            <a:r>
              <a:rPr lang="en-US" sz="1100" dirty="0" smtClean="0"/>
              <a:t>© 2017 Pearson Education, Inc., Hoboken, NJ. All rights reserved.</a:t>
            </a:r>
            <a:endParaRPr lang="en-US" sz="11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0" y="39688"/>
            <a:ext cx="9143999" cy="1412875"/>
          </a:xfrm>
        </p:spPr>
        <p:txBody>
          <a:bodyPr/>
          <a:lstStyle/>
          <a:p>
            <a:r>
              <a:rPr lang="en-AU" dirty="0" smtClean="0"/>
              <a:t>Exponentiation in Modular Arithmetic</a:t>
            </a:r>
            <a:endParaRPr lang="en-AU" dirty="0"/>
          </a:p>
        </p:txBody>
      </p:sp>
      <p:sp>
        <p:nvSpPr>
          <p:cNvPr id="73731" name="Rectangle 3"/>
          <p:cNvSpPr>
            <a:spLocks noGrp="1" noChangeArrowheads="1"/>
          </p:cNvSpPr>
          <p:nvPr>
            <p:ph idx="1"/>
          </p:nvPr>
        </p:nvSpPr>
        <p:spPr>
          <a:xfrm>
            <a:off x="792163" y="1762125"/>
            <a:ext cx="7570787" cy="4714875"/>
          </a:xfrm>
        </p:spPr>
        <p:txBody>
          <a:bodyPr/>
          <a:lstStyle/>
          <a:p>
            <a:r>
              <a:rPr lang="en-AU" dirty="0" smtClean="0"/>
              <a:t>Both encryption and decryption in RSA involve raising an integer to an integer power, mod </a:t>
            </a:r>
            <a:r>
              <a:rPr lang="en-AU" i="1" dirty="0" smtClean="0"/>
              <a:t>n</a:t>
            </a:r>
          </a:p>
          <a:p>
            <a:r>
              <a:rPr lang="en-AU" dirty="0" smtClean="0"/>
              <a:t>Can make use of a property of modular arithmetic:</a:t>
            </a:r>
          </a:p>
          <a:p>
            <a:pPr>
              <a:buNone/>
            </a:pPr>
            <a:r>
              <a:rPr lang="en-AU" dirty="0" smtClean="0"/>
              <a:t>	[(</a:t>
            </a:r>
            <a:r>
              <a:rPr lang="en-AU" i="1" dirty="0" smtClean="0"/>
              <a:t>a </a:t>
            </a:r>
            <a:r>
              <a:rPr lang="en-AU" dirty="0" smtClean="0"/>
              <a:t>mod </a:t>
            </a:r>
            <a:r>
              <a:rPr lang="en-AU" i="1" dirty="0" smtClean="0"/>
              <a:t>n) x (b </a:t>
            </a:r>
            <a:r>
              <a:rPr lang="en-AU" dirty="0" smtClean="0"/>
              <a:t>mod </a:t>
            </a:r>
            <a:r>
              <a:rPr lang="en-AU" i="1" dirty="0" smtClean="0"/>
              <a:t>n)] </a:t>
            </a:r>
            <a:r>
              <a:rPr lang="en-AU" dirty="0" smtClean="0"/>
              <a:t>mod </a:t>
            </a:r>
            <a:r>
              <a:rPr lang="en-AU" i="1" dirty="0" smtClean="0"/>
              <a:t>n </a:t>
            </a:r>
            <a:r>
              <a:rPr lang="en-AU" dirty="0" smtClean="0"/>
              <a:t>=(</a:t>
            </a:r>
            <a:r>
              <a:rPr lang="en-AU" i="1" dirty="0" smtClean="0"/>
              <a:t>a x b) </a:t>
            </a:r>
            <a:r>
              <a:rPr lang="en-AU" dirty="0" smtClean="0"/>
              <a:t>mod </a:t>
            </a:r>
            <a:r>
              <a:rPr lang="en-AU" i="1" dirty="0" smtClean="0"/>
              <a:t>n</a:t>
            </a:r>
          </a:p>
          <a:p>
            <a:r>
              <a:rPr lang="en-AU" dirty="0" smtClean="0"/>
              <a:t>With RSA you are dealing with potentially large exponents so efficiency of exponentiation is a consideration</a:t>
            </a:r>
          </a:p>
          <a:p>
            <a:endParaRPr lang="en-AU" dirty="0"/>
          </a:p>
        </p:txBody>
      </p:sp>
      <p:sp>
        <p:nvSpPr>
          <p:cNvPr id="4" name="Footer Placeholder 3"/>
          <p:cNvSpPr>
            <a:spLocks noGrp="1"/>
          </p:cNvSpPr>
          <p:nvPr>
            <p:ph type="ftr" sz="quarter" idx="11"/>
          </p:nvPr>
        </p:nvSpPr>
        <p:spPr>
          <a:xfrm>
            <a:off x="0" y="6492875"/>
            <a:ext cx="5867400"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0" y="39688"/>
            <a:ext cx="9143999" cy="1412875"/>
          </a:xfrm>
        </p:spPr>
        <p:txBody>
          <a:bodyPr/>
          <a:lstStyle/>
          <a:p>
            <a:r>
              <a:rPr lang="en-AU" dirty="0" smtClean="0"/>
              <a:t>Diffie-Hellman Key Exchange</a:t>
            </a:r>
            <a:endParaRPr lang="en-AU" dirty="0"/>
          </a:p>
        </p:txBody>
      </p:sp>
      <p:sp>
        <p:nvSpPr>
          <p:cNvPr id="60419" name="Rectangle 3"/>
          <p:cNvSpPr>
            <a:spLocks noGrp="1" noChangeArrowheads="1"/>
          </p:cNvSpPr>
          <p:nvPr>
            <p:ph idx="1"/>
          </p:nvPr>
        </p:nvSpPr>
        <p:spPr>
          <a:xfrm>
            <a:off x="762000" y="1676400"/>
            <a:ext cx="7570787" cy="4648200"/>
          </a:xfrm>
        </p:spPr>
        <p:txBody>
          <a:bodyPr>
            <a:normAutofit fontScale="92500" lnSpcReduction="20000"/>
          </a:bodyPr>
          <a:lstStyle/>
          <a:p>
            <a:r>
              <a:rPr lang="en-AU" dirty="0" smtClean="0"/>
              <a:t>First published public-key algorithm</a:t>
            </a:r>
          </a:p>
          <a:p>
            <a:r>
              <a:rPr lang="en-AU" dirty="0" smtClean="0"/>
              <a:t>A number of commercial products employ this key exchange technique</a:t>
            </a:r>
          </a:p>
          <a:p>
            <a:r>
              <a:rPr lang="en-AU" dirty="0" smtClean="0"/>
              <a:t>Purpose is to enable two users to securely exchange a key that can then be used for subsequent symmetric encryption of messages</a:t>
            </a:r>
          </a:p>
          <a:p>
            <a:r>
              <a:rPr lang="en-AU" dirty="0" smtClean="0"/>
              <a:t>The algorithm itself is limited to the exchange of secret values</a:t>
            </a:r>
          </a:p>
          <a:p>
            <a:r>
              <a:rPr lang="en-AU" dirty="0" smtClean="0"/>
              <a:t>Its effectiveness depends on the difficulty of computing discrete logarithms</a:t>
            </a:r>
          </a:p>
        </p:txBody>
      </p:sp>
      <p:sp>
        <p:nvSpPr>
          <p:cNvPr id="4" name="Footer Placeholder 3"/>
          <p:cNvSpPr>
            <a:spLocks noGrp="1"/>
          </p:cNvSpPr>
          <p:nvPr>
            <p:ph type="ftr" sz="quarter" idx="11"/>
          </p:nvPr>
        </p:nvSpPr>
        <p:spPr>
          <a:xfrm>
            <a:off x="0" y="6492875"/>
            <a:ext cx="5257800" cy="365125"/>
          </a:xfrm>
        </p:spPr>
        <p:txBody>
          <a:bodyPr/>
          <a:lstStyle/>
          <a:p>
            <a:pPr>
              <a:defRPr/>
            </a:pPr>
            <a:r>
              <a:rPr lang="en-US" sz="1100" dirty="0" smtClean="0"/>
              <a:t>© 2017 Pearson Education, Inc., Hoboken, NJ. All rights reserved. </a:t>
            </a:r>
            <a:endParaRPr lang="en-US" sz="1100" dirty="0"/>
          </a:p>
        </p:txBody>
      </p:sp>
    </p:spTree>
    <p:extLst>
      <p:ext uri="{BB962C8B-B14F-4D97-AF65-F5344CB8AC3E}">
        <p14:creationId xmlns:p14="http://schemas.microsoft.com/office/powerpoint/2010/main" val="1555982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706" t="909" r="3529" b="21818"/>
              <a:stretch>
                <a:fillRect/>
              </a:stretch>
            </p:blipFill>
          </mc:Choice>
          <mc:Fallback>
            <p:blipFill>
              <a:blip r:embed="rId4"/>
              <a:srcRect l="4706" t="909" r="3529" b="21818"/>
              <a:stretch>
                <a:fillRect/>
              </a:stretch>
            </p:blipFill>
          </mc:Fallback>
        </mc:AlternateContent>
        <p:spPr>
          <a:xfrm>
            <a:off x="1447800" y="-152400"/>
            <a:ext cx="6293132" cy="6857999"/>
          </a:xfrm>
          <a:prstGeom prst="rect">
            <a:avLst/>
          </a:prstGeom>
        </p:spPr>
      </p:pic>
      <p:sp>
        <p:nvSpPr>
          <p:cNvPr id="3" name="Footer Placeholder 2"/>
          <p:cNvSpPr>
            <a:spLocks noGrp="1"/>
          </p:cNvSpPr>
          <p:nvPr>
            <p:ph type="ftr" sz="quarter" idx="11"/>
          </p:nvPr>
        </p:nvSpPr>
        <p:spPr>
          <a:xfrm>
            <a:off x="0" y="6492875"/>
            <a:ext cx="5257800" cy="365125"/>
          </a:xfrm>
        </p:spPr>
        <p:txBody>
          <a:bodyPr/>
          <a:lstStyle/>
          <a:p>
            <a:pPr>
              <a:defRPr/>
            </a:pPr>
            <a:r>
              <a:rPr lang="en-US" sz="1100" dirty="0" smtClean="0"/>
              <a:t>© 2017 Pearson Education, Inc., Hoboken, NJ. All rights reserved. </a:t>
            </a:r>
            <a:endParaRPr lang="en-US" sz="1100" dirty="0"/>
          </a:p>
        </p:txBody>
      </p:sp>
    </p:spTree>
    <p:extLst>
      <p:ext uri="{BB962C8B-B14F-4D97-AF65-F5344CB8AC3E}">
        <p14:creationId xmlns:p14="http://schemas.microsoft.com/office/powerpoint/2010/main" val="603387195"/>
      </p:ext>
    </p:extLst>
  </p:cSld>
  <p:clrMapOvr>
    <a:masterClrMapping/>
  </p:clrMapOvr>
  <p:transition>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5882" t="1818" r="5882" b="10000"/>
              <a:stretch>
                <a:fillRect/>
              </a:stretch>
            </p:blipFill>
          </mc:Choice>
          <mc:Fallback>
            <p:blipFill>
              <a:blip r:embed="rId4"/>
              <a:srcRect l="5882" t="1818" r="5882" b="10000"/>
              <a:stretch>
                <a:fillRect/>
              </a:stretch>
            </p:blipFill>
          </mc:Fallback>
        </mc:AlternateContent>
        <p:spPr>
          <a:xfrm>
            <a:off x="1828800" y="-152400"/>
            <a:ext cx="5302501" cy="6858000"/>
          </a:xfrm>
          <a:prstGeom prst="rect">
            <a:avLst/>
          </a:prstGeom>
        </p:spPr>
      </p:pic>
      <p:sp>
        <p:nvSpPr>
          <p:cNvPr id="3" name="Footer Placeholder 2"/>
          <p:cNvSpPr>
            <a:spLocks noGrp="1"/>
          </p:cNvSpPr>
          <p:nvPr>
            <p:ph type="ftr" sz="quarter" idx="11"/>
          </p:nvPr>
        </p:nvSpPr>
        <p:spPr>
          <a:xfrm>
            <a:off x="0" y="6492875"/>
            <a:ext cx="5562600" cy="365125"/>
          </a:xfrm>
        </p:spPr>
        <p:txBody>
          <a:bodyPr/>
          <a:lstStyle/>
          <a:p>
            <a:pPr>
              <a:defRPr/>
            </a:pPr>
            <a:r>
              <a:rPr lang="en-US" sz="1100" dirty="0" smtClean="0"/>
              <a:t>© 2017 Pearson Education, Inc., Hoboken, NJ. All rights reserved. </a:t>
            </a:r>
            <a:endParaRPr lang="en-US" sz="1100" dirty="0"/>
          </a:p>
        </p:txBody>
      </p:sp>
    </p:spTree>
    <p:extLst>
      <p:ext uri="{BB962C8B-B14F-4D97-AF65-F5344CB8AC3E}">
        <p14:creationId xmlns:p14="http://schemas.microsoft.com/office/powerpoint/2010/main" val="161654196"/>
      </p:ext>
    </p:extLst>
  </p:cSld>
  <p:clrMapOvr>
    <a:masterClrMapping/>
  </p:clrMapOvr>
  <p:transition spd="med">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0" y="39688"/>
            <a:ext cx="9143999" cy="1412875"/>
          </a:xfrm>
        </p:spPr>
        <p:txBody>
          <a:bodyPr/>
          <a:lstStyle/>
          <a:p>
            <a:r>
              <a:rPr lang="en-US" dirty="0" smtClean="0"/>
              <a:t>Elliptic Curve Arithmetic</a:t>
            </a:r>
            <a:endParaRPr lang="en-AU" dirty="0"/>
          </a:p>
        </p:txBody>
      </p:sp>
      <p:sp>
        <p:nvSpPr>
          <p:cNvPr id="68611" name="Rectangle 3"/>
          <p:cNvSpPr>
            <a:spLocks noGrp="1" noChangeArrowheads="1"/>
          </p:cNvSpPr>
          <p:nvPr>
            <p:ph idx="1"/>
          </p:nvPr>
        </p:nvSpPr>
        <p:spPr>
          <a:xfrm>
            <a:off x="762000" y="1905000"/>
            <a:ext cx="7570787" cy="4289425"/>
          </a:xfrm>
        </p:spPr>
        <p:txBody>
          <a:bodyPr>
            <a:normAutofit fontScale="85000" lnSpcReduction="20000"/>
          </a:bodyPr>
          <a:lstStyle/>
          <a:p>
            <a:r>
              <a:rPr lang="en-AU" dirty="0" smtClean="0"/>
              <a:t>Most of the products and standards that use public-key cryptography for encryption and digital signatures use RSA</a:t>
            </a:r>
          </a:p>
          <a:p>
            <a:pPr lvl="1"/>
            <a:r>
              <a:rPr lang="en-AU" dirty="0" smtClean="0"/>
              <a:t>The key length for secure RSA use has increased over recent years and this has put a heavier processing load on applications using RSA</a:t>
            </a:r>
          </a:p>
          <a:p>
            <a:r>
              <a:rPr lang="en-AU" dirty="0" smtClean="0"/>
              <a:t>Elliptic curve cryptography (ECC) is showing up in standardization efforts including the IEEE P1363 Standard for Public-Key Cryptography</a:t>
            </a:r>
          </a:p>
          <a:p>
            <a:r>
              <a:rPr lang="en-AU" dirty="0" smtClean="0"/>
              <a:t>Principal attraction of ECC is that it appears to offer equal security for a far smaller key size</a:t>
            </a:r>
          </a:p>
        </p:txBody>
      </p:sp>
      <p:sp>
        <p:nvSpPr>
          <p:cNvPr id="4" name="Footer Placeholder 3"/>
          <p:cNvSpPr>
            <a:spLocks noGrp="1"/>
          </p:cNvSpPr>
          <p:nvPr>
            <p:ph type="ftr" sz="quarter" idx="11"/>
          </p:nvPr>
        </p:nvSpPr>
        <p:spPr>
          <a:xfrm>
            <a:off x="0" y="6492875"/>
            <a:ext cx="5257800" cy="365125"/>
          </a:xfrm>
        </p:spPr>
        <p:txBody>
          <a:bodyPr/>
          <a:lstStyle/>
          <a:p>
            <a:pPr>
              <a:defRPr/>
            </a:pPr>
            <a:r>
              <a:rPr lang="en-US" sz="1100" dirty="0" smtClean="0"/>
              <a:t>© 2017 Pearson Education, Inc., Hoboken, NJ. All rights reserved. </a:t>
            </a:r>
            <a:endParaRPr lang="en-US" sz="1100" dirty="0"/>
          </a:p>
        </p:txBody>
      </p:sp>
    </p:spTree>
    <p:extLst>
      <p:ext uri="{BB962C8B-B14F-4D97-AF65-F5344CB8AC3E}">
        <p14:creationId xmlns:p14="http://schemas.microsoft.com/office/powerpoint/2010/main" val="28359428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size </a:t>
            </a:r>
            <a:r>
              <a:rPr lang="en-US" dirty="0" smtClean="0"/>
              <a:t>comparison</a:t>
            </a:r>
            <a:endParaRPr lang="en-US" dirty="0"/>
          </a:p>
        </p:txBody>
      </p:sp>
      <p:sp>
        <p:nvSpPr>
          <p:cNvPr id="4" name="Footer Placeholder 3"/>
          <p:cNvSpPr>
            <a:spLocks noGrp="1"/>
          </p:cNvSpPr>
          <p:nvPr>
            <p:ph type="ftr" sz="quarter" idx="11"/>
          </p:nvPr>
        </p:nvSpPr>
        <p:spPr/>
        <p:txBody>
          <a:bodyPr/>
          <a:lstStyle/>
          <a:p>
            <a:pPr>
              <a:defRPr/>
            </a:pPr>
            <a:r>
              <a:rPr lang="en-US" smtClean="0"/>
              <a:t>© 2017 Pearson Education, Inc., Hoboken, NJ. All rights reserved.</a:t>
            </a:r>
            <a:endParaRPr lang="en-US" dirty="0"/>
          </a:p>
        </p:txBody>
      </p:sp>
      <p:pic>
        <p:nvPicPr>
          <p:cNvPr id="1026" name="Picture 2" descr="Comparison of RSA and ECC keys length. | Download Tab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2163" y="2597912"/>
            <a:ext cx="8067276" cy="2703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058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smtClean="0"/>
              <a:t>Summary</a:t>
            </a:r>
            <a:endParaRPr lang="en-AU" dirty="0" smtClean="0"/>
          </a:p>
        </p:txBody>
      </p:sp>
      <p:sp>
        <p:nvSpPr>
          <p:cNvPr id="100355" name="Rectangle 3"/>
          <p:cNvSpPr>
            <a:spLocks noGrp="1" noChangeArrowheads="1"/>
          </p:cNvSpPr>
          <p:nvPr>
            <p:ph sz="half" idx="1"/>
          </p:nvPr>
        </p:nvSpPr>
        <p:spPr>
          <a:xfrm>
            <a:off x="304800" y="1905000"/>
            <a:ext cx="3565525" cy="4953000"/>
          </a:xfrm>
        </p:spPr>
        <p:txBody>
          <a:bodyPr>
            <a:normAutofit/>
          </a:bodyPr>
          <a:lstStyle/>
          <a:p>
            <a:r>
              <a:rPr lang="en-US" dirty="0" smtClean="0"/>
              <a:t>Public-key cryptosystems</a:t>
            </a:r>
          </a:p>
          <a:p>
            <a:r>
              <a:rPr lang="en-US" dirty="0" smtClean="0"/>
              <a:t>Applications for public-key cryptosystems</a:t>
            </a:r>
          </a:p>
          <a:p>
            <a:r>
              <a:rPr lang="en-US" dirty="0" smtClean="0"/>
              <a:t>Requirements for public-key cryptography</a:t>
            </a:r>
          </a:p>
          <a:p>
            <a:r>
              <a:rPr lang="en-US" dirty="0" smtClean="0"/>
              <a:t>Public-key cryptanalysis</a:t>
            </a:r>
            <a:endParaRPr lang="en-AU" dirty="0" smtClean="0"/>
          </a:p>
        </p:txBody>
      </p:sp>
      <p:sp>
        <p:nvSpPr>
          <p:cNvPr id="76804" name="Content Placeholder 11"/>
          <p:cNvSpPr>
            <a:spLocks noGrp="1"/>
          </p:cNvSpPr>
          <p:nvPr>
            <p:ph sz="half" idx="2"/>
          </p:nvPr>
        </p:nvSpPr>
        <p:spPr>
          <a:xfrm>
            <a:off x="5578475" y="2057400"/>
            <a:ext cx="3565525" cy="4572000"/>
          </a:xfrm>
        </p:spPr>
        <p:txBody>
          <a:bodyPr rtlCol="0">
            <a:normAutofit/>
          </a:bodyPr>
          <a:lstStyle/>
          <a:p>
            <a:pPr fontAlgn="auto">
              <a:spcAft>
                <a:spcPts val="0"/>
              </a:spcAft>
              <a:buClr>
                <a:schemeClr val="accent1">
                  <a:lumMod val="60000"/>
                  <a:lumOff val="40000"/>
                </a:schemeClr>
              </a:buClr>
              <a:buFont typeface="Candara" pitchFamily="34" charset="0"/>
              <a:buChar char="•"/>
              <a:defRPr/>
            </a:pPr>
            <a:r>
              <a:rPr lang="en-US" dirty="0" smtClean="0">
                <a:ea typeface="+mn-ea"/>
                <a:cs typeface="+mn-cs"/>
              </a:rPr>
              <a:t>The RSA algorithm</a:t>
            </a:r>
          </a:p>
          <a:p>
            <a:pPr lvl="1" fontAlgn="auto">
              <a:spcAft>
                <a:spcPts val="0"/>
              </a:spcAft>
              <a:buClr>
                <a:schemeClr val="accent1">
                  <a:lumMod val="60000"/>
                  <a:lumOff val="40000"/>
                </a:schemeClr>
              </a:buClr>
              <a:buFont typeface="Candara" pitchFamily="34" charset="0"/>
              <a:buChar char="•"/>
              <a:defRPr/>
            </a:pPr>
            <a:r>
              <a:rPr lang="en-US" dirty="0"/>
              <a:t>Description of the algorithm</a:t>
            </a:r>
          </a:p>
          <a:p>
            <a:pPr lvl="1" fontAlgn="auto">
              <a:spcAft>
                <a:spcPts val="0"/>
              </a:spcAft>
              <a:buClr>
                <a:schemeClr val="accent1">
                  <a:lumMod val="60000"/>
                  <a:lumOff val="40000"/>
                </a:schemeClr>
              </a:buClr>
              <a:buFont typeface="Candara" pitchFamily="34" charset="0"/>
              <a:buChar char="•"/>
              <a:defRPr/>
            </a:pPr>
            <a:r>
              <a:rPr lang="en-US" dirty="0"/>
              <a:t>Computational aspects</a:t>
            </a:r>
          </a:p>
          <a:p>
            <a:pPr lvl="1" fontAlgn="auto">
              <a:spcAft>
                <a:spcPts val="0"/>
              </a:spcAft>
              <a:buClr>
                <a:schemeClr val="accent1">
                  <a:lumMod val="60000"/>
                  <a:lumOff val="40000"/>
                </a:schemeClr>
              </a:buClr>
              <a:buFont typeface="Candara" pitchFamily="34" charset="0"/>
              <a:buChar char="•"/>
              <a:defRPr/>
            </a:pPr>
            <a:r>
              <a:rPr lang="en-US" dirty="0"/>
              <a:t>Security of </a:t>
            </a:r>
            <a:r>
              <a:rPr lang="en-US" dirty="0" smtClean="0"/>
              <a:t>RSA</a:t>
            </a:r>
            <a:endParaRPr lang="en-US" dirty="0" smtClean="0">
              <a:ea typeface="+mn-ea"/>
              <a:cs typeface="+mn-cs"/>
            </a:endParaRPr>
          </a:p>
          <a:p>
            <a:pPr fontAlgn="auto">
              <a:spcAft>
                <a:spcPts val="0"/>
              </a:spcAft>
              <a:buClr>
                <a:schemeClr val="accent1">
                  <a:lumMod val="60000"/>
                  <a:lumOff val="40000"/>
                </a:schemeClr>
              </a:buClr>
              <a:buFont typeface="Candara" pitchFamily="34" charset="0"/>
              <a:buChar char="•"/>
              <a:defRPr/>
            </a:pPr>
            <a:r>
              <a:rPr lang="en-US" dirty="0" err="1" smtClean="0">
                <a:ea typeface="+mn-ea"/>
                <a:cs typeface="+mn-cs"/>
              </a:rPr>
              <a:t>Diffie</a:t>
            </a:r>
            <a:r>
              <a:rPr lang="en-US" dirty="0" smtClean="0">
                <a:ea typeface="+mn-ea"/>
                <a:cs typeface="+mn-cs"/>
              </a:rPr>
              <a:t>-Hellman</a:t>
            </a:r>
          </a:p>
          <a:p>
            <a:pPr fontAlgn="auto">
              <a:spcAft>
                <a:spcPts val="0"/>
              </a:spcAft>
              <a:buClr>
                <a:schemeClr val="accent1">
                  <a:lumMod val="60000"/>
                  <a:lumOff val="40000"/>
                </a:schemeClr>
              </a:buClr>
              <a:buFont typeface="Candara" pitchFamily="34" charset="0"/>
              <a:buChar char="•"/>
              <a:defRPr/>
            </a:pPr>
            <a:r>
              <a:rPr lang="en-US" dirty="0" smtClean="0">
                <a:ea typeface="+mn-ea"/>
                <a:cs typeface="+mn-cs"/>
              </a:rPr>
              <a:t>ECC</a:t>
            </a:r>
          </a:p>
        </p:txBody>
      </p:sp>
      <p:pic>
        <p:nvPicPr>
          <p:cNvPr id="5" name="Picture Placeholder 4" descr="crypto.jpg"/>
          <p:cNvPicPr>
            <a:picLocks noChangeAspect="1"/>
          </p:cNvPicPr>
          <p:nvPr/>
        </p:nvPicPr>
        <p:blipFill>
          <a:blip r:embed="rId3">
            <a:alphaModFix/>
            <a:lum bright="28000"/>
          </a:blip>
          <a:srcRect l="-16674" t="-1111" r="-18211" b="44444"/>
          <a:stretch>
            <a:fillRect/>
          </a:stretch>
        </p:blipFill>
        <p:spPr bwMode="auto">
          <a:xfrm>
            <a:off x="3581400" y="30480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6" name="Footer Placeholder 5"/>
          <p:cNvSpPr>
            <a:spLocks noGrp="1"/>
          </p:cNvSpPr>
          <p:nvPr>
            <p:ph type="ftr" sz="quarter" idx="11"/>
          </p:nvPr>
        </p:nvSpPr>
        <p:spPr>
          <a:xfrm>
            <a:off x="0" y="6492875"/>
            <a:ext cx="7924800"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9688"/>
            <a:ext cx="9144000" cy="1412875"/>
          </a:xfrm>
        </p:spPr>
        <p:txBody>
          <a:bodyPr/>
          <a:lstStyle/>
          <a:p>
            <a:pPr>
              <a:lnSpc>
                <a:spcPts val="4800"/>
              </a:lnSpc>
            </a:pPr>
            <a:r>
              <a:rPr lang="en-US" sz="4400" dirty="0" smtClean="0"/>
              <a:t>Misconceptions Concerning </a:t>
            </a:r>
            <a:br>
              <a:rPr lang="en-US" sz="4400" dirty="0" smtClean="0"/>
            </a:br>
            <a:r>
              <a:rPr lang="en-US" sz="4400" dirty="0" smtClean="0"/>
              <a:t>Public-Key Encryption</a:t>
            </a:r>
            <a:endParaRPr lang="en-US" sz="4400" dirty="0"/>
          </a:p>
        </p:txBody>
      </p:sp>
      <p:sp>
        <p:nvSpPr>
          <p:cNvPr id="3" name="Content Placeholder 2"/>
          <p:cNvSpPr>
            <a:spLocks noGrp="1"/>
          </p:cNvSpPr>
          <p:nvPr>
            <p:ph idx="1"/>
          </p:nvPr>
        </p:nvSpPr>
        <p:spPr>
          <a:xfrm>
            <a:off x="838200" y="1981200"/>
            <a:ext cx="7570787" cy="4486275"/>
          </a:xfrm>
        </p:spPr>
        <p:txBody>
          <a:bodyPr>
            <a:normAutofit fontScale="92500"/>
          </a:bodyPr>
          <a:lstStyle/>
          <a:p>
            <a:r>
              <a:rPr lang="en-US" dirty="0" smtClean="0"/>
              <a:t>Public-key encryption is more secure from cryptanalysis than symmetric encryption</a:t>
            </a:r>
          </a:p>
          <a:p>
            <a:r>
              <a:rPr lang="en-US" dirty="0" smtClean="0"/>
              <a:t>Public-key encryption is a general-purpose technique that has made symmetric encryption obsolete</a:t>
            </a:r>
          </a:p>
          <a:p>
            <a:r>
              <a:rPr lang="en-US" dirty="0" smtClean="0"/>
              <a:t>There is a feeling that key distribution is trivial when using public-key encryption, compared to the cumbersome handshaking involved with key distribution centers for symmetric encryption</a:t>
            </a:r>
            <a:endParaRPr lang="en-US" dirty="0"/>
          </a:p>
        </p:txBody>
      </p:sp>
      <p:pic>
        <p:nvPicPr>
          <p:cNvPr id="6" name="Picture 5"/>
          <p:cNvPicPr>
            <a:picLocks noChangeAspect="1"/>
          </p:cNvPicPr>
          <p:nvPr/>
        </p:nvPicPr>
        <p:blipFill>
          <a:blip r:embed="rId3"/>
          <a:stretch>
            <a:fillRect/>
          </a:stretch>
        </p:blipFill>
        <p:spPr>
          <a:xfrm rot="3562930">
            <a:off x="6979983" y="2037236"/>
            <a:ext cx="2082800" cy="939800"/>
          </a:xfrm>
          <a:prstGeom prst="rect">
            <a:avLst/>
          </a:prstGeom>
        </p:spPr>
      </p:pic>
      <p:sp>
        <p:nvSpPr>
          <p:cNvPr id="5" name="Footer Placeholder 4"/>
          <p:cNvSpPr>
            <a:spLocks noGrp="1"/>
          </p:cNvSpPr>
          <p:nvPr>
            <p:ph type="ftr" sz="quarter" idx="11"/>
          </p:nvPr>
        </p:nvSpPr>
        <p:spPr>
          <a:xfrm>
            <a:off x="0" y="6492875"/>
            <a:ext cx="4953000"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xfrm>
            <a:off x="792163" y="1762125"/>
            <a:ext cx="7570787" cy="4791075"/>
          </a:xfrm>
        </p:spPr>
        <p:txBody>
          <a:bodyPr>
            <a:normAutofit fontScale="85000" lnSpcReduction="20000"/>
          </a:bodyPr>
          <a:lstStyle/>
          <a:p>
            <a:r>
              <a:rPr lang="en-US" dirty="0" smtClean="0"/>
              <a:t>The concept of public-key cryptography evolved from an attempt to attack two of the most difficult problems associated with symmetric encryption:</a:t>
            </a:r>
          </a:p>
          <a:p>
            <a:endParaRPr lang="en-US" dirty="0" smtClean="0"/>
          </a:p>
          <a:p>
            <a:endParaRPr lang="en-US" dirty="0" smtClean="0"/>
          </a:p>
          <a:p>
            <a:endParaRPr lang="en-US" dirty="0" smtClean="0"/>
          </a:p>
          <a:p>
            <a:r>
              <a:rPr lang="en-US" dirty="0" smtClean="0"/>
              <a:t>Whitfield Diffie and Martin Hellman from Stanford University achieved a breakthrough in 1976 by coming up with a method that addressed both problems and was radically different from all previous approaches to cryptography</a:t>
            </a:r>
          </a:p>
          <a:p>
            <a:pPr lvl="1"/>
            <a:endParaRPr lang="en-AU" dirty="0"/>
          </a:p>
        </p:txBody>
      </p:sp>
      <p:sp>
        <p:nvSpPr>
          <p:cNvPr id="7" name="Rectangle 2"/>
          <p:cNvSpPr>
            <a:spLocks noGrp="1" noChangeArrowheads="1"/>
          </p:cNvSpPr>
          <p:nvPr>
            <p:ph type="title"/>
          </p:nvPr>
        </p:nvSpPr>
        <p:spPr>
          <a:xfrm>
            <a:off x="0" y="39688"/>
            <a:ext cx="9143999" cy="1412875"/>
          </a:xfrm>
        </p:spPr>
        <p:txBody>
          <a:bodyPr/>
          <a:lstStyle/>
          <a:p>
            <a:pPr>
              <a:lnSpc>
                <a:spcPts val="5000"/>
              </a:lnSpc>
            </a:pPr>
            <a:r>
              <a:rPr lang="en-AU" dirty="0" smtClean="0"/>
              <a:t>Principles of Public-Key Cryptosystems</a:t>
            </a:r>
            <a:endParaRPr lang="en-AU" dirty="0"/>
          </a:p>
        </p:txBody>
      </p:sp>
      <p:graphicFrame>
        <p:nvGraphicFramePr>
          <p:cNvPr id="4" name="Diagram 3"/>
          <p:cNvGraphicFramePr/>
          <p:nvPr/>
        </p:nvGraphicFramePr>
        <p:xfrm>
          <a:off x="762000" y="2743200"/>
          <a:ext cx="7391400" cy="187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5791200"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39689"/>
            <a:ext cx="9143999" cy="1255712"/>
          </a:xfrm>
        </p:spPr>
        <p:txBody>
          <a:bodyPr/>
          <a:lstStyle/>
          <a:p>
            <a:r>
              <a:rPr lang="en-AU" dirty="0" smtClean="0"/>
              <a:t>Public-Key Cryptosystems</a:t>
            </a:r>
            <a:endParaRPr lang="en-AU" dirty="0"/>
          </a:p>
        </p:txBody>
      </p:sp>
      <p:sp>
        <p:nvSpPr>
          <p:cNvPr id="46083" name="Rectangle 3"/>
          <p:cNvSpPr>
            <a:spLocks noGrp="1" noChangeArrowheads="1"/>
          </p:cNvSpPr>
          <p:nvPr>
            <p:ph idx="1"/>
          </p:nvPr>
        </p:nvSpPr>
        <p:spPr>
          <a:xfrm>
            <a:off x="762000" y="1524000"/>
            <a:ext cx="7742237" cy="600075"/>
          </a:xfrm>
        </p:spPr>
        <p:txBody>
          <a:bodyPr>
            <a:normAutofit fontScale="92500"/>
          </a:bodyPr>
          <a:lstStyle/>
          <a:p>
            <a:r>
              <a:rPr lang="en-AU" dirty="0" smtClean="0"/>
              <a:t>A public-key encryption scheme has six ingredients:</a:t>
            </a:r>
          </a:p>
        </p:txBody>
      </p:sp>
      <p:graphicFrame>
        <p:nvGraphicFramePr>
          <p:cNvPr id="5" name="Diagram 4"/>
          <p:cNvGraphicFramePr/>
          <p:nvPr/>
        </p:nvGraphicFramePr>
        <p:xfrm>
          <a:off x="304800" y="2057400"/>
          <a:ext cx="84582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0" y="6492875"/>
            <a:ext cx="4800600"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492875"/>
            <a:ext cx="5486400" cy="365125"/>
          </a:xfrm>
        </p:spPr>
        <p:txBody>
          <a:bodyPr/>
          <a:lstStyle/>
          <a:p>
            <a:pPr>
              <a:defRPr/>
            </a:pPr>
            <a:r>
              <a:rPr lang="en-US" sz="1100" dirty="0" smtClean="0"/>
              <a:t>© 2017 Pearson Education, Inc., Hoboken, NJ. All rights reserved.</a:t>
            </a:r>
            <a:endParaRPr lang="en-US" sz="1100" dirty="0"/>
          </a:p>
        </p:txBody>
      </p:sp>
      <p:pic>
        <p:nvPicPr>
          <p:cNvPr id="6" name="Picture 5" descr="f0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922318" y="-121023"/>
            <a:ext cx="5469082" cy="7077635"/>
          </a:xfrm>
          <a:prstGeom prst="rect">
            <a:avLst/>
          </a:prstGeom>
        </p:spPr>
      </p:pic>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0" y="0"/>
            <a:ext cx="9144000" cy="1139825"/>
          </a:xfrm>
        </p:spPr>
        <p:txBody>
          <a:bodyPr/>
          <a:lstStyle/>
          <a:p>
            <a:pPr eaLnBrk="1" hangingPunct="1">
              <a:lnSpc>
                <a:spcPts val="4500"/>
              </a:lnSpc>
              <a:defRPr/>
            </a:pPr>
            <a:r>
              <a:rPr lang="en-US" sz="4400" dirty="0" smtClean="0"/>
              <a:t>Table 9.2 </a:t>
            </a:r>
            <a:r>
              <a:rPr lang="en-US" sz="4800" dirty="0" smtClean="0"/>
              <a:t>  </a:t>
            </a:r>
            <a:br>
              <a:rPr lang="en-US" sz="4800" dirty="0" smtClean="0"/>
            </a:br>
            <a:r>
              <a:rPr lang="en-US" sz="4000" dirty="0" smtClean="0"/>
              <a:t>Conventional and Public-Key Encryption </a:t>
            </a:r>
            <a:endParaRPr lang="en-AU" sz="4000" dirty="0" smtClean="0"/>
          </a:p>
        </p:txBody>
      </p:sp>
      <p:pic>
        <p:nvPicPr>
          <p:cNvPr id="4" name="Picture 3"/>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838200" y="1219200"/>
            <a:ext cx="7239000" cy="5561486"/>
          </a:xfrm>
          <a:prstGeom prst="rect">
            <a:avLst/>
          </a:prstGeom>
        </p:spPr>
      </p:pic>
      <p:sp>
        <p:nvSpPr>
          <p:cNvPr id="5" name="Footer Placeholder 4"/>
          <p:cNvSpPr>
            <a:spLocks noGrp="1"/>
          </p:cNvSpPr>
          <p:nvPr>
            <p:ph type="ftr" sz="quarter" idx="11"/>
          </p:nvPr>
        </p:nvSpPr>
        <p:spPr>
          <a:xfrm>
            <a:off x="0" y="6492875"/>
            <a:ext cx="4572000"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ransition spd="med">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1" y="39689"/>
            <a:ext cx="9144000" cy="874712"/>
          </a:xfrm>
        </p:spPr>
        <p:txBody>
          <a:bodyPr/>
          <a:lstStyle/>
          <a:p>
            <a:pPr eaLnBrk="1" hangingPunct="1">
              <a:defRPr/>
            </a:pPr>
            <a:r>
              <a:rPr lang="en-AU" sz="4800" dirty="0"/>
              <a:t>Public-Key </a:t>
            </a:r>
            <a:r>
              <a:rPr lang="en-AU" sz="4800" dirty="0" smtClean="0"/>
              <a:t>Cryptosystem:  Secrecy</a:t>
            </a:r>
            <a:endParaRPr lang="en-AU" sz="4800" dirty="0"/>
          </a:p>
        </p:txBody>
      </p:sp>
      <p:pic>
        <p:nvPicPr>
          <p:cNvPr id="5" name="Picture 4" descr="f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4545" t="9412" r="4545" b="9412"/>
              <a:stretch>
                <a:fillRect/>
              </a:stretch>
            </p:blipFill>
          </mc:Choice>
          <mc:Fallback>
            <p:blipFill>
              <a:blip r:embed="rId4"/>
              <a:srcRect l="4545" t="9412" r="4545" b="9412"/>
              <a:stretch>
                <a:fillRect/>
              </a:stretch>
            </p:blipFill>
          </mc:Fallback>
        </mc:AlternateContent>
        <p:spPr>
          <a:xfrm>
            <a:off x="381000" y="762000"/>
            <a:ext cx="8458200" cy="5836122"/>
          </a:xfrm>
          <a:prstGeom prst="rect">
            <a:avLst/>
          </a:prstGeom>
        </p:spPr>
      </p:pic>
      <p:sp>
        <p:nvSpPr>
          <p:cNvPr id="4" name="Footer Placeholder 3"/>
          <p:cNvSpPr>
            <a:spLocks noGrp="1"/>
          </p:cNvSpPr>
          <p:nvPr>
            <p:ph type="ftr" sz="quarter" idx="11"/>
          </p:nvPr>
        </p:nvSpPr>
        <p:spPr>
          <a:xfrm>
            <a:off x="0" y="6492875"/>
            <a:ext cx="6172200"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4545" t="9412" r="4545" b="8235"/>
              <a:stretch>
                <a:fillRect/>
              </a:stretch>
            </p:blipFill>
          </mc:Choice>
          <mc:Fallback>
            <p:blipFill>
              <a:blip r:embed="rId4"/>
              <a:srcRect l="4545" t="9412" r="4545" b="8235"/>
              <a:stretch>
                <a:fillRect/>
              </a:stretch>
            </p:blipFill>
          </mc:Fallback>
        </mc:AlternateContent>
        <p:spPr>
          <a:xfrm>
            <a:off x="533399" y="762000"/>
            <a:ext cx="8382023" cy="5867400"/>
          </a:xfrm>
          <a:prstGeom prst="rect">
            <a:avLst/>
          </a:prstGeom>
        </p:spPr>
      </p:pic>
      <p:sp>
        <p:nvSpPr>
          <p:cNvPr id="3" name="Rectangle 2"/>
          <p:cNvSpPr txBox="1">
            <a:spLocks noChangeArrowheads="1"/>
          </p:cNvSpPr>
          <p:nvPr/>
        </p:nvSpPr>
        <p:spPr bwMode="auto">
          <a:xfrm>
            <a:off x="1" y="39689"/>
            <a:ext cx="9144000" cy="8747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6000"/>
              </a:lnSpc>
              <a:spcBef>
                <a:spcPct val="0"/>
              </a:spcBef>
              <a:spcAft>
                <a:spcPct val="0"/>
              </a:spcAft>
              <a:buClrTx/>
              <a:buSzTx/>
              <a:buFontTx/>
              <a:buNone/>
              <a:tabLst/>
              <a:defRPr/>
            </a:pPr>
            <a:r>
              <a:rPr kumimoji="0" lang="en-AU" sz="4000" b="0" i="0" u="none" strike="noStrike" kern="1200" cap="none" spc="0" normalizeH="0" baseline="0" noProof="0" dirty="0" smtClean="0">
                <a:ln>
                  <a:noFill/>
                </a:ln>
                <a:solidFill>
                  <a:schemeClr val="tx2"/>
                </a:solidFill>
                <a:effectLst/>
                <a:uLnTx/>
                <a:uFillTx/>
                <a:latin typeface="+mn-lt"/>
                <a:ea typeface="ＭＳ Ｐゴシック" pitchFamily="-84" charset="-128"/>
                <a:cs typeface="ＭＳ Ｐゴシック" pitchFamily="-84" charset="-128"/>
              </a:rPr>
              <a:t>Public-Key Cryptosystem:  Authentication</a:t>
            </a:r>
            <a:endParaRPr kumimoji="0" lang="en-AU" sz="4000" b="0" i="0" u="none" strike="noStrike" kern="1200" cap="none" spc="0" normalizeH="0" baseline="0" noProof="0" dirty="0">
              <a:ln>
                <a:noFill/>
              </a:ln>
              <a:solidFill>
                <a:schemeClr val="tx2"/>
              </a:solidFill>
              <a:effectLst/>
              <a:uLnTx/>
              <a:uFillTx/>
              <a:latin typeface="+mn-lt"/>
              <a:ea typeface="ＭＳ Ｐゴシック" pitchFamily="-84" charset="-128"/>
              <a:cs typeface="ＭＳ Ｐゴシック" pitchFamily="-84" charset="-128"/>
            </a:endParaRPr>
          </a:p>
        </p:txBody>
      </p:sp>
      <p:sp>
        <p:nvSpPr>
          <p:cNvPr id="4" name="Footer Placeholder 3"/>
          <p:cNvSpPr>
            <a:spLocks noGrp="1"/>
          </p:cNvSpPr>
          <p:nvPr>
            <p:ph type="ftr" sz="quarter" idx="11"/>
          </p:nvPr>
        </p:nvSpPr>
        <p:spPr>
          <a:xfrm>
            <a:off x="0" y="6492875"/>
            <a:ext cx="6248400" cy="365125"/>
          </a:xfrm>
        </p:spPr>
        <p:txBody>
          <a:bodyPr/>
          <a:lstStyle/>
          <a:p>
            <a:pPr>
              <a:defRPr/>
            </a:pPr>
            <a:r>
              <a:rPr lang="en-US" sz="1100" dirty="0" smtClean="0"/>
              <a:t>© 2017 Pearson Education, Inc., Hoboken, NJ. All rights reserved.</a:t>
            </a:r>
            <a:endParaRPr lang="en-US" sz="1100" dirty="0"/>
          </a:p>
        </p:txBody>
      </p:sp>
    </p:spTree>
  </p:cSld>
  <p:clrMapOvr>
    <a:masterClrMapping/>
  </p:clrMapOvr>
  <p:transition spd="med">
    <p:wipe dir="u"/>
  </p:transition>
  <p:timing>
    <p:tnLst>
      <p:par>
        <p:cTn id="1" dur="indefinite" restart="never" nodeType="tmRoot"/>
      </p:par>
    </p:tnLst>
  </p:timing>
</p:sld>
</file>

<file path=ppt/theme/_rels/them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15222</TotalTime>
  <Words>5266</Words>
  <Application>Microsoft Office PowerPoint</Application>
  <PresentationFormat>On-screen Show (4:3)</PresentationFormat>
  <Paragraphs>516</Paragraphs>
  <Slides>26</Slides>
  <Notes>25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26</vt:i4>
      </vt:variant>
    </vt:vector>
  </HeadingPairs>
  <TitlesOfParts>
    <vt:vector size="36" baseType="lpstr">
      <vt:lpstr>ＭＳ Ｐゴシック</vt:lpstr>
      <vt:lpstr>Arial</vt:lpstr>
      <vt:lpstr>Calibri</vt:lpstr>
      <vt:lpstr>Candara</vt:lpstr>
      <vt:lpstr>Mistral</vt:lpstr>
      <vt:lpstr>Times New Roman</vt:lpstr>
      <vt:lpstr>Times-Roman</vt:lpstr>
      <vt:lpstr>Wingdings</vt:lpstr>
      <vt:lpstr>ch01</vt:lpstr>
      <vt:lpstr>Infusion</vt:lpstr>
      <vt:lpstr>Cryptography and Network Security</vt:lpstr>
      <vt:lpstr>Chapter 9</vt:lpstr>
      <vt:lpstr>Misconceptions Concerning  Public-Key Encryption</vt:lpstr>
      <vt:lpstr>Principles of Public-Key Cryptosystems</vt:lpstr>
      <vt:lpstr>Public-Key Cryptosystems</vt:lpstr>
      <vt:lpstr>PowerPoint Presentation</vt:lpstr>
      <vt:lpstr>Table 9.2    Conventional and Public-Key Encryption </vt:lpstr>
      <vt:lpstr>Public-Key Cryptosystem:  Secrecy</vt:lpstr>
      <vt:lpstr>PowerPoint Presentation</vt:lpstr>
      <vt:lpstr>PowerPoint Presentation</vt:lpstr>
      <vt:lpstr>Applications for Public-Key Cryptosystems</vt:lpstr>
      <vt:lpstr>Table 9.3 Applications for Public-Key Cryptosystems</vt:lpstr>
      <vt:lpstr>Public-Key Requirements</vt:lpstr>
      <vt:lpstr>Public-Key Cryptanalysis</vt:lpstr>
      <vt:lpstr>Rivest-Shamir-Adleman (RSA) Algorithm</vt:lpstr>
      <vt:lpstr>RSA Algorithm</vt:lpstr>
      <vt:lpstr>Algorithm Requirements</vt:lpstr>
      <vt:lpstr>PowerPoint Presentation</vt:lpstr>
      <vt:lpstr>Example of RSA Algorithm</vt:lpstr>
      <vt:lpstr>Exponentiation in Modular Arithmetic</vt:lpstr>
      <vt:lpstr>Diffie-Hellman Key Exchange</vt:lpstr>
      <vt:lpstr>PowerPoint Presentation</vt:lpstr>
      <vt:lpstr>PowerPoint Presentation</vt:lpstr>
      <vt:lpstr>Elliptic Curve Arithmetic</vt:lpstr>
      <vt:lpstr>Key size comparison</vt:lpstr>
      <vt:lpstr>Summary</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9</dc:subject>
  <dc:creator>Dr Lawrie Brown</dc:creator>
  <cp:keywords/>
  <dc:description/>
  <cp:lastModifiedBy>admin</cp:lastModifiedBy>
  <cp:revision>69</cp:revision>
  <dcterms:created xsi:type="dcterms:W3CDTF">2016-03-26T03:50:41Z</dcterms:created>
  <dcterms:modified xsi:type="dcterms:W3CDTF">2022-10-22T03:58:15Z</dcterms:modified>
  <cp:category/>
</cp:coreProperties>
</file>