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09" r:id="rId2"/>
  </p:sldMasterIdLst>
  <p:notesMasterIdLst>
    <p:notesMasterId r:id="rId25"/>
  </p:notesMasterIdLst>
  <p:handoutMasterIdLst>
    <p:handoutMasterId r:id="rId26"/>
  </p:handoutMasterIdLst>
  <p:sldIdLst>
    <p:sldId id="325" r:id="rId3"/>
    <p:sldId id="326" r:id="rId4"/>
    <p:sldId id="309" r:id="rId5"/>
    <p:sldId id="315" r:id="rId6"/>
    <p:sldId id="317" r:id="rId7"/>
    <p:sldId id="342" r:id="rId8"/>
    <p:sldId id="343" r:id="rId9"/>
    <p:sldId id="318" r:id="rId10"/>
    <p:sldId id="333" r:id="rId11"/>
    <p:sldId id="334" r:id="rId12"/>
    <p:sldId id="319" r:id="rId13"/>
    <p:sldId id="335" r:id="rId14"/>
    <p:sldId id="336" r:id="rId15"/>
    <p:sldId id="320" r:id="rId16"/>
    <p:sldId id="282" r:id="rId17"/>
    <p:sldId id="322" r:id="rId18"/>
    <p:sldId id="337" r:id="rId19"/>
    <p:sldId id="338" r:id="rId20"/>
    <p:sldId id="339" r:id="rId21"/>
    <p:sldId id="340" r:id="rId22"/>
    <p:sldId id="341" r:id="rId23"/>
    <p:sldId id="328" r:id="rId2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3103" autoAdjust="0"/>
  </p:normalViewPr>
  <p:slideViewPr>
    <p:cSldViewPr>
      <p:cViewPr varScale="1">
        <p:scale>
          <a:sx n="69" d="100"/>
          <a:sy n="69" d="100"/>
        </p:scale>
        <p:origin x="1325" y="7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20" d="100"/>
          <a:sy n="120" d="100"/>
        </p:scale>
        <p:origin x="-1088"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BDC1B-6146-8B4F-ADAA-B1BAE52EE31A}"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168749A-CCED-F94B-85DD-583BF6BB6ECA}">
      <dgm:prSet/>
      <dgm:spPr>
        <a:solidFill>
          <a:schemeClr val="bg1"/>
        </a:solidFill>
        <a:effectLst>
          <a:glow rad="101600">
            <a:schemeClr val="accent1">
              <a:alpha val="75000"/>
            </a:schemeClr>
          </a:glow>
          <a:softEdge rad="101600"/>
        </a:effectLst>
      </dgm:spPr>
      <dgm:t>
        <a:bodyPr/>
        <a:lstStyle/>
        <a:p>
          <a:pPr rtl="0"/>
          <a:r>
            <a:rPr lang="en-US" dirty="0" smtClean="0"/>
            <a:t>Commonly used to create a one-way password file</a:t>
          </a:r>
          <a:endParaRPr lang="en-US" dirty="0"/>
        </a:p>
      </dgm:t>
    </dgm:pt>
    <dgm:pt modelId="{6C916D29-5426-E845-97F0-AA734D75502E}" type="parTrans" cxnId="{49DE799D-F643-4742-B3EA-CFA13418E709}">
      <dgm:prSet/>
      <dgm:spPr/>
      <dgm:t>
        <a:bodyPr/>
        <a:lstStyle/>
        <a:p>
          <a:endParaRPr lang="en-US"/>
        </a:p>
      </dgm:t>
    </dgm:pt>
    <dgm:pt modelId="{2666BCAD-EF2E-ED48-8EB0-7FA10ED7AB39}" type="sibTrans" cxnId="{49DE799D-F643-4742-B3EA-CFA13418E709}">
      <dgm:prSet/>
      <dgm:spPr/>
      <dgm:t>
        <a:bodyPr/>
        <a:lstStyle/>
        <a:p>
          <a:endParaRPr lang="en-US"/>
        </a:p>
      </dgm:t>
    </dgm:pt>
    <dgm:pt modelId="{45CB8223-24EF-DA44-B0F7-261AFC2D85F1}">
      <dgm:prSet/>
      <dgm:spPr>
        <a:ln>
          <a:solidFill>
            <a:schemeClr val="tx1"/>
          </a:solidFill>
        </a:ln>
      </dgm:spPr>
      <dgm:t>
        <a:bodyPr/>
        <a:lstStyle/>
        <a:p>
          <a:pPr rtl="0"/>
          <a:r>
            <a:rPr lang="en-US" dirty="0" smtClean="0"/>
            <a:t>When a user enters a password, the hash of that password is compared to the stored hash value for verification</a:t>
          </a:r>
          <a:endParaRPr lang="en-US" dirty="0"/>
        </a:p>
      </dgm:t>
    </dgm:pt>
    <dgm:pt modelId="{19BDC7F9-204D-BC45-8712-C0E743B3E059}" type="parTrans" cxnId="{A293BFD2-4A86-2A45-A3A9-C86F624029B9}">
      <dgm:prSet/>
      <dgm:spPr/>
      <dgm:t>
        <a:bodyPr/>
        <a:lstStyle/>
        <a:p>
          <a:endParaRPr lang="en-US"/>
        </a:p>
      </dgm:t>
    </dgm:pt>
    <dgm:pt modelId="{6ACE365A-8EE6-3441-BC81-803990CBAA46}" type="sibTrans" cxnId="{A293BFD2-4A86-2A45-A3A9-C86F624029B9}">
      <dgm:prSet/>
      <dgm:spPr/>
      <dgm:t>
        <a:bodyPr/>
        <a:lstStyle/>
        <a:p>
          <a:endParaRPr lang="en-US"/>
        </a:p>
      </dgm:t>
    </dgm:pt>
    <dgm:pt modelId="{60DD25D4-1CB3-834F-9602-C41C798A7F4D}">
      <dgm:prSet/>
      <dgm:spPr>
        <a:ln>
          <a:solidFill>
            <a:schemeClr val="tx1"/>
          </a:solidFill>
        </a:ln>
      </dgm:spPr>
      <dgm:t>
        <a:bodyPr/>
        <a:lstStyle/>
        <a:p>
          <a:pPr rtl="0"/>
          <a:r>
            <a:rPr lang="en-US" dirty="0" smtClean="0"/>
            <a:t>This approach to password protection is used by most operating systems </a:t>
          </a:r>
          <a:endParaRPr lang="en-US" dirty="0"/>
        </a:p>
      </dgm:t>
    </dgm:pt>
    <dgm:pt modelId="{0A089693-76E9-7A4B-9148-82FE024D2EC8}" type="parTrans" cxnId="{B2C7D9A6-28D6-E24B-B4C0-759FBA866AAF}">
      <dgm:prSet/>
      <dgm:spPr/>
      <dgm:t>
        <a:bodyPr/>
        <a:lstStyle/>
        <a:p>
          <a:endParaRPr lang="en-US"/>
        </a:p>
      </dgm:t>
    </dgm:pt>
    <dgm:pt modelId="{05551EFB-9F83-2349-9014-87D3233C4975}" type="sibTrans" cxnId="{B2C7D9A6-28D6-E24B-B4C0-759FBA866AAF}">
      <dgm:prSet/>
      <dgm:spPr/>
      <dgm:t>
        <a:bodyPr/>
        <a:lstStyle/>
        <a:p>
          <a:endParaRPr lang="en-US"/>
        </a:p>
      </dgm:t>
    </dgm:pt>
    <dgm:pt modelId="{C6BFF961-4373-6E4D-90C3-1F201EBAB55E}">
      <dgm:prSet/>
      <dgm:spPr>
        <a:solidFill>
          <a:schemeClr val="bg1"/>
        </a:solidFill>
        <a:effectLst>
          <a:glow rad="101600">
            <a:schemeClr val="accent1">
              <a:alpha val="75000"/>
            </a:schemeClr>
          </a:glow>
          <a:softEdge rad="63500"/>
        </a:effectLst>
      </dgm:spPr>
      <dgm:t>
        <a:bodyPr/>
        <a:lstStyle/>
        <a:p>
          <a:pPr rtl="0"/>
          <a:r>
            <a:rPr lang="en-US" dirty="0" smtClean="0"/>
            <a:t>Can be used for intrusion and virus detection</a:t>
          </a:r>
          <a:endParaRPr lang="en-US" dirty="0"/>
        </a:p>
      </dgm:t>
    </dgm:pt>
    <dgm:pt modelId="{CF7868EC-A98C-5342-8873-CCCF7E182B9A}" type="parTrans" cxnId="{AD6F7AF3-0DDE-E540-947F-337A24E28EEE}">
      <dgm:prSet/>
      <dgm:spPr/>
      <dgm:t>
        <a:bodyPr/>
        <a:lstStyle/>
        <a:p>
          <a:endParaRPr lang="en-US"/>
        </a:p>
      </dgm:t>
    </dgm:pt>
    <dgm:pt modelId="{34C2C00B-100D-8548-88E7-E3DF6B3D1BCE}" type="sibTrans" cxnId="{AD6F7AF3-0DDE-E540-947F-337A24E28EEE}">
      <dgm:prSet/>
      <dgm:spPr/>
      <dgm:t>
        <a:bodyPr/>
        <a:lstStyle/>
        <a:p>
          <a:endParaRPr lang="en-US"/>
        </a:p>
      </dgm:t>
    </dgm:pt>
    <dgm:pt modelId="{E645E13A-A24E-6B48-B19F-89AFAD4995F2}">
      <dgm:prSet/>
      <dgm:spPr>
        <a:ln>
          <a:solidFill>
            <a:schemeClr val="tx1"/>
          </a:solidFill>
        </a:ln>
      </dgm:spPr>
      <dgm:t>
        <a:bodyPr/>
        <a:lstStyle/>
        <a:p>
          <a:pPr rtl="0"/>
          <a:r>
            <a:rPr lang="en-US" dirty="0" smtClean="0"/>
            <a:t>Store H(F) for each file on a system and secure the hash values</a:t>
          </a:r>
          <a:endParaRPr lang="en-US" dirty="0"/>
        </a:p>
      </dgm:t>
    </dgm:pt>
    <dgm:pt modelId="{59B39548-73D2-0249-A7C6-B778D02A4F88}" type="parTrans" cxnId="{42366A1C-2F6A-AE42-8B22-C9D6F383404B}">
      <dgm:prSet/>
      <dgm:spPr/>
      <dgm:t>
        <a:bodyPr/>
        <a:lstStyle/>
        <a:p>
          <a:endParaRPr lang="en-US"/>
        </a:p>
      </dgm:t>
    </dgm:pt>
    <dgm:pt modelId="{29313F91-225C-F043-8F8F-E6D2E14FAD7C}" type="sibTrans" cxnId="{42366A1C-2F6A-AE42-8B22-C9D6F383404B}">
      <dgm:prSet/>
      <dgm:spPr/>
      <dgm:t>
        <a:bodyPr/>
        <a:lstStyle/>
        <a:p>
          <a:endParaRPr lang="en-US"/>
        </a:p>
      </dgm:t>
    </dgm:pt>
    <dgm:pt modelId="{8A46D1A2-AE66-5545-B5C6-68A577BE8DFF}">
      <dgm:prSet/>
      <dgm:spPr>
        <a:ln>
          <a:solidFill>
            <a:schemeClr val="tx1"/>
          </a:solidFill>
        </a:ln>
      </dgm:spPr>
      <dgm:t>
        <a:bodyPr/>
        <a:lstStyle/>
        <a:p>
          <a:pPr rtl="0"/>
          <a:r>
            <a:rPr lang="en-US" dirty="0" smtClean="0"/>
            <a:t>One can later determine if a file has been modified by </a:t>
          </a:r>
          <a:r>
            <a:rPr lang="en-US" dirty="0" err="1" smtClean="0"/>
            <a:t>recomputing</a:t>
          </a:r>
          <a:r>
            <a:rPr lang="en-US" dirty="0" smtClean="0"/>
            <a:t> H(F) </a:t>
          </a:r>
          <a:endParaRPr lang="en-US" dirty="0"/>
        </a:p>
      </dgm:t>
    </dgm:pt>
    <dgm:pt modelId="{6024C005-E62C-944B-A18B-3CA93DF3F49C}" type="parTrans" cxnId="{CF9116B3-8426-9148-A34F-36CDAB7EE007}">
      <dgm:prSet/>
      <dgm:spPr/>
      <dgm:t>
        <a:bodyPr/>
        <a:lstStyle/>
        <a:p>
          <a:endParaRPr lang="en-US"/>
        </a:p>
      </dgm:t>
    </dgm:pt>
    <dgm:pt modelId="{DCC37FF7-A669-D344-BFD1-C182DC2A28CF}" type="sibTrans" cxnId="{CF9116B3-8426-9148-A34F-36CDAB7EE007}">
      <dgm:prSet/>
      <dgm:spPr/>
      <dgm:t>
        <a:bodyPr/>
        <a:lstStyle/>
        <a:p>
          <a:endParaRPr lang="en-US"/>
        </a:p>
      </dgm:t>
    </dgm:pt>
    <dgm:pt modelId="{35D04BC2-6AD2-EF4F-B93B-6DF04AE62FD4}">
      <dgm:prSet/>
      <dgm:spPr>
        <a:ln>
          <a:solidFill>
            <a:schemeClr val="tx1"/>
          </a:solidFill>
        </a:ln>
      </dgm:spPr>
      <dgm:t>
        <a:bodyPr/>
        <a:lstStyle/>
        <a:p>
          <a:pPr rtl="0"/>
          <a:r>
            <a:rPr lang="en-US" dirty="0" smtClean="0"/>
            <a:t>An intruder would need to change F without changing H(F)</a:t>
          </a:r>
          <a:endParaRPr lang="en-US" dirty="0"/>
        </a:p>
      </dgm:t>
    </dgm:pt>
    <dgm:pt modelId="{918F828C-F7CE-4245-BDE4-80D63A70B67C}" type="parTrans" cxnId="{01112895-96DA-4940-BC27-1C63CCAEFCFD}">
      <dgm:prSet/>
      <dgm:spPr/>
      <dgm:t>
        <a:bodyPr/>
        <a:lstStyle/>
        <a:p>
          <a:endParaRPr lang="en-US"/>
        </a:p>
      </dgm:t>
    </dgm:pt>
    <dgm:pt modelId="{D08FEB11-9159-CB47-A020-E7CE4A2E6A60}" type="sibTrans" cxnId="{01112895-96DA-4940-BC27-1C63CCAEFCFD}">
      <dgm:prSet/>
      <dgm:spPr/>
      <dgm:t>
        <a:bodyPr/>
        <a:lstStyle/>
        <a:p>
          <a:endParaRPr lang="en-US"/>
        </a:p>
      </dgm:t>
    </dgm:pt>
    <dgm:pt modelId="{C19458EB-338E-834D-9D24-B265F4C45145}">
      <dgm:prSet/>
      <dgm:spPr>
        <a:solidFill>
          <a:schemeClr val="bg1"/>
        </a:solidFill>
        <a:effectLst>
          <a:glow rad="101600">
            <a:schemeClr val="accent1">
              <a:alpha val="75000"/>
            </a:schemeClr>
          </a:glow>
          <a:softEdge rad="63500"/>
        </a:effectLst>
      </dgm:spPr>
      <dgm:t>
        <a:bodyPr/>
        <a:lstStyle/>
        <a:p>
          <a:pPr rtl="0"/>
          <a:r>
            <a:rPr lang="en-US" dirty="0" smtClean="0"/>
            <a:t>Can be used to construct a pseudorandom function (PRF) or a pseudorandom number generator (PRNG)</a:t>
          </a:r>
          <a:endParaRPr lang="en-US" dirty="0"/>
        </a:p>
      </dgm:t>
    </dgm:pt>
    <dgm:pt modelId="{053173A1-753A-0343-970C-5BE5BAB1D2EC}" type="parTrans" cxnId="{B52114E4-AA6B-0A40-AB14-D739C44CE811}">
      <dgm:prSet/>
      <dgm:spPr/>
      <dgm:t>
        <a:bodyPr/>
        <a:lstStyle/>
        <a:p>
          <a:endParaRPr lang="en-US"/>
        </a:p>
      </dgm:t>
    </dgm:pt>
    <dgm:pt modelId="{98381C18-658F-454A-ABED-C101412FD474}" type="sibTrans" cxnId="{B52114E4-AA6B-0A40-AB14-D739C44CE811}">
      <dgm:prSet/>
      <dgm:spPr/>
      <dgm:t>
        <a:bodyPr/>
        <a:lstStyle/>
        <a:p>
          <a:endParaRPr lang="en-US"/>
        </a:p>
      </dgm:t>
    </dgm:pt>
    <dgm:pt modelId="{A015E574-47A3-E944-B303-D53B4E1815CF}">
      <dgm:prSet/>
      <dgm:spPr>
        <a:ln>
          <a:solidFill>
            <a:schemeClr val="tx1"/>
          </a:solidFill>
        </a:ln>
      </dgm:spPr>
      <dgm:t>
        <a:bodyPr/>
        <a:lstStyle/>
        <a:p>
          <a:pPr rtl="0"/>
          <a:r>
            <a:rPr lang="en-US" dirty="0" smtClean="0"/>
            <a:t>A common application for a hash-based PRF is for the generation of symmetric keys</a:t>
          </a:r>
          <a:endParaRPr lang="en-US" dirty="0"/>
        </a:p>
      </dgm:t>
    </dgm:pt>
    <dgm:pt modelId="{D9B79708-16E5-A444-848C-4BDA40A631A6}" type="parTrans" cxnId="{AAF12A67-E486-CB4B-BE9C-858D90B6B82F}">
      <dgm:prSet/>
      <dgm:spPr/>
      <dgm:t>
        <a:bodyPr/>
        <a:lstStyle/>
        <a:p>
          <a:endParaRPr lang="en-US"/>
        </a:p>
      </dgm:t>
    </dgm:pt>
    <dgm:pt modelId="{ABB6F286-DC2D-F24A-A05D-7C2C2ACA01A9}" type="sibTrans" cxnId="{AAF12A67-E486-CB4B-BE9C-858D90B6B82F}">
      <dgm:prSet/>
      <dgm:spPr/>
      <dgm:t>
        <a:bodyPr/>
        <a:lstStyle/>
        <a:p>
          <a:endParaRPr lang="en-US"/>
        </a:p>
      </dgm:t>
    </dgm:pt>
    <dgm:pt modelId="{3A9DB640-426A-0648-828C-9459C8F29563}" type="pres">
      <dgm:prSet presAssocID="{F6EBDC1B-6146-8B4F-ADAA-B1BAE52EE31A}" presName="theList" presStyleCnt="0">
        <dgm:presLayoutVars>
          <dgm:dir/>
          <dgm:animLvl val="lvl"/>
          <dgm:resizeHandles val="exact"/>
        </dgm:presLayoutVars>
      </dgm:prSet>
      <dgm:spPr/>
      <dgm:t>
        <a:bodyPr/>
        <a:lstStyle/>
        <a:p>
          <a:endParaRPr lang="en-US"/>
        </a:p>
      </dgm:t>
    </dgm:pt>
    <dgm:pt modelId="{0E031654-D7E9-8E48-94E5-BBF8E3A21A9E}" type="pres">
      <dgm:prSet presAssocID="{2168749A-CCED-F94B-85DD-583BF6BB6ECA}" presName="compNode" presStyleCnt="0"/>
      <dgm:spPr/>
    </dgm:pt>
    <dgm:pt modelId="{1886384E-7F5E-0C46-B09E-DD5887B1D990}" type="pres">
      <dgm:prSet presAssocID="{2168749A-CCED-F94B-85DD-583BF6BB6ECA}" presName="aNode" presStyleLbl="bgShp" presStyleIdx="0" presStyleCnt="3"/>
      <dgm:spPr/>
      <dgm:t>
        <a:bodyPr/>
        <a:lstStyle/>
        <a:p>
          <a:endParaRPr lang="en-US"/>
        </a:p>
      </dgm:t>
    </dgm:pt>
    <dgm:pt modelId="{A4F68F0C-ADB1-7E4E-A35C-8C21154957C6}" type="pres">
      <dgm:prSet presAssocID="{2168749A-CCED-F94B-85DD-583BF6BB6ECA}" presName="textNode" presStyleLbl="bgShp" presStyleIdx="0" presStyleCnt="3"/>
      <dgm:spPr/>
      <dgm:t>
        <a:bodyPr/>
        <a:lstStyle/>
        <a:p>
          <a:endParaRPr lang="en-US"/>
        </a:p>
      </dgm:t>
    </dgm:pt>
    <dgm:pt modelId="{604D0E69-2C8A-FF4A-A767-DC104804CBE4}" type="pres">
      <dgm:prSet presAssocID="{2168749A-CCED-F94B-85DD-583BF6BB6ECA}" presName="compChildNode" presStyleCnt="0"/>
      <dgm:spPr/>
    </dgm:pt>
    <dgm:pt modelId="{3A6283B4-62BC-1642-8579-66480AFE9981}" type="pres">
      <dgm:prSet presAssocID="{2168749A-CCED-F94B-85DD-583BF6BB6ECA}" presName="theInnerList" presStyleCnt="0"/>
      <dgm:spPr/>
    </dgm:pt>
    <dgm:pt modelId="{9A5C8B54-E8B9-5144-A712-533FDFDCB980}" type="pres">
      <dgm:prSet presAssocID="{45CB8223-24EF-DA44-B0F7-261AFC2D85F1}" presName="childNode" presStyleLbl="node1" presStyleIdx="0" presStyleCnt="6">
        <dgm:presLayoutVars>
          <dgm:bulletEnabled val="1"/>
        </dgm:presLayoutVars>
      </dgm:prSet>
      <dgm:spPr/>
      <dgm:t>
        <a:bodyPr/>
        <a:lstStyle/>
        <a:p>
          <a:endParaRPr lang="en-US"/>
        </a:p>
      </dgm:t>
    </dgm:pt>
    <dgm:pt modelId="{EF5C0AB9-8408-B444-8622-D43C27D9DAFC}" type="pres">
      <dgm:prSet presAssocID="{45CB8223-24EF-DA44-B0F7-261AFC2D85F1}" presName="aSpace2" presStyleCnt="0"/>
      <dgm:spPr/>
    </dgm:pt>
    <dgm:pt modelId="{32190510-28D4-564D-8C61-CA1C4E71FFDA}" type="pres">
      <dgm:prSet presAssocID="{60DD25D4-1CB3-834F-9602-C41C798A7F4D}" presName="childNode" presStyleLbl="node1" presStyleIdx="1" presStyleCnt="6">
        <dgm:presLayoutVars>
          <dgm:bulletEnabled val="1"/>
        </dgm:presLayoutVars>
      </dgm:prSet>
      <dgm:spPr/>
      <dgm:t>
        <a:bodyPr/>
        <a:lstStyle/>
        <a:p>
          <a:endParaRPr lang="en-US"/>
        </a:p>
      </dgm:t>
    </dgm:pt>
    <dgm:pt modelId="{0A2909FE-8B7B-FD4B-80C1-8E30337A1613}" type="pres">
      <dgm:prSet presAssocID="{2168749A-CCED-F94B-85DD-583BF6BB6ECA}" presName="aSpace" presStyleCnt="0"/>
      <dgm:spPr/>
    </dgm:pt>
    <dgm:pt modelId="{FA2DD86E-B6D3-E94E-958E-153B47809AD4}" type="pres">
      <dgm:prSet presAssocID="{C6BFF961-4373-6E4D-90C3-1F201EBAB55E}" presName="compNode" presStyleCnt="0"/>
      <dgm:spPr/>
    </dgm:pt>
    <dgm:pt modelId="{5F7C211F-9042-EC43-AF3D-42BEB42044BE}" type="pres">
      <dgm:prSet presAssocID="{C6BFF961-4373-6E4D-90C3-1F201EBAB55E}" presName="aNode" presStyleLbl="bgShp" presStyleIdx="1" presStyleCnt="3"/>
      <dgm:spPr/>
      <dgm:t>
        <a:bodyPr/>
        <a:lstStyle/>
        <a:p>
          <a:endParaRPr lang="en-US"/>
        </a:p>
      </dgm:t>
    </dgm:pt>
    <dgm:pt modelId="{42B7F9B9-8348-0C4D-AC9B-CC66D458F7FF}" type="pres">
      <dgm:prSet presAssocID="{C6BFF961-4373-6E4D-90C3-1F201EBAB55E}" presName="textNode" presStyleLbl="bgShp" presStyleIdx="1" presStyleCnt="3"/>
      <dgm:spPr/>
      <dgm:t>
        <a:bodyPr/>
        <a:lstStyle/>
        <a:p>
          <a:endParaRPr lang="en-US"/>
        </a:p>
      </dgm:t>
    </dgm:pt>
    <dgm:pt modelId="{268DBC68-748D-B043-B027-807A4CC41A44}" type="pres">
      <dgm:prSet presAssocID="{C6BFF961-4373-6E4D-90C3-1F201EBAB55E}" presName="compChildNode" presStyleCnt="0"/>
      <dgm:spPr/>
    </dgm:pt>
    <dgm:pt modelId="{0E727FDF-35A6-7145-B311-ECCC0E742A36}" type="pres">
      <dgm:prSet presAssocID="{C6BFF961-4373-6E4D-90C3-1F201EBAB55E}" presName="theInnerList" presStyleCnt="0"/>
      <dgm:spPr/>
    </dgm:pt>
    <dgm:pt modelId="{BB3EEB33-7471-3C46-B37A-EF306DC11397}" type="pres">
      <dgm:prSet presAssocID="{E645E13A-A24E-6B48-B19F-89AFAD4995F2}" presName="childNode" presStyleLbl="node1" presStyleIdx="2" presStyleCnt="6">
        <dgm:presLayoutVars>
          <dgm:bulletEnabled val="1"/>
        </dgm:presLayoutVars>
      </dgm:prSet>
      <dgm:spPr/>
      <dgm:t>
        <a:bodyPr/>
        <a:lstStyle/>
        <a:p>
          <a:endParaRPr lang="en-US"/>
        </a:p>
      </dgm:t>
    </dgm:pt>
    <dgm:pt modelId="{B6AADDC7-19A1-E046-8D58-2090353C4FC2}" type="pres">
      <dgm:prSet presAssocID="{E645E13A-A24E-6B48-B19F-89AFAD4995F2}" presName="aSpace2" presStyleCnt="0"/>
      <dgm:spPr/>
    </dgm:pt>
    <dgm:pt modelId="{219509CF-B5AE-824C-9137-90FE6F41E897}" type="pres">
      <dgm:prSet presAssocID="{8A46D1A2-AE66-5545-B5C6-68A577BE8DFF}" presName="childNode" presStyleLbl="node1" presStyleIdx="3" presStyleCnt="6">
        <dgm:presLayoutVars>
          <dgm:bulletEnabled val="1"/>
        </dgm:presLayoutVars>
      </dgm:prSet>
      <dgm:spPr/>
      <dgm:t>
        <a:bodyPr/>
        <a:lstStyle/>
        <a:p>
          <a:endParaRPr lang="en-US"/>
        </a:p>
      </dgm:t>
    </dgm:pt>
    <dgm:pt modelId="{E0CE05AF-A9AC-F34D-BAE5-F9BF37374EDB}" type="pres">
      <dgm:prSet presAssocID="{8A46D1A2-AE66-5545-B5C6-68A577BE8DFF}" presName="aSpace2" presStyleCnt="0"/>
      <dgm:spPr/>
    </dgm:pt>
    <dgm:pt modelId="{BF798EF9-4DCA-F54E-BDEA-C66F968FF331}" type="pres">
      <dgm:prSet presAssocID="{35D04BC2-6AD2-EF4F-B93B-6DF04AE62FD4}" presName="childNode" presStyleLbl="node1" presStyleIdx="4" presStyleCnt="6">
        <dgm:presLayoutVars>
          <dgm:bulletEnabled val="1"/>
        </dgm:presLayoutVars>
      </dgm:prSet>
      <dgm:spPr/>
      <dgm:t>
        <a:bodyPr/>
        <a:lstStyle/>
        <a:p>
          <a:endParaRPr lang="en-US"/>
        </a:p>
      </dgm:t>
    </dgm:pt>
    <dgm:pt modelId="{A051A7FC-48BE-1849-81A6-2DCDABBA10D4}" type="pres">
      <dgm:prSet presAssocID="{C6BFF961-4373-6E4D-90C3-1F201EBAB55E}" presName="aSpace" presStyleCnt="0"/>
      <dgm:spPr/>
    </dgm:pt>
    <dgm:pt modelId="{194E2B3A-3D7A-354B-B54E-F148D5E0D04C}" type="pres">
      <dgm:prSet presAssocID="{C19458EB-338E-834D-9D24-B265F4C45145}" presName="compNode" presStyleCnt="0"/>
      <dgm:spPr/>
    </dgm:pt>
    <dgm:pt modelId="{847E0B4C-8D6D-244B-9DA0-6F3A49E346AE}" type="pres">
      <dgm:prSet presAssocID="{C19458EB-338E-834D-9D24-B265F4C45145}" presName="aNode" presStyleLbl="bgShp" presStyleIdx="2" presStyleCnt="3"/>
      <dgm:spPr/>
      <dgm:t>
        <a:bodyPr/>
        <a:lstStyle/>
        <a:p>
          <a:endParaRPr lang="en-US"/>
        </a:p>
      </dgm:t>
    </dgm:pt>
    <dgm:pt modelId="{2F0FD1B9-6F06-5F43-8A4B-220409073675}" type="pres">
      <dgm:prSet presAssocID="{C19458EB-338E-834D-9D24-B265F4C45145}" presName="textNode" presStyleLbl="bgShp" presStyleIdx="2" presStyleCnt="3"/>
      <dgm:spPr/>
      <dgm:t>
        <a:bodyPr/>
        <a:lstStyle/>
        <a:p>
          <a:endParaRPr lang="en-US"/>
        </a:p>
      </dgm:t>
    </dgm:pt>
    <dgm:pt modelId="{835EDF3B-C9A5-3246-9510-75B3D6732884}" type="pres">
      <dgm:prSet presAssocID="{C19458EB-338E-834D-9D24-B265F4C45145}" presName="compChildNode" presStyleCnt="0"/>
      <dgm:spPr/>
    </dgm:pt>
    <dgm:pt modelId="{D37A1B7D-60C9-C140-B7DD-4859D7571AC8}" type="pres">
      <dgm:prSet presAssocID="{C19458EB-338E-834D-9D24-B265F4C45145}" presName="theInnerList" presStyleCnt="0"/>
      <dgm:spPr/>
    </dgm:pt>
    <dgm:pt modelId="{2DE2D63A-4790-D443-97AA-DFD90F9B3785}" type="pres">
      <dgm:prSet presAssocID="{A015E574-47A3-E944-B303-D53B4E1815CF}" presName="childNode" presStyleLbl="node1" presStyleIdx="5" presStyleCnt="6">
        <dgm:presLayoutVars>
          <dgm:bulletEnabled val="1"/>
        </dgm:presLayoutVars>
      </dgm:prSet>
      <dgm:spPr/>
      <dgm:t>
        <a:bodyPr/>
        <a:lstStyle/>
        <a:p>
          <a:endParaRPr lang="en-US"/>
        </a:p>
      </dgm:t>
    </dgm:pt>
  </dgm:ptLst>
  <dgm:cxnLst>
    <dgm:cxn modelId="{758B056E-8CC3-E74E-8545-FC1DAC17A20E}" type="presOf" srcId="{E645E13A-A24E-6B48-B19F-89AFAD4995F2}" destId="{BB3EEB33-7471-3C46-B37A-EF306DC11397}" srcOrd="0" destOrd="0" presId="urn:microsoft.com/office/officeart/2005/8/layout/lProcess2"/>
    <dgm:cxn modelId="{22FFC3AB-841E-0140-839B-8A4AD36269F0}" type="presOf" srcId="{A015E574-47A3-E944-B303-D53B4E1815CF}" destId="{2DE2D63A-4790-D443-97AA-DFD90F9B3785}" srcOrd="0" destOrd="0" presId="urn:microsoft.com/office/officeart/2005/8/layout/lProcess2"/>
    <dgm:cxn modelId="{CF9116B3-8426-9148-A34F-36CDAB7EE007}" srcId="{C6BFF961-4373-6E4D-90C3-1F201EBAB55E}" destId="{8A46D1A2-AE66-5545-B5C6-68A577BE8DFF}" srcOrd="1" destOrd="0" parTransId="{6024C005-E62C-944B-A18B-3CA93DF3F49C}" sibTransId="{DCC37FF7-A669-D344-BFD1-C182DC2A28CF}"/>
    <dgm:cxn modelId="{72C011B5-2295-6A45-BE11-28F2182A526C}" type="presOf" srcId="{C19458EB-338E-834D-9D24-B265F4C45145}" destId="{2F0FD1B9-6F06-5F43-8A4B-220409073675}" srcOrd="1" destOrd="0" presId="urn:microsoft.com/office/officeart/2005/8/layout/lProcess2"/>
    <dgm:cxn modelId="{A293BFD2-4A86-2A45-A3A9-C86F624029B9}" srcId="{2168749A-CCED-F94B-85DD-583BF6BB6ECA}" destId="{45CB8223-24EF-DA44-B0F7-261AFC2D85F1}" srcOrd="0" destOrd="0" parTransId="{19BDC7F9-204D-BC45-8712-C0E743B3E059}" sibTransId="{6ACE365A-8EE6-3441-BC81-803990CBAA46}"/>
    <dgm:cxn modelId="{CC5CB549-5090-6C4F-A69B-F64612837DEB}" type="presOf" srcId="{35D04BC2-6AD2-EF4F-B93B-6DF04AE62FD4}" destId="{BF798EF9-4DCA-F54E-BDEA-C66F968FF331}" srcOrd="0" destOrd="0" presId="urn:microsoft.com/office/officeart/2005/8/layout/lProcess2"/>
    <dgm:cxn modelId="{46CA3FAB-EEB2-FE49-90EE-BEC1461EEAE9}" type="presOf" srcId="{2168749A-CCED-F94B-85DD-583BF6BB6ECA}" destId="{1886384E-7F5E-0C46-B09E-DD5887B1D990}" srcOrd="0" destOrd="0" presId="urn:microsoft.com/office/officeart/2005/8/layout/lProcess2"/>
    <dgm:cxn modelId="{707D4A32-D877-2349-B7F2-716DDA5684CB}" type="presOf" srcId="{45CB8223-24EF-DA44-B0F7-261AFC2D85F1}" destId="{9A5C8B54-E8B9-5144-A712-533FDFDCB980}" srcOrd="0" destOrd="0" presId="urn:microsoft.com/office/officeart/2005/8/layout/lProcess2"/>
    <dgm:cxn modelId="{AD6F7AF3-0DDE-E540-947F-337A24E28EEE}" srcId="{F6EBDC1B-6146-8B4F-ADAA-B1BAE52EE31A}" destId="{C6BFF961-4373-6E4D-90C3-1F201EBAB55E}" srcOrd="1" destOrd="0" parTransId="{CF7868EC-A98C-5342-8873-CCCF7E182B9A}" sibTransId="{34C2C00B-100D-8548-88E7-E3DF6B3D1BCE}"/>
    <dgm:cxn modelId="{0CA59C97-B8BC-0D43-99F3-6CC05E025D02}" type="presOf" srcId="{C19458EB-338E-834D-9D24-B265F4C45145}" destId="{847E0B4C-8D6D-244B-9DA0-6F3A49E346AE}" srcOrd="0" destOrd="0" presId="urn:microsoft.com/office/officeart/2005/8/layout/lProcess2"/>
    <dgm:cxn modelId="{49DE799D-F643-4742-B3EA-CFA13418E709}" srcId="{F6EBDC1B-6146-8B4F-ADAA-B1BAE52EE31A}" destId="{2168749A-CCED-F94B-85DD-583BF6BB6ECA}" srcOrd="0" destOrd="0" parTransId="{6C916D29-5426-E845-97F0-AA734D75502E}" sibTransId="{2666BCAD-EF2E-ED48-8EB0-7FA10ED7AB39}"/>
    <dgm:cxn modelId="{AF82A59B-F7F8-CB45-94DC-41AF2A71C81F}" type="presOf" srcId="{C6BFF961-4373-6E4D-90C3-1F201EBAB55E}" destId="{5F7C211F-9042-EC43-AF3D-42BEB42044BE}" srcOrd="0" destOrd="0" presId="urn:microsoft.com/office/officeart/2005/8/layout/lProcess2"/>
    <dgm:cxn modelId="{B2C7D9A6-28D6-E24B-B4C0-759FBA866AAF}" srcId="{2168749A-CCED-F94B-85DD-583BF6BB6ECA}" destId="{60DD25D4-1CB3-834F-9602-C41C798A7F4D}" srcOrd="1" destOrd="0" parTransId="{0A089693-76E9-7A4B-9148-82FE024D2EC8}" sibTransId="{05551EFB-9F83-2349-9014-87D3233C4975}"/>
    <dgm:cxn modelId="{B52114E4-AA6B-0A40-AB14-D739C44CE811}" srcId="{F6EBDC1B-6146-8B4F-ADAA-B1BAE52EE31A}" destId="{C19458EB-338E-834D-9D24-B265F4C45145}" srcOrd="2" destOrd="0" parTransId="{053173A1-753A-0343-970C-5BE5BAB1D2EC}" sibTransId="{98381C18-658F-454A-ABED-C101412FD474}"/>
    <dgm:cxn modelId="{5F97B4FF-12E9-8E4F-B293-5A29C4EE4186}" type="presOf" srcId="{8A46D1A2-AE66-5545-B5C6-68A577BE8DFF}" destId="{219509CF-B5AE-824C-9137-90FE6F41E897}" srcOrd="0" destOrd="0" presId="urn:microsoft.com/office/officeart/2005/8/layout/lProcess2"/>
    <dgm:cxn modelId="{559E892D-7927-C249-9FB8-9E44772FF545}" type="presOf" srcId="{60DD25D4-1CB3-834F-9602-C41C798A7F4D}" destId="{32190510-28D4-564D-8C61-CA1C4E71FFDA}" srcOrd="0" destOrd="0" presId="urn:microsoft.com/office/officeart/2005/8/layout/lProcess2"/>
    <dgm:cxn modelId="{42366A1C-2F6A-AE42-8B22-C9D6F383404B}" srcId="{C6BFF961-4373-6E4D-90C3-1F201EBAB55E}" destId="{E645E13A-A24E-6B48-B19F-89AFAD4995F2}" srcOrd="0" destOrd="0" parTransId="{59B39548-73D2-0249-A7C6-B778D02A4F88}" sibTransId="{29313F91-225C-F043-8F8F-E6D2E14FAD7C}"/>
    <dgm:cxn modelId="{E8C8A089-2F88-1A4B-AB2C-E0670115ED5B}" type="presOf" srcId="{F6EBDC1B-6146-8B4F-ADAA-B1BAE52EE31A}" destId="{3A9DB640-426A-0648-828C-9459C8F29563}" srcOrd="0" destOrd="0" presId="urn:microsoft.com/office/officeart/2005/8/layout/lProcess2"/>
    <dgm:cxn modelId="{9AE2DCE7-05CA-074B-B01D-C6FEF106E329}" type="presOf" srcId="{C6BFF961-4373-6E4D-90C3-1F201EBAB55E}" destId="{42B7F9B9-8348-0C4D-AC9B-CC66D458F7FF}" srcOrd="1" destOrd="0" presId="urn:microsoft.com/office/officeart/2005/8/layout/lProcess2"/>
    <dgm:cxn modelId="{01112895-96DA-4940-BC27-1C63CCAEFCFD}" srcId="{C6BFF961-4373-6E4D-90C3-1F201EBAB55E}" destId="{35D04BC2-6AD2-EF4F-B93B-6DF04AE62FD4}" srcOrd="2" destOrd="0" parTransId="{918F828C-F7CE-4245-BDE4-80D63A70B67C}" sibTransId="{D08FEB11-9159-CB47-A020-E7CE4A2E6A60}"/>
    <dgm:cxn modelId="{C8F87FE0-1097-164B-ABD3-CC52BB94F35C}" type="presOf" srcId="{2168749A-CCED-F94B-85DD-583BF6BB6ECA}" destId="{A4F68F0C-ADB1-7E4E-A35C-8C21154957C6}" srcOrd="1" destOrd="0" presId="urn:microsoft.com/office/officeart/2005/8/layout/lProcess2"/>
    <dgm:cxn modelId="{AAF12A67-E486-CB4B-BE9C-858D90B6B82F}" srcId="{C19458EB-338E-834D-9D24-B265F4C45145}" destId="{A015E574-47A3-E944-B303-D53B4E1815CF}" srcOrd="0" destOrd="0" parTransId="{D9B79708-16E5-A444-848C-4BDA40A631A6}" sibTransId="{ABB6F286-DC2D-F24A-A05D-7C2C2ACA01A9}"/>
    <dgm:cxn modelId="{A331142C-A11F-B94E-90EF-D21E7D37F7C8}" type="presParOf" srcId="{3A9DB640-426A-0648-828C-9459C8F29563}" destId="{0E031654-D7E9-8E48-94E5-BBF8E3A21A9E}" srcOrd="0" destOrd="0" presId="urn:microsoft.com/office/officeart/2005/8/layout/lProcess2"/>
    <dgm:cxn modelId="{17F462F0-535F-9844-A48B-4A9270B35063}" type="presParOf" srcId="{0E031654-D7E9-8E48-94E5-BBF8E3A21A9E}" destId="{1886384E-7F5E-0C46-B09E-DD5887B1D990}" srcOrd="0" destOrd="0" presId="urn:microsoft.com/office/officeart/2005/8/layout/lProcess2"/>
    <dgm:cxn modelId="{CD34E19B-02FB-8F4D-BCEF-3A1861DAD8ED}" type="presParOf" srcId="{0E031654-D7E9-8E48-94E5-BBF8E3A21A9E}" destId="{A4F68F0C-ADB1-7E4E-A35C-8C21154957C6}" srcOrd="1" destOrd="0" presId="urn:microsoft.com/office/officeart/2005/8/layout/lProcess2"/>
    <dgm:cxn modelId="{687E52EA-DAB9-8841-AA12-E181E51381FC}" type="presParOf" srcId="{0E031654-D7E9-8E48-94E5-BBF8E3A21A9E}" destId="{604D0E69-2C8A-FF4A-A767-DC104804CBE4}" srcOrd="2" destOrd="0" presId="urn:microsoft.com/office/officeart/2005/8/layout/lProcess2"/>
    <dgm:cxn modelId="{167D623C-BF09-AC4F-948A-02CD2B8A9CEC}" type="presParOf" srcId="{604D0E69-2C8A-FF4A-A767-DC104804CBE4}" destId="{3A6283B4-62BC-1642-8579-66480AFE9981}" srcOrd="0" destOrd="0" presId="urn:microsoft.com/office/officeart/2005/8/layout/lProcess2"/>
    <dgm:cxn modelId="{3C681CB4-F299-3A44-AD61-2F1739F4D3FC}" type="presParOf" srcId="{3A6283B4-62BC-1642-8579-66480AFE9981}" destId="{9A5C8B54-E8B9-5144-A712-533FDFDCB980}" srcOrd="0" destOrd="0" presId="urn:microsoft.com/office/officeart/2005/8/layout/lProcess2"/>
    <dgm:cxn modelId="{12226C72-20E8-884F-9AA1-C3CA55CED57C}" type="presParOf" srcId="{3A6283B4-62BC-1642-8579-66480AFE9981}" destId="{EF5C0AB9-8408-B444-8622-D43C27D9DAFC}" srcOrd="1" destOrd="0" presId="urn:microsoft.com/office/officeart/2005/8/layout/lProcess2"/>
    <dgm:cxn modelId="{A7B51812-21F4-F34E-AE2A-0F31CB1AD4A6}" type="presParOf" srcId="{3A6283B4-62BC-1642-8579-66480AFE9981}" destId="{32190510-28D4-564D-8C61-CA1C4E71FFDA}" srcOrd="2" destOrd="0" presId="urn:microsoft.com/office/officeart/2005/8/layout/lProcess2"/>
    <dgm:cxn modelId="{BC283709-5845-D74A-B6BF-E573DD70EB33}" type="presParOf" srcId="{3A9DB640-426A-0648-828C-9459C8F29563}" destId="{0A2909FE-8B7B-FD4B-80C1-8E30337A1613}" srcOrd="1" destOrd="0" presId="urn:microsoft.com/office/officeart/2005/8/layout/lProcess2"/>
    <dgm:cxn modelId="{41332DDC-60D8-7E4D-8C81-C1772859E4E2}" type="presParOf" srcId="{3A9DB640-426A-0648-828C-9459C8F29563}" destId="{FA2DD86E-B6D3-E94E-958E-153B47809AD4}" srcOrd="2" destOrd="0" presId="urn:microsoft.com/office/officeart/2005/8/layout/lProcess2"/>
    <dgm:cxn modelId="{4F1C9542-C1B5-5748-8417-4B540F6C7762}" type="presParOf" srcId="{FA2DD86E-B6D3-E94E-958E-153B47809AD4}" destId="{5F7C211F-9042-EC43-AF3D-42BEB42044BE}" srcOrd="0" destOrd="0" presId="urn:microsoft.com/office/officeart/2005/8/layout/lProcess2"/>
    <dgm:cxn modelId="{FAF41E32-9422-6245-85F5-27861BD3CDB8}" type="presParOf" srcId="{FA2DD86E-B6D3-E94E-958E-153B47809AD4}" destId="{42B7F9B9-8348-0C4D-AC9B-CC66D458F7FF}" srcOrd="1" destOrd="0" presId="urn:microsoft.com/office/officeart/2005/8/layout/lProcess2"/>
    <dgm:cxn modelId="{225AD14E-E25D-964D-8FF2-0BC635AA9CF6}" type="presParOf" srcId="{FA2DD86E-B6D3-E94E-958E-153B47809AD4}" destId="{268DBC68-748D-B043-B027-807A4CC41A44}" srcOrd="2" destOrd="0" presId="urn:microsoft.com/office/officeart/2005/8/layout/lProcess2"/>
    <dgm:cxn modelId="{D393D2B9-6BD7-3A4D-A7F5-86CC6AF866EB}" type="presParOf" srcId="{268DBC68-748D-B043-B027-807A4CC41A44}" destId="{0E727FDF-35A6-7145-B311-ECCC0E742A36}" srcOrd="0" destOrd="0" presId="urn:microsoft.com/office/officeart/2005/8/layout/lProcess2"/>
    <dgm:cxn modelId="{A0099B5D-0B9C-A949-884E-24295CF71684}" type="presParOf" srcId="{0E727FDF-35A6-7145-B311-ECCC0E742A36}" destId="{BB3EEB33-7471-3C46-B37A-EF306DC11397}" srcOrd="0" destOrd="0" presId="urn:microsoft.com/office/officeart/2005/8/layout/lProcess2"/>
    <dgm:cxn modelId="{330AB1B0-7D58-D744-93DF-774DC20A006C}" type="presParOf" srcId="{0E727FDF-35A6-7145-B311-ECCC0E742A36}" destId="{B6AADDC7-19A1-E046-8D58-2090353C4FC2}" srcOrd="1" destOrd="0" presId="urn:microsoft.com/office/officeart/2005/8/layout/lProcess2"/>
    <dgm:cxn modelId="{4A394923-4B65-F24D-9BBF-CCD71B87BA5D}" type="presParOf" srcId="{0E727FDF-35A6-7145-B311-ECCC0E742A36}" destId="{219509CF-B5AE-824C-9137-90FE6F41E897}" srcOrd="2" destOrd="0" presId="urn:microsoft.com/office/officeart/2005/8/layout/lProcess2"/>
    <dgm:cxn modelId="{C6774328-92E2-F643-8C4D-F11D0A12B3E9}" type="presParOf" srcId="{0E727FDF-35A6-7145-B311-ECCC0E742A36}" destId="{E0CE05AF-A9AC-F34D-BAE5-F9BF37374EDB}" srcOrd="3" destOrd="0" presId="urn:microsoft.com/office/officeart/2005/8/layout/lProcess2"/>
    <dgm:cxn modelId="{0E47AD68-F8F1-7748-9F4B-387C9B77F2F5}" type="presParOf" srcId="{0E727FDF-35A6-7145-B311-ECCC0E742A36}" destId="{BF798EF9-4DCA-F54E-BDEA-C66F968FF331}" srcOrd="4" destOrd="0" presId="urn:microsoft.com/office/officeart/2005/8/layout/lProcess2"/>
    <dgm:cxn modelId="{C2E829F6-6CA8-7D4A-8703-4D20AD8EBD7C}" type="presParOf" srcId="{3A9DB640-426A-0648-828C-9459C8F29563}" destId="{A051A7FC-48BE-1849-81A6-2DCDABBA10D4}" srcOrd="3" destOrd="0" presId="urn:microsoft.com/office/officeart/2005/8/layout/lProcess2"/>
    <dgm:cxn modelId="{508E6E18-438C-C14F-B40B-5B89709C2C3B}" type="presParOf" srcId="{3A9DB640-426A-0648-828C-9459C8F29563}" destId="{194E2B3A-3D7A-354B-B54E-F148D5E0D04C}" srcOrd="4" destOrd="0" presId="urn:microsoft.com/office/officeart/2005/8/layout/lProcess2"/>
    <dgm:cxn modelId="{27068305-41AD-804A-AE2E-C6CEC3284445}" type="presParOf" srcId="{194E2B3A-3D7A-354B-B54E-F148D5E0D04C}" destId="{847E0B4C-8D6D-244B-9DA0-6F3A49E346AE}" srcOrd="0" destOrd="0" presId="urn:microsoft.com/office/officeart/2005/8/layout/lProcess2"/>
    <dgm:cxn modelId="{F90779AA-C5ED-5143-9ABA-5BAFEBE4DA39}" type="presParOf" srcId="{194E2B3A-3D7A-354B-B54E-F148D5E0D04C}" destId="{2F0FD1B9-6F06-5F43-8A4B-220409073675}" srcOrd="1" destOrd="0" presId="urn:microsoft.com/office/officeart/2005/8/layout/lProcess2"/>
    <dgm:cxn modelId="{36BF6CD9-140A-2746-B0F7-4F5B18E1F3D5}" type="presParOf" srcId="{194E2B3A-3D7A-354B-B54E-F148D5E0D04C}" destId="{835EDF3B-C9A5-3246-9510-75B3D6732884}" srcOrd="2" destOrd="0" presId="urn:microsoft.com/office/officeart/2005/8/layout/lProcess2"/>
    <dgm:cxn modelId="{6C74917E-4BAA-F84A-A12A-17C2E268CD27}" type="presParOf" srcId="{835EDF3B-C9A5-3246-9510-75B3D6732884}" destId="{D37A1B7D-60C9-C140-B7DD-4859D7571AC8}" srcOrd="0" destOrd="0" presId="urn:microsoft.com/office/officeart/2005/8/layout/lProcess2"/>
    <dgm:cxn modelId="{D19CF248-0AFE-7C45-BEF9-F59A8E81A6BA}" type="presParOf" srcId="{D37A1B7D-60C9-C140-B7DD-4859D7571AC8}" destId="{2DE2D63A-4790-D443-97AA-DFD90F9B378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15A331-C409-E643-872B-F3E44706BE0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E8D6CD8-6BFA-2347-8417-40D8035EC1DE}">
      <dgm:prSet phldrT="[Text]"/>
      <dgm:spPr/>
      <dgm:t>
        <a:bodyPr/>
        <a:lstStyle/>
        <a:p>
          <a:r>
            <a:rPr lang="en-US" dirty="0" smtClean="0">
              <a:effectLst>
                <a:outerShdw blurRad="38100" dist="38100" dir="2700000" algn="tl">
                  <a:srgbClr val="000000">
                    <a:alpha val="43137"/>
                  </a:srgbClr>
                </a:outerShdw>
              </a:effectLst>
            </a:rPr>
            <a:t>Takes as input a secret key and a data block and produces a hash value (MAC) which is associated with the protected message</a:t>
          </a:r>
          <a:endParaRPr lang="en-US" dirty="0">
            <a:effectLst>
              <a:outerShdw blurRad="38100" dist="38100" dir="2700000" algn="tl">
                <a:srgbClr val="000000">
                  <a:alpha val="43137"/>
                </a:srgbClr>
              </a:outerShdw>
            </a:effectLst>
          </a:endParaRPr>
        </a:p>
      </dgm:t>
    </dgm:pt>
    <dgm:pt modelId="{45DB7120-E821-6B40-A252-FF085388B5BA}" type="parTrans" cxnId="{683ED7D4-2FCD-1F4D-977F-C7F50860A4AF}">
      <dgm:prSet/>
      <dgm:spPr/>
      <dgm:t>
        <a:bodyPr/>
        <a:lstStyle/>
        <a:p>
          <a:endParaRPr lang="en-US"/>
        </a:p>
      </dgm:t>
    </dgm:pt>
    <dgm:pt modelId="{ABD61B1A-22B0-894F-9F2A-FCF338AAA7AD}" type="sibTrans" cxnId="{683ED7D4-2FCD-1F4D-977F-C7F50860A4AF}">
      <dgm:prSet/>
      <dgm:spPr/>
      <dgm:t>
        <a:bodyPr/>
        <a:lstStyle/>
        <a:p>
          <a:endParaRPr lang="en-US"/>
        </a:p>
      </dgm:t>
    </dgm:pt>
    <dgm:pt modelId="{AEE03503-E94F-5346-B825-5D9196C7700C}">
      <dgm:prSet/>
      <dgm:spPr>
        <a:solidFill>
          <a:schemeClr val="bg1"/>
        </a:solidFill>
      </dgm:spPr>
      <dgm:t>
        <a:bodyPr/>
        <a:lstStyle/>
        <a:p>
          <a:r>
            <a:rPr lang="en-US" dirty="0" smtClean="0"/>
            <a:t>If the integrity of the message needs to be checked, the MAC function can be applied to the message and the result compared with the associated MAC value</a:t>
          </a:r>
        </a:p>
      </dgm:t>
    </dgm:pt>
    <dgm:pt modelId="{C62E1A9D-8703-9D4D-BE11-2321C5AA327C}" type="parTrans" cxnId="{EC03FC86-57AC-9244-9D3F-466E0C947E7A}">
      <dgm:prSet/>
      <dgm:spPr/>
      <dgm:t>
        <a:bodyPr/>
        <a:lstStyle/>
        <a:p>
          <a:endParaRPr lang="en-US"/>
        </a:p>
      </dgm:t>
    </dgm:pt>
    <dgm:pt modelId="{F49E7C5F-03A9-6046-9AE5-FC5D0F4049E7}" type="sibTrans" cxnId="{EC03FC86-57AC-9244-9D3F-466E0C947E7A}">
      <dgm:prSet/>
      <dgm:spPr/>
      <dgm:t>
        <a:bodyPr/>
        <a:lstStyle/>
        <a:p>
          <a:endParaRPr lang="en-US"/>
        </a:p>
      </dgm:t>
    </dgm:pt>
    <dgm:pt modelId="{1E73940E-11FB-1E46-AC2D-59DEA2AC0554}">
      <dgm:prSet/>
      <dgm:spPr>
        <a:solidFill>
          <a:schemeClr val="bg1"/>
        </a:solidFill>
      </dgm:spPr>
      <dgm:t>
        <a:bodyPr/>
        <a:lstStyle/>
        <a:p>
          <a:r>
            <a:rPr lang="en-US" dirty="0" smtClean="0"/>
            <a:t>An attacker who alters the message will be unable to alter the associated MAC value without knowledge of the secret key</a:t>
          </a:r>
          <a:endParaRPr lang="en-US" dirty="0"/>
        </a:p>
      </dgm:t>
    </dgm:pt>
    <dgm:pt modelId="{3D9493D0-60FF-784A-8F61-E7708AC06916}" type="parTrans" cxnId="{C7CB3B05-22CE-4D4D-8BB1-7597E70AE8D7}">
      <dgm:prSet/>
      <dgm:spPr/>
      <dgm:t>
        <a:bodyPr/>
        <a:lstStyle/>
        <a:p>
          <a:endParaRPr lang="en-US"/>
        </a:p>
      </dgm:t>
    </dgm:pt>
    <dgm:pt modelId="{656299D2-98C9-9342-B0D9-0546B6018889}" type="sibTrans" cxnId="{C7CB3B05-22CE-4D4D-8BB1-7597E70AE8D7}">
      <dgm:prSet/>
      <dgm:spPr/>
      <dgm:t>
        <a:bodyPr/>
        <a:lstStyle/>
        <a:p>
          <a:endParaRPr lang="en-US"/>
        </a:p>
      </dgm:t>
    </dgm:pt>
    <dgm:pt modelId="{B2DEDA57-9127-0248-8909-03B3298F72F0}" type="pres">
      <dgm:prSet presAssocID="{C015A331-C409-E643-872B-F3E44706BE0A}" presName="Name0" presStyleCnt="0">
        <dgm:presLayoutVars>
          <dgm:dir/>
          <dgm:animLvl val="lvl"/>
          <dgm:resizeHandles val="exact"/>
        </dgm:presLayoutVars>
      </dgm:prSet>
      <dgm:spPr/>
      <dgm:t>
        <a:bodyPr/>
        <a:lstStyle/>
        <a:p>
          <a:endParaRPr lang="en-US"/>
        </a:p>
      </dgm:t>
    </dgm:pt>
    <dgm:pt modelId="{606112E6-3DB0-DA46-B863-ADF0EDF96B70}" type="pres">
      <dgm:prSet presAssocID="{7E8D6CD8-6BFA-2347-8417-40D8035EC1DE}" presName="composite" presStyleCnt="0"/>
      <dgm:spPr/>
    </dgm:pt>
    <dgm:pt modelId="{9B6C901C-3225-9A49-8E32-8AA62AA2EF15}" type="pres">
      <dgm:prSet presAssocID="{7E8D6CD8-6BFA-2347-8417-40D8035EC1DE}" presName="parTx" presStyleLbl="alignNode1" presStyleIdx="0" presStyleCnt="1">
        <dgm:presLayoutVars>
          <dgm:chMax val="0"/>
          <dgm:chPref val="0"/>
          <dgm:bulletEnabled val="1"/>
        </dgm:presLayoutVars>
      </dgm:prSet>
      <dgm:spPr/>
      <dgm:t>
        <a:bodyPr/>
        <a:lstStyle/>
        <a:p>
          <a:endParaRPr lang="en-US"/>
        </a:p>
      </dgm:t>
    </dgm:pt>
    <dgm:pt modelId="{97553C45-932E-B64E-92DD-2B633E7B7105}" type="pres">
      <dgm:prSet presAssocID="{7E8D6CD8-6BFA-2347-8417-40D8035EC1DE}" presName="desTx" presStyleLbl="alignAccFollowNode1" presStyleIdx="0" presStyleCnt="1">
        <dgm:presLayoutVars>
          <dgm:bulletEnabled val="1"/>
        </dgm:presLayoutVars>
      </dgm:prSet>
      <dgm:spPr/>
      <dgm:t>
        <a:bodyPr/>
        <a:lstStyle/>
        <a:p>
          <a:endParaRPr lang="en-US"/>
        </a:p>
      </dgm:t>
    </dgm:pt>
  </dgm:ptLst>
  <dgm:cxnLst>
    <dgm:cxn modelId="{CAFA5A42-D213-534E-B28B-78392123E578}" type="presOf" srcId="{1E73940E-11FB-1E46-AC2D-59DEA2AC0554}" destId="{97553C45-932E-B64E-92DD-2B633E7B7105}" srcOrd="0" destOrd="1" presId="urn:microsoft.com/office/officeart/2005/8/layout/hList1"/>
    <dgm:cxn modelId="{886A0297-8D4E-DB44-889F-DD2D0BDADDC3}" type="presOf" srcId="{7E8D6CD8-6BFA-2347-8417-40D8035EC1DE}" destId="{9B6C901C-3225-9A49-8E32-8AA62AA2EF15}" srcOrd="0" destOrd="0" presId="urn:microsoft.com/office/officeart/2005/8/layout/hList1"/>
    <dgm:cxn modelId="{AC0FFCB4-E3F0-2348-BAB6-5F663D6341E1}" type="presOf" srcId="{AEE03503-E94F-5346-B825-5D9196C7700C}" destId="{97553C45-932E-B64E-92DD-2B633E7B7105}" srcOrd="0" destOrd="0" presId="urn:microsoft.com/office/officeart/2005/8/layout/hList1"/>
    <dgm:cxn modelId="{683ED7D4-2FCD-1F4D-977F-C7F50860A4AF}" srcId="{C015A331-C409-E643-872B-F3E44706BE0A}" destId="{7E8D6CD8-6BFA-2347-8417-40D8035EC1DE}" srcOrd="0" destOrd="0" parTransId="{45DB7120-E821-6B40-A252-FF085388B5BA}" sibTransId="{ABD61B1A-22B0-894F-9F2A-FCF338AAA7AD}"/>
    <dgm:cxn modelId="{EC03FC86-57AC-9244-9D3F-466E0C947E7A}" srcId="{7E8D6CD8-6BFA-2347-8417-40D8035EC1DE}" destId="{AEE03503-E94F-5346-B825-5D9196C7700C}" srcOrd="0" destOrd="0" parTransId="{C62E1A9D-8703-9D4D-BE11-2321C5AA327C}" sibTransId="{F49E7C5F-03A9-6046-9AE5-FC5D0F4049E7}"/>
    <dgm:cxn modelId="{E0B724C4-7D82-1044-A0A3-3C3DEA311A73}" type="presOf" srcId="{C015A331-C409-E643-872B-F3E44706BE0A}" destId="{B2DEDA57-9127-0248-8909-03B3298F72F0}" srcOrd="0" destOrd="0" presId="urn:microsoft.com/office/officeart/2005/8/layout/hList1"/>
    <dgm:cxn modelId="{C7CB3B05-22CE-4D4D-8BB1-7597E70AE8D7}" srcId="{7E8D6CD8-6BFA-2347-8417-40D8035EC1DE}" destId="{1E73940E-11FB-1E46-AC2D-59DEA2AC0554}" srcOrd="1" destOrd="0" parTransId="{3D9493D0-60FF-784A-8F61-E7708AC06916}" sibTransId="{656299D2-98C9-9342-B0D9-0546B6018889}"/>
    <dgm:cxn modelId="{7B003457-CC3F-DD42-9F9F-8F609772C896}" type="presParOf" srcId="{B2DEDA57-9127-0248-8909-03B3298F72F0}" destId="{606112E6-3DB0-DA46-B863-ADF0EDF96B70}" srcOrd="0" destOrd="0" presId="urn:microsoft.com/office/officeart/2005/8/layout/hList1"/>
    <dgm:cxn modelId="{66FE2624-301B-B144-939C-0ECAA0888A27}" type="presParOf" srcId="{606112E6-3DB0-DA46-B863-ADF0EDF96B70}" destId="{9B6C901C-3225-9A49-8E32-8AA62AA2EF15}" srcOrd="0" destOrd="0" presId="urn:microsoft.com/office/officeart/2005/8/layout/hList1"/>
    <dgm:cxn modelId="{70D77A2D-D9AF-1A4E-A0C1-68819305185C}" type="presParOf" srcId="{606112E6-3DB0-DA46-B863-ADF0EDF96B70}" destId="{97553C45-932E-B64E-92DD-2B633E7B710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6384E-7F5E-0C46-B09E-DD5887B1D990}">
      <dsp:nvSpPr>
        <dsp:cNvPr id="0" name=""/>
        <dsp:cNvSpPr/>
      </dsp:nvSpPr>
      <dsp:spPr>
        <a:xfrm>
          <a:off x="1032" y="0"/>
          <a:ext cx="2684487" cy="4867274"/>
        </a:xfrm>
        <a:prstGeom prst="roundRect">
          <a:avLst>
            <a:gd name="adj" fmla="val 10000"/>
          </a:avLst>
        </a:prstGeom>
        <a:solidFill>
          <a:schemeClr val="bg1"/>
        </a:solidFill>
        <a:ln>
          <a:noFill/>
        </a:ln>
        <a:effectLst>
          <a:glow rad="101600">
            <a:schemeClr val="accent1">
              <a:alpha val="75000"/>
            </a:schemeClr>
          </a:glow>
          <a:softEdge rad="1016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Commonly used to create a one-way password file</a:t>
          </a:r>
          <a:endParaRPr lang="en-US" sz="1800" kern="1200" dirty="0"/>
        </a:p>
      </dsp:txBody>
      <dsp:txXfrm>
        <a:off x="1032" y="0"/>
        <a:ext cx="2684487" cy="1460182"/>
      </dsp:txXfrm>
    </dsp:sp>
    <dsp:sp modelId="{9A5C8B54-E8B9-5144-A712-533FDFDCB980}">
      <dsp:nvSpPr>
        <dsp:cNvPr id="0" name=""/>
        <dsp:cNvSpPr/>
      </dsp:nvSpPr>
      <dsp:spPr>
        <a:xfrm>
          <a:off x="269481" y="1461608"/>
          <a:ext cx="2147589" cy="146754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When a user enters a password, the hash of that password is compared to the stored hash value for verification</a:t>
          </a:r>
          <a:endParaRPr lang="en-US" sz="1500" kern="1200" dirty="0"/>
        </a:p>
      </dsp:txBody>
      <dsp:txXfrm>
        <a:off x="312464" y="1504591"/>
        <a:ext cx="2061623" cy="1381583"/>
      </dsp:txXfrm>
    </dsp:sp>
    <dsp:sp modelId="{32190510-28D4-564D-8C61-CA1C4E71FFDA}">
      <dsp:nvSpPr>
        <dsp:cNvPr id="0" name=""/>
        <dsp:cNvSpPr/>
      </dsp:nvSpPr>
      <dsp:spPr>
        <a:xfrm>
          <a:off x="269481" y="3154935"/>
          <a:ext cx="2147589" cy="146754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This approach to password protection is used by most operating systems </a:t>
          </a:r>
          <a:endParaRPr lang="en-US" sz="1500" kern="1200" dirty="0"/>
        </a:p>
      </dsp:txBody>
      <dsp:txXfrm>
        <a:off x="312464" y="3197918"/>
        <a:ext cx="2061623" cy="1381583"/>
      </dsp:txXfrm>
    </dsp:sp>
    <dsp:sp modelId="{5F7C211F-9042-EC43-AF3D-42BEB42044BE}">
      <dsp:nvSpPr>
        <dsp:cNvPr id="0" name=""/>
        <dsp:cNvSpPr/>
      </dsp:nvSpPr>
      <dsp:spPr>
        <a:xfrm>
          <a:off x="2886856"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Can be used for intrusion and virus detection</a:t>
          </a:r>
          <a:endParaRPr lang="en-US" sz="1800" kern="1200" dirty="0"/>
        </a:p>
      </dsp:txBody>
      <dsp:txXfrm>
        <a:off x="2886856" y="0"/>
        <a:ext cx="2684487" cy="1460182"/>
      </dsp:txXfrm>
    </dsp:sp>
    <dsp:sp modelId="{BB3EEB33-7471-3C46-B37A-EF306DC11397}">
      <dsp:nvSpPr>
        <dsp:cNvPr id="0" name=""/>
        <dsp:cNvSpPr/>
      </dsp:nvSpPr>
      <dsp:spPr>
        <a:xfrm>
          <a:off x="3155305" y="1460598"/>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Store H(F) for each file on a system and secure the hash values</a:t>
          </a:r>
          <a:endParaRPr lang="en-US" sz="1500" kern="1200" dirty="0"/>
        </a:p>
      </dsp:txBody>
      <dsp:txXfrm>
        <a:off x="3183312" y="1488605"/>
        <a:ext cx="2091575" cy="900210"/>
      </dsp:txXfrm>
    </dsp:sp>
    <dsp:sp modelId="{219509CF-B5AE-824C-9137-90FE6F41E897}">
      <dsp:nvSpPr>
        <dsp:cNvPr id="0" name=""/>
        <dsp:cNvSpPr/>
      </dsp:nvSpPr>
      <dsp:spPr>
        <a:xfrm>
          <a:off x="3155305" y="2563934"/>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One can later determine if a file has been modified by </a:t>
          </a:r>
          <a:r>
            <a:rPr lang="en-US" sz="1500" kern="1200" dirty="0" err="1" smtClean="0"/>
            <a:t>recomputing</a:t>
          </a:r>
          <a:r>
            <a:rPr lang="en-US" sz="1500" kern="1200" dirty="0" smtClean="0"/>
            <a:t> H(F) </a:t>
          </a:r>
          <a:endParaRPr lang="en-US" sz="1500" kern="1200" dirty="0"/>
        </a:p>
      </dsp:txBody>
      <dsp:txXfrm>
        <a:off x="3183312" y="2591941"/>
        <a:ext cx="2091575" cy="900210"/>
      </dsp:txXfrm>
    </dsp:sp>
    <dsp:sp modelId="{BF798EF9-4DCA-F54E-BDEA-C66F968FF331}">
      <dsp:nvSpPr>
        <dsp:cNvPr id="0" name=""/>
        <dsp:cNvSpPr/>
      </dsp:nvSpPr>
      <dsp:spPr>
        <a:xfrm>
          <a:off x="3155305" y="3667270"/>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An intruder would need to change F without changing H(F)</a:t>
          </a:r>
          <a:endParaRPr lang="en-US" sz="1500" kern="1200" dirty="0"/>
        </a:p>
      </dsp:txBody>
      <dsp:txXfrm>
        <a:off x="3183312" y="3695277"/>
        <a:ext cx="2091575" cy="900210"/>
      </dsp:txXfrm>
    </dsp:sp>
    <dsp:sp modelId="{847E0B4C-8D6D-244B-9DA0-6F3A49E346AE}">
      <dsp:nvSpPr>
        <dsp:cNvPr id="0" name=""/>
        <dsp:cNvSpPr/>
      </dsp:nvSpPr>
      <dsp:spPr>
        <a:xfrm>
          <a:off x="5772680"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Can be used to construct a pseudorandom function (PRF) or a pseudorandom number generator (PRNG)</a:t>
          </a:r>
          <a:endParaRPr lang="en-US" sz="1800" kern="1200" dirty="0"/>
        </a:p>
      </dsp:txBody>
      <dsp:txXfrm>
        <a:off x="5772680" y="0"/>
        <a:ext cx="2684487" cy="1460182"/>
      </dsp:txXfrm>
    </dsp:sp>
    <dsp:sp modelId="{2DE2D63A-4790-D443-97AA-DFD90F9B3785}">
      <dsp:nvSpPr>
        <dsp:cNvPr id="0" name=""/>
        <dsp:cNvSpPr/>
      </dsp:nvSpPr>
      <dsp:spPr>
        <a:xfrm>
          <a:off x="6041128" y="1460182"/>
          <a:ext cx="2147589" cy="316372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 common application for a hash-based PRF is for the generation of symmetric keys</a:t>
          </a:r>
          <a:endParaRPr lang="en-US" sz="1500" kern="1200" dirty="0"/>
        </a:p>
      </dsp:txBody>
      <dsp:txXfrm>
        <a:off x="6104029" y="1523083"/>
        <a:ext cx="2021787" cy="3037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C901C-3225-9A49-8E32-8AA62AA2EF15}">
      <dsp:nvSpPr>
        <dsp:cNvPr id="0" name=""/>
        <dsp:cNvSpPr/>
      </dsp:nvSpPr>
      <dsp:spPr>
        <a:xfrm>
          <a:off x="0" y="213241"/>
          <a:ext cx="6781800" cy="953235"/>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Takes as input a secret key and a data block and produces a hash value (MAC) which is associated with the protected message</a:t>
          </a:r>
          <a:endParaRPr lang="en-US" sz="1900" kern="1200" dirty="0">
            <a:effectLst>
              <a:outerShdw blurRad="38100" dist="38100" dir="2700000" algn="tl">
                <a:srgbClr val="000000">
                  <a:alpha val="43137"/>
                </a:srgbClr>
              </a:outerShdw>
            </a:effectLst>
          </a:endParaRPr>
        </a:p>
      </dsp:txBody>
      <dsp:txXfrm>
        <a:off x="0" y="213241"/>
        <a:ext cx="6781800" cy="953235"/>
      </dsp:txXfrm>
    </dsp:sp>
    <dsp:sp modelId="{97553C45-932E-B64E-92DD-2B633E7B7105}">
      <dsp:nvSpPr>
        <dsp:cNvPr id="0" name=""/>
        <dsp:cNvSpPr/>
      </dsp:nvSpPr>
      <dsp:spPr>
        <a:xfrm>
          <a:off x="0" y="1166476"/>
          <a:ext cx="6781800" cy="1642882"/>
        </a:xfrm>
        <a:prstGeom prst="rect">
          <a:avLst/>
        </a:prstGeom>
        <a:solidFill>
          <a:schemeClr val="bg1"/>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If the integrity of the message needs to be checked, the MAC function can be applied to the message and the result compared with the associated MAC value</a:t>
          </a:r>
        </a:p>
        <a:p>
          <a:pPr marL="171450" lvl="1" indent="-171450" algn="l" defTabSz="844550">
            <a:lnSpc>
              <a:spcPct val="90000"/>
            </a:lnSpc>
            <a:spcBef>
              <a:spcPct val="0"/>
            </a:spcBef>
            <a:spcAft>
              <a:spcPct val="15000"/>
            </a:spcAft>
            <a:buChar char="••"/>
          </a:pPr>
          <a:r>
            <a:rPr lang="en-US" sz="1900" kern="1200" dirty="0" smtClean="0"/>
            <a:t>An attacker who alters the message will be unable to alter the associated MAC value without knowledge of the secret key</a:t>
          </a:r>
          <a:endParaRPr lang="en-US" sz="1900" kern="1200" dirty="0"/>
        </a:p>
      </dsp:txBody>
      <dsp:txXfrm>
        <a:off x="0" y="1166476"/>
        <a:ext cx="6781800" cy="164288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3AFB73-FC9D-5046-B3B9-84D43B05FE8C}" type="datetimeFigureOut">
              <a:rPr lang="en-US" smtClean="0"/>
              <a:pPr/>
              <a:t>11/8/2022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1E4071-D83C-A348-976E-F019E7C49BB1}"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E83E65D8-9B49-EC43-BBB1-0F187E663737}"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smtClean="0">
                <a:latin typeface="Arial" pitchFamily="-84" charset="0"/>
                <a:ea typeface="ＭＳ Ｐゴシック" pitchFamily="-84" charset="-128"/>
                <a:cs typeface="ＭＳ Ｐゴシック" pitchFamily="-84" charset="-128"/>
              </a:rPr>
              <a:t>, Chapter 11 – “Cryptographic Hash Functions”.</a:t>
            </a:r>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AE94C4-E471-334B-B256-BE789E82723D}" type="slidenum">
              <a:rPr lang="en-AU">
                <a:latin typeface="Arial" pitchFamily="-84" charset="0"/>
              </a:rPr>
              <a:pPr/>
              <a:t>11</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Table 11.1 lists the generally accepted requirements for a cryptographic hash function.</a:t>
            </a:r>
          </a:p>
          <a:p>
            <a:r>
              <a:rPr lang="en-US" sz="1200" kern="1200" baseline="0" dirty="0" smtClean="0">
                <a:solidFill>
                  <a:schemeClr val="tx1"/>
                </a:solidFill>
                <a:latin typeface="Arial" charset="0"/>
                <a:ea typeface="ＭＳ Ｐゴシック" charset="-128"/>
                <a:cs typeface="ＭＳ Ｐゴシック" charset="-128"/>
              </a:rPr>
              <a:t>The first three properties are requirements for the practical application of a</a:t>
            </a:r>
          </a:p>
          <a:p>
            <a:r>
              <a:rPr lang="en-US" sz="1200" kern="1200" baseline="0" dirty="0" smtClean="0">
                <a:solidFill>
                  <a:schemeClr val="tx1"/>
                </a:solidFill>
                <a:latin typeface="Arial" charset="0"/>
                <a:ea typeface="ＭＳ Ｐゴシック" charset="-128"/>
                <a:cs typeface="ＭＳ Ｐゴシック" charset="-128"/>
              </a:rPr>
              <a:t>hash function.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fourth property, preimage resistant , is the one-way property: it is easy</a:t>
            </a:r>
          </a:p>
          <a:p>
            <a:r>
              <a:rPr lang="en-US" sz="1200" kern="1200" baseline="0" dirty="0" smtClean="0">
                <a:solidFill>
                  <a:schemeClr val="tx1"/>
                </a:solidFill>
                <a:latin typeface="Arial" charset="0"/>
                <a:ea typeface="ＭＳ Ｐゴシック" charset="-128"/>
                <a:cs typeface="ＭＳ Ｐゴシック" charset="-128"/>
              </a:rPr>
              <a:t>to generate a code given a message, but virtually impossible to generate a message</a:t>
            </a:r>
          </a:p>
          <a:p>
            <a:r>
              <a:rPr lang="en-US" sz="1200" kern="1200" baseline="0" dirty="0" smtClean="0">
                <a:solidFill>
                  <a:schemeClr val="tx1"/>
                </a:solidFill>
                <a:latin typeface="Arial" charset="0"/>
                <a:ea typeface="ＭＳ Ｐゴシック" charset="-128"/>
                <a:cs typeface="ＭＳ Ｐゴシック" charset="-128"/>
              </a:rPr>
              <a:t>given a code. This property is important if the authentication technique involves the</a:t>
            </a:r>
          </a:p>
          <a:p>
            <a:r>
              <a:rPr lang="en-US" sz="1200" kern="1200" baseline="0" dirty="0" smtClean="0">
                <a:solidFill>
                  <a:schemeClr val="tx1"/>
                </a:solidFill>
                <a:latin typeface="Arial" charset="0"/>
                <a:ea typeface="ＭＳ Ｐゴシック" charset="-128"/>
                <a:cs typeface="ＭＳ Ｐゴシック" charset="-128"/>
              </a:rPr>
              <a:t>use of a secret value (Figure 11.3c). The secret value itself is not sent.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fifth property, second preimage resistant , guarantees that it is impossible</a:t>
            </a:r>
          </a:p>
          <a:p>
            <a:r>
              <a:rPr lang="en-US" sz="1200" kern="1200" baseline="0" dirty="0" smtClean="0">
                <a:solidFill>
                  <a:schemeClr val="tx1"/>
                </a:solidFill>
                <a:latin typeface="Arial" charset="0"/>
                <a:ea typeface="ＭＳ Ｐゴシック" charset="-128"/>
                <a:cs typeface="ＭＳ Ｐゴシック" charset="-128"/>
              </a:rPr>
              <a:t>to find an alternative message with the same hash value as a given message. This</a:t>
            </a:r>
          </a:p>
          <a:p>
            <a:r>
              <a:rPr lang="en-US" sz="1200" kern="1200" baseline="0" dirty="0" smtClean="0">
                <a:solidFill>
                  <a:schemeClr val="tx1"/>
                </a:solidFill>
                <a:latin typeface="Arial" charset="0"/>
                <a:ea typeface="ＭＳ Ｐゴシック" charset="-128"/>
                <a:cs typeface="ＭＳ Ｐゴシック" charset="-128"/>
              </a:rPr>
              <a:t>prevents forgery when an encrypted hash code is used (Figures 11.3b and 11.4a). If</a:t>
            </a:r>
          </a:p>
          <a:p>
            <a:r>
              <a:rPr lang="en-US" sz="1200" kern="1200" baseline="0" dirty="0" smtClean="0">
                <a:solidFill>
                  <a:schemeClr val="tx1"/>
                </a:solidFill>
                <a:latin typeface="Arial" charset="0"/>
                <a:ea typeface="ＭＳ Ｐゴシック" charset="-128"/>
                <a:cs typeface="ＭＳ Ｐゴシック" charset="-128"/>
              </a:rPr>
              <a:t>this property were not true, an attacker would be capable of the following sequence:</a:t>
            </a:r>
          </a:p>
          <a:p>
            <a:r>
              <a:rPr lang="en-US" sz="1200" kern="1200" baseline="0" dirty="0" smtClean="0">
                <a:solidFill>
                  <a:schemeClr val="tx1"/>
                </a:solidFill>
                <a:latin typeface="Arial" charset="0"/>
                <a:ea typeface="ＭＳ Ｐゴシック" charset="-128"/>
                <a:cs typeface="ＭＳ Ｐゴシック" charset="-128"/>
              </a:rPr>
              <a:t>First, observe or intercept a message plus its encrypted hash code; second, generate</a:t>
            </a:r>
          </a:p>
          <a:p>
            <a:r>
              <a:rPr lang="en-US" sz="1200" kern="1200" baseline="0" dirty="0" smtClean="0">
                <a:solidFill>
                  <a:schemeClr val="tx1"/>
                </a:solidFill>
                <a:latin typeface="Arial" charset="0"/>
                <a:ea typeface="ＭＳ Ｐゴシック" charset="-128"/>
                <a:cs typeface="ＭＳ Ｐゴシック" charset="-128"/>
              </a:rPr>
              <a:t>an unencrypted hash code from the message; third, generate an alternate message</a:t>
            </a:r>
          </a:p>
          <a:p>
            <a:r>
              <a:rPr lang="en-US" sz="1200" kern="1200" baseline="0" dirty="0" smtClean="0">
                <a:solidFill>
                  <a:schemeClr val="tx1"/>
                </a:solidFill>
                <a:latin typeface="Arial" charset="0"/>
                <a:ea typeface="ＭＳ Ｐゴシック" charset="-128"/>
                <a:cs typeface="ＭＳ Ｐゴシック" charset="-128"/>
              </a:rPr>
              <a:t>with the same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A hash function that satisfies the first five properties in Table 11.1 is referred</a:t>
            </a:r>
          </a:p>
          <a:p>
            <a:r>
              <a:rPr lang="en-US" sz="1200" kern="1200" baseline="0" dirty="0" smtClean="0">
                <a:solidFill>
                  <a:schemeClr val="tx1"/>
                </a:solidFill>
                <a:latin typeface="Arial" charset="0"/>
                <a:ea typeface="ＭＳ Ｐゴシック" charset="-128"/>
                <a:cs typeface="ＭＳ Ｐゴシック" charset="-128"/>
              </a:rPr>
              <a:t>to as a weak hash function. If the sixth property, collision resistant , is also satisfied,</a:t>
            </a:r>
          </a:p>
          <a:p>
            <a:r>
              <a:rPr lang="en-US" sz="1200" kern="1200" baseline="0" dirty="0" smtClean="0">
                <a:solidFill>
                  <a:schemeClr val="tx1"/>
                </a:solidFill>
                <a:latin typeface="Arial" charset="0"/>
                <a:ea typeface="ＭＳ Ｐゴシック" charset="-128"/>
                <a:cs typeface="ＭＳ Ｐゴシック" charset="-128"/>
              </a:rPr>
              <a:t>then it is referred to as a strong hash function. A strong hash function protects</a:t>
            </a:r>
          </a:p>
          <a:p>
            <a:r>
              <a:rPr lang="en-US" sz="1200" kern="1200" baseline="0" dirty="0" smtClean="0">
                <a:solidFill>
                  <a:schemeClr val="tx1"/>
                </a:solidFill>
                <a:latin typeface="Arial" charset="0"/>
                <a:ea typeface="ＭＳ Ｐゴシック" charset="-128"/>
                <a:cs typeface="ＭＳ Ｐゴシック" charset="-128"/>
              </a:rPr>
              <a:t> against an attack in which one party generates a message for another party to sign.</a:t>
            </a:r>
          </a:p>
          <a:p>
            <a:r>
              <a:rPr lang="en-US" sz="1200" kern="1200" baseline="0" dirty="0" smtClean="0">
                <a:solidFill>
                  <a:schemeClr val="tx1"/>
                </a:solidFill>
                <a:latin typeface="Arial" charset="0"/>
                <a:ea typeface="ＭＳ Ｐゴシック" charset="-128"/>
                <a:cs typeface="ＭＳ Ｐゴシック" charset="-128"/>
              </a:rPr>
              <a:t>For example, suppose Bob writes an IOU message, sends it to Alice, and she signs</a:t>
            </a:r>
          </a:p>
          <a:p>
            <a:r>
              <a:rPr lang="en-US" sz="1200" kern="1200" baseline="0" dirty="0" smtClean="0">
                <a:solidFill>
                  <a:schemeClr val="tx1"/>
                </a:solidFill>
                <a:latin typeface="Arial" charset="0"/>
                <a:ea typeface="ＭＳ Ｐゴシック" charset="-128"/>
                <a:cs typeface="ＭＳ Ｐゴシック" charset="-128"/>
              </a:rPr>
              <a:t>it. Bob finds two messages with the same hash, one of which requires Alice to pay a</a:t>
            </a:r>
          </a:p>
          <a:p>
            <a:r>
              <a:rPr lang="en-US" sz="1200" kern="1200" baseline="0" dirty="0" smtClean="0">
                <a:solidFill>
                  <a:schemeClr val="tx1"/>
                </a:solidFill>
                <a:latin typeface="Arial" charset="0"/>
                <a:ea typeface="ＭＳ Ｐゴシック" charset="-128"/>
                <a:cs typeface="ＭＳ Ｐゴシック" charset="-128"/>
              </a:rPr>
              <a:t>small amount and one that requires a large payment. Alice signs the first message,</a:t>
            </a:r>
          </a:p>
          <a:p>
            <a:r>
              <a:rPr lang="en-US" sz="1200" kern="1200" baseline="0" dirty="0" smtClean="0">
                <a:solidFill>
                  <a:schemeClr val="tx1"/>
                </a:solidFill>
                <a:latin typeface="Arial" charset="0"/>
                <a:ea typeface="ＭＳ Ｐゴシック" charset="-128"/>
                <a:cs typeface="ＭＳ Ｐゴシック" charset="-128"/>
              </a:rPr>
              <a:t>and Bob is then able to claim that the second message is authentic</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final requirement in Table 11.1, pseudorandomness , has not traditionally</a:t>
            </a:r>
          </a:p>
          <a:p>
            <a:r>
              <a:rPr lang="en-US" sz="1200" kern="1200" baseline="0" dirty="0" smtClean="0">
                <a:solidFill>
                  <a:schemeClr val="tx1"/>
                </a:solidFill>
                <a:latin typeface="Arial" charset="0"/>
                <a:ea typeface="ＭＳ Ｐゴシック" charset="-128"/>
                <a:cs typeface="ＭＳ Ｐゴシック" charset="-128"/>
              </a:rPr>
              <a:t>been listed as a requirement of cryptographic hash functions but is more or less implied.</a:t>
            </a:r>
          </a:p>
          <a:p>
            <a:r>
              <a:rPr lang="en-US" sz="1200" kern="1200" baseline="0" dirty="0" smtClean="0">
                <a:solidFill>
                  <a:schemeClr val="tx1"/>
                </a:solidFill>
                <a:latin typeface="Arial" charset="0"/>
                <a:ea typeface="ＭＳ Ｐゴシック" charset="-128"/>
                <a:cs typeface="ＭＳ Ｐゴシック" charset="-128"/>
              </a:rPr>
              <a:t>[JOHN05] points out that cryptographic hash functions are commonly used</a:t>
            </a:r>
          </a:p>
          <a:p>
            <a:r>
              <a:rPr lang="en-US" sz="1200" kern="1200" baseline="0" dirty="0" smtClean="0">
                <a:solidFill>
                  <a:schemeClr val="tx1"/>
                </a:solidFill>
                <a:latin typeface="Arial" charset="0"/>
                <a:ea typeface="ＭＳ Ｐゴシック" charset="-128"/>
                <a:cs typeface="ＭＳ Ｐゴシック" charset="-128"/>
              </a:rPr>
              <a:t>for key derivation and pseudorandom number generation, and that in message integrity</a:t>
            </a:r>
          </a:p>
          <a:p>
            <a:r>
              <a:rPr lang="en-US" sz="1200" kern="1200" baseline="0" dirty="0" smtClean="0">
                <a:solidFill>
                  <a:schemeClr val="tx1"/>
                </a:solidFill>
                <a:latin typeface="Arial" charset="0"/>
                <a:ea typeface="ＭＳ Ｐゴシック" charset="-128"/>
                <a:cs typeface="ＭＳ Ｐゴシック" charset="-128"/>
              </a:rPr>
              <a:t>applications, the three resistant properties depend on the output of the hash</a:t>
            </a:r>
          </a:p>
          <a:p>
            <a:r>
              <a:rPr lang="en-US" sz="1200" kern="1200" baseline="0" dirty="0" smtClean="0">
                <a:solidFill>
                  <a:schemeClr val="tx1"/>
                </a:solidFill>
                <a:latin typeface="Arial" charset="0"/>
                <a:ea typeface="ＭＳ Ｐゴシック" charset="-128"/>
                <a:cs typeface="ＭＳ Ｐゴシック" charset="-128"/>
              </a:rPr>
              <a:t>function appearing to be random. Thus, it makes sense to verify that in fact a given</a:t>
            </a:r>
          </a:p>
          <a:p>
            <a:r>
              <a:rPr lang="en-US" sz="1200" kern="1200" baseline="0" dirty="0" smtClean="0">
                <a:solidFill>
                  <a:schemeClr val="tx1"/>
                </a:solidFill>
                <a:latin typeface="Arial" charset="0"/>
                <a:ea typeface="ＭＳ Ｐゴシック" charset="-128"/>
                <a:cs typeface="ＭＳ Ｐゴシック" charset="-128"/>
              </a:rPr>
              <a:t>hash function produces pseudorandom output..</a:t>
            </a:r>
            <a:endParaRPr lang="en-AU"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11.6 shows the relationships among the three resistant properties.</a:t>
            </a:r>
          </a:p>
          <a:p>
            <a:r>
              <a:rPr lang="en-US" sz="1200" kern="1200" baseline="0" dirty="0" smtClean="0">
                <a:solidFill>
                  <a:schemeClr val="tx1"/>
                </a:solidFill>
                <a:latin typeface="Arial" charset="0"/>
                <a:ea typeface="ＭＳ Ｐゴシック" charset="-128"/>
                <a:cs typeface="ＭＳ Ｐゴシック" charset="-128"/>
              </a:rPr>
              <a:t>A function that is collision resistant is also second preimage resistant, but the</a:t>
            </a:r>
          </a:p>
          <a:p>
            <a:r>
              <a:rPr lang="en-US" sz="1200" kern="1200" baseline="0" dirty="0" smtClean="0">
                <a:solidFill>
                  <a:schemeClr val="tx1"/>
                </a:solidFill>
                <a:latin typeface="Arial" charset="0"/>
                <a:ea typeface="ＭＳ Ｐゴシック" charset="-128"/>
                <a:cs typeface="ＭＳ Ｐゴシック" charset="-128"/>
              </a:rPr>
              <a:t>reverse is not necessarily true. A function can be collision resistant but not preimage</a:t>
            </a:r>
          </a:p>
          <a:p>
            <a:r>
              <a:rPr lang="en-US" sz="1200" kern="1200" baseline="0" dirty="0" smtClean="0">
                <a:solidFill>
                  <a:schemeClr val="tx1"/>
                </a:solidFill>
                <a:latin typeface="Arial" charset="0"/>
                <a:ea typeface="ＭＳ Ｐゴシック" charset="-128"/>
                <a:cs typeface="ＭＳ Ｐゴシック" charset="-128"/>
              </a:rPr>
              <a:t>resistant and vice versa. A function can be preimage resistant but not second</a:t>
            </a:r>
          </a:p>
          <a:p>
            <a:r>
              <a:rPr lang="en-US" sz="1200" kern="1200" baseline="0" dirty="0" smtClean="0">
                <a:solidFill>
                  <a:schemeClr val="tx1"/>
                </a:solidFill>
                <a:latin typeface="Arial" charset="0"/>
                <a:ea typeface="ＭＳ Ｐゴシック" charset="-128"/>
                <a:cs typeface="ＭＳ Ｐゴシック" charset="-128"/>
              </a:rPr>
              <a:t>preimage resistant and vice versa. See [MENE97] for a discussion.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12</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Table 11.2 shows the resistant properties required for various hash function</a:t>
            </a:r>
          </a:p>
          <a:p>
            <a:r>
              <a:rPr lang="en-US" sz="1200" kern="1200" baseline="0" dirty="0" smtClean="0">
                <a:solidFill>
                  <a:schemeClr val="tx1"/>
                </a:solidFill>
                <a:latin typeface="Arial" charset="0"/>
                <a:ea typeface="ＭＳ Ｐゴシック" charset="-128"/>
                <a:cs typeface="ＭＳ Ｐゴシック" charset="-128"/>
              </a:rPr>
              <a:t>applications.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13</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xfrm>
            <a:off x="457200" y="4343400"/>
            <a:ext cx="60198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 As with encryption algorithms, there are two categories of attacks on hash</a:t>
            </a:r>
          </a:p>
          <a:p>
            <a:r>
              <a:rPr lang="en-US" sz="1200" kern="1200" baseline="0" dirty="0" smtClean="0">
                <a:solidFill>
                  <a:schemeClr val="tx1"/>
                </a:solidFill>
                <a:latin typeface="Arial" charset="0"/>
                <a:ea typeface="ＭＳ Ｐゴシック" charset="-128"/>
                <a:cs typeface="ＭＳ Ｐゴシック" charset="-128"/>
              </a:rPr>
              <a:t>functions: brute-force attacks and cryptanalysis. A brute-force attack does not depend</a:t>
            </a:r>
          </a:p>
          <a:p>
            <a:r>
              <a:rPr lang="en-US" sz="1200" kern="1200" baseline="0" dirty="0" smtClean="0">
                <a:solidFill>
                  <a:schemeClr val="tx1"/>
                </a:solidFill>
                <a:latin typeface="Arial" charset="0"/>
                <a:ea typeface="ＭＳ Ｐゴシック" charset="-128"/>
                <a:cs typeface="ＭＳ Ｐゴシック" charset="-128"/>
              </a:rPr>
              <a:t>on the specific algorithm but depends only on bit length. In the case of a hash</a:t>
            </a:r>
          </a:p>
          <a:p>
            <a:r>
              <a:rPr lang="en-US" sz="1200" kern="1200" baseline="0" dirty="0" smtClean="0">
                <a:solidFill>
                  <a:schemeClr val="tx1"/>
                </a:solidFill>
                <a:latin typeface="Arial" charset="0"/>
                <a:ea typeface="ＭＳ Ｐゴシック" charset="-128"/>
                <a:cs typeface="ＭＳ Ｐゴシック" charset="-128"/>
              </a:rPr>
              <a:t>function, a brute-force attack depends only on the bit length of the hash value. A</a:t>
            </a:r>
          </a:p>
          <a:p>
            <a:r>
              <a:rPr lang="en-US" sz="1200" kern="1200" baseline="0" dirty="0" smtClean="0">
                <a:solidFill>
                  <a:schemeClr val="tx1"/>
                </a:solidFill>
                <a:latin typeface="Arial" charset="0"/>
                <a:ea typeface="ＭＳ Ｐゴシック" charset="-128"/>
                <a:cs typeface="ＭＳ Ｐゴシック" charset="-128"/>
              </a:rPr>
              <a:t>cryptanalysis, in contrast, is an attack based on weaknesses in a particular cryptographic</a:t>
            </a:r>
          </a:p>
          <a:p>
            <a:r>
              <a:rPr lang="en-US" sz="1200" kern="1200" baseline="0" dirty="0" smtClean="0">
                <a:solidFill>
                  <a:schemeClr val="tx1"/>
                </a:solidFill>
                <a:latin typeface="Arial" charset="0"/>
                <a:ea typeface="ＭＳ Ｐゴシック" charset="-128"/>
                <a:cs typeface="ＭＳ Ｐゴシック" charset="-128"/>
              </a:rPr>
              <a:t>algorithm. </a:t>
            </a:r>
          </a:p>
          <a:p>
            <a:endParaRPr lang="en-US" sz="1200" kern="1200" baseline="0" dirty="0" smtClean="0">
              <a:solidFill>
                <a:schemeClr val="tx1"/>
              </a:solidFill>
              <a:latin typeface="Arial" charset="0"/>
              <a:ea typeface="ＭＳ Ｐゴシック" charset="-128"/>
              <a:cs typeface="ＭＳ Ｐゴシック" charset="-128"/>
            </a:endParaRPr>
          </a:p>
          <a:p>
            <a:endParaRPr lang="en-US" sz="1200" kern="1200" baseline="0" dirty="0" smtClean="0">
              <a:solidFill>
                <a:schemeClr val="tx1"/>
              </a:solidFill>
              <a:latin typeface="Arial" charset="0"/>
              <a:ea typeface="ＭＳ Ｐゴシック" charset="-128"/>
              <a:cs typeface="ＭＳ Ｐゴシック" charset="-128"/>
            </a:endParaRPr>
          </a:p>
          <a:p>
            <a:endParaRPr lang="en-US" sz="1200" kern="1200" baseline="0" dirty="0" smtClean="0">
              <a:solidFill>
                <a:schemeClr val="tx1"/>
              </a:solidFill>
              <a:latin typeface="Arial" charset="0"/>
              <a:ea typeface="ＭＳ Ｐゴシック" charset="-128"/>
              <a:cs typeface="ＭＳ Ｐゴシック"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33796" name="Slide Number Placeholder 3"/>
          <p:cNvSpPr>
            <a:spLocks noGrp="1"/>
          </p:cNvSpPr>
          <p:nvPr>
            <p:ph type="sldNum" sz="quarter" idx="5"/>
          </p:nvPr>
        </p:nvSpPr>
        <p:spPr>
          <a:noFill/>
        </p:spPr>
        <p:txBody>
          <a:bodyPr/>
          <a:lstStyle/>
          <a:p>
            <a:fld id="{56DF2600-5D05-8E4F-A181-08737FF03C5F}" type="slidenum">
              <a:rPr lang="en-AU" smtClean="0">
                <a:latin typeface="Arial" pitchFamily="-84" charset="0"/>
              </a:rPr>
              <a:pPr/>
              <a:t>14</a:t>
            </a:fld>
            <a:endParaRPr lang="en-AU" dirty="0" smtClean="0">
              <a:latin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AEFDFB2B-967D-2347-9C52-094724F4DA56}" type="slidenum">
              <a:rPr lang="en-AU">
                <a:latin typeface="Arial" pitchFamily="-84" charset="0"/>
              </a:rPr>
              <a:pPr/>
              <a:t>15</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 In recent years, the most widely used hash function has been the Secure Hash</a:t>
            </a:r>
          </a:p>
          <a:p>
            <a:r>
              <a:rPr lang="en-US" sz="1200" b="0" kern="1200" baseline="0" dirty="0" smtClean="0">
                <a:solidFill>
                  <a:schemeClr val="tx1"/>
                </a:solidFill>
                <a:latin typeface="Arial" charset="0"/>
                <a:ea typeface="ＭＳ Ｐゴシック" charset="-128"/>
                <a:cs typeface="ＭＳ Ｐゴシック" charset="-128"/>
              </a:rPr>
              <a:t>Algorithm (SHA). Indeed, because virtually every other widely used hash function</a:t>
            </a:r>
          </a:p>
          <a:p>
            <a:r>
              <a:rPr lang="en-US" sz="1200" b="0" kern="1200" baseline="0" dirty="0" smtClean="0">
                <a:solidFill>
                  <a:schemeClr val="tx1"/>
                </a:solidFill>
                <a:latin typeface="Arial" charset="0"/>
                <a:ea typeface="ＭＳ Ｐゴシック" charset="-128"/>
                <a:cs typeface="ＭＳ Ｐゴシック" charset="-128"/>
              </a:rPr>
              <a:t>had been found to have substantial cryptanalytic weaknesses, SHA was more or</a:t>
            </a:r>
          </a:p>
          <a:p>
            <a:r>
              <a:rPr lang="en-US" sz="1200" b="0" kern="1200" baseline="0" dirty="0" smtClean="0">
                <a:solidFill>
                  <a:schemeClr val="tx1"/>
                </a:solidFill>
                <a:latin typeface="Arial" charset="0"/>
                <a:ea typeface="ＭＳ Ｐゴシック" charset="-128"/>
                <a:cs typeface="ＭＳ Ｐゴシック" charset="-128"/>
              </a:rPr>
              <a:t>less the last remaining standardized hash algorithm by 2005. SHA was developed</a:t>
            </a:r>
          </a:p>
          <a:p>
            <a:r>
              <a:rPr lang="en-US" sz="1200" b="0" kern="1200" baseline="0" dirty="0" smtClean="0">
                <a:solidFill>
                  <a:schemeClr val="tx1"/>
                </a:solidFill>
                <a:latin typeface="Arial" charset="0"/>
                <a:ea typeface="ＭＳ Ｐゴシック" charset="-128"/>
                <a:cs typeface="ＭＳ Ｐゴシック" charset="-128"/>
              </a:rPr>
              <a:t>by the National Institute of Standards and Technology (NIST) and published as a</a:t>
            </a:r>
          </a:p>
          <a:p>
            <a:r>
              <a:rPr lang="en-US" sz="1200" b="0" kern="1200" baseline="0" dirty="0" smtClean="0">
                <a:solidFill>
                  <a:schemeClr val="tx1"/>
                </a:solidFill>
                <a:latin typeface="Arial" charset="0"/>
                <a:ea typeface="ＭＳ Ｐゴシック" charset="-128"/>
                <a:cs typeface="ＭＳ Ｐゴシック" charset="-128"/>
              </a:rPr>
              <a:t>federal information processing standard (FIPS 180) in 1993. When weaknesses were</a:t>
            </a:r>
          </a:p>
          <a:p>
            <a:r>
              <a:rPr lang="en-US" sz="1200" b="0" kern="1200" baseline="0" dirty="0" smtClean="0">
                <a:solidFill>
                  <a:schemeClr val="tx1"/>
                </a:solidFill>
                <a:latin typeface="Arial" charset="0"/>
                <a:ea typeface="ＭＳ Ｐゴシック" charset="-128"/>
                <a:cs typeface="ＭＳ Ｐゴシック" charset="-128"/>
              </a:rPr>
              <a:t>discovered in SHA, now known as SHA-0, a revised version was issued as FIPS</a:t>
            </a:r>
          </a:p>
          <a:p>
            <a:r>
              <a:rPr lang="en-US" sz="1200" b="0" kern="1200" baseline="0" dirty="0" smtClean="0">
                <a:solidFill>
                  <a:schemeClr val="tx1"/>
                </a:solidFill>
                <a:latin typeface="Arial" charset="0"/>
                <a:ea typeface="ＭＳ Ｐゴシック" charset="-128"/>
                <a:cs typeface="ＭＳ Ｐゴシック" charset="-128"/>
              </a:rPr>
              <a:t>180-1 in 1995 and is referred to as SHA-1. The actual standards document is entitled</a:t>
            </a:r>
          </a:p>
          <a:p>
            <a:r>
              <a:rPr lang="en-US" sz="1200" b="0" kern="1200" baseline="0" dirty="0" smtClean="0">
                <a:solidFill>
                  <a:schemeClr val="tx1"/>
                </a:solidFill>
                <a:latin typeface="Arial" charset="0"/>
                <a:ea typeface="ＭＳ Ｐゴシック" charset="-128"/>
                <a:cs typeface="ＭＳ Ｐゴシック" charset="-128"/>
              </a:rPr>
              <a:t>“Secure Hash Standard.” SHA is based on the hash function MD4, and its design</a:t>
            </a:r>
          </a:p>
          <a:p>
            <a:r>
              <a:rPr lang="en-US" sz="1200" b="0" kern="1200" baseline="0" dirty="0" smtClean="0">
                <a:solidFill>
                  <a:schemeClr val="tx1"/>
                </a:solidFill>
                <a:latin typeface="Arial" charset="0"/>
                <a:ea typeface="ＭＳ Ｐゴシック" charset="-128"/>
                <a:cs typeface="ＭＳ Ｐゴシック" charset="-128"/>
              </a:rPr>
              <a:t>closely models MD4.</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SHA-1 produces a hash value of 160 bits. In 2002, NIST produced a revised</a:t>
            </a:r>
          </a:p>
          <a:p>
            <a:r>
              <a:rPr lang="en-US" sz="1200" kern="1200" baseline="0" dirty="0" smtClean="0">
                <a:solidFill>
                  <a:schemeClr val="tx1"/>
                </a:solidFill>
                <a:latin typeface="Arial" charset="0"/>
                <a:ea typeface="ＭＳ Ｐゴシック" charset="-128"/>
                <a:cs typeface="ＭＳ Ｐゴシック" charset="-128"/>
              </a:rPr>
              <a:t>version of the standard, FIPS 180-2, that defined three new versions of SHA, with</a:t>
            </a:r>
          </a:p>
          <a:p>
            <a:r>
              <a:rPr lang="en-US" sz="1200" kern="1200" baseline="0" dirty="0" smtClean="0">
                <a:solidFill>
                  <a:schemeClr val="tx1"/>
                </a:solidFill>
                <a:latin typeface="Arial" charset="0"/>
                <a:ea typeface="ＭＳ Ｐゴシック" charset="-128"/>
                <a:cs typeface="ＭＳ Ｐゴシック" charset="-128"/>
              </a:rPr>
              <a:t>hash value lengths of 256, 384, and 512 bits, known as SHA-256, SHA-384, and</a:t>
            </a:r>
          </a:p>
          <a:p>
            <a:r>
              <a:rPr lang="en-US" sz="1200" kern="1200" baseline="0" dirty="0" smtClean="0">
                <a:solidFill>
                  <a:schemeClr val="tx1"/>
                </a:solidFill>
                <a:latin typeface="Arial" charset="0"/>
                <a:ea typeface="ＭＳ Ｐゴシック" charset="-128"/>
                <a:cs typeface="ＭＳ Ｐゴシック" charset="-128"/>
              </a:rPr>
              <a:t>SHA-512, respectively. Collectively, these hash algorithms are known as SHA-2 .</a:t>
            </a:r>
          </a:p>
          <a:p>
            <a:r>
              <a:rPr lang="en-US" sz="1200" kern="1200" baseline="0" dirty="0" smtClean="0">
                <a:solidFill>
                  <a:schemeClr val="tx1"/>
                </a:solidFill>
                <a:latin typeface="Arial" charset="0"/>
                <a:ea typeface="ＭＳ Ｐゴシック" charset="-128"/>
                <a:cs typeface="ＭＳ Ｐゴシック" charset="-128"/>
              </a:rPr>
              <a:t>These new versions have the same underlying structure and use the same types of</a:t>
            </a:r>
          </a:p>
          <a:p>
            <a:r>
              <a:rPr lang="en-US" sz="1200" kern="1200" baseline="0" dirty="0" smtClean="0">
                <a:solidFill>
                  <a:schemeClr val="tx1"/>
                </a:solidFill>
                <a:latin typeface="Arial" charset="0"/>
                <a:ea typeface="ＭＳ Ｐゴシック" charset="-128"/>
                <a:cs typeface="ＭＳ Ｐゴシック" charset="-128"/>
              </a:rPr>
              <a:t>modular arithmetic and logical binary operations as SHA-1.</a:t>
            </a:r>
            <a:endParaRPr lang="en-US" sz="1200" b="0" kern="1200" baseline="0" dirty="0" smtClean="0">
              <a:solidFill>
                <a:schemeClr val="tx1"/>
              </a:solidFill>
              <a:latin typeface="Arial" charset="0"/>
              <a:ea typeface="ＭＳ Ｐゴシック" charset="-128"/>
              <a:cs typeface="ＭＳ Ｐゴシック" charset="-128"/>
            </a:endParaRPr>
          </a:p>
          <a:p>
            <a:endParaRPr lang="en-AU" b="0"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 revised document was issued as FIP PUB 180-3 in 2008, which added a 224-bit version (Table 11.3).</a:t>
            </a:r>
          </a:p>
          <a:p>
            <a:r>
              <a:rPr lang="en-US" sz="1200" kern="1200" baseline="0" dirty="0" smtClean="0">
                <a:solidFill>
                  <a:schemeClr val="tx1"/>
                </a:solidFill>
                <a:latin typeface="Arial" charset="0"/>
                <a:ea typeface="ＭＳ Ｐゴシック" charset="-128"/>
                <a:cs typeface="ＭＳ Ｐゴシック" charset="-128"/>
              </a:rPr>
              <a:t>In 2015, NIST issued FIPS 180-4, which added two additional algorithms:</a:t>
            </a:r>
          </a:p>
          <a:p>
            <a:r>
              <a:rPr lang="en-US" sz="1200" kern="1200" baseline="0" dirty="0" smtClean="0">
                <a:solidFill>
                  <a:schemeClr val="tx1"/>
                </a:solidFill>
                <a:latin typeface="Arial" charset="0"/>
                <a:ea typeface="ＭＳ Ｐゴシック" charset="-128"/>
                <a:cs typeface="ＭＳ Ｐゴシック" charset="-128"/>
              </a:rPr>
              <a:t>SHA-512/224 and SHA-512/256. SHA-1 and SHA-2 are also specified in RFC</a:t>
            </a:r>
          </a:p>
          <a:p>
            <a:r>
              <a:rPr lang="en-US" sz="1200" kern="1200" baseline="0" dirty="0" smtClean="0">
                <a:solidFill>
                  <a:schemeClr val="tx1"/>
                </a:solidFill>
                <a:latin typeface="Arial" charset="0"/>
                <a:ea typeface="ＭＳ Ｐゴシック" charset="-128"/>
                <a:cs typeface="ＭＳ Ｐゴシック" charset="-128"/>
              </a:rPr>
              <a:t>6234, which essentially duplicates the material in FIPS 180-3 but adds a C code</a:t>
            </a:r>
          </a:p>
          <a:p>
            <a:r>
              <a:rPr lang="en-US" sz="1200" kern="1200" baseline="0" dirty="0" smtClean="0">
                <a:solidFill>
                  <a:schemeClr val="tx1"/>
                </a:solidFill>
                <a:latin typeface="Arial" charset="0"/>
                <a:ea typeface="ＭＳ Ｐゴシック" charset="-128"/>
                <a:cs typeface="ＭＳ Ｐゴシック" charset="-128"/>
              </a:rPr>
              <a:t>implementation.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In 2005, NIST announced the intention to phase out approval of SHA-1</a:t>
            </a:r>
          </a:p>
          <a:p>
            <a:r>
              <a:rPr lang="en-US" sz="1200" kern="1200" baseline="0" dirty="0" smtClean="0">
                <a:solidFill>
                  <a:schemeClr val="tx1"/>
                </a:solidFill>
                <a:latin typeface="Arial" charset="0"/>
                <a:ea typeface="ＭＳ Ｐゴシック" charset="-128"/>
                <a:cs typeface="ＭＳ Ｐゴシック" charset="-128"/>
              </a:rPr>
              <a:t>and move to a reliance on SHA-2 by 2010. Shortly thereafter, a research team described</a:t>
            </a:r>
          </a:p>
          <a:p>
            <a:r>
              <a:rPr lang="en-US" sz="1200" kern="1200" baseline="0" dirty="0" smtClean="0">
                <a:solidFill>
                  <a:schemeClr val="tx1"/>
                </a:solidFill>
                <a:latin typeface="Arial" charset="0"/>
                <a:ea typeface="ＭＳ Ｐゴシック" charset="-128"/>
                <a:cs typeface="ＭＳ Ｐゴシック" charset="-128"/>
              </a:rPr>
              <a:t>an attack in which two separate messages could be found that deliver the</a:t>
            </a:r>
          </a:p>
          <a:p>
            <a:r>
              <a:rPr lang="en-US" sz="1200" kern="1200" baseline="0" dirty="0" smtClean="0">
                <a:solidFill>
                  <a:schemeClr val="tx1"/>
                </a:solidFill>
                <a:latin typeface="Arial" charset="0"/>
                <a:ea typeface="ＭＳ Ｐゴシック" charset="-128"/>
                <a:cs typeface="ＭＳ Ｐゴシック" charset="-128"/>
              </a:rPr>
              <a:t>same SHA-1 hash using 2</a:t>
            </a:r>
            <a:r>
              <a:rPr lang="en-US" sz="1200" kern="1200" baseline="30000" dirty="0" smtClean="0">
                <a:solidFill>
                  <a:schemeClr val="tx1"/>
                </a:solidFill>
                <a:latin typeface="Arial" charset="0"/>
                <a:ea typeface="ＭＳ Ｐゴシック" charset="-128"/>
                <a:cs typeface="ＭＳ Ｐゴシック" charset="-128"/>
              </a:rPr>
              <a:t>69</a:t>
            </a:r>
            <a:r>
              <a:rPr lang="en-US" sz="1200" kern="1200" baseline="0" dirty="0" smtClean="0">
                <a:solidFill>
                  <a:schemeClr val="tx1"/>
                </a:solidFill>
                <a:latin typeface="Arial" charset="0"/>
                <a:ea typeface="ＭＳ Ｐゴシック" charset="-128"/>
                <a:cs typeface="ＭＳ Ｐゴシック" charset="-128"/>
              </a:rPr>
              <a:t>  operations, far fewer than the 2</a:t>
            </a:r>
            <a:r>
              <a:rPr lang="en-US" sz="1200" kern="1200" baseline="30000" dirty="0" smtClean="0">
                <a:solidFill>
                  <a:schemeClr val="tx1"/>
                </a:solidFill>
                <a:latin typeface="Arial" charset="0"/>
                <a:ea typeface="ＭＳ Ｐゴシック" charset="-128"/>
                <a:cs typeface="ＭＳ Ｐゴシック" charset="-128"/>
              </a:rPr>
              <a:t>80</a:t>
            </a:r>
            <a:r>
              <a:rPr lang="en-US" sz="1200" kern="1200" baseline="0" dirty="0" smtClean="0">
                <a:solidFill>
                  <a:schemeClr val="tx1"/>
                </a:solidFill>
                <a:latin typeface="Arial" charset="0"/>
                <a:ea typeface="ＭＳ Ｐゴシック" charset="-128"/>
                <a:cs typeface="ＭＳ Ｐゴシック" charset="-128"/>
              </a:rPr>
              <a:t>  operations previously</a:t>
            </a:r>
          </a:p>
          <a:p>
            <a:r>
              <a:rPr lang="en-US" sz="1200" kern="1200" baseline="0" dirty="0" smtClean="0">
                <a:solidFill>
                  <a:schemeClr val="tx1"/>
                </a:solidFill>
                <a:latin typeface="Arial" charset="0"/>
                <a:ea typeface="ＭＳ Ｐゴシック" charset="-128"/>
                <a:cs typeface="ＭＳ Ｐゴシック" charset="-128"/>
              </a:rPr>
              <a:t>thought needed to find a collision with an SHA-1 hash [WANG05]. This result</a:t>
            </a:r>
          </a:p>
          <a:p>
            <a:r>
              <a:rPr lang="en-US" sz="1200" kern="1200" baseline="0" dirty="0" smtClean="0">
                <a:solidFill>
                  <a:schemeClr val="tx1"/>
                </a:solidFill>
                <a:latin typeface="Arial" charset="0"/>
                <a:ea typeface="ＭＳ Ｐゴシック" charset="-128"/>
                <a:cs typeface="ＭＳ Ｐゴシック" charset="-128"/>
              </a:rPr>
              <a:t>should hasten the transition to SHA-2.</a:t>
            </a:r>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488178CB-0DBC-3C49-8795-EFDBF16EC5FC}" type="slidenum">
              <a:rPr lang="en-AU" smtClean="0">
                <a:latin typeface="Arial" pitchFamily="-84" charset="0"/>
              </a:rPr>
              <a:pPr/>
              <a:t>16</a:t>
            </a:fld>
            <a:endParaRPr lang="en-AU" dirty="0" smtClean="0">
              <a:latin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0284054-E12D-3C42-9621-A1064B46B9DD}" type="slidenum">
              <a:rPr lang="en-AU">
                <a:latin typeface="Arial" pitchFamily="-84" charset="0"/>
              </a:rPr>
              <a:pPr/>
              <a:t>17</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Message authentication is a mechanism or service used to verify the integrity of</a:t>
            </a:r>
          </a:p>
          <a:p>
            <a:r>
              <a:rPr lang="en-US" sz="1200" kern="1200" baseline="0" dirty="0" smtClean="0">
                <a:solidFill>
                  <a:schemeClr val="tx1"/>
                </a:solidFill>
                <a:latin typeface="Arial" charset="0"/>
                <a:ea typeface="ＭＳ Ｐゴシック" charset="-128"/>
                <a:cs typeface="ＭＳ Ｐゴシック" charset="-128"/>
              </a:rPr>
              <a:t>a message. Message authentication assures that data received are exactly as sent</a:t>
            </a:r>
          </a:p>
          <a:p>
            <a:r>
              <a:rPr lang="en-US" sz="1200" kern="1200" baseline="0" dirty="0" smtClean="0">
                <a:solidFill>
                  <a:schemeClr val="tx1"/>
                </a:solidFill>
                <a:latin typeface="Arial" charset="0"/>
                <a:ea typeface="ＭＳ Ｐゴシック" charset="-128"/>
                <a:cs typeface="ＭＳ Ｐゴシック" charset="-128"/>
              </a:rPr>
              <a:t>(i.e., contain no modification, insertion, deletion, or replay). In many cases, there is</a:t>
            </a:r>
          </a:p>
          <a:p>
            <a:r>
              <a:rPr lang="en-US" sz="1200" kern="1200" baseline="0" dirty="0" smtClean="0">
                <a:solidFill>
                  <a:schemeClr val="tx1"/>
                </a:solidFill>
                <a:latin typeface="Arial" charset="0"/>
                <a:ea typeface="ＭＳ Ｐゴシック" charset="-128"/>
                <a:cs typeface="ＭＳ Ｐゴシック" charset="-128"/>
              </a:rPr>
              <a:t> a requirement that the authentication mechanism assures that purported identity of</a:t>
            </a:r>
          </a:p>
          <a:p>
            <a:r>
              <a:rPr lang="en-US" sz="1200" kern="1200" baseline="0" dirty="0" smtClean="0">
                <a:solidFill>
                  <a:schemeClr val="tx1"/>
                </a:solidFill>
                <a:latin typeface="Arial" charset="0"/>
                <a:ea typeface="ＭＳ Ｐゴシック" charset="-128"/>
                <a:cs typeface="ＭＳ Ｐゴシック" charset="-128"/>
              </a:rPr>
              <a:t>the sender is valid. When a hash function is used to provide message authentication,</a:t>
            </a:r>
          </a:p>
          <a:p>
            <a:r>
              <a:rPr lang="en-US" sz="1200" kern="1200" baseline="0" dirty="0" smtClean="0">
                <a:solidFill>
                  <a:schemeClr val="tx1"/>
                </a:solidFill>
                <a:latin typeface="Arial" charset="0"/>
                <a:ea typeface="ＭＳ Ｐゴシック" charset="-128"/>
                <a:cs typeface="ＭＳ Ｐゴシック" charset="-128"/>
              </a:rPr>
              <a:t>the hash function value is often referred to as a message digest .</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essence of the use of a hash function for message authentication is as</a:t>
            </a:r>
          </a:p>
          <a:p>
            <a:r>
              <a:rPr lang="en-US" sz="1200" kern="1200" baseline="0" dirty="0" smtClean="0">
                <a:solidFill>
                  <a:schemeClr val="tx1"/>
                </a:solidFill>
                <a:latin typeface="Arial" charset="0"/>
                <a:ea typeface="ＭＳ Ｐゴシック" charset="-128"/>
                <a:cs typeface="ＭＳ Ｐゴシック" charset="-128"/>
              </a:rPr>
              <a:t>follows. The sender computes a hash value as a function of the bits in the message</a:t>
            </a:r>
          </a:p>
          <a:p>
            <a:r>
              <a:rPr lang="en-US" sz="1200" kern="1200" baseline="0" dirty="0" smtClean="0">
                <a:solidFill>
                  <a:schemeClr val="tx1"/>
                </a:solidFill>
                <a:latin typeface="Arial" charset="0"/>
                <a:ea typeface="ＭＳ Ｐゴシック" charset="-128"/>
                <a:cs typeface="ＭＳ Ｐゴシック" charset="-128"/>
              </a:rPr>
              <a:t>and transmits both the hash value and the message. The receiver performs the same</a:t>
            </a:r>
          </a:p>
          <a:p>
            <a:r>
              <a:rPr lang="en-US" sz="1200" kern="1200" baseline="0" dirty="0" smtClean="0">
                <a:solidFill>
                  <a:schemeClr val="tx1"/>
                </a:solidFill>
                <a:latin typeface="Arial" charset="0"/>
                <a:ea typeface="ＭＳ Ｐゴシック" charset="-128"/>
                <a:cs typeface="ＭＳ Ｐゴシック" charset="-128"/>
              </a:rPr>
              <a:t>hash calculation on the message bits and compares this value with the incoming</a:t>
            </a:r>
          </a:p>
          <a:p>
            <a:r>
              <a:rPr lang="en-US" sz="1200" kern="1200" baseline="0" dirty="0" smtClean="0">
                <a:solidFill>
                  <a:schemeClr val="tx1"/>
                </a:solidFill>
                <a:latin typeface="Arial" charset="0"/>
                <a:ea typeface="ＭＳ Ｐゴシック" charset="-128"/>
                <a:cs typeface="ＭＳ Ｐゴシック" charset="-128"/>
              </a:rPr>
              <a:t>hash value. If there is a mismatch, the receiver knows that the message (or possibly</a:t>
            </a:r>
          </a:p>
          <a:p>
            <a:r>
              <a:rPr lang="en-US" sz="1200" kern="1200" baseline="0" dirty="0" smtClean="0">
                <a:solidFill>
                  <a:schemeClr val="tx1"/>
                </a:solidFill>
                <a:latin typeface="Arial" charset="0"/>
                <a:ea typeface="ＭＳ Ｐゴシック" charset="-128"/>
                <a:cs typeface="ＭＳ Ｐゴシック" charset="-128"/>
              </a:rPr>
              <a:t>the hash value) has been altered (Figure 11.2a).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hash function must be transmitted in a secure fashion. That is, the hash</a:t>
            </a:r>
          </a:p>
          <a:p>
            <a:r>
              <a:rPr lang="en-US" sz="1200" kern="1200" baseline="0" dirty="0" smtClean="0">
                <a:solidFill>
                  <a:schemeClr val="tx1"/>
                </a:solidFill>
                <a:latin typeface="Arial" charset="0"/>
                <a:ea typeface="ＭＳ Ｐゴシック" charset="-128"/>
                <a:cs typeface="ＭＳ Ｐゴシック" charset="-128"/>
              </a:rPr>
              <a:t>function must be protected so that if an adversary alters or replaces the message,</a:t>
            </a:r>
          </a:p>
          <a:p>
            <a:r>
              <a:rPr lang="en-US" sz="1200" kern="1200" baseline="0" dirty="0" smtClean="0">
                <a:solidFill>
                  <a:schemeClr val="tx1"/>
                </a:solidFill>
                <a:latin typeface="Arial" charset="0"/>
                <a:ea typeface="ＭＳ Ｐゴシック" charset="-128"/>
                <a:cs typeface="ＭＳ Ｐゴシック" charset="-128"/>
              </a:rPr>
              <a:t>it is not feasible for adversary to also alter the hash value to fool the receiver. This</a:t>
            </a:r>
          </a:p>
          <a:p>
            <a:r>
              <a:rPr lang="en-US" sz="1200" kern="1200" baseline="0" dirty="0" smtClean="0">
                <a:solidFill>
                  <a:schemeClr val="tx1"/>
                </a:solidFill>
                <a:latin typeface="Arial" charset="0"/>
                <a:ea typeface="ＭＳ Ｐゴシック" charset="-128"/>
                <a:cs typeface="ＭＳ Ｐゴシック" charset="-128"/>
              </a:rPr>
              <a:t>type of attack is shown in Figure 11.2b. In this example, Alice transmits a data block</a:t>
            </a:r>
          </a:p>
          <a:p>
            <a:r>
              <a:rPr lang="en-US" sz="1200" kern="1200" baseline="0" dirty="0" smtClean="0">
                <a:solidFill>
                  <a:schemeClr val="tx1"/>
                </a:solidFill>
                <a:latin typeface="Arial" charset="0"/>
                <a:ea typeface="ＭＳ Ｐゴシック" charset="-128"/>
                <a:cs typeface="ＭＳ Ｐゴシック" charset="-128"/>
              </a:rPr>
              <a:t>and attaches a hash value. Darth intercepts the message, alters or replaces the data</a:t>
            </a:r>
          </a:p>
          <a:p>
            <a:r>
              <a:rPr lang="en-US" sz="1200" kern="1200" baseline="0" dirty="0" smtClean="0">
                <a:solidFill>
                  <a:schemeClr val="tx1"/>
                </a:solidFill>
                <a:latin typeface="Arial" charset="0"/>
                <a:ea typeface="ＭＳ Ｐゴシック" charset="-128"/>
                <a:cs typeface="ＭＳ Ｐゴシック" charset="-128"/>
              </a:rPr>
              <a:t>block, and calculates and attaches a new hash value. Bob receives the altered data</a:t>
            </a:r>
          </a:p>
          <a:p>
            <a:r>
              <a:rPr lang="en-US" sz="1200" kern="1200" baseline="0" dirty="0" smtClean="0">
                <a:solidFill>
                  <a:schemeClr val="tx1"/>
                </a:solidFill>
                <a:latin typeface="Arial" charset="0"/>
                <a:ea typeface="ＭＳ Ｐゴシック" charset="-128"/>
                <a:cs typeface="ＭＳ Ｐゴシック" charset="-128"/>
              </a:rPr>
              <a:t>with the new hash value and does not detect the change. To prevent this attack, the</a:t>
            </a:r>
          </a:p>
          <a:p>
            <a:r>
              <a:rPr lang="en-US" sz="1200" kern="1200" baseline="0" dirty="0" smtClean="0">
                <a:solidFill>
                  <a:schemeClr val="tx1"/>
                </a:solidFill>
                <a:latin typeface="Arial" charset="0"/>
                <a:ea typeface="ＭＳ Ｐゴシック" charset="-128"/>
                <a:cs typeface="ＭＳ Ｐゴシック" charset="-128"/>
              </a:rPr>
              <a:t>hash value generated by Alice must be protected.</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376923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3AD3A50-32C5-6040-9782-496820E555AB}" type="slidenum">
              <a:rPr lang="en-AU">
                <a:latin typeface="Arial" pitchFamily="-84" charset="0"/>
              </a:rPr>
              <a:pPr/>
              <a:t>18</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Figure 11.3 illustrates a variety of ways in which a hash code can be used to</a:t>
            </a:r>
          </a:p>
          <a:p>
            <a:r>
              <a:rPr lang="en-US" sz="1200" b="0" kern="1200" baseline="0" dirty="0" smtClean="0">
                <a:solidFill>
                  <a:schemeClr val="tx1"/>
                </a:solidFill>
                <a:latin typeface="Arial" charset="0"/>
                <a:ea typeface="ＭＳ Ｐゴシック" charset="-128"/>
                <a:cs typeface="ＭＳ Ｐゴシック" charset="-128"/>
              </a:rPr>
              <a:t>provide message authentication, as follows: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 The message plus concatenated hash code is encrypted using symmetric</a:t>
            </a:r>
          </a:p>
          <a:p>
            <a:r>
              <a:rPr lang="en-US" sz="1200" b="0" kern="1200" baseline="0" dirty="0" smtClean="0">
                <a:solidFill>
                  <a:schemeClr val="tx1"/>
                </a:solidFill>
                <a:latin typeface="Arial" charset="0"/>
                <a:ea typeface="ＭＳ Ｐゴシック" charset="-128"/>
                <a:cs typeface="ＭＳ Ｐゴシック" charset="-128"/>
              </a:rPr>
              <a:t>encryption. Because only A and B share the secret key, the message must</a:t>
            </a:r>
          </a:p>
          <a:p>
            <a:r>
              <a:rPr lang="en-US" sz="1200" b="0" kern="1200" baseline="0" dirty="0" smtClean="0">
                <a:solidFill>
                  <a:schemeClr val="tx1"/>
                </a:solidFill>
                <a:latin typeface="Arial" charset="0"/>
                <a:ea typeface="ＭＳ Ｐゴシック" charset="-128"/>
                <a:cs typeface="ＭＳ Ｐゴシック" charset="-128"/>
              </a:rPr>
              <a:t>have come from A and has not been altered. The hash code provides the structure</a:t>
            </a:r>
          </a:p>
          <a:p>
            <a:r>
              <a:rPr lang="en-US" sz="1200" b="0" kern="1200" baseline="0" dirty="0" smtClean="0">
                <a:solidFill>
                  <a:schemeClr val="tx1"/>
                </a:solidFill>
                <a:latin typeface="Arial" charset="0"/>
                <a:ea typeface="ＭＳ Ｐゴシック" charset="-128"/>
                <a:cs typeface="ＭＳ Ｐゴシック" charset="-128"/>
              </a:rPr>
              <a:t>or redundancy required to achieve authentication. Because encryption is</a:t>
            </a:r>
          </a:p>
          <a:p>
            <a:r>
              <a:rPr lang="en-US" sz="1200" b="0" kern="1200" baseline="0" dirty="0" smtClean="0">
                <a:solidFill>
                  <a:schemeClr val="tx1"/>
                </a:solidFill>
                <a:latin typeface="Arial" charset="0"/>
                <a:ea typeface="ＭＳ Ｐゴシック" charset="-128"/>
                <a:cs typeface="ＭＳ Ｐゴシック" charset="-128"/>
              </a:rPr>
              <a:t>applied to the entire message plus hash code, confidentiality is also provided.</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b. Only the hash code is encrypted, using symmetric encryption. This reduces the</a:t>
            </a:r>
          </a:p>
          <a:p>
            <a:r>
              <a:rPr lang="en-US" sz="1200" b="0" kern="1200" baseline="0" dirty="0" smtClean="0">
                <a:solidFill>
                  <a:schemeClr val="tx1"/>
                </a:solidFill>
                <a:latin typeface="Arial" charset="0"/>
                <a:ea typeface="ＭＳ Ｐゴシック" charset="-128"/>
                <a:cs typeface="ＭＳ Ｐゴシック" charset="-128"/>
              </a:rPr>
              <a:t>processing burden for those applications that do not require confidentiality.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c. It is possible to use a hash function but no encryption for message authentication.</a:t>
            </a:r>
          </a:p>
          <a:p>
            <a:r>
              <a:rPr lang="en-US" sz="1200" b="0" kern="1200" baseline="0" dirty="0" smtClean="0">
                <a:solidFill>
                  <a:schemeClr val="tx1"/>
                </a:solidFill>
                <a:latin typeface="Arial" charset="0"/>
                <a:ea typeface="ＭＳ Ｐゴシック" charset="-128"/>
                <a:cs typeface="ＭＳ Ｐゴシック" charset="-128"/>
              </a:rPr>
              <a:t>The technique assumes that the two communicating parties share a common secret</a:t>
            </a:r>
          </a:p>
          <a:p>
            <a:r>
              <a:rPr lang="en-US" sz="1200" b="0" kern="1200" baseline="0" dirty="0" smtClean="0">
                <a:solidFill>
                  <a:schemeClr val="tx1"/>
                </a:solidFill>
                <a:latin typeface="Arial" charset="0"/>
                <a:ea typeface="ＭＳ Ｐゴシック" charset="-128"/>
                <a:cs typeface="ＭＳ Ｐゴシック" charset="-128"/>
              </a:rPr>
              <a:t>value S. A computes the hash value over the concatenation of M and S and</a:t>
            </a:r>
          </a:p>
          <a:p>
            <a:r>
              <a:rPr lang="en-US" sz="1200" b="0" kern="1200" baseline="0" dirty="0" smtClean="0">
                <a:solidFill>
                  <a:schemeClr val="tx1"/>
                </a:solidFill>
                <a:latin typeface="Arial" charset="0"/>
                <a:ea typeface="ＭＳ Ｐゴシック" charset="-128"/>
                <a:cs typeface="ＭＳ Ｐゴシック" charset="-128"/>
              </a:rPr>
              <a:t>appends the resulting hash value to M. Because B possesses S, it can recompute</a:t>
            </a:r>
          </a:p>
          <a:p>
            <a:r>
              <a:rPr lang="en-US" sz="1200" b="0" kern="1200" baseline="0" dirty="0" smtClean="0">
                <a:solidFill>
                  <a:schemeClr val="tx1"/>
                </a:solidFill>
                <a:latin typeface="Arial" charset="0"/>
                <a:ea typeface="ＭＳ Ｐゴシック" charset="-128"/>
                <a:cs typeface="ＭＳ Ｐゴシック" charset="-128"/>
              </a:rPr>
              <a:t>the hash value to verify. Because the secret value itself is not sent, an opponent</a:t>
            </a:r>
          </a:p>
          <a:p>
            <a:r>
              <a:rPr lang="en-US" sz="1200" b="0" kern="1200" baseline="0" dirty="0" smtClean="0">
                <a:solidFill>
                  <a:schemeClr val="tx1"/>
                </a:solidFill>
                <a:latin typeface="Arial" charset="0"/>
                <a:ea typeface="ＭＳ Ｐゴシック" charset="-128"/>
                <a:cs typeface="ＭＳ Ｐゴシック" charset="-128"/>
              </a:rPr>
              <a:t>cannot modify an intercepted message and cannot generate a false message.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d. Confidentiality can be added to the approach of method (c) by encrypting the</a:t>
            </a:r>
          </a:p>
          <a:p>
            <a:r>
              <a:rPr lang="en-US" sz="1200" b="0" kern="1200" baseline="0" dirty="0" smtClean="0">
                <a:solidFill>
                  <a:schemeClr val="tx1"/>
                </a:solidFill>
                <a:latin typeface="Arial" charset="0"/>
                <a:ea typeface="ＭＳ Ｐゴシック" charset="-128"/>
                <a:cs typeface="ＭＳ Ｐゴシック" charset="-128"/>
              </a:rPr>
              <a:t>entire message plus the hash code.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When confidentiality is not required, method (b) has an advantage over</a:t>
            </a:r>
          </a:p>
          <a:p>
            <a:r>
              <a:rPr lang="en-US" sz="1200" kern="1200" baseline="0" dirty="0" smtClean="0">
                <a:solidFill>
                  <a:schemeClr val="tx1"/>
                </a:solidFill>
                <a:latin typeface="Arial" charset="0"/>
                <a:ea typeface="ＭＳ Ｐゴシック" charset="-128"/>
                <a:cs typeface="ＭＳ Ｐゴシック" charset="-128"/>
              </a:rPr>
              <a:t>methods (a) and (d), which encrypts the entire message, in that less computation</a:t>
            </a:r>
          </a:p>
          <a:p>
            <a:r>
              <a:rPr lang="en-US" sz="1200" kern="1200" baseline="0" dirty="0" smtClean="0">
                <a:solidFill>
                  <a:schemeClr val="tx1"/>
                </a:solidFill>
                <a:latin typeface="Arial" charset="0"/>
                <a:ea typeface="ＭＳ Ｐゴシック" charset="-128"/>
                <a:cs typeface="ＭＳ Ｐゴシック" charset="-128"/>
              </a:rPr>
              <a:t>is required. Nevertheless, there has been growing interest in techniques that</a:t>
            </a:r>
          </a:p>
          <a:p>
            <a:r>
              <a:rPr lang="en-US" sz="1200" kern="1200" baseline="0" dirty="0" smtClean="0">
                <a:solidFill>
                  <a:schemeClr val="tx1"/>
                </a:solidFill>
                <a:latin typeface="Arial" charset="0"/>
                <a:ea typeface="ＭＳ Ｐゴシック" charset="-128"/>
                <a:cs typeface="ＭＳ Ｐゴシック" charset="-128"/>
              </a:rPr>
              <a:t>avoid encryption (Figure 11.3c). Several reasons for this interest are pointed out in</a:t>
            </a:r>
          </a:p>
          <a:p>
            <a:r>
              <a:rPr lang="en-US" sz="1200" kern="1200" baseline="0" dirty="0" smtClean="0">
                <a:solidFill>
                  <a:schemeClr val="tx1"/>
                </a:solidFill>
                <a:latin typeface="Arial" charset="0"/>
                <a:ea typeface="ＭＳ Ｐゴシック" charset="-128"/>
                <a:cs typeface="ＭＳ Ｐゴシック" charset="-128"/>
              </a:rPr>
              <a:t>[TSUD92].</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software is relatively slow. Even though the amount of data to be</a:t>
            </a:r>
          </a:p>
          <a:p>
            <a:r>
              <a:rPr lang="en-US" sz="1200" kern="1200" baseline="0" dirty="0" smtClean="0">
                <a:solidFill>
                  <a:schemeClr val="tx1"/>
                </a:solidFill>
                <a:latin typeface="Arial" charset="0"/>
                <a:ea typeface="ＭＳ Ｐゴシック" charset="-128"/>
                <a:cs typeface="ＭＳ Ｐゴシック" charset="-128"/>
              </a:rPr>
              <a:t>encrypted per message is small, there may be a steady stream of messages into</a:t>
            </a:r>
          </a:p>
          <a:p>
            <a:r>
              <a:rPr lang="en-US" sz="1200" kern="1200" baseline="0" dirty="0" smtClean="0">
                <a:solidFill>
                  <a:schemeClr val="tx1"/>
                </a:solidFill>
                <a:latin typeface="Arial" charset="0"/>
                <a:ea typeface="ＭＳ Ｐゴシック" charset="-128"/>
                <a:cs typeface="ＭＳ Ｐゴシック" charset="-128"/>
              </a:rPr>
              <a:t>and out of a system.</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hardware costs are not negligible. Low-cost chip implementations</a:t>
            </a:r>
          </a:p>
          <a:p>
            <a:r>
              <a:rPr lang="en-US" sz="1200" kern="1200" baseline="0" dirty="0" smtClean="0">
                <a:solidFill>
                  <a:schemeClr val="tx1"/>
                </a:solidFill>
                <a:latin typeface="Arial" charset="0"/>
                <a:ea typeface="ＭＳ Ｐゴシック" charset="-128"/>
                <a:cs typeface="ＭＳ Ｐゴシック" charset="-128"/>
              </a:rPr>
              <a:t>of DES are available, but the cost adds up if all nodes in a network must have</a:t>
            </a:r>
          </a:p>
          <a:p>
            <a:r>
              <a:rPr lang="en-US" sz="1200" kern="1200" baseline="0" dirty="0" smtClean="0">
                <a:solidFill>
                  <a:schemeClr val="tx1"/>
                </a:solidFill>
                <a:latin typeface="Arial" charset="0"/>
                <a:ea typeface="ＭＳ Ｐゴシック" charset="-128"/>
                <a:cs typeface="ＭＳ Ｐゴシック" charset="-128"/>
              </a:rPr>
              <a:t>this capability.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hardware is optimized toward large data sizes. For small blocks</a:t>
            </a:r>
          </a:p>
          <a:p>
            <a:r>
              <a:rPr lang="en-US" sz="1200" kern="1200" baseline="0" dirty="0" smtClean="0">
                <a:solidFill>
                  <a:schemeClr val="tx1"/>
                </a:solidFill>
                <a:latin typeface="Arial" charset="0"/>
                <a:ea typeface="ＭＳ Ｐゴシック" charset="-128"/>
                <a:cs typeface="ＭＳ Ｐゴシック" charset="-128"/>
              </a:rPr>
              <a:t>of data, a high proportion of the time is spent in initialization/invocation</a:t>
            </a:r>
          </a:p>
          <a:p>
            <a:r>
              <a:rPr lang="en-US" sz="1200" kern="1200" baseline="0" dirty="0" smtClean="0">
                <a:solidFill>
                  <a:schemeClr val="tx1"/>
                </a:solidFill>
                <a:latin typeface="Arial" charset="0"/>
                <a:ea typeface="ＭＳ Ｐゴシック" charset="-128"/>
                <a:cs typeface="ＭＳ Ｐゴシック" charset="-128"/>
              </a:rPr>
              <a:t>overhead.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algorithms may be covered by patents, and there is a cost associated</a:t>
            </a:r>
          </a:p>
          <a:p>
            <a:r>
              <a:rPr lang="en-US" sz="1200" kern="1200" baseline="0" dirty="0" smtClean="0">
                <a:solidFill>
                  <a:schemeClr val="tx1"/>
                </a:solidFill>
                <a:latin typeface="Arial" charset="0"/>
                <a:ea typeface="ＭＳ Ｐゴシック" charset="-128"/>
                <a:cs typeface="ＭＳ Ｐゴシック" charset="-128"/>
              </a:rPr>
              <a:t>with licensing their use.</a:t>
            </a:r>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081476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Arial" charset="0"/>
                <a:ea typeface="ＭＳ Ｐゴシック" charset="-128"/>
                <a:cs typeface="ＭＳ Ｐゴシック" charset="-128"/>
              </a:rPr>
              <a:t> More commonly, message authentication is achieved using a message authentication</a:t>
            </a:r>
          </a:p>
          <a:p>
            <a:r>
              <a:rPr lang="en-US" sz="1200" b="0" kern="1200" baseline="0" dirty="0" smtClean="0">
                <a:solidFill>
                  <a:schemeClr val="tx1"/>
                </a:solidFill>
                <a:latin typeface="Arial" charset="0"/>
                <a:ea typeface="ＭＳ Ｐゴシック" charset="-128"/>
                <a:cs typeface="ＭＳ Ｐゴシック" charset="-128"/>
              </a:rPr>
              <a:t>code  (MAC ), also known as a keyed hash function . Typically, MACs are</a:t>
            </a:r>
          </a:p>
          <a:p>
            <a:r>
              <a:rPr lang="en-US" sz="1200" b="0" kern="1200" baseline="0" dirty="0" smtClean="0">
                <a:solidFill>
                  <a:schemeClr val="tx1"/>
                </a:solidFill>
                <a:latin typeface="Arial" charset="0"/>
                <a:ea typeface="ＭＳ Ｐゴシック" charset="-128"/>
                <a:cs typeface="ＭＳ Ｐゴシック" charset="-128"/>
              </a:rPr>
              <a:t>used between two parties that share a secret key to authenticate information exchanged</a:t>
            </a:r>
          </a:p>
          <a:p>
            <a:r>
              <a:rPr lang="en-US" sz="1200" b="0" kern="1200" baseline="0" dirty="0" smtClean="0">
                <a:solidFill>
                  <a:schemeClr val="tx1"/>
                </a:solidFill>
                <a:latin typeface="Arial" charset="0"/>
                <a:ea typeface="ＭＳ Ｐゴシック" charset="-128"/>
                <a:cs typeface="ＭＳ Ｐゴシック" charset="-128"/>
              </a:rPr>
              <a:t>between those parties. A MAC function takes as input a secret key and a</a:t>
            </a:r>
          </a:p>
          <a:p>
            <a:r>
              <a:rPr lang="en-US" sz="1200" b="0" kern="1200" baseline="0" dirty="0" smtClean="0">
                <a:solidFill>
                  <a:schemeClr val="tx1"/>
                </a:solidFill>
                <a:latin typeface="Arial" charset="0"/>
                <a:ea typeface="ＭＳ Ｐゴシック" charset="-128"/>
                <a:cs typeface="ＭＳ Ｐゴシック" charset="-128"/>
              </a:rPr>
              <a:t>data block and produces a hash value, referred to as the MAC, which is associated</a:t>
            </a:r>
          </a:p>
          <a:p>
            <a:r>
              <a:rPr lang="en-US" sz="1200" b="0" kern="1200" baseline="0" dirty="0" smtClean="0">
                <a:solidFill>
                  <a:schemeClr val="tx1"/>
                </a:solidFill>
                <a:latin typeface="Arial" charset="0"/>
                <a:ea typeface="ＭＳ Ｐゴシック" charset="-128"/>
                <a:cs typeface="ＭＳ Ｐゴシック" charset="-128"/>
              </a:rPr>
              <a:t>with the protected message. If the integrity of the message needs to be checked, the</a:t>
            </a:r>
          </a:p>
          <a:p>
            <a:r>
              <a:rPr lang="en-US" sz="1200" b="0" kern="1200" baseline="0" dirty="0" smtClean="0">
                <a:solidFill>
                  <a:schemeClr val="tx1"/>
                </a:solidFill>
                <a:latin typeface="Arial" charset="0"/>
                <a:ea typeface="ＭＳ Ｐゴシック" charset="-128"/>
                <a:cs typeface="ＭＳ Ｐゴシック" charset="-128"/>
              </a:rPr>
              <a:t>MAC function can be applied to the message and the result compared with the associated</a:t>
            </a:r>
          </a:p>
          <a:p>
            <a:r>
              <a:rPr lang="en-US" sz="1200" b="0" kern="1200" baseline="0" dirty="0" smtClean="0">
                <a:solidFill>
                  <a:schemeClr val="tx1"/>
                </a:solidFill>
                <a:latin typeface="Arial" charset="0"/>
                <a:ea typeface="ＭＳ Ｐゴシック" charset="-128"/>
                <a:cs typeface="ＭＳ Ｐゴシック" charset="-128"/>
              </a:rPr>
              <a:t>MAC value. An attacker who alters the message will be unable to alter the</a:t>
            </a:r>
          </a:p>
          <a:p>
            <a:r>
              <a:rPr lang="en-US" sz="1200" b="0" kern="1200" baseline="0" dirty="0" smtClean="0">
                <a:solidFill>
                  <a:schemeClr val="tx1"/>
                </a:solidFill>
                <a:latin typeface="Arial" charset="0"/>
                <a:ea typeface="ＭＳ Ｐゴシック" charset="-128"/>
                <a:cs typeface="ＭＳ Ｐゴシック" charset="-128"/>
              </a:rPr>
              <a:t>associated MAC value without knowledge of the secret key. Note that the verifying</a:t>
            </a:r>
          </a:p>
          <a:p>
            <a:r>
              <a:rPr lang="en-US" sz="1200" b="0" kern="1200" baseline="0" dirty="0" smtClean="0">
                <a:solidFill>
                  <a:schemeClr val="tx1"/>
                </a:solidFill>
                <a:latin typeface="Arial" charset="0"/>
                <a:ea typeface="ＭＳ Ｐゴシック" charset="-128"/>
                <a:cs typeface="ＭＳ Ｐゴシック" charset="-128"/>
              </a:rPr>
              <a:t>party also knows who the sending party is because no one else knows the secret key.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Note that the combination of hashing and encryption results in an overall</a:t>
            </a:r>
          </a:p>
          <a:p>
            <a:r>
              <a:rPr lang="en-US" sz="1200" b="0" kern="1200" baseline="0" dirty="0" smtClean="0">
                <a:solidFill>
                  <a:schemeClr val="tx1"/>
                </a:solidFill>
                <a:latin typeface="Arial" charset="0"/>
                <a:ea typeface="ＭＳ Ｐゴシック" charset="-128"/>
                <a:cs typeface="ＭＳ Ｐゴシック" charset="-128"/>
              </a:rPr>
              <a:t>function that is, in fact, a MAC (Figure 11.3b). That is, E(K , H(M )) is a function of</a:t>
            </a:r>
          </a:p>
          <a:p>
            <a:r>
              <a:rPr lang="en-US" sz="1200" b="0" kern="1200" baseline="0" dirty="0" smtClean="0">
                <a:solidFill>
                  <a:schemeClr val="tx1"/>
                </a:solidFill>
                <a:latin typeface="Arial" charset="0"/>
                <a:ea typeface="ＭＳ Ｐゴシック" charset="-128"/>
                <a:cs typeface="ＭＳ Ｐゴシック" charset="-128"/>
              </a:rPr>
              <a:t>a variable-length message M  and a secret key K , and it produces a fixed-size output</a:t>
            </a:r>
          </a:p>
          <a:p>
            <a:r>
              <a:rPr lang="en-US" sz="1200" kern="1200" baseline="0" dirty="0" smtClean="0">
                <a:solidFill>
                  <a:schemeClr val="tx1"/>
                </a:solidFill>
                <a:latin typeface="Arial" charset="0"/>
                <a:ea typeface="ＭＳ Ｐゴシック" charset="-128"/>
                <a:cs typeface="ＭＳ Ｐゴシック" charset="-128"/>
              </a:rPr>
              <a:t> that is secure against an opponent who does not know the secret key. In practice,</a:t>
            </a:r>
          </a:p>
          <a:p>
            <a:r>
              <a:rPr lang="en-US" sz="1200" kern="1200" baseline="0" dirty="0" smtClean="0">
                <a:solidFill>
                  <a:schemeClr val="tx1"/>
                </a:solidFill>
                <a:latin typeface="Arial" charset="0"/>
                <a:ea typeface="ＭＳ Ｐゴシック" charset="-128"/>
                <a:cs typeface="ＭＳ Ｐゴシック" charset="-128"/>
              </a:rPr>
              <a:t>specific MAC algorithms are designed that are generally more efficient than an encryption</a:t>
            </a:r>
          </a:p>
          <a:p>
            <a:r>
              <a:rPr lang="en-US" sz="1200" kern="1200" baseline="0" dirty="0" smtClean="0">
                <a:solidFill>
                  <a:schemeClr val="tx1"/>
                </a:solidFill>
                <a:latin typeface="Arial" charset="0"/>
                <a:ea typeface="ＭＳ Ｐゴシック" charset="-128"/>
                <a:cs typeface="ＭＳ Ｐゴシック" charset="-128"/>
              </a:rPr>
              <a:t>algorithm.</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19</a:t>
            </a:fld>
            <a:endParaRPr lang="en-AU" dirty="0"/>
          </a:p>
        </p:txBody>
      </p:sp>
    </p:spTree>
    <p:extLst>
      <p:ext uri="{BB962C8B-B14F-4D97-AF65-F5344CB8AC3E}">
        <p14:creationId xmlns:p14="http://schemas.microsoft.com/office/powerpoint/2010/main" val="2109517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Another important application, which is similar to the message authentication</a:t>
            </a:r>
          </a:p>
          <a:p>
            <a:r>
              <a:rPr lang="en-US" sz="1200" b="0" kern="1200" baseline="0" dirty="0" smtClean="0">
                <a:solidFill>
                  <a:schemeClr val="tx1"/>
                </a:solidFill>
                <a:latin typeface="Arial" charset="0"/>
                <a:ea typeface="ＭＳ Ｐゴシック" charset="-128"/>
                <a:cs typeface="ＭＳ Ｐゴシック" charset="-128"/>
              </a:rPr>
              <a:t>Application, is the digital signature . The operation of the digital signature is similar</a:t>
            </a:r>
          </a:p>
          <a:p>
            <a:r>
              <a:rPr lang="en-US" sz="1200" b="0" kern="1200" baseline="0" dirty="0" smtClean="0">
                <a:solidFill>
                  <a:schemeClr val="tx1"/>
                </a:solidFill>
                <a:latin typeface="Arial" charset="0"/>
                <a:ea typeface="ＭＳ Ｐゴシック" charset="-128"/>
                <a:cs typeface="ＭＳ Ｐゴシック" charset="-128"/>
              </a:rPr>
              <a:t>to that of the MAC. In the case of the digital signature, the hash value of a message</a:t>
            </a:r>
          </a:p>
          <a:p>
            <a:r>
              <a:rPr lang="en-US" sz="1200" b="0" kern="1200" baseline="0" dirty="0" smtClean="0">
                <a:solidFill>
                  <a:schemeClr val="tx1"/>
                </a:solidFill>
                <a:latin typeface="Arial" charset="0"/>
                <a:ea typeface="ＭＳ Ｐゴシック" charset="-128"/>
                <a:cs typeface="ＭＳ Ｐゴシック" charset="-128"/>
              </a:rPr>
              <a:t>is encrypted with a user’s private key. Anyone who knows the user’s public key</a:t>
            </a:r>
          </a:p>
          <a:p>
            <a:r>
              <a:rPr lang="en-US" sz="1200" b="0" kern="1200" baseline="0" dirty="0" smtClean="0">
                <a:solidFill>
                  <a:schemeClr val="tx1"/>
                </a:solidFill>
                <a:latin typeface="Arial" charset="0"/>
                <a:ea typeface="ＭＳ Ｐゴシック" charset="-128"/>
                <a:cs typeface="ＭＳ Ｐゴシック" charset="-128"/>
              </a:rPr>
              <a:t>can verify the integrity of the message that is associated with the digital signature.</a:t>
            </a:r>
          </a:p>
          <a:p>
            <a:r>
              <a:rPr lang="en-US" sz="1200" b="0" kern="1200" baseline="0" dirty="0" smtClean="0">
                <a:solidFill>
                  <a:schemeClr val="tx1"/>
                </a:solidFill>
                <a:latin typeface="Arial" charset="0"/>
                <a:ea typeface="ＭＳ Ｐゴシック" charset="-128"/>
                <a:cs typeface="ＭＳ Ｐゴシック" charset="-128"/>
              </a:rPr>
              <a:t>In this case, an attacker who wishes to alter the message would need to know the</a:t>
            </a:r>
          </a:p>
          <a:p>
            <a:r>
              <a:rPr lang="en-US" sz="1200" b="0" kern="1200" baseline="0" dirty="0" smtClean="0">
                <a:solidFill>
                  <a:schemeClr val="tx1"/>
                </a:solidFill>
                <a:latin typeface="Arial" charset="0"/>
                <a:ea typeface="ＭＳ Ｐゴシック" charset="-128"/>
                <a:cs typeface="ＭＳ Ｐゴシック" charset="-128"/>
              </a:rPr>
              <a:t>user’s private key. As we shall see in Chapter 14, the implications of digital signatures</a:t>
            </a:r>
          </a:p>
          <a:p>
            <a:r>
              <a:rPr lang="en-US" sz="1200" b="0" kern="1200" baseline="0" dirty="0" smtClean="0">
                <a:solidFill>
                  <a:schemeClr val="tx1"/>
                </a:solidFill>
                <a:latin typeface="Arial" charset="0"/>
                <a:ea typeface="ＭＳ Ｐゴシック" charset="-128"/>
                <a:cs typeface="ＭＳ Ｐゴシック" charset="-128"/>
              </a:rPr>
              <a:t>go beyond just message authentication.</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20</a:t>
            </a:fld>
            <a:endParaRPr lang="en-AU" dirty="0"/>
          </a:p>
        </p:txBody>
      </p:sp>
    </p:spTree>
    <p:extLst>
      <p:ext uri="{BB962C8B-B14F-4D97-AF65-F5344CB8AC3E}">
        <p14:creationId xmlns:p14="http://schemas.microsoft.com/office/powerpoint/2010/main" val="402029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This chapter begins with a discussion of the wide variety of applications for</a:t>
            </a:r>
          </a:p>
          <a:p>
            <a:r>
              <a:rPr lang="en-US" sz="1200" kern="1200" baseline="0" dirty="0" smtClean="0">
                <a:solidFill>
                  <a:schemeClr val="tx1"/>
                </a:solidFill>
                <a:latin typeface="Arial" charset="0"/>
                <a:ea typeface="ＭＳ Ｐゴシック" charset="-128"/>
                <a:cs typeface="ＭＳ Ｐゴシック" charset="-128"/>
              </a:rPr>
              <a:t>cryptographic hash functions. Next, we look at the security requirements for such</a:t>
            </a:r>
          </a:p>
          <a:p>
            <a:r>
              <a:rPr lang="en-US" sz="1200" kern="1200" baseline="0" dirty="0" smtClean="0">
                <a:solidFill>
                  <a:schemeClr val="tx1"/>
                </a:solidFill>
                <a:latin typeface="Arial" charset="0"/>
                <a:ea typeface="ＭＳ Ｐゴシック" charset="-128"/>
                <a:cs typeface="ＭＳ Ｐゴシック" charset="-128"/>
              </a:rPr>
              <a:t>functions. Then we look at the use of cipher block chaining to implement a cryptographic</a:t>
            </a:r>
          </a:p>
          <a:p>
            <a:r>
              <a:rPr lang="en-US" sz="1200" kern="1200" baseline="0" dirty="0" smtClean="0">
                <a:solidFill>
                  <a:schemeClr val="tx1"/>
                </a:solidFill>
                <a:latin typeface="Arial" charset="0"/>
                <a:ea typeface="ＭＳ Ｐゴシック" charset="-128"/>
                <a:cs typeface="ＭＳ Ｐゴシック" charset="-128"/>
              </a:rPr>
              <a:t>hash function. The remainder of the chapter is devoted to the most important</a:t>
            </a:r>
          </a:p>
          <a:p>
            <a:r>
              <a:rPr lang="en-US" sz="1200" kern="1200" baseline="0" dirty="0" smtClean="0">
                <a:solidFill>
                  <a:schemeClr val="tx1"/>
                </a:solidFill>
                <a:latin typeface="Arial" charset="0"/>
                <a:ea typeface="ＭＳ Ｐゴシック" charset="-128"/>
                <a:cs typeface="ＭＳ Ｐゴシック" charset="-128"/>
              </a:rPr>
              <a:t>and widely used family of cryptographic hash functions, the Secure Hash Algorithm</a:t>
            </a:r>
          </a:p>
          <a:p>
            <a:r>
              <a:rPr lang="en-US" sz="1200" kern="1200" baseline="0" dirty="0" smtClean="0">
                <a:solidFill>
                  <a:schemeClr val="tx1"/>
                </a:solidFill>
                <a:latin typeface="Arial" charset="0"/>
                <a:ea typeface="ＭＳ Ｐゴシック" charset="-128"/>
                <a:cs typeface="ＭＳ Ｐゴシック" charset="-128"/>
              </a:rPr>
              <a:t>(SHA) family.</a:t>
            </a:r>
            <a:endParaRPr lang="en-US" dirty="0" smtClean="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Figure 11.4 illustrates, in a simplified fashion, how a hash code is used to provide</a:t>
            </a:r>
          </a:p>
          <a:p>
            <a:r>
              <a:rPr lang="en-US" sz="1200" kern="1200" baseline="0" dirty="0" smtClean="0">
                <a:solidFill>
                  <a:schemeClr val="tx1"/>
                </a:solidFill>
                <a:latin typeface="Arial" charset="0"/>
                <a:ea typeface="ＭＳ Ｐゴシック" charset="-128"/>
                <a:cs typeface="ＭＳ Ｐゴシック" charset="-128"/>
              </a:rPr>
              <a:t>a digital signature.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The hash code is encrypted, using public-key encryption with the sender’s private</a:t>
            </a:r>
          </a:p>
          <a:p>
            <a:r>
              <a:rPr lang="en-US" sz="1200" kern="1200" baseline="0" dirty="0" smtClean="0">
                <a:solidFill>
                  <a:schemeClr val="tx1"/>
                </a:solidFill>
                <a:latin typeface="Arial" charset="0"/>
                <a:ea typeface="ＭＳ Ｐゴシック" charset="-128"/>
                <a:cs typeface="ＭＳ Ｐゴシック" charset="-128"/>
              </a:rPr>
              <a:t>key. As with Figure 11.3b, this provides authentication. It also provides a</a:t>
            </a:r>
          </a:p>
          <a:p>
            <a:r>
              <a:rPr lang="en-US" sz="1200" kern="1200" baseline="0" dirty="0" smtClean="0">
                <a:solidFill>
                  <a:schemeClr val="tx1"/>
                </a:solidFill>
                <a:latin typeface="Arial" charset="0"/>
                <a:ea typeface="ＭＳ Ｐゴシック" charset="-128"/>
                <a:cs typeface="ＭＳ Ｐゴシック" charset="-128"/>
              </a:rPr>
              <a:t>digital signature, because only the sender could have produced the encrypted</a:t>
            </a:r>
          </a:p>
          <a:p>
            <a:r>
              <a:rPr lang="en-US" sz="1200" kern="1200" baseline="0" dirty="0" smtClean="0">
                <a:solidFill>
                  <a:schemeClr val="tx1"/>
                </a:solidFill>
                <a:latin typeface="Arial" charset="0"/>
                <a:ea typeface="ＭＳ Ｐゴシック" charset="-128"/>
                <a:cs typeface="ＭＳ Ｐゴシック" charset="-128"/>
              </a:rPr>
              <a:t>hash code. In fact, this is the essence of the digital signature technique.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b.  If confidentiality as well as a digital signature is desired, then the message</a:t>
            </a:r>
          </a:p>
          <a:p>
            <a:r>
              <a:rPr lang="en-US" sz="1200" kern="1200" baseline="0" dirty="0" smtClean="0">
                <a:solidFill>
                  <a:schemeClr val="tx1"/>
                </a:solidFill>
                <a:latin typeface="Arial" charset="0"/>
                <a:ea typeface="ＭＳ Ｐゴシック" charset="-128"/>
                <a:cs typeface="ＭＳ Ｐゴシック" charset="-128"/>
              </a:rPr>
              <a:t>plus the private-key-encrypted hash code can be encrypted using a symmetric</a:t>
            </a:r>
          </a:p>
          <a:p>
            <a:r>
              <a:rPr lang="en-US" sz="1200" kern="1200" baseline="0" dirty="0" smtClean="0">
                <a:solidFill>
                  <a:schemeClr val="tx1"/>
                </a:solidFill>
                <a:latin typeface="Arial" charset="0"/>
                <a:ea typeface="ＭＳ Ｐゴシック" charset="-128"/>
                <a:cs typeface="ＭＳ Ｐゴシック" charset="-128"/>
              </a:rPr>
              <a:t>secret key. This is a common technique.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21</a:t>
            </a:fld>
            <a:endParaRPr lang="en-AU" dirty="0"/>
          </a:p>
        </p:txBody>
      </p:sp>
    </p:spTree>
    <p:extLst>
      <p:ext uri="{BB962C8B-B14F-4D97-AF65-F5344CB8AC3E}">
        <p14:creationId xmlns:p14="http://schemas.microsoft.com/office/powerpoint/2010/main" val="1619128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22</a:t>
            </a:fld>
            <a:endParaRPr lang="en-AU" dirty="0">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11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0D6155E-E3CB-4A48-96B5-43BA0E2B1702}" type="slidenum">
              <a:rPr lang="en-AU">
                <a:latin typeface="Arial" pitchFamily="-84" charset="0"/>
              </a:rPr>
              <a:pPr/>
              <a:t>3</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 hash function  H accepts a variable-length block of data M  as input and produces</a:t>
            </a:r>
          </a:p>
          <a:p>
            <a:r>
              <a:rPr lang="en-US" sz="1200" kern="1200" baseline="0" dirty="0" smtClean="0">
                <a:solidFill>
                  <a:schemeClr val="tx1"/>
                </a:solidFill>
                <a:latin typeface="Arial" charset="0"/>
                <a:ea typeface="ＭＳ Ｐゴシック" charset="-128"/>
                <a:cs typeface="ＭＳ Ｐゴシック" charset="-128"/>
              </a:rPr>
              <a:t>a fixed-size hash value h =  H(M ). A “good” hash function has the property that the</a:t>
            </a:r>
          </a:p>
          <a:p>
            <a:r>
              <a:rPr lang="en-US" sz="1200" kern="1200" baseline="0" dirty="0" smtClean="0">
                <a:solidFill>
                  <a:schemeClr val="tx1"/>
                </a:solidFill>
                <a:latin typeface="Arial" charset="0"/>
                <a:ea typeface="ＭＳ Ｐゴシック" charset="-128"/>
                <a:cs typeface="ＭＳ Ｐゴシック" charset="-128"/>
              </a:rPr>
              <a:t>results of applying the function to a large set of inputs will produce outputs that are</a:t>
            </a:r>
          </a:p>
          <a:p>
            <a:r>
              <a:rPr lang="en-US" sz="1200" kern="1200" baseline="0" dirty="0" smtClean="0">
                <a:solidFill>
                  <a:schemeClr val="tx1"/>
                </a:solidFill>
                <a:latin typeface="Arial" charset="0"/>
                <a:ea typeface="ＭＳ Ｐゴシック" charset="-128"/>
                <a:cs typeface="ＭＳ Ｐゴシック" charset="-128"/>
              </a:rPr>
              <a:t>evenly distributed and apparently random. In general terms, the principal object of a</a:t>
            </a:r>
          </a:p>
          <a:p>
            <a:r>
              <a:rPr lang="en-US" sz="1200" kern="1200" baseline="0" dirty="0" smtClean="0">
                <a:solidFill>
                  <a:schemeClr val="tx1"/>
                </a:solidFill>
                <a:latin typeface="Arial" charset="0"/>
                <a:ea typeface="ＭＳ Ｐゴシック" charset="-128"/>
                <a:cs typeface="ＭＳ Ｐゴシック" charset="-128"/>
              </a:rPr>
              <a:t>hash function is data integrity. A change to any bit or bits in M  results, with high probability,</a:t>
            </a:r>
          </a:p>
          <a:p>
            <a:r>
              <a:rPr lang="en-US" sz="1200" kern="1200" baseline="0" dirty="0" smtClean="0">
                <a:solidFill>
                  <a:schemeClr val="tx1"/>
                </a:solidFill>
                <a:latin typeface="Arial" charset="0"/>
                <a:ea typeface="ＭＳ Ｐゴシック" charset="-128"/>
                <a:cs typeface="ＭＳ Ｐゴシック" charset="-128"/>
              </a:rPr>
              <a:t>in a change to the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kind of hash function needed for security applications is referred to as a</a:t>
            </a:r>
          </a:p>
          <a:p>
            <a:r>
              <a:rPr lang="en-US" sz="1200" kern="1200" baseline="0" dirty="0" smtClean="0">
                <a:solidFill>
                  <a:schemeClr val="tx1"/>
                </a:solidFill>
                <a:latin typeface="Arial" charset="0"/>
                <a:ea typeface="ＭＳ Ｐゴシック" charset="-128"/>
                <a:cs typeface="ＭＳ Ｐゴシック" charset="-128"/>
              </a:rPr>
              <a:t>cryptographic hash function . A cryptographic hash function is an algorithm for which</a:t>
            </a:r>
          </a:p>
          <a:p>
            <a:r>
              <a:rPr lang="en-US" sz="1200" kern="1200" baseline="0" dirty="0" smtClean="0">
                <a:solidFill>
                  <a:schemeClr val="tx1"/>
                </a:solidFill>
                <a:latin typeface="Arial" charset="0"/>
                <a:ea typeface="ＭＳ Ｐゴシック" charset="-128"/>
                <a:cs typeface="ＭＳ Ｐゴシック" charset="-128"/>
              </a:rPr>
              <a:t>it is computationally infeasible (because no attack is significantly more efficient than</a:t>
            </a:r>
          </a:p>
          <a:p>
            <a:r>
              <a:rPr lang="en-US" sz="1200" kern="1200" baseline="0" dirty="0" smtClean="0">
                <a:solidFill>
                  <a:schemeClr val="tx1"/>
                </a:solidFill>
                <a:latin typeface="Arial" charset="0"/>
                <a:ea typeface="ＭＳ Ｐゴシック" charset="-128"/>
                <a:cs typeface="ＭＳ Ｐゴシック" charset="-128"/>
              </a:rPr>
              <a:t>brute force) to find either (a) a data object that maps to a pre-specified hash result</a:t>
            </a:r>
          </a:p>
          <a:p>
            <a:r>
              <a:rPr lang="en-US" sz="1200" kern="1200" baseline="0" dirty="0" smtClean="0">
                <a:solidFill>
                  <a:schemeClr val="tx1"/>
                </a:solidFill>
                <a:latin typeface="Arial" charset="0"/>
                <a:ea typeface="ＭＳ Ｐゴシック" charset="-128"/>
                <a:cs typeface="ＭＳ Ｐゴシック" charset="-128"/>
              </a:rPr>
              <a:t>(the one-way property) or (</a:t>
            </a:r>
            <a:r>
              <a:rPr lang="en-US" sz="1200" kern="1200" baseline="0" dirty="0" err="1" smtClean="0">
                <a:solidFill>
                  <a:schemeClr val="tx1"/>
                </a:solidFill>
                <a:latin typeface="Arial" charset="0"/>
                <a:ea typeface="ＭＳ Ｐゴシック" charset="-128"/>
                <a:cs typeface="ＭＳ Ｐゴシック" charset="-128"/>
              </a:rPr>
              <a:t>b</a:t>
            </a:r>
            <a:r>
              <a:rPr lang="en-US" sz="1200" kern="1200" baseline="0" dirty="0" smtClean="0">
                <a:solidFill>
                  <a:schemeClr val="tx1"/>
                </a:solidFill>
                <a:latin typeface="Arial" charset="0"/>
                <a:ea typeface="ＭＳ Ｐゴシック" charset="-128"/>
                <a:cs typeface="ＭＳ Ｐゴシック" charset="-128"/>
              </a:rPr>
              <a:t>) two data objects that map to the same hash result (the</a:t>
            </a:r>
          </a:p>
          <a:p>
            <a:r>
              <a:rPr lang="en-US" sz="1200" kern="1200" baseline="0" dirty="0" smtClean="0">
                <a:solidFill>
                  <a:schemeClr val="tx1"/>
                </a:solidFill>
                <a:latin typeface="Arial" charset="0"/>
                <a:ea typeface="ＭＳ Ｐゴシック" charset="-128"/>
                <a:cs typeface="ＭＳ Ｐゴシック" charset="-128"/>
              </a:rPr>
              <a:t>collision-free property). Because of these characteristics, hash functions are often used</a:t>
            </a:r>
          </a:p>
          <a:p>
            <a:r>
              <a:rPr lang="en-US" sz="1200" kern="1200" baseline="0" dirty="0" smtClean="0">
                <a:solidFill>
                  <a:schemeClr val="tx1"/>
                </a:solidFill>
                <a:latin typeface="Arial" charset="0"/>
                <a:ea typeface="ＭＳ Ｐゴシック" charset="-128"/>
                <a:cs typeface="ＭＳ Ｐゴシック" charset="-128"/>
              </a:rPr>
              <a:t>to determine whether or not data has changed.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a:ln/>
        </p:spPr>
      </p:sp>
      <p:sp>
        <p:nvSpPr>
          <p:cNvPr id="2150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Figure 11.1 depicts the general operation of a cryptographic hash function.</a:t>
            </a:r>
          </a:p>
          <a:p>
            <a:r>
              <a:rPr lang="en-US" sz="1200" kern="1200" baseline="0" dirty="0" smtClean="0">
                <a:solidFill>
                  <a:schemeClr val="tx1"/>
                </a:solidFill>
                <a:latin typeface="Arial" charset="0"/>
                <a:ea typeface="ＭＳ Ｐゴシック" charset="-128"/>
                <a:cs typeface="ＭＳ Ｐゴシック" charset="-128"/>
              </a:rPr>
              <a:t>Typically, the input is padded out to an integer multiple of some fixed length</a:t>
            </a:r>
          </a:p>
          <a:p>
            <a:r>
              <a:rPr lang="en-US" sz="1200" kern="1200" baseline="0" dirty="0" smtClean="0">
                <a:solidFill>
                  <a:schemeClr val="tx1"/>
                </a:solidFill>
                <a:latin typeface="Arial" charset="0"/>
                <a:ea typeface="ＭＳ Ｐゴシック" charset="-128"/>
                <a:cs typeface="ＭＳ Ｐゴシック" charset="-128"/>
              </a:rPr>
              <a:t>(e.g., 1024 bits), and the padding includes the value of the length of the original message</a:t>
            </a:r>
          </a:p>
          <a:p>
            <a:r>
              <a:rPr lang="en-US" sz="1200" kern="1200" baseline="0" dirty="0" smtClean="0">
                <a:solidFill>
                  <a:schemeClr val="tx1"/>
                </a:solidFill>
                <a:latin typeface="Arial" charset="0"/>
                <a:ea typeface="ＭＳ Ｐゴシック" charset="-128"/>
                <a:cs typeface="ＭＳ Ｐゴシック" charset="-128"/>
              </a:rPr>
              <a:t>in bits. The length field is a security measure to increase the difficulty for an</a:t>
            </a:r>
          </a:p>
          <a:p>
            <a:r>
              <a:rPr lang="en-US" sz="1200" kern="1200" baseline="0" dirty="0" smtClean="0">
                <a:solidFill>
                  <a:schemeClr val="tx1"/>
                </a:solidFill>
                <a:latin typeface="Arial" charset="0"/>
                <a:ea typeface="ＭＳ Ｐゴシック" charset="-128"/>
                <a:cs typeface="ＭＳ Ｐゴシック" charset="-128"/>
              </a:rPr>
              <a:t>attacker to produce an alternative message with the same hash value.</a:t>
            </a:r>
            <a:endParaRPr lang="en-US" dirty="0" smtClean="0">
              <a:latin typeface="Arial" pitchFamily="-84" charset="0"/>
              <a:ea typeface="ＭＳ Ｐゴシック" pitchFamily="-84" charset="-128"/>
              <a:cs typeface="ＭＳ Ｐゴシック" pitchFamily="-84" charset="-128"/>
            </a:endParaRPr>
          </a:p>
        </p:txBody>
      </p:sp>
      <p:sp>
        <p:nvSpPr>
          <p:cNvPr id="21508" name="Slide Number Placeholder 3"/>
          <p:cNvSpPr>
            <a:spLocks noGrp="1"/>
          </p:cNvSpPr>
          <p:nvPr>
            <p:ph type="sldNum" sz="quarter" idx="5"/>
          </p:nvPr>
        </p:nvSpPr>
        <p:spPr>
          <a:noFill/>
        </p:spPr>
        <p:txBody>
          <a:bodyPr/>
          <a:lstStyle/>
          <a:p>
            <a:fld id="{5C5B7352-273A-EB4C-8779-60CE0036EC84}" type="slidenum">
              <a:rPr lang="en-AU" smtClean="0">
                <a:latin typeface="Arial" pitchFamily="-84" charset="0"/>
              </a:rPr>
              <a:pPr/>
              <a:t>4</a:t>
            </a:fld>
            <a:endParaRPr lang="en-AU" dirty="0" smtClean="0">
              <a:latin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
        <p:nvSpPr>
          <p:cNvPr id="27652" name="Slide Number Placeholder 3"/>
          <p:cNvSpPr>
            <a:spLocks noGrp="1"/>
          </p:cNvSpPr>
          <p:nvPr>
            <p:ph type="sldNum" sz="quarter" idx="5"/>
          </p:nvPr>
        </p:nvSpPr>
        <p:spPr>
          <a:noFill/>
        </p:spPr>
        <p:txBody>
          <a:bodyPr/>
          <a:lstStyle/>
          <a:p>
            <a:fld id="{FE1005E5-5BE9-0143-A839-41D2A42A8678}" type="slidenum">
              <a:rPr lang="en-AU" smtClean="0">
                <a:latin typeface="Arial" pitchFamily="-84" charset="0"/>
              </a:rPr>
              <a:pPr/>
              <a:t>5</a:t>
            </a:fld>
            <a:endParaRPr lang="en-AU" dirty="0" smtClean="0">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Hash functions are commonly used to create a one-way password file . Chapter 21</a:t>
            </a:r>
          </a:p>
          <a:p>
            <a:r>
              <a:rPr lang="en-US" sz="1200" kern="1200" baseline="0" dirty="0" smtClean="0">
                <a:solidFill>
                  <a:schemeClr val="tx1"/>
                </a:solidFill>
                <a:latin typeface="Arial" charset="0"/>
                <a:ea typeface="ＭＳ Ｐゴシック" charset="-128"/>
                <a:cs typeface="ＭＳ Ｐゴシック" charset="-128"/>
              </a:rPr>
              <a:t>explains a scheme in which a hash of a password is stored by an operating system</a:t>
            </a:r>
          </a:p>
          <a:p>
            <a:r>
              <a:rPr lang="en-US" sz="1200" kern="1200" baseline="0" dirty="0" smtClean="0">
                <a:solidFill>
                  <a:schemeClr val="tx1"/>
                </a:solidFill>
                <a:latin typeface="Arial" charset="0"/>
                <a:ea typeface="ＭＳ Ｐゴシック" charset="-128"/>
                <a:cs typeface="ＭＳ Ｐゴシック" charset="-128"/>
              </a:rPr>
              <a:t>rather than the password itself. Thus, the actual password is not retrievable by</a:t>
            </a:r>
          </a:p>
          <a:p>
            <a:r>
              <a:rPr lang="en-US" sz="1200" kern="1200" baseline="0" dirty="0" smtClean="0">
                <a:solidFill>
                  <a:schemeClr val="tx1"/>
                </a:solidFill>
                <a:latin typeface="Arial" charset="0"/>
                <a:ea typeface="ＭＳ Ｐゴシック" charset="-128"/>
                <a:cs typeface="ＭＳ Ｐゴシック" charset="-128"/>
              </a:rPr>
              <a:t>a hacker who gains access to the password file. In simple terms, when a user enters</a:t>
            </a:r>
          </a:p>
          <a:p>
            <a:r>
              <a:rPr lang="en-US" sz="1200" kern="1200" baseline="0" dirty="0" smtClean="0">
                <a:solidFill>
                  <a:schemeClr val="tx1"/>
                </a:solidFill>
                <a:latin typeface="Arial" charset="0"/>
                <a:ea typeface="ＭＳ Ｐゴシック" charset="-128"/>
                <a:cs typeface="ＭＳ Ｐゴシック" charset="-128"/>
              </a:rPr>
              <a:t>a password, the hash of that password is compared to the stored hash value</a:t>
            </a:r>
          </a:p>
          <a:p>
            <a:r>
              <a:rPr lang="en-US" sz="1200" kern="1200" baseline="0" dirty="0" smtClean="0">
                <a:solidFill>
                  <a:schemeClr val="tx1"/>
                </a:solidFill>
                <a:latin typeface="Arial" charset="0"/>
                <a:ea typeface="ＭＳ Ｐゴシック" charset="-128"/>
                <a:cs typeface="ＭＳ Ｐゴシック" charset="-128"/>
              </a:rPr>
              <a:t>for verification. This approach to password protection is used by most operating</a:t>
            </a:r>
          </a:p>
          <a:p>
            <a:r>
              <a:rPr lang="en-US" sz="1200" kern="1200" baseline="0" dirty="0" smtClean="0">
                <a:solidFill>
                  <a:schemeClr val="tx1"/>
                </a:solidFill>
                <a:latin typeface="Arial" charset="0"/>
                <a:ea typeface="ＭＳ Ｐゴシック" charset="-128"/>
                <a:cs typeface="ＭＳ Ｐゴシック" charset="-128"/>
              </a:rPr>
              <a:t>systems.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Hash functions can be used for intrusion detection  and virus detection . Store</a:t>
            </a:r>
          </a:p>
          <a:p>
            <a:r>
              <a:rPr lang="en-US" sz="1200" kern="1200" baseline="0" dirty="0" smtClean="0">
                <a:solidFill>
                  <a:schemeClr val="tx1"/>
                </a:solidFill>
                <a:latin typeface="Arial" charset="0"/>
                <a:ea typeface="ＭＳ Ｐゴシック" charset="-128"/>
                <a:cs typeface="ＭＳ Ｐゴシック" charset="-128"/>
              </a:rPr>
              <a:t>H(F) for each file on a system and secure the hash values (e.g., on a CD-R that is</a:t>
            </a:r>
          </a:p>
          <a:p>
            <a:r>
              <a:rPr lang="en-US" sz="1200" kern="1200" baseline="0" dirty="0" smtClean="0">
                <a:solidFill>
                  <a:schemeClr val="tx1"/>
                </a:solidFill>
                <a:latin typeface="Arial" charset="0"/>
                <a:ea typeface="ＭＳ Ｐゴシック" charset="-128"/>
                <a:cs typeface="ＭＳ Ｐゴシック" charset="-128"/>
              </a:rPr>
              <a:t>kept secure). One can later determine if a file has been modified by recomputing</a:t>
            </a:r>
          </a:p>
          <a:p>
            <a:r>
              <a:rPr lang="en-US" sz="1200" kern="1200" baseline="0" dirty="0" smtClean="0">
                <a:solidFill>
                  <a:schemeClr val="tx1"/>
                </a:solidFill>
                <a:latin typeface="Arial" charset="0"/>
                <a:ea typeface="ＭＳ Ｐゴシック" charset="-128"/>
                <a:cs typeface="ＭＳ Ｐゴシック" charset="-128"/>
              </a:rPr>
              <a:t>H(F). An intruder would need to change F without changing H(F).</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cryptographic hash function can be used to construct a pseudorandom</a:t>
            </a:r>
          </a:p>
          <a:p>
            <a:r>
              <a:rPr lang="en-US" sz="1200" kern="1200" baseline="0" dirty="0" smtClean="0">
                <a:solidFill>
                  <a:schemeClr val="tx1"/>
                </a:solidFill>
                <a:latin typeface="Arial" charset="0"/>
                <a:ea typeface="ＭＳ Ｐゴシック" charset="-128"/>
                <a:cs typeface="ＭＳ Ｐゴシック" charset="-128"/>
              </a:rPr>
              <a:t>function (PRF)  or a pseudorandom number generator (PRNG) . A common application</a:t>
            </a:r>
          </a:p>
          <a:p>
            <a:r>
              <a:rPr lang="en-US" sz="1200" kern="1200" baseline="0" dirty="0" smtClean="0">
                <a:solidFill>
                  <a:schemeClr val="tx1"/>
                </a:solidFill>
                <a:latin typeface="Arial" charset="0"/>
                <a:ea typeface="ＭＳ Ｐゴシック" charset="-128"/>
                <a:cs typeface="ＭＳ Ｐゴシック" charset="-128"/>
              </a:rPr>
              <a:t>for a hash-based PRF is for the generation of symmetric keys. We discuss this</a:t>
            </a:r>
          </a:p>
          <a:p>
            <a:r>
              <a:rPr lang="en-US" sz="1200" kern="1200" baseline="0" dirty="0" smtClean="0">
                <a:solidFill>
                  <a:schemeClr val="tx1"/>
                </a:solidFill>
                <a:latin typeface="Arial" charset="0"/>
                <a:ea typeface="ＭＳ Ｐゴシック" charset="-128"/>
                <a:cs typeface="ＭＳ Ｐゴシック" charset="-128"/>
              </a:rPr>
              <a:t>application in Chapter 12.</a:t>
            </a:r>
            <a:endParaRPr lang="en-US" dirty="0" smtClean="0">
              <a:latin typeface="Arial" pitchFamily="-84" charset="0"/>
              <a:ea typeface="ＭＳ Ｐゴシック" pitchFamily="-84" charset="-128"/>
              <a:cs typeface="ＭＳ Ｐゴシック" pitchFamily="-84" charset="-128"/>
            </a:endParaRPr>
          </a:p>
        </p:txBody>
      </p:sp>
      <p:sp>
        <p:nvSpPr>
          <p:cNvPr id="27652" name="Slide Number Placeholder 3"/>
          <p:cNvSpPr>
            <a:spLocks noGrp="1"/>
          </p:cNvSpPr>
          <p:nvPr>
            <p:ph type="sldNum" sz="quarter" idx="5"/>
          </p:nvPr>
        </p:nvSpPr>
        <p:spPr>
          <a:noFill/>
        </p:spPr>
        <p:txBody>
          <a:bodyPr/>
          <a:lstStyle/>
          <a:p>
            <a:fld id="{FE1005E5-5BE9-0143-A839-41D2A42A8678}" type="slidenum">
              <a:rPr lang="en-AU" smtClean="0">
                <a:latin typeface="Arial" pitchFamily="-84" charset="0"/>
              </a:rPr>
              <a:pPr/>
              <a:t>6</a:t>
            </a:fld>
            <a:endParaRPr lang="en-AU" dirty="0" smtClean="0">
              <a:latin typeface="Arial" pitchFamily="-84" charset="0"/>
            </a:endParaRPr>
          </a:p>
        </p:txBody>
      </p:sp>
    </p:spTree>
    <p:extLst>
      <p:ext uri="{BB962C8B-B14F-4D97-AF65-F5344CB8AC3E}">
        <p14:creationId xmlns:p14="http://schemas.microsoft.com/office/powerpoint/2010/main" val="403512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hash value is equally likely. Thus, the probability that a data error will result in an unchanged hash value is 2</a:t>
            </a:r>
            <a:r>
              <a:rPr lang="en-US" baseline="30000" dirty="0" smtClean="0">
                <a:latin typeface="Arial" pitchFamily="-84" charset="0"/>
                <a:ea typeface="ＭＳ Ｐゴシック" pitchFamily="-84" charset="-128"/>
                <a:cs typeface="ＭＳ Ｐゴシック" pitchFamily="-84" charset="-128"/>
              </a:rPr>
              <a:t>–n</a:t>
            </a:r>
            <a:r>
              <a:rPr lang="en-US" dirty="0" smtClean="0">
                <a:latin typeface="Arial" pitchFamily="-84" charset="0"/>
                <a:ea typeface="ＭＳ Ｐゴシック" pitchFamily="-84" charset="-128"/>
                <a:cs typeface="ＭＳ Ｐゴシック" pitchFamily="-84" charset="-128"/>
              </a:rPr>
              <a:t>. With more predictably formatted data, the function is less effective. For example, in most normal text files, the high-order bit of each octet is always zero. So if a 128-bit hash value is used, instead of an effectiveness of 2</a:t>
            </a:r>
            <a:r>
              <a:rPr lang="en-US" baseline="30000" dirty="0" smtClean="0">
                <a:latin typeface="Arial" pitchFamily="-84" charset="0"/>
                <a:ea typeface="ＭＳ Ｐゴシック" pitchFamily="-84" charset="-128"/>
                <a:cs typeface="ＭＳ Ｐゴシック" pitchFamily="-84" charset="-128"/>
              </a:rPr>
              <a:t>–128</a:t>
            </a:r>
            <a:r>
              <a:rPr lang="en-US" dirty="0" smtClean="0">
                <a:latin typeface="Arial" pitchFamily="-84" charset="0"/>
                <a:ea typeface="ＭＳ Ｐゴシック" pitchFamily="-84" charset="-128"/>
                <a:cs typeface="ＭＳ Ｐゴシック" pitchFamily="-84" charset="-128"/>
              </a:rPr>
              <a:t>, the hash function on this type of data has an effectiveness of 2</a:t>
            </a:r>
            <a:r>
              <a:rPr lang="en-US" baseline="30000" dirty="0" smtClean="0">
                <a:latin typeface="Arial" pitchFamily="-84" charset="0"/>
                <a:ea typeface="ＭＳ Ｐゴシック" pitchFamily="-84" charset="-128"/>
                <a:cs typeface="ＭＳ Ｐゴシック" pitchFamily="-84" charset="-128"/>
              </a:rPr>
              <a:t>–112</a:t>
            </a:r>
            <a:r>
              <a:rPr lang="en-US" dirty="0" smtClean="0">
                <a:latin typeface="Arial" pitchFamily="-84" charset="0"/>
                <a:ea typeface="ＭＳ Ｐゴシック" pitchFamily="-84" charset="-128"/>
                <a:cs typeface="ＭＳ Ｐゴシック" pitchFamily="-84" charset="-128"/>
              </a:rPr>
              <a:t>.  </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block that forces the new message plus block to yield the desired hash code. </a:t>
            </a:r>
          </a:p>
        </p:txBody>
      </p:sp>
      <p:sp>
        <p:nvSpPr>
          <p:cNvPr id="29700" name="Slide Number Placeholder 3"/>
          <p:cNvSpPr>
            <a:spLocks noGrp="1"/>
          </p:cNvSpPr>
          <p:nvPr>
            <p:ph type="sldNum" sz="quarter" idx="5"/>
          </p:nvPr>
        </p:nvSpPr>
        <p:spPr>
          <a:noFill/>
        </p:spPr>
        <p:txBody>
          <a:bodyPr/>
          <a:lstStyle/>
          <a:p>
            <a:fld id="{FAF3BF75-DE41-DE4A-9CE5-360315318AF0}" type="slidenum">
              <a:rPr lang="en-AU" smtClean="0">
                <a:latin typeface="Arial" pitchFamily="-84" charset="0"/>
              </a:rPr>
              <a:pPr/>
              <a:t>8</a:t>
            </a:fld>
            <a:endParaRPr lang="en-AU" dirty="0" smtClean="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charset="-128"/>
                <a:cs typeface="ＭＳ Ｐゴシック" charset="-128"/>
              </a:rPr>
              <a:t>Figure 11.5 illustrates these two types of hash functions for 16-bit hash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Although the second procedure provides a good measure of data integrity,</a:t>
            </a:r>
          </a:p>
          <a:p>
            <a:r>
              <a:rPr lang="en-US" sz="1200" kern="1200" baseline="0" dirty="0" smtClean="0">
                <a:solidFill>
                  <a:schemeClr val="tx1"/>
                </a:solidFill>
                <a:latin typeface="Arial" charset="0"/>
                <a:ea typeface="ＭＳ Ｐゴシック" charset="-128"/>
                <a:cs typeface="ＭＳ Ｐゴシック" charset="-128"/>
              </a:rPr>
              <a:t>it is virtually useless for data security when an encrypted hash code is used with a</a:t>
            </a:r>
          </a:p>
          <a:p>
            <a:r>
              <a:rPr lang="en-US" sz="1200" kern="1200" baseline="0" dirty="0" smtClean="0">
                <a:solidFill>
                  <a:schemeClr val="tx1"/>
                </a:solidFill>
                <a:latin typeface="Arial" charset="0"/>
                <a:ea typeface="ＭＳ Ｐゴシック" charset="-128"/>
                <a:cs typeface="ＭＳ Ｐゴシック" charset="-128"/>
              </a:rPr>
              <a:t> plaintext message, as in Figures 11.3b and 11.4a. Given a message, it is an easy matter</a:t>
            </a:r>
          </a:p>
          <a:p>
            <a:r>
              <a:rPr lang="en-US" sz="1200" kern="1200" baseline="0" dirty="0" smtClean="0">
                <a:solidFill>
                  <a:schemeClr val="tx1"/>
                </a:solidFill>
                <a:latin typeface="Arial" charset="0"/>
                <a:ea typeface="ＭＳ Ｐゴシック" charset="-128"/>
                <a:cs typeface="ＭＳ Ｐゴシック" charset="-128"/>
              </a:rPr>
              <a:t>to produce a new message that yields that hash code: Simply prepare the desired</a:t>
            </a:r>
          </a:p>
          <a:p>
            <a:r>
              <a:rPr lang="en-US" sz="1200" kern="1200" baseline="0" dirty="0" smtClean="0">
                <a:solidFill>
                  <a:schemeClr val="tx1"/>
                </a:solidFill>
                <a:latin typeface="Arial" charset="0"/>
                <a:ea typeface="ＭＳ Ｐゴシック" charset="-128"/>
                <a:cs typeface="ＭＳ Ｐゴシック" charset="-128"/>
              </a:rPr>
              <a:t>alternate message and then append an </a:t>
            </a:r>
            <a:r>
              <a:rPr lang="en-US" sz="1200" b="1" kern="1200" baseline="0" dirty="0" smtClean="0">
                <a:solidFill>
                  <a:schemeClr val="tx1"/>
                </a:solidFill>
                <a:latin typeface="Arial" charset="0"/>
                <a:ea typeface="ＭＳ Ｐゴシック" charset="-128"/>
                <a:cs typeface="ＭＳ Ｐゴシック" charset="-128"/>
              </a:rPr>
              <a:t>n -bit block that forces the new message plus</a:t>
            </a:r>
          </a:p>
          <a:p>
            <a:r>
              <a:rPr lang="en-US" sz="1200" kern="1200" baseline="0" dirty="0" smtClean="0">
                <a:solidFill>
                  <a:schemeClr val="tx1"/>
                </a:solidFill>
                <a:latin typeface="Arial" charset="0"/>
                <a:ea typeface="ＭＳ Ｐゴシック" charset="-128"/>
                <a:cs typeface="ＭＳ Ｐゴシック" charset="-128"/>
              </a:rPr>
              <a:t>block to yield the desired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Although a simple XOR or rotated XOR (RXOR) is insufficient if only the</a:t>
            </a:r>
          </a:p>
          <a:p>
            <a:r>
              <a:rPr lang="en-US" sz="1200" kern="1200" baseline="0" dirty="0" smtClean="0">
                <a:solidFill>
                  <a:schemeClr val="tx1"/>
                </a:solidFill>
                <a:latin typeface="Arial" charset="0"/>
                <a:ea typeface="ＭＳ Ｐゴシック" charset="-128"/>
                <a:cs typeface="ＭＳ Ｐゴシック" charset="-128"/>
              </a:rPr>
              <a:t>hash code is encrypted, you may still feel that such a simple function could be useful</a:t>
            </a:r>
          </a:p>
          <a:p>
            <a:r>
              <a:rPr lang="en-US" sz="1200" kern="1200" baseline="0" dirty="0" smtClean="0">
                <a:solidFill>
                  <a:schemeClr val="tx1"/>
                </a:solidFill>
                <a:latin typeface="Arial" charset="0"/>
                <a:ea typeface="ＭＳ Ｐゴシック" charset="-128"/>
                <a:cs typeface="ＭＳ Ｐゴシック" charset="-128"/>
              </a:rPr>
              <a:t>when the message together with the hash code is encrypted (Figure 11.3a). But</a:t>
            </a:r>
          </a:p>
          <a:p>
            <a:r>
              <a:rPr lang="en-US" sz="1200" kern="1200" baseline="0" dirty="0" smtClean="0">
                <a:solidFill>
                  <a:schemeClr val="tx1"/>
                </a:solidFill>
                <a:latin typeface="Arial" charset="0"/>
                <a:ea typeface="ＭＳ Ｐゴシック" charset="-128"/>
                <a:cs typeface="ＭＳ Ｐゴシック" charset="-128"/>
              </a:rPr>
              <a:t>you must be careful.</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9</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Before proceeding, we need to define two terms. For a hash value h =  H(x ), we say</a:t>
            </a:r>
          </a:p>
          <a:p>
            <a:r>
              <a:rPr lang="en-US" sz="1200" kern="1200" baseline="0" dirty="0" smtClean="0">
                <a:solidFill>
                  <a:schemeClr val="tx1"/>
                </a:solidFill>
                <a:latin typeface="Arial" charset="0"/>
                <a:ea typeface="ＭＳ Ｐゴシック" charset="-128"/>
                <a:cs typeface="ＭＳ Ｐゴシック" charset="-128"/>
              </a:rPr>
              <a:t>that x  is the preimage  of h . That is, x  is a data block whose hash function, using the</a:t>
            </a:r>
          </a:p>
          <a:p>
            <a:r>
              <a:rPr lang="en-US" sz="1200" kern="1200" baseline="0" dirty="0" smtClean="0">
                <a:solidFill>
                  <a:schemeClr val="tx1"/>
                </a:solidFill>
                <a:latin typeface="Arial" charset="0"/>
                <a:ea typeface="ＭＳ Ｐゴシック" charset="-128"/>
                <a:cs typeface="ＭＳ Ｐゴシック" charset="-128"/>
              </a:rPr>
              <a:t>function H, is h . Because H is a many-to-one mapping, for any given hash value h ,</a:t>
            </a:r>
          </a:p>
          <a:p>
            <a:r>
              <a:rPr lang="en-US" sz="1200" kern="1200" baseline="0" dirty="0" smtClean="0">
                <a:solidFill>
                  <a:schemeClr val="tx1"/>
                </a:solidFill>
                <a:latin typeface="Arial" charset="0"/>
                <a:ea typeface="ＭＳ Ｐゴシック" charset="-128"/>
                <a:cs typeface="ＭＳ Ｐゴシック" charset="-128"/>
              </a:rPr>
              <a:t>there will in general be multiple preimages. A collision  occurs if we have x ≠ y  and</a:t>
            </a:r>
          </a:p>
          <a:p>
            <a:r>
              <a:rPr lang="en-US" sz="1200" kern="1200" baseline="0" dirty="0" smtClean="0">
                <a:solidFill>
                  <a:schemeClr val="tx1"/>
                </a:solidFill>
                <a:latin typeface="Arial" charset="0"/>
                <a:ea typeface="ＭＳ Ｐゴシック" charset="-128"/>
                <a:cs typeface="ＭＳ Ｐゴシック" charset="-128"/>
              </a:rPr>
              <a:t>H(x ) =  H(y ). Because we are using hash functions for data integrity, collisions are</a:t>
            </a:r>
          </a:p>
          <a:p>
            <a:r>
              <a:rPr lang="en-US" sz="1200" kern="1200" baseline="0" dirty="0" smtClean="0">
                <a:solidFill>
                  <a:schemeClr val="tx1"/>
                </a:solidFill>
                <a:latin typeface="Arial" charset="0"/>
                <a:ea typeface="ＭＳ Ｐゴシック" charset="-128"/>
                <a:cs typeface="ＭＳ Ｐゴシック" charset="-128"/>
              </a:rPr>
              <a:t>clearly undesirable.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10</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915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915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8191DD0C-DD06-D44B-96F2-A4C6E2647C1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368CF45-107E-3A43-B41C-49734707188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326EA033-8597-3049-8773-CCC6AC5D822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F1728BE-13F3-5C48-BF2B-9575571F86C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4A7391AD-FBB0-8C4D-BB68-A5A5732327B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A6F8F0B7-C84B-544F-AF43-D127F19AAF0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213542E5-7711-274C-9064-F2FD825F379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1DD8B53D-80EA-0E43-9756-1F936B3CBF8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12990D61-A373-C24C-B050-86EED6ABECC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BB999EC-4631-C441-897A-CD82D52C780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FC89AD03-3688-5644-8210-750C3F3CC70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806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807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807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811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812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813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813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813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smtClean="0"/>
              <a:t>© 2017 Pearson Education, Inc., Hoboken, NJ. All rights reserved.  </a:t>
            </a:r>
            <a:endParaRPr lang="en-US" dirty="0"/>
          </a:p>
        </p:txBody>
      </p:sp>
      <p:sp>
        <p:nvSpPr>
          <p:cNvPr id="8813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87A12774-7680-C74B-A149-26524C30EE62}" type="slidenum">
              <a:rPr lang="en-US"/>
              <a:pPr>
                <a:defRPr/>
              </a:pPr>
              <a:t>‹#›</a:t>
            </a:fld>
            <a:endParaRPr lang="en-US" dirty="0"/>
          </a:p>
        </p:txBody>
      </p:sp>
      <p:sp>
        <p:nvSpPr>
          <p:cNvPr id="8813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03C9D31D-5C05-E248-A7ED-46FCD7F50A99}"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19.pdf"/><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Seventh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724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and Security</a:t>
            </a:r>
            <a:endParaRPr lang="en-US" dirty="0"/>
          </a:p>
        </p:txBody>
      </p:sp>
      <p:sp>
        <p:nvSpPr>
          <p:cNvPr id="6" name="Text Placeholder 5"/>
          <p:cNvSpPr>
            <a:spLocks noGrp="1"/>
          </p:cNvSpPr>
          <p:nvPr>
            <p:ph type="body" idx="1"/>
          </p:nvPr>
        </p:nvSpPr>
        <p:spPr>
          <a:xfrm>
            <a:off x="762000" y="1676400"/>
            <a:ext cx="3566160" cy="639762"/>
          </a:xfrm>
        </p:spPr>
        <p:txBody>
          <a:bodyPr/>
          <a:lstStyle/>
          <a:p>
            <a:r>
              <a:rPr lang="en-US" dirty="0" smtClean="0">
                <a:ln>
                  <a:solidFill>
                    <a:schemeClr val="accent4">
                      <a:lumMod val="75000"/>
                    </a:schemeClr>
                  </a:solidFill>
                </a:ln>
              </a:rPr>
              <a:t>Preimage </a:t>
            </a:r>
            <a:endParaRPr lang="en-US" dirty="0">
              <a:ln>
                <a:solidFill>
                  <a:schemeClr val="accent4">
                    <a:lumMod val="75000"/>
                  </a:schemeClr>
                </a:solidFill>
              </a:ln>
            </a:endParaRPr>
          </a:p>
        </p:txBody>
      </p:sp>
      <p:sp>
        <p:nvSpPr>
          <p:cNvPr id="7" name="Content Placeholder 6"/>
          <p:cNvSpPr>
            <a:spLocks noGrp="1"/>
          </p:cNvSpPr>
          <p:nvPr>
            <p:ph sz="half" idx="2"/>
          </p:nvPr>
        </p:nvSpPr>
        <p:spPr>
          <a:xfrm>
            <a:off x="777240" y="2362201"/>
            <a:ext cx="3566160" cy="4038599"/>
          </a:xfrm>
        </p:spPr>
        <p:txBody>
          <a:bodyPr>
            <a:normAutofit lnSpcReduction="10000"/>
          </a:bodyPr>
          <a:lstStyle/>
          <a:p>
            <a:r>
              <a:rPr lang="en-US" i="1" dirty="0" smtClean="0"/>
              <a:t>x </a:t>
            </a:r>
            <a:r>
              <a:rPr lang="en-US" dirty="0" smtClean="0"/>
              <a:t>is the preimage of </a:t>
            </a:r>
            <a:r>
              <a:rPr lang="en-US" i="1" dirty="0" smtClean="0"/>
              <a:t>h </a:t>
            </a:r>
            <a:r>
              <a:rPr lang="en-US" dirty="0" smtClean="0"/>
              <a:t>for a hash value </a:t>
            </a:r>
            <a:r>
              <a:rPr lang="en-US" i="1" dirty="0" smtClean="0"/>
              <a:t>h = </a:t>
            </a:r>
            <a:r>
              <a:rPr lang="en-US" dirty="0" smtClean="0"/>
              <a:t>H(</a:t>
            </a:r>
            <a:r>
              <a:rPr lang="en-US" i="1" dirty="0" smtClean="0"/>
              <a:t>x)</a:t>
            </a:r>
          </a:p>
          <a:p>
            <a:r>
              <a:rPr lang="en-US" dirty="0" smtClean="0"/>
              <a:t>Is a data block whose hash function, using the function H, is </a:t>
            </a:r>
            <a:r>
              <a:rPr lang="en-US" i="1" dirty="0" smtClean="0"/>
              <a:t>h</a:t>
            </a:r>
          </a:p>
          <a:p>
            <a:r>
              <a:rPr lang="en-US" dirty="0" smtClean="0"/>
              <a:t>Because H is a many-to-one mapping, for any given hash value </a:t>
            </a:r>
            <a:r>
              <a:rPr lang="en-US" i="1" dirty="0" smtClean="0"/>
              <a:t>h, </a:t>
            </a:r>
            <a:r>
              <a:rPr lang="en-US" dirty="0" smtClean="0"/>
              <a:t>there will in general be multiple preimages</a:t>
            </a:r>
            <a:endParaRPr lang="en-US" dirty="0"/>
          </a:p>
        </p:txBody>
      </p:sp>
      <p:sp>
        <p:nvSpPr>
          <p:cNvPr id="8" name="Text Placeholder 7"/>
          <p:cNvSpPr>
            <a:spLocks noGrp="1"/>
          </p:cNvSpPr>
          <p:nvPr>
            <p:ph type="body" sz="quarter" idx="3"/>
          </p:nvPr>
        </p:nvSpPr>
        <p:spPr/>
        <p:txBody>
          <a:bodyPr/>
          <a:lstStyle/>
          <a:p>
            <a:r>
              <a:rPr lang="en-US" dirty="0" smtClean="0">
                <a:ln>
                  <a:solidFill>
                    <a:schemeClr val="accent4">
                      <a:lumMod val="75000"/>
                    </a:schemeClr>
                  </a:solidFill>
                </a:ln>
              </a:rPr>
              <a:t>Collision </a:t>
            </a:r>
          </a:p>
        </p:txBody>
      </p:sp>
      <p:sp>
        <p:nvSpPr>
          <p:cNvPr id="9" name="Content Placeholder 8"/>
          <p:cNvSpPr>
            <a:spLocks noGrp="1"/>
          </p:cNvSpPr>
          <p:nvPr>
            <p:ph sz="quarter" idx="4"/>
          </p:nvPr>
        </p:nvSpPr>
        <p:spPr>
          <a:xfrm>
            <a:off x="4766048" y="2590799"/>
            <a:ext cx="3566160" cy="3962401"/>
          </a:xfrm>
        </p:spPr>
        <p:txBody>
          <a:bodyPr/>
          <a:lstStyle/>
          <a:p>
            <a:r>
              <a:rPr lang="en-US" dirty="0" smtClean="0"/>
              <a:t>Occurs if we have </a:t>
            </a:r>
            <a:r>
              <a:rPr lang="en-US" i="1" dirty="0" smtClean="0"/>
              <a:t>x ≠ y </a:t>
            </a:r>
            <a:r>
              <a:rPr lang="en-US" dirty="0" smtClean="0"/>
              <a:t>and H(</a:t>
            </a:r>
            <a:r>
              <a:rPr lang="en-US" i="1" dirty="0" smtClean="0"/>
              <a:t>x) = </a:t>
            </a:r>
            <a:r>
              <a:rPr lang="en-US" dirty="0" smtClean="0"/>
              <a:t>H(</a:t>
            </a:r>
            <a:r>
              <a:rPr lang="en-US" i="1" dirty="0" smtClean="0"/>
              <a:t>y)</a:t>
            </a:r>
          </a:p>
          <a:p>
            <a:r>
              <a:rPr lang="en-US" dirty="0" smtClean="0"/>
              <a:t>Because we are using hash functions for data integrity, collisions are clearly undesirable</a:t>
            </a:r>
            <a:endParaRPr lang="en-US" dirty="0"/>
          </a:p>
        </p:txBody>
      </p:sp>
      <p:pic>
        <p:nvPicPr>
          <p:cNvPr id="10" name="Picture 9"/>
          <p:cNvPicPr>
            <a:picLocks noChangeAspect="1"/>
          </p:cNvPicPr>
          <p:nvPr/>
        </p:nvPicPr>
        <p:blipFill>
          <a:blip r:embed="rId3"/>
          <a:stretch>
            <a:fillRect/>
          </a:stretch>
        </p:blipFill>
        <p:spPr>
          <a:xfrm>
            <a:off x="5562600" y="5105400"/>
            <a:ext cx="2043953" cy="1219200"/>
          </a:xfrm>
          <a:prstGeom prst="rect">
            <a:avLst/>
          </a:prstGeom>
        </p:spPr>
      </p:pic>
      <p:sp>
        <p:nvSpPr>
          <p:cNvPr id="11" name="Footer Placeholder 10"/>
          <p:cNvSpPr>
            <a:spLocks noGrp="1"/>
          </p:cNvSpPr>
          <p:nvPr>
            <p:ph type="ftr" sz="quarter" idx="11"/>
          </p:nvPr>
        </p:nvSpPr>
        <p:spPr>
          <a:xfrm>
            <a:off x="0" y="6537325"/>
            <a:ext cx="5638799" cy="320675"/>
          </a:xfrm>
        </p:spPr>
        <p:txBody>
          <a:bodyPr/>
          <a:lstStyle/>
          <a:p>
            <a:pPr>
              <a:defRPr/>
            </a:pPr>
            <a:r>
              <a:rPr lang="en-US" dirty="0" smtClean="0"/>
              <a:t>© 2017 Pearson Education, Inc., Hoboken, NJ. All rights reserved.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 y="39688"/>
            <a:ext cx="9144000" cy="1412875"/>
          </a:xfrm>
        </p:spPr>
        <p:txBody>
          <a:bodyPr/>
          <a:lstStyle/>
          <a:p>
            <a:pPr eaLnBrk="1" hangingPunct="1">
              <a:lnSpc>
                <a:spcPts val="4500"/>
              </a:lnSpc>
              <a:defRPr/>
            </a:pPr>
            <a:r>
              <a:rPr lang="en-US" sz="4000" dirty="0" smtClean="0">
                <a:ea typeface="ＭＳ Ｐゴシック" pitchFamily="-107" charset="-128"/>
                <a:cs typeface="ＭＳ Ｐゴシック" pitchFamily="-107" charset="-128"/>
              </a:rPr>
              <a:t>Table 11.1</a:t>
            </a:r>
            <a:br>
              <a:rPr lang="en-US" sz="4000" dirty="0" smtClean="0">
                <a:ea typeface="ＭＳ Ｐゴシック" pitchFamily="-107" charset="-128"/>
                <a:cs typeface="ＭＳ Ｐゴシック" pitchFamily="-107" charset="-128"/>
              </a:rPr>
            </a:br>
            <a:r>
              <a:rPr lang="en-US" sz="2800" dirty="0" smtClean="0">
                <a:ea typeface="ＭＳ Ｐゴシック" pitchFamily="-107" charset="-128"/>
                <a:cs typeface="ＭＳ Ｐゴシック" pitchFamily="-107" charset="-128"/>
              </a:rPr>
              <a:t>Requirements for a Cryptographic Hash Function H</a:t>
            </a:r>
            <a:endParaRPr lang="en-AU" sz="4000" dirty="0" smtClean="0">
              <a:ea typeface="ＭＳ Ｐゴシック" pitchFamily="-107" charset="-128"/>
              <a:cs typeface="ＭＳ Ｐゴシック" pitchFamily="-107" charset="-128"/>
            </a:endParaRP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2628"/>
              <a:stretch>
                <a:fillRect/>
              </a:stretch>
            </p:blipFill>
          </mc:Choice>
          <mc:Fallback>
            <p:blipFill>
              <a:blip r:embed="rId4"/>
              <a:srcRect b="2628"/>
              <a:stretch>
                <a:fillRect/>
              </a:stretch>
            </p:blipFill>
          </mc:Fallback>
        </mc:AlternateContent>
        <p:spPr>
          <a:xfrm>
            <a:off x="176039" y="1689100"/>
            <a:ext cx="8739361" cy="4867758"/>
          </a:xfrm>
          <a:prstGeom prst="rect">
            <a:avLst/>
          </a:prstGeom>
        </p:spPr>
      </p:pic>
      <p:sp>
        <p:nvSpPr>
          <p:cNvPr id="6" name="TextBox 5"/>
          <p:cNvSpPr txBox="1"/>
          <p:nvPr/>
        </p:nvSpPr>
        <p:spPr>
          <a:xfrm>
            <a:off x="5486400" y="6400800"/>
            <a:ext cx="4953000" cy="338554"/>
          </a:xfrm>
          <a:prstGeom prst="rect">
            <a:avLst/>
          </a:prstGeom>
          <a:noFill/>
        </p:spPr>
        <p:txBody>
          <a:bodyPr wrap="square" rtlCol="0">
            <a:spAutoFit/>
          </a:bodyPr>
          <a:lstStyle/>
          <a:p>
            <a:r>
              <a:rPr lang="en-US" sz="1600" dirty="0" smtClean="0"/>
              <a:t>(</a:t>
            </a:r>
            <a:r>
              <a:rPr lang="en-US" sz="1200" dirty="0" smtClean="0"/>
              <a:t>Table can be found on page 323 in textbook.)</a:t>
            </a:r>
            <a:endParaRPr lang="en-US" sz="1200" dirty="0"/>
          </a:p>
        </p:txBody>
      </p:sp>
      <p:sp>
        <p:nvSpPr>
          <p:cNvPr id="7" name="Footer Placeholder 6"/>
          <p:cNvSpPr>
            <a:spLocks noGrp="1"/>
          </p:cNvSpPr>
          <p:nvPr>
            <p:ph type="ftr" sz="quarter" idx="11"/>
          </p:nvPr>
        </p:nvSpPr>
        <p:spPr>
          <a:xfrm>
            <a:off x="0" y="6492875"/>
            <a:ext cx="4648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25455" r="9412" b="33636"/>
              <a:stretch>
                <a:fillRect/>
              </a:stretch>
            </p:blipFill>
          </mc:Choice>
          <mc:Fallback>
            <p:blipFill>
              <a:blip r:embed="rId4"/>
              <a:srcRect l="10588" t="25455" r="9412" b="33636"/>
              <a:stretch>
                <a:fillRect/>
              </a:stretch>
            </p:blipFill>
          </mc:Fallback>
        </mc:AlternateContent>
        <p:spPr>
          <a:xfrm>
            <a:off x="-152400" y="-304800"/>
            <a:ext cx="9601200" cy="6353703"/>
          </a:xfrm>
          <a:prstGeom prst="rect">
            <a:avLst/>
          </a:prstGeom>
        </p:spPr>
      </p:pic>
      <p:sp>
        <p:nvSpPr>
          <p:cNvPr id="3" name="Footer Placeholder 2"/>
          <p:cNvSpPr>
            <a:spLocks noGrp="1"/>
          </p:cNvSpPr>
          <p:nvPr>
            <p:ph type="ftr" sz="quarter" idx="11"/>
          </p:nvPr>
        </p:nvSpPr>
        <p:spPr>
          <a:xfrm>
            <a:off x="0" y="6492875"/>
            <a:ext cx="5791200" cy="365125"/>
          </a:xfrm>
        </p:spPr>
        <p:txBody>
          <a:bodyPr/>
          <a:lstStyle/>
          <a:p>
            <a:pPr>
              <a:defRPr/>
            </a:pPr>
            <a:r>
              <a:rPr lang="en-US" sz="1000" dirty="0" smtClean="0"/>
              <a:t>© 2017 Pearson Education, Inc., Hoboken, NJ. All rights reserved.  </a:t>
            </a:r>
            <a:endParaRPr lang="en-US" sz="1000" dirty="0"/>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73182" r="9412" b="21818"/>
              <a:stretch>
                <a:fillRect/>
              </a:stretch>
            </p:blipFill>
          </mc:Choice>
          <mc:Fallback>
            <p:blipFill>
              <a:blip r:embed="rId4"/>
              <a:srcRect l="10588" t="73182" r="9412" b="21818"/>
              <a:stretch>
                <a:fillRect/>
              </a:stretch>
            </p:blipFill>
          </mc:Fallback>
        </mc:AlternateContent>
        <p:spPr>
          <a:xfrm>
            <a:off x="457200" y="5867400"/>
            <a:ext cx="8382000" cy="676546"/>
          </a:xfrm>
          <a:prstGeom prst="rect">
            <a:avLst/>
          </a:prstGeom>
        </p:spPr>
      </p:pic>
    </p:spTree>
  </p:cSld>
  <p:clrMapOvr>
    <a:masterClrMapping/>
  </p:clrMapOvr>
  <p:transition spd="med">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2286000"/>
            <a:ext cx="8654988" cy="3714433"/>
          </a:xfrm>
          <a:prstGeom prst="rect">
            <a:avLst/>
          </a:prstGeom>
        </p:spPr>
      </p:pic>
      <p:sp>
        <p:nvSpPr>
          <p:cNvPr id="3" name="Rectangle 2"/>
          <p:cNvSpPr/>
          <p:nvPr/>
        </p:nvSpPr>
        <p:spPr>
          <a:xfrm>
            <a:off x="228600" y="5943600"/>
            <a:ext cx="8686800" cy="338554"/>
          </a:xfrm>
          <a:prstGeom prst="rect">
            <a:avLst/>
          </a:prstGeom>
        </p:spPr>
        <p:txBody>
          <a:bodyPr wrap="square">
            <a:spAutoFit/>
          </a:bodyPr>
          <a:lstStyle/>
          <a:p>
            <a:r>
              <a:rPr lang="en-US" sz="1600" dirty="0"/>
              <a:t>* Resistance required if attacker is able to mount a chosen message attack</a:t>
            </a:r>
            <a:r>
              <a:rPr lang="en-US" sz="1600" dirty="0" smtClean="0"/>
              <a:t> </a:t>
            </a:r>
            <a:endParaRPr lang="en-US" sz="1600" dirty="0"/>
          </a:p>
        </p:txBody>
      </p:sp>
      <p:sp>
        <p:nvSpPr>
          <p:cNvPr id="4" name="Rectangle 2"/>
          <p:cNvSpPr txBox="1">
            <a:spLocks noChangeArrowheads="1"/>
          </p:cNvSpPr>
          <p:nvPr/>
        </p:nvSpPr>
        <p:spPr bwMode="auto">
          <a:xfrm>
            <a:off x="0" y="381000"/>
            <a:ext cx="9144000"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5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Table 11.2</a:t>
            </a:r>
            <a:b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br>
            <a:r>
              <a:rPr kumimoji="0" lang="en-US" sz="2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Hash Function Resistance Properties</a:t>
            </a:r>
            <a:r>
              <a:rPr kumimoji="0" lang="en-US" sz="2800" b="0" i="0" u="none" strike="noStrike" kern="1200" cap="none" spc="0" normalizeH="0" noProof="0" dirty="0" smtClean="0">
                <a:ln>
                  <a:noFill/>
                </a:ln>
                <a:solidFill>
                  <a:schemeClr val="tx2"/>
                </a:solidFill>
                <a:effectLst/>
                <a:uLnTx/>
                <a:uFillTx/>
                <a:latin typeface="+mn-lt"/>
                <a:ea typeface="ＭＳ Ｐゴシック" pitchFamily="-107" charset="-128"/>
                <a:cs typeface="ＭＳ Ｐゴシック" pitchFamily="-107" charset="-128"/>
              </a:rPr>
              <a:t> Required for Various Data Integrity Applications</a:t>
            </a:r>
            <a:endParaRPr kumimoji="0" lang="en-AU"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endParaRPr>
          </a:p>
        </p:txBody>
      </p:sp>
      <p:sp>
        <p:nvSpPr>
          <p:cNvPr id="5" name="Footer Placeholder 4"/>
          <p:cNvSpPr>
            <a:spLocks noGrp="1"/>
          </p:cNvSpPr>
          <p:nvPr>
            <p:ph type="ftr" sz="quarter" idx="11"/>
          </p:nvPr>
        </p:nvSpPr>
        <p:spPr>
          <a:xfrm>
            <a:off x="0" y="6492875"/>
            <a:ext cx="6486525"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Attacks on Hash Functions</a:t>
            </a:r>
          </a:p>
        </p:txBody>
      </p:sp>
      <p:sp>
        <p:nvSpPr>
          <p:cNvPr id="6" name="Text Placeholder 5"/>
          <p:cNvSpPr>
            <a:spLocks noGrp="1"/>
          </p:cNvSpPr>
          <p:nvPr>
            <p:ph type="body" idx="1"/>
          </p:nvPr>
        </p:nvSpPr>
        <p:spPr>
          <a:xfrm>
            <a:off x="762000" y="1752600"/>
            <a:ext cx="3566160" cy="639762"/>
          </a:xfrm>
        </p:spPr>
        <p:txBody>
          <a:bodyPr/>
          <a:lstStyle/>
          <a:p>
            <a:r>
              <a:rPr lang="en-US" dirty="0" smtClean="0">
                <a:ln>
                  <a:solidFill>
                    <a:schemeClr val="accent4">
                      <a:lumMod val="75000"/>
                    </a:schemeClr>
                  </a:solidFill>
                </a:ln>
              </a:rPr>
              <a:t>Brute-Force Attacks</a:t>
            </a:r>
            <a:endParaRPr lang="en-US" dirty="0">
              <a:ln>
                <a:solidFill>
                  <a:schemeClr val="accent4">
                    <a:lumMod val="75000"/>
                  </a:schemeClr>
                </a:solidFill>
              </a:ln>
            </a:endParaRPr>
          </a:p>
        </p:txBody>
      </p:sp>
      <p:sp>
        <p:nvSpPr>
          <p:cNvPr id="3" name="Content Placeholder 2"/>
          <p:cNvSpPr>
            <a:spLocks noGrp="1"/>
          </p:cNvSpPr>
          <p:nvPr>
            <p:ph sz="half" idx="2"/>
          </p:nvPr>
        </p:nvSpPr>
        <p:spPr>
          <a:xfrm>
            <a:off x="762000" y="2438400"/>
            <a:ext cx="3657600" cy="4038600"/>
          </a:xfrm>
        </p:spPr>
        <p:txBody>
          <a:bodyPr>
            <a:normAutofit lnSpcReduction="10000"/>
          </a:bodyPr>
          <a:lstStyle/>
          <a:p>
            <a:r>
              <a:rPr lang="en-US" dirty="0" smtClean="0"/>
              <a:t>Does not depend on the specific algorithm, only depends on bit length</a:t>
            </a:r>
          </a:p>
          <a:p>
            <a:r>
              <a:rPr lang="en-US" dirty="0" smtClean="0"/>
              <a:t>In the case of a hash function, attack depends only on the bit length of the hash value</a:t>
            </a:r>
          </a:p>
          <a:p>
            <a:r>
              <a:rPr lang="en-US" dirty="0" smtClean="0"/>
              <a:t>Method is to pick values at random and try each one until a collision occurs</a:t>
            </a:r>
          </a:p>
        </p:txBody>
      </p:sp>
      <p:sp>
        <p:nvSpPr>
          <p:cNvPr id="7" name="Text Placeholder 6"/>
          <p:cNvSpPr>
            <a:spLocks noGrp="1"/>
          </p:cNvSpPr>
          <p:nvPr>
            <p:ph type="body" sz="quarter" idx="3"/>
          </p:nvPr>
        </p:nvSpPr>
        <p:spPr>
          <a:xfrm>
            <a:off x="4724400" y="1752600"/>
            <a:ext cx="3566160" cy="639762"/>
          </a:xfrm>
        </p:spPr>
        <p:txBody>
          <a:bodyPr/>
          <a:lstStyle/>
          <a:p>
            <a:r>
              <a:rPr lang="en-US" dirty="0" smtClean="0">
                <a:ln>
                  <a:solidFill>
                    <a:schemeClr val="accent4">
                      <a:lumMod val="75000"/>
                    </a:schemeClr>
                  </a:solidFill>
                </a:ln>
              </a:rPr>
              <a:t>Cryptanalysis </a:t>
            </a:r>
          </a:p>
        </p:txBody>
      </p:sp>
      <p:sp>
        <p:nvSpPr>
          <p:cNvPr id="8" name="Content Placeholder 7"/>
          <p:cNvSpPr>
            <a:spLocks noGrp="1"/>
          </p:cNvSpPr>
          <p:nvPr>
            <p:ph sz="quarter" idx="4"/>
          </p:nvPr>
        </p:nvSpPr>
        <p:spPr>
          <a:xfrm>
            <a:off x="4724400" y="2514600"/>
            <a:ext cx="3733800" cy="3733800"/>
          </a:xfrm>
        </p:spPr>
        <p:txBody>
          <a:bodyPr/>
          <a:lstStyle/>
          <a:p>
            <a:r>
              <a:rPr lang="en-US" dirty="0" smtClean="0"/>
              <a:t>An attack based on weaknesses in a particular cryptographic algorithm</a:t>
            </a:r>
          </a:p>
          <a:p>
            <a:r>
              <a:rPr lang="en-US" dirty="0" smtClean="0"/>
              <a:t>Seek to exploit some property of the algorithm to perform some attack other than an exhaustive search</a:t>
            </a:r>
            <a:endParaRPr lang="en-US" dirty="0"/>
          </a:p>
        </p:txBody>
      </p:sp>
      <p:sp>
        <p:nvSpPr>
          <p:cNvPr id="9" name="Footer Placeholder 8"/>
          <p:cNvSpPr>
            <a:spLocks noGrp="1"/>
          </p:cNvSpPr>
          <p:nvPr>
            <p:ph type="ftr" sz="quarter" idx="11"/>
          </p:nvPr>
        </p:nvSpPr>
        <p:spPr>
          <a:xfrm>
            <a:off x="0" y="6492875"/>
            <a:ext cx="7162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39688"/>
            <a:ext cx="9143999" cy="1412875"/>
          </a:xfrm>
        </p:spPr>
        <p:txBody>
          <a:bodyPr/>
          <a:lstStyle/>
          <a:p>
            <a:r>
              <a:rPr lang="en-US" dirty="0" smtClean="0"/>
              <a:t>Secure Hash Algorithm (SHA)</a:t>
            </a:r>
            <a:endParaRPr lang="en-AU" dirty="0"/>
          </a:p>
        </p:txBody>
      </p:sp>
      <p:sp>
        <p:nvSpPr>
          <p:cNvPr id="59395" name="Rectangle 3"/>
          <p:cNvSpPr>
            <a:spLocks noGrp="1" noChangeArrowheads="1"/>
          </p:cNvSpPr>
          <p:nvPr>
            <p:ph idx="1"/>
          </p:nvPr>
        </p:nvSpPr>
        <p:spPr>
          <a:xfrm>
            <a:off x="762000" y="1600200"/>
            <a:ext cx="7570787" cy="4943475"/>
          </a:xfrm>
        </p:spPr>
        <p:txBody>
          <a:bodyPr>
            <a:normAutofit fontScale="85000" lnSpcReduction="20000"/>
          </a:bodyPr>
          <a:lstStyle/>
          <a:p>
            <a:r>
              <a:rPr lang="en-AU" dirty="0" smtClean="0"/>
              <a:t>SHA was originally designed by the National Institute of Standards and Technology (NIST) and published as a federal information processing standard (FIPS 180) in 1993</a:t>
            </a:r>
          </a:p>
          <a:p>
            <a:r>
              <a:rPr lang="en-AU" dirty="0" smtClean="0"/>
              <a:t>Was revised in 1995 as SHA-1</a:t>
            </a:r>
          </a:p>
          <a:p>
            <a:r>
              <a:rPr lang="en-AU" dirty="0" smtClean="0"/>
              <a:t>Based on the hash function MD4 and its design closely models MD4</a:t>
            </a:r>
          </a:p>
          <a:p>
            <a:r>
              <a:rPr lang="en-AU" dirty="0" smtClean="0"/>
              <a:t>Produces 160-bit hash values </a:t>
            </a:r>
          </a:p>
          <a:p>
            <a:r>
              <a:rPr lang="en-AU" dirty="0" smtClean="0"/>
              <a:t>In 2002 NIST produced a revised version of the standard that defined three new versions of SHA with hash value lengths of 256, 384, and 512</a:t>
            </a:r>
          </a:p>
          <a:p>
            <a:pPr lvl="1"/>
            <a:r>
              <a:rPr lang="en-AU" dirty="0" smtClean="0"/>
              <a:t>Collectively known as SHA-2</a:t>
            </a:r>
          </a:p>
        </p:txBody>
      </p:sp>
      <p:sp>
        <p:nvSpPr>
          <p:cNvPr id="4" name="Footer Placeholder 3"/>
          <p:cNvSpPr>
            <a:spLocks noGrp="1"/>
          </p:cNvSpPr>
          <p:nvPr>
            <p:ph type="ftr" sz="quarter" idx="11"/>
          </p:nvPr>
        </p:nvSpPr>
        <p:spPr>
          <a:xfrm>
            <a:off x="0" y="6492875"/>
            <a:ext cx="75438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096000"/>
            <a:ext cx="3503283" cy="615553"/>
          </a:xfrm>
          <a:prstGeom prst="rect">
            <a:avLst/>
          </a:prstGeom>
          <a:noFill/>
        </p:spPr>
        <p:txBody>
          <a:bodyPr wrap="none" rtlCol="0">
            <a:spAutoFit/>
          </a:bodyPr>
          <a:lstStyle/>
          <a:p>
            <a:r>
              <a:rPr lang="en-US" sz="1600" dirty="0" smtClean="0"/>
              <a:t>Note:  All </a:t>
            </a:r>
            <a:r>
              <a:rPr lang="en-US" sz="1600" dirty="0"/>
              <a:t>sizes are measured in bits.</a:t>
            </a:r>
          </a:p>
          <a:p>
            <a:endParaRPr lang="en-US" dirty="0"/>
          </a:p>
        </p:txBody>
      </p:sp>
      <p:sp>
        <p:nvSpPr>
          <p:cNvPr id="8" name="Rectangle 2"/>
          <p:cNvSpPr txBox="1">
            <a:spLocks noChangeArrowheads="1"/>
          </p:cNvSpPr>
          <p:nvPr/>
        </p:nvSpPr>
        <p:spPr bwMode="auto">
          <a:xfrm>
            <a:off x="0" y="0"/>
            <a:ext cx="9144000"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500"/>
              </a:lnSpc>
              <a:spcBef>
                <a:spcPct val="0"/>
              </a:spcBef>
              <a:spcAft>
                <a:spcPct val="0"/>
              </a:spcAft>
              <a:buClrTx/>
              <a:buSzTx/>
              <a:buFontTx/>
              <a:buNone/>
              <a:tabLst/>
              <a:defRPr/>
            </a:pPr>
            <a:r>
              <a:rPr kumimoji="0" lang="en-US" sz="4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Table 11.3</a:t>
            </a:r>
            <a: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
            </a:r>
            <a:b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br>
            <a:r>
              <a:rPr kumimoji="0" lang="en-US" sz="36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Comparison of SHA Parameters</a:t>
            </a:r>
            <a:endParaRPr kumimoji="0" lang="en-AU" sz="4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endParaRPr>
          </a:p>
        </p:txBody>
      </p:sp>
      <p:sp>
        <p:nvSpPr>
          <p:cNvPr id="5" name="Footer Placeholder 4"/>
          <p:cNvSpPr>
            <a:spLocks noGrp="1"/>
          </p:cNvSpPr>
          <p:nvPr>
            <p:ph type="ftr" sz="quarter" idx="11"/>
          </p:nvPr>
        </p:nvSpPr>
        <p:spPr>
          <a:xfrm>
            <a:off x="0" y="6492875"/>
            <a:ext cx="6400800" cy="365125"/>
          </a:xfrm>
        </p:spPr>
        <p:txBody>
          <a:bodyPr/>
          <a:lstStyle/>
          <a:p>
            <a:pPr>
              <a:defRPr/>
            </a:pPr>
            <a:r>
              <a:rPr lang="en-US" sz="1050" dirty="0" smtClean="0"/>
              <a:t>© 2017 Pearson Education, Inc., Hoboken, NJ. All rights reserved.  </a:t>
            </a:r>
            <a:endParaRPr lang="en-US" sz="1050" dirty="0"/>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1600200"/>
            <a:ext cx="9238540" cy="4648200"/>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05000" y="-152401"/>
            <a:ext cx="5486400" cy="7100047"/>
          </a:xfrm>
          <a:prstGeom prst="rect">
            <a:avLst/>
          </a:prstGeom>
        </p:spPr>
      </p:pic>
      <p:sp>
        <p:nvSpPr>
          <p:cNvPr id="3" name="Footer Placeholder 2"/>
          <p:cNvSpPr>
            <a:spLocks noGrp="1"/>
          </p:cNvSpPr>
          <p:nvPr>
            <p:ph type="ftr" sz="quarter" idx="11"/>
          </p:nvPr>
        </p:nvSpPr>
        <p:spPr>
          <a:xfrm>
            <a:off x="0" y="6492875"/>
            <a:ext cx="5114925"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2050638514"/>
      </p:ext>
    </p:extLst>
  </p:cSld>
  <p:clrMapOvr>
    <a:masterClrMapping/>
  </p:clrMapOvr>
  <p:transition spd="med">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1818"/>
              <a:stretch>
                <a:fillRect/>
              </a:stretch>
            </p:blipFill>
          </mc:Choice>
          <mc:Fallback>
            <p:blipFill>
              <a:blip r:embed="rId4"/>
              <a:srcRect t="8182" b="1818"/>
              <a:stretch>
                <a:fillRect/>
              </a:stretch>
            </p:blipFill>
          </mc:Fallback>
        </mc:AlternateContent>
        <p:spPr>
          <a:xfrm>
            <a:off x="1600200" y="-161727"/>
            <a:ext cx="6027024" cy="7019727"/>
          </a:xfrm>
          <a:prstGeom prst="rect">
            <a:avLst/>
          </a:prstGeom>
        </p:spPr>
      </p:pic>
      <p:sp>
        <p:nvSpPr>
          <p:cNvPr id="3" name="Footer Placeholder 2"/>
          <p:cNvSpPr>
            <a:spLocks noGrp="1"/>
          </p:cNvSpPr>
          <p:nvPr>
            <p:ph type="ftr" sz="quarter" idx="11"/>
          </p:nvPr>
        </p:nvSpPr>
        <p:spPr>
          <a:xfrm>
            <a:off x="0" y="6492875"/>
            <a:ext cx="59436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2883611710"/>
      </p:ext>
    </p:extLst>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smtClean="0"/>
              <a:t>Message Authentication Code (MAC)</a:t>
            </a:r>
            <a:endParaRPr lang="en-US" dirty="0"/>
          </a:p>
        </p:txBody>
      </p:sp>
      <p:sp>
        <p:nvSpPr>
          <p:cNvPr id="5" name="Content Placeholder 4"/>
          <p:cNvSpPr>
            <a:spLocks noGrp="1"/>
          </p:cNvSpPr>
          <p:nvPr>
            <p:ph idx="1"/>
          </p:nvPr>
        </p:nvSpPr>
        <p:spPr>
          <a:xfrm>
            <a:off x="792163" y="1762125"/>
            <a:ext cx="7570787" cy="1743075"/>
          </a:xfrm>
        </p:spPr>
        <p:txBody>
          <a:bodyPr>
            <a:normAutofit fontScale="92500" lnSpcReduction="20000"/>
          </a:bodyPr>
          <a:lstStyle/>
          <a:p>
            <a:r>
              <a:rPr lang="en-US" dirty="0" smtClean="0"/>
              <a:t>Also known as a </a:t>
            </a:r>
            <a:r>
              <a:rPr lang="en-US" i="1" dirty="0" smtClean="0"/>
              <a:t>keyed hash function</a:t>
            </a:r>
            <a:endParaRPr lang="en-US" dirty="0" smtClean="0"/>
          </a:p>
          <a:p>
            <a:r>
              <a:rPr lang="en-US" dirty="0" smtClean="0"/>
              <a:t>Typically used between two parties that share a secret key to authenticate information exchanged between those parties</a:t>
            </a:r>
          </a:p>
        </p:txBody>
      </p:sp>
      <p:graphicFrame>
        <p:nvGraphicFramePr>
          <p:cNvPr id="6" name="Diagram 5"/>
          <p:cNvGraphicFramePr/>
          <p:nvPr/>
        </p:nvGraphicFramePr>
        <p:xfrm>
          <a:off x="1219200" y="3657600"/>
          <a:ext cx="67818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0" y="6492875"/>
            <a:ext cx="60960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74860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11</a:t>
            </a:r>
            <a:endParaRPr lang="en-US" dirty="0">
              <a:ea typeface="+mj-ea"/>
              <a:cs typeface="+mj-cs"/>
            </a:endParaRPr>
          </a:p>
        </p:txBody>
      </p:sp>
      <p:sp>
        <p:nvSpPr>
          <p:cNvPr id="31747" name="Subtitle 13"/>
          <p:cNvSpPr>
            <a:spLocks noGrp="1"/>
          </p:cNvSpPr>
          <p:nvPr>
            <p:ph type="subTitle" idx="1"/>
          </p:nvPr>
        </p:nvSpPr>
        <p:spPr>
          <a:xfrm>
            <a:off x="1524000" y="5203825"/>
            <a:ext cx="6096000" cy="852488"/>
          </a:xfrm>
        </p:spPr>
        <p:txBody>
          <a:bodyPr>
            <a:normAutofit/>
          </a:bodyPr>
          <a:lstStyle/>
          <a:p>
            <a:r>
              <a:rPr lang="en-US" sz="3300" dirty="0" smtClean="0"/>
              <a:t>Cryptographic Hash Functions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029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Signature</a:t>
            </a:r>
            <a:endParaRPr lang="en-US" dirty="0"/>
          </a:p>
        </p:txBody>
      </p:sp>
      <p:sp>
        <p:nvSpPr>
          <p:cNvPr id="5" name="Content Placeholder 4"/>
          <p:cNvSpPr>
            <a:spLocks noGrp="1"/>
          </p:cNvSpPr>
          <p:nvPr>
            <p:ph idx="1"/>
          </p:nvPr>
        </p:nvSpPr>
        <p:spPr>
          <a:xfrm>
            <a:off x="792163" y="1762125"/>
            <a:ext cx="7570787" cy="4562475"/>
          </a:xfrm>
        </p:spPr>
        <p:txBody>
          <a:bodyPr>
            <a:normAutofit fontScale="92500" lnSpcReduction="10000"/>
          </a:bodyPr>
          <a:lstStyle/>
          <a:p>
            <a:r>
              <a:rPr lang="en-US" dirty="0" smtClean="0"/>
              <a:t>Operation is similar to that of the MAC</a:t>
            </a:r>
          </a:p>
          <a:p>
            <a:r>
              <a:rPr lang="en-US" dirty="0" smtClean="0"/>
              <a:t>The hash value of a message is encrypted with a user’s private key</a:t>
            </a:r>
          </a:p>
          <a:p>
            <a:r>
              <a:rPr lang="en-US" dirty="0" smtClean="0"/>
              <a:t>Anyone who knows the user’s public key can verify the integrity of the message</a:t>
            </a:r>
          </a:p>
          <a:p>
            <a:r>
              <a:rPr lang="en-US" dirty="0" smtClean="0"/>
              <a:t>An attacker who wishes to alter the message would need to know the user’s private key</a:t>
            </a:r>
          </a:p>
          <a:p>
            <a:r>
              <a:rPr lang="en-US" dirty="0" smtClean="0"/>
              <a:t>Implications of digital signatures go beyond just message authentication</a:t>
            </a:r>
            <a:endParaRPr lang="en-US" dirty="0"/>
          </a:p>
        </p:txBody>
      </p:sp>
      <p:sp>
        <p:nvSpPr>
          <p:cNvPr id="6" name="Footer Placeholder 5"/>
          <p:cNvSpPr>
            <a:spLocks noGrp="1"/>
          </p:cNvSpPr>
          <p:nvPr>
            <p:ph type="ftr" sz="quarter" idx="11"/>
          </p:nvPr>
        </p:nvSpPr>
        <p:spPr>
          <a:xfrm>
            <a:off x="0" y="6492875"/>
            <a:ext cx="60198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2519014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0000" b="12727"/>
              <a:stretch>
                <a:fillRect/>
              </a:stretch>
            </p:blipFill>
          </mc:Choice>
          <mc:Fallback>
            <p:blipFill>
              <a:blip r:embed="rId4"/>
              <a:srcRect t="80000" b="12727"/>
              <a:stretch>
                <a:fillRect/>
              </a:stretch>
            </p:blipFill>
          </mc:Fallback>
        </mc:AlternateContent>
        <p:spPr>
          <a:xfrm>
            <a:off x="609600" y="5943600"/>
            <a:ext cx="7867292" cy="740532"/>
          </a:xfrm>
          <a:prstGeom prst="rect">
            <a:avLst/>
          </a:prstGeom>
        </p:spPr>
      </p:pic>
      <p:sp>
        <p:nvSpPr>
          <p:cNvPr id="3" name="Footer Placeholder 2"/>
          <p:cNvSpPr>
            <a:spLocks noGrp="1"/>
          </p:cNvSpPr>
          <p:nvPr>
            <p:ph type="ftr" sz="quarter" idx="11"/>
          </p:nvPr>
        </p:nvSpPr>
        <p:spPr>
          <a:xfrm>
            <a:off x="0" y="6492875"/>
            <a:ext cx="6324600" cy="365125"/>
          </a:xfrm>
        </p:spPr>
        <p:txBody>
          <a:bodyPr/>
          <a:lstStyle/>
          <a:p>
            <a:pPr>
              <a:defRPr/>
            </a:pPr>
            <a:r>
              <a:rPr lang="en-US" sz="1000" dirty="0" smtClean="0"/>
              <a:t>© 2017 Pearson Education, Inc., Hoboken, NJ. All rights reserved.  </a:t>
            </a:r>
            <a:endParaRPr lang="en-US" sz="1000" dirty="0"/>
          </a:p>
        </p:txBody>
      </p:sp>
      <p:pic>
        <p:nvPicPr>
          <p:cNvPr id="5" name="Picture 4"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t="20000" b="32727"/>
              <a:stretch>
                <a:fillRect/>
              </a:stretch>
            </p:blipFill>
          </mc:Choice>
          <mc:Fallback>
            <p:blipFill>
              <a:blip r:embed="rId6"/>
              <a:srcRect t="20000" b="32727"/>
              <a:stretch>
                <a:fillRect/>
              </a:stretch>
            </p:blipFill>
          </mc:Fallback>
        </mc:AlternateContent>
        <p:spPr>
          <a:xfrm>
            <a:off x="-152400" y="0"/>
            <a:ext cx="9601200" cy="5873709"/>
          </a:xfrm>
          <a:prstGeom prst="rect">
            <a:avLst/>
          </a:prstGeom>
        </p:spPr>
      </p:pic>
    </p:spTree>
    <p:extLst>
      <p:ext uri="{BB962C8B-B14F-4D97-AF65-F5344CB8AC3E}">
        <p14:creationId xmlns:p14="http://schemas.microsoft.com/office/powerpoint/2010/main" val="3572042336"/>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Summary</a:t>
            </a:r>
            <a:endParaRPr lang="en-AU" dirty="0" smtClean="0"/>
          </a:p>
        </p:txBody>
      </p:sp>
      <p:sp>
        <p:nvSpPr>
          <p:cNvPr id="130051" name="Rectangle 3"/>
          <p:cNvSpPr>
            <a:spLocks noGrp="1" noChangeArrowheads="1"/>
          </p:cNvSpPr>
          <p:nvPr>
            <p:ph sz="half" idx="1"/>
          </p:nvPr>
        </p:nvSpPr>
        <p:spPr>
          <a:xfrm>
            <a:off x="533400" y="1752600"/>
            <a:ext cx="3565525" cy="4778375"/>
          </a:xfrm>
        </p:spPr>
        <p:txBody>
          <a:bodyPr>
            <a:normAutofit fontScale="92500" lnSpcReduction="10000"/>
          </a:bodyPr>
          <a:lstStyle/>
          <a:p>
            <a:r>
              <a:rPr lang="en-US" dirty="0" smtClean="0"/>
              <a:t>Applications of cryptographic hash functions</a:t>
            </a:r>
          </a:p>
          <a:p>
            <a:pPr lvl="1"/>
            <a:r>
              <a:rPr lang="en-US" dirty="0" smtClean="0"/>
              <a:t>Message authentication</a:t>
            </a:r>
          </a:p>
          <a:p>
            <a:pPr lvl="1"/>
            <a:r>
              <a:rPr lang="en-US" dirty="0" smtClean="0"/>
              <a:t>Digital signatures</a:t>
            </a:r>
          </a:p>
          <a:p>
            <a:pPr lvl="1"/>
            <a:r>
              <a:rPr lang="en-US" dirty="0" smtClean="0"/>
              <a:t>Other applications</a:t>
            </a:r>
          </a:p>
          <a:p>
            <a:r>
              <a:rPr lang="en-US" dirty="0" smtClean="0"/>
              <a:t>Requirements and security</a:t>
            </a:r>
          </a:p>
          <a:p>
            <a:pPr lvl="1"/>
            <a:r>
              <a:rPr lang="en-US" dirty="0" smtClean="0"/>
              <a:t>Security requirements for cryptographic hash functions</a:t>
            </a:r>
          </a:p>
          <a:p>
            <a:pPr lvl="1"/>
            <a:r>
              <a:rPr lang="en-US" dirty="0" smtClean="0"/>
              <a:t>Brute-force attacks</a:t>
            </a:r>
          </a:p>
          <a:p>
            <a:pPr lvl="1"/>
            <a:r>
              <a:rPr lang="en-US" dirty="0" smtClean="0"/>
              <a:t>Cryptanalysis </a:t>
            </a:r>
            <a:endParaRPr lang="en-AU" dirty="0" smtClean="0"/>
          </a:p>
        </p:txBody>
      </p:sp>
      <p:sp>
        <p:nvSpPr>
          <p:cNvPr id="130052" name="Content Placeholder 11"/>
          <p:cNvSpPr>
            <a:spLocks noGrp="1"/>
          </p:cNvSpPr>
          <p:nvPr>
            <p:ph sz="half" idx="2"/>
          </p:nvPr>
        </p:nvSpPr>
        <p:spPr>
          <a:xfrm>
            <a:off x="5867400" y="1752600"/>
            <a:ext cx="3124200" cy="4800600"/>
          </a:xfrm>
        </p:spPr>
        <p:txBody>
          <a:bodyPr>
            <a:normAutofit fontScale="92500" lnSpcReduction="10000"/>
          </a:bodyPr>
          <a:lstStyle/>
          <a:p>
            <a:r>
              <a:rPr lang="en-US" dirty="0" smtClean="0"/>
              <a:t>Secure hash algorithm (SHA)</a:t>
            </a: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733800" y="31242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6388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Hash Functions</a:t>
            </a:r>
            <a:endParaRPr lang="en-AU" dirty="0"/>
          </a:p>
        </p:txBody>
      </p:sp>
      <p:sp>
        <p:nvSpPr>
          <p:cNvPr id="55299" name="Rectangle 3"/>
          <p:cNvSpPr>
            <a:spLocks noGrp="1" noChangeArrowheads="1"/>
          </p:cNvSpPr>
          <p:nvPr>
            <p:ph idx="1"/>
          </p:nvPr>
        </p:nvSpPr>
        <p:spPr>
          <a:xfrm>
            <a:off x="792163" y="1762125"/>
            <a:ext cx="7570787" cy="4943475"/>
          </a:xfrm>
        </p:spPr>
        <p:txBody>
          <a:bodyPr>
            <a:normAutofit fontScale="92500" lnSpcReduction="20000"/>
          </a:bodyPr>
          <a:lstStyle/>
          <a:p>
            <a:r>
              <a:rPr lang="en-AU" dirty="0" smtClean="0"/>
              <a:t>A hash function H accepts a variable-length block of data </a:t>
            </a:r>
            <a:r>
              <a:rPr lang="en-AU" i="1" dirty="0" smtClean="0"/>
              <a:t>M </a:t>
            </a:r>
            <a:r>
              <a:rPr lang="en-AU" dirty="0" smtClean="0"/>
              <a:t>as input and produces a fixed-size hash value </a:t>
            </a:r>
          </a:p>
          <a:p>
            <a:pPr lvl="1"/>
            <a:r>
              <a:rPr lang="en-AU" i="1" dirty="0" smtClean="0"/>
              <a:t>h = </a:t>
            </a:r>
            <a:r>
              <a:rPr lang="en-AU" dirty="0" smtClean="0"/>
              <a:t>H(</a:t>
            </a:r>
            <a:r>
              <a:rPr lang="en-AU" i="1" dirty="0" smtClean="0"/>
              <a:t>M</a:t>
            </a:r>
            <a:r>
              <a:rPr lang="en-AU" dirty="0" smtClean="0"/>
              <a:t>)</a:t>
            </a:r>
          </a:p>
          <a:p>
            <a:pPr lvl="1"/>
            <a:r>
              <a:rPr lang="en-AU" dirty="0" smtClean="0"/>
              <a:t>Principal object is data integrity</a:t>
            </a:r>
          </a:p>
          <a:p>
            <a:r>
              <a:rPr lang="en-AU" dirty="0" smtClean="0"/>
              <a:t>Cryptographic hash function</a:t>
            </a:r>
          </a:p>
          <a:p>
            <a:pPr lvl="1"/>
            <a:r>
              <a:rPr lang="en-AU" dirty="0" smtClean="0"/>
              <a:t>An algorithm for which it is computationally infeasible to find either: </a:t>
            </a:r>
          </a:p>
          <a:p>
            <a:pPr lvl="2">
              <a:lnSpc>
                <a:spcPct val="120000"/>
              </a:lnSpc>
              <a:buNone/>
            </a:pPr>
            <a:r>
              <a:rPr lang="en-AU" dirty="0" smtClean="0"/>
              <a:t>	(a) a data object that maps to a pre-specified hash result (the one-way property) </a:t>
            </a:r>
          </a:p>
          <a:p>
            <a:pPr lvl="2">
              <a:lnSpc>
                <a:spcPct val="120000"/>
              </a:lnSpc>
              <a:spcBef>
                <a:spcPts val="1800"/>
              </a:spcBef>
              <a:buNone/>
            </a:pPr>
            <a:r>
              <a:rPr lang="en-AU" dirty="0" smtClean="0"/>
              <a:t>	</a:t>
            </a:r>
            <a:r>
              <a:rPr lang="en-AU" sz="2378" dirty="0" smtClean="0"/>
              <a:t>(b) two data objects that map to the same hash result (the collision-free property)</a:t>
            </a:r>
            <a:endParaRPr lang="en-US" sz="2378" dirty="0"/>
          </a:p>
        </p:txBody>
      </p:sp>
      <p:sp>
        <p:nvSpPr>
          <p:cNvPr id="4" name="Footer Placeholder 3"/>
          <p:cNvSpPr>
            <a:spLocks noGrp="1"/>
          </p:cNvSpPr>
          <p:nvPr>
            <p:ph type="ftr" sz="quarter" idx="11"/>
          </p:nvPr>
        </p:nvSpPr>
        <p:spPr>
          <a:xfrm>
            <a:off x="0" y="6492875"/>
            <a:ext cx="5410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105400" cy="365125"/>
          </a:xfrm>
        </p:spPr>
        <p:txBody>
          <a:bodyPr/>
          <a:lstStyle/>
          <a:p>
            <a:pPr>
              <a:defRPr/>
            </a:pPr>
            <a:r>
              <a:rPr lang="en-US" sz="1000" dirty="0" smtClean="0"/>
              <a:t>© 2017 Pearson Education, Inc., Hoboken, NJ. All rights reserved.  </a:t>
            </a:r>
            <a:endParaRPr lang="en-US" sz="1000" dirty="0"/>
          </a:p>
        </p:txBody>
      </p:sp>
      <p:pic>
        <p:nvPicPr>
          <p:cNvPr id="5" name="Picture 4"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0000" b="30909"/>
              <a:stretch>
                <a:fillRect/>
              </a:stretch>
            </p:blipFill>
          </mc:Choice>
          <mc:Fallback>
            <p:blipFill>
              <a:blip r:embed="rId4"/>
              <a:srcRect t="10000" b="30909"/>
              <a:stretch>
                <a:fillRect/>
              </a:stretch>
            </p:blipFill>
          </mc:Fallback>
        </mc:AlternateContent>
        <p:spPr>
          <a:xfrm>
            <a:off x="533400" y="0"/>
            <a:ext cx="8968084" cy="6858000"/>
          </a:xfrm>
          <a:prstGeom prst="rect">
            <a:avLst/>
          </a:prstGeom>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Hash Function</a:t>
            </a:r>
          </a:p>
        </p:txBody>
      </p:sp>
      <p:sp>
        <p:nvSpPr>
          <p:cNvPr id="5" name="Footer Placeholder 4"/>
          <p:cNvSpPr>
            <a:spLocks noGrp="1"/>
          </p:cNvSpPr>
          <p:nvPr>
            <p:ph type="ftr" sz="quarter" idx="11"/>
          </p:nvPr>
        </p:nvSpPr>
        <p:spPr>
          <a:xfrm>
            <a:off x="0" y="6492875"/>
            <a:ext cx="6019800" cy="365125"/>
          </a:xfrm>
        </p:spPr>
        <p:txBody>
          <a:bodyPr/>
          <a:lstStyle/>
          <a:p>
            <a:pPr>
              <a:defRPr/>
            </a:pPr>
            <a:r>
              <a:rPr lang="en-US" sz="1000" dirty="0" smtClean="0"/>
              <a:t>© 2017 Pearson Education, Inc., Hoboken, NJ. All rights reserved.  </a:t>
            </a:r>
            <a:endParaRPr lang="en-US" sz="1000" dirty="0"/>
          </a:p>
        </p:txBody>
      </p:sp>
      <p:sp>
        <p:nvSpPr>
          <p:cNvPr id="3" name="Content Placeholder 2"/>
          <p:cNvSpPr>
            <a:spLocks noGrp="1"/>
          </p:cNvSpPr>
          <p:nvPr>
            <p:ph idx="1"/>
          </p:nvPr>
        </p:nvSpPr>
        <p:spPr/>
        <p:txBody>
          <a:bodyPr/>
          <a:lstStyle/>
          <a:p>
            <a:r>
              <a:rPr lang="en-US" dirty="0" smtClean="0"/>
              <a:t>The main use of the hash functions is to provide message integrity. </a:t>
            </a:r>
          </a:p>
          <a:p>
            <a:endParaRPr lang="en-US" dirty="0" smtClean="0"/>
          </a:p>
          <a:p>
            <a:r>
              <a:rPr lang="en-US" dirty="0" smtClean="0">
                <a:solidFill>
                  <a:schemeClr val="tx1"/>
                </a:solidFill>
                <a:latin typeface="Arial" charset="0"/>
                <a:ea typeface="ＭＳ Ｐゴシック" charset="-128"/>
                <a:cs typeface="ＭＳ Ｐゴシック" charset="-128"/>
              </a:rPr>
              <a:t>The hash code is used to assures </a:t>
            </a:r>
            <a:r>
              <a:rPr lang="en-US" dirty="0">
                <a:solidFill>
                  <a:schemeClr val="tx1"/>
                </a:solidFill>
                <a:latin typeface="Arial" charset="0"/>
                <a:ea typeface="ＭＳ Ｐゴシック" charset="-128"/>
                <a:cs typeface="ＭＳ Ｐゴシック" charset="-128"/>
              </a:rPr>
              <a:t>that data received are exactly as sent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Other Hash Function Uses</a:t>
            </a:r>
          </a:p>
        </p:txBody>
      </p:sp>
      <p:graphicFrame>
        <p:nvGraphicFramePr>
          <p:cNvPr id="4" name="Content Placeholder 3"/>
          <p:cNvGraphicFramePr>
            <a:graphicFrameLocks noGrp="1"/>
          </p:cNvGraphicFramePr>
          <p:nvPr>
            <p:ph idx="1"/>
          </p:nvPr>
        </p:nvGraphicFramePr>
        <p:xfrm>
          <a:off x="381001" y="1762125"/>
          <a:ext cx="8458200" cy="486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0198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2008543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Hash Functions</a:t>
            </a:r>
            <a:endParaRPr lang="en-GB" dirty="0"/>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5"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90271" y="1676565"/>
            <a:ext cx="7570787" cy="2392528"/>
          </a:xfrm>
          <a:prstGeom prst="rect">
            <a:avLst/>
          </a:prstGeom>
          <a:noFill/>
          <a:ln w="9525">
            <a:noFill/>
            <a:miter lim="800000"/>
            <a:headEnd/>
            <a:tailEnd/>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48" y="4293096"/>
            <a:ext cx="7557821" cy="2006430"/>
          </a:xfrm>
          <a:prstGeom prst="rect">
            <a:avLst/>
          </a:prstGeom>
        </p:spPr>
      </p:pic>
    </p:spTree>
    <p:extLst>
      <p:ext uri="{BB962C8B-B14F-4D97-AF65-F5344CB8AC3E}">
        <p14:creationId xmlns:p14="http://schemas.microsoft.com/office/powerpoint/2010/main" val="127526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Two Simple Hash Functions</a:t>
            </a:r>
          </a:p>
        </p:txBody>
      </p:sp>
      <p:sp>
        <p:nvSpPr>
          <p:cNvPr id="3" name="Content Placeholder 2"/>
          <p:cNvSpPr>
            <a:spLocks noGrp="1"/>
          </p:cNvSpPr>
          <p:nvPr>
            <p:ph idx="1"/>
          </p:nvPr>
        </p:nvSpPr>
        <p:spPr>
          <a:xfrm>
            <a:off x="685801" y="1762125"/>
            <a:ext cx="7848600" cy="4791075"/>
          </a:xfrm>
        </p:spPr>
        <p:txBody>
          <a:bodyPr>
            <a:normAutofit fontScale="77500" lnSpcReduction="20000"/>
          </a:bodyPr>
          <a:lstStyle/>
          <a:p>
            <a:r>
              <a:rPr lang="en-US" dirty="0" smtClean="0"/>
              <a:t>Consider two simple insecure hash functions that operate using the following general principles:</a:t>
            </a:r>
          </a:p>
          <a:p>
            <a:pPr lvl="1"/>
            <a:r>
              <a:rPr lang="en-US" dirty="0" smtClean="0"/>
              <a:t>The input is viewed as a sequence of </a:t>
            </a:r>
            <a:r>
              <a:rPr lang="en-US" i="1" dirty="0" smtClean="0"/>
              <a:t>n-</a:t>
            </a:r>
            <a:r>
              <a:rPr lang="en-US" dirty="0" smtClean="0"/>
              <a:t>bit blocks</a:t>
            </a:r>
          </a:p>
          <a:p>
            <a:pPr lvl="1"/>
            <a:r>
              <a:rPr lang="en-US" dirty="0" smtClean="0"/>
              <a:t>The input is processed one block at a time in an iterative fashion to produce an </a:t>
            </a:r>
            <a:r>
              <a:rPr lang="en-US" i="1" dirty="0" smtClean="0"/>
              <a:t>n-</a:t>
            </a:r>
            <a:r>
              <a:rPr lang="en-US" dirty="0" smtClean="0"/>
              <a:t>bit hash function</a:t>
            </a:r>
          </a:p>
          <a:p>
            <a:r>
              <a:rPr lang="en-US" dirty="0" smtClean="0"/>
              <a:t>Bit-by-bit exclusive-OR (XOR) of every block</a:t>
            </a:r>
          </a:p>
          <a:p>
            <a:pPr lvl="1"/>
            <a:r>
              <a:rPr lang="en-US" i="1" dirty="0" smtClean="0"/>
              <a:t>C</a:t>
            </a:r>
            <a:r>
              <a:rPr lang="en-US" i="1" baseline="-25000" dirty="0" smtClean="0"/>
              <a:t>i</a:t>
            </a:r>
            <a:r>
              <a:rPr lang="en-US" i="1" dirty="0" smtClean="0"/>
              <a:t> = b</a:t>
            </a:r>
            <a:r>
              <a:rPr lang="en-US" sz="2581" i="1" baseline="-25000" dirty="0" smtClean="0"/>
              <a:t>i1</a:t>
            </a:r>
            <a:r>
              <a:rPr lang="en-US" i="1" dirty="0" smtClean="0"/>
              <a:t> xor b</a:t>
            </a:r>
            <a:r>
              <a:rPr lang="en-US" sz="2581" i="1" baseline="-25000" dirty="0" smtClean="0"/>
              <a:t>i2</a:t>
            </a:r>
            <a:r>
              <a:rPr lang="en-US" i="1" dirty="0" smtClean="0"/>
              <a:t> xor . . . xor b</a:t>
            </a:r>
            <a:r>
              <a:rPr lang="en-US" sz="2581" i="1" baseline="-25000" dirty="0" smtClean="0"/>
              <a:t>im</a:t>
            </a:r>
            <a:r>
              <a:rPr lang="en-US" i="1" dirty="0" smtClean="0"/>
              <a:t> </a:t>
            </a:r>
          </a:p>
          <a:p>
            <a:pPr lvl="1"/>
            <a:r>
              <a:rPr lang="en-US" dirty="0" smtClean="0"/>
              <a:t>Produces a simple parity for each bit position and is known as a longitudinal redundancy check</a:t>
            </a:r>
          </a:p>
          <a:p>
            <a:pPr lvl="1"/>
            <a:r>
              <a:rPr lang="en-US" dirty="0" smtClean="0"/>
              <a:t>Reasonably effective for random data as a data integrity check</a:t>
            </a:r>
          </a:p>
          <a:p>
            <a:r>
              <a:rPr lang="en-US" dirty="0" smtClean="0"/>
              <a:t>Perform a one-bit circular shift on the hash value after each block is processed</a:t>
            </a:r>
          </a:p>
          <a:p>
            <a:pPr lvl="1"/>
            <a:r>
              <a:rPr lang="en-US" dirty="0" smtClean="0"/>
              <a:t>Has the effect of randomizing the input more completely and overcoming any regularities that appear in the input</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7273"/>
              <a:stretch>
                <a:fillRect/>
              </a:stretch>
            </p:blipFill>
          </mc:Choice>
          <mc:Fallback>
            <p:blipFill>
              <a:blip r:embed="rId4"/>
              <a:srcRect t="8182" b="7273"/>
              <a:stretch>
                <a:fillRect/>
              </a:stretch>
            </p:blipFill>
          </mc:Fallback>
        </mc:AlternateContent>
        <p:spPr>
          <a:xfrm>
            <a:off x="1600200" y="0"/>
            <a:ext cx="6096000" cy="6669693"/>
          </a:xfrm>
          <a:prstGeom prst="rect">
            <a:avLst/>
          </a:prstGeom>
        </p:spPr>
      </p:pic>
      <p:sp>
        <p:nvSpPr>
          <p:cNvPr id="6" name="Title 1"/>
          <p:cNvSpPr txBox="1">
            <a:spLocks/>
          </p:cNvSpPr>
          <p:nvPr/>
        </p:nvSpPr>
        <p:spPr bwMode="auto">
          <a:xfrm>
            <a:off x="-152400" y="0"/>
            <a:ext cx="4267200" cy="39989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Two </a:t>
            </a:r>
          </a:p>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Simple </a:t>
            </a:r>
          </a:p>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Hash Functions</a:t>
            </a:r>
          </a:p>
        </p:txBody>
      </p:sp>
      <p:sp>
        <p:nvSpPr>
          <p:cNvPr id="4" name="Footer Placeholder 3"/>
          <p:cNvSpPr>
            <a:spLocks noGrp="1"/>
          </p:cNvSpPr>
          <p:nvPr>
            <p:ph type="ftr" sz="quarter" idx="11"/>
          </p:nvPr>
        </p:nvSpPr>
        <p:spPr>
          <a:xfrm>
            <a:off x="0" y="6492875"/>
            <a:ext cx="6324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p:dissolv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14519</TotalTime>
  <Words>4415</Words>
  <Application>Microsoft Office PowerPoint</Application>
  <PresentationFormat>On-screen Show (4:3)</PresentationFormat>
  <Paragraphs>378</Paragraphs>
  <Slides>22</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ＭＳ Ｐゴシック</vt:lpstr>
      <vt:lpstr>Arial</vt:lpstr>
      <vt:lpstr>Candara</vt:lpstr>
      <vt:lpstr>Mistral</vt:lpstr>
      <vt:lpstr>Times New Roman</vt:lpstr>
      <vt:lpstr>Wingdings</vt:lpstr>
      <vt:lpstr>ch01</vt:lpstr>
      <vt:lpstr>Infusion</vt:lpstr>
      <vt:lpstr>Cryptography and Network Security</vt:lpstr>
      <vt:lpstr>Chapter 11</vt:lpstr>
      <vt:lpstr>Hash Functions</vt:lpstr>
      <vt:lpstr>PowerPoint Presentation</vt:lpstr>
      <vt:lpstr>Hash Function</vt:lpstr>
      <vt:lpstr>Other Hash Function Uses</vt:lpstr>
      <vt:lpstr>Simple Hash Functions</vt:lpstr>
      <vt:lpstr>Two Simple Hash Functions</vt:lpstr>
      <vt:lpstr>PowerPoint Presentation</vt:lpstr>
      <vt:lpstr>Requirements and Security</vt:lpstr>
      <vt:lpstr>Table 11.1 Requirements for a Cryptographic Hash Function H</vt:lpstr>
      <vt:lpstr>PowerPoint Presentation</vt:lpstr>
      <vt:lpstr>PowerPoint Presentation</vt:lpstr>
      <vt:lpstr>Attacks on Hash Functions</vt:lpstr>
      <vt:lpstr>Secure Hash Algorithm (SHA)</vt:lpstr>
      <vt:lpstr>PowerPoint Presentation</vt:lpstr>
      <vt:lpstr>PowerPoint Presentation</vt:lpstr>
      <vt:lpstr>PowerPoint Presentation</vt:lpstr>
      <vt:lpstr>Message Authentication Code (MAC)</vt:lpstr>
      <vt:lpstr>Digital Signature</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11</dc:subject>
  <dc:creator>Dr Lawrie Brown</dc:creator>
  <cp:keywords/>
  <dc:description/>
  <cp:lastModifiedBy>Iman Almomani</cp:lastModifiedBy>
  <cp:revision>80</cp:revision>
  <cp:lastPrinted>2009-08-28T04:22:45Z</cp:lastPrinted>
  <dcterms:created xsi:type="dcterms:W3CDTF">2016-04-14T02:45:12Z</dcterms:created>
  <dcterms:modified xsi:type="dcterms:W3CDTF">2022-11-08T19:52:57Z</dcterms:modified>
  <cp:category/>
</cp:coreProperties>
</file>