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709" r:id="rId2"/>
  </p:sldMasterIdLst>
  <p:notesMasterIdLst>
    <p:notesMasterId r:id="rId38"/>
  </p:notesMasterIdLst>
  <p:handoutMasterIdLst>
    <p:handoutMasterId r:id="rId39"/>
  </p:handoutMasterIdLst>
  <p:sldIdLst>
    <p:sldId id="320" r:id="rId3"/>
    <p:sldId id="321" r:id="rId4"/>
    <p:sldId id="299" r:id="rId5"/>
    <p:sldId id="300" r:id="rId6"/>
    <p:sldId id="304" r:id="rId7"/>
    <p:sldId id="305" r:id="rId8"/>
    <p:sldId id="302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4" r:id="rId17"/>
    <p:sldId id="308" r:id="rId18"/>
    <p:sldId id="309" r:id="rId19"/>
    <p:sldId id="317" r:id="rId20"/>
    <p:sldId id="310" r:id="rId21"/>
    <p:sldId id="311" r:id="rId22"/>
    <p:sldId id="312" r:id="rId23"/>
    <p:sldId id="313" r:id="rId24"/>
    <p:sldId id="315" r:id="rId25"/>
    <p:sldId id="282" r:id="rId26"/>
    <p:sldId id="284" r:id="rId27"/>
    <p:sldId id="283" r:id="rId28"/>
    <p:sldId id="318" r:id="rId29"/>
    <p:sldId id="285" r:id="rId30"/>
    <p:sldId id="287" r:id="rId31"/>
    <p:sldId id="288" r:id="rId32"/>
    <p:sldId id="293" r:id="rId33"/>
    <p:sldId id="294" r:id="rId34"/>
    <p:sldId id="332" r:id="rId35"/>
    <p:sldId id="333" r:id="rId36"/>
    <p:sldId id="323" r:id="rId3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9" autoAdjust="0"/>
    <p:restoredTop sz="92506" autoAdjust="0"/>
  </p:normalViewPr>
  <p:slideViewPr>
    <p:cSldViewPr>
      <p:cViewPr varScale="1">
        <p:scale>
          <a:sx n="78" d="100"/>
          <a:sy n="78" d="100"/>
        </p:scale>
        <p:origin x="177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37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8C121-5EA5-2947-9B48-8C529DCE5B83}" type="doc">
      <dgm:prSet loTypeId="urn:microsoft.com/office/officeart/2005/8/layout/hProcess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80EA3-7F44-3745-B471-C21F5CFD06B7}">
      <dgm:prSet/>
      <dgm:spPr/>
      <dgm:t>
        <a:bodyPr/>
        <a:lstStyle/>
        <a:p>
          <a:pPr rtl="0"/>
          <a:r>
            <a:rPr lang="en-US" dirty="0" smtClean="0"/>
            <a:t>Given parties A and B, key distribution can be achieved in a number of ways:</a:t>
          </a:r>
          <a:endParaRPr lang="en-US" dirty="0"/>
        </a:p>
      </dgm:t>
    </dgm:pt>
    <dgm:pt modelId="{07CD1C66-5C8D-F047-B4BF-27888A3E8C8F}" type="parTrans" cxnId="{41E7DE77-0497-934B-BA26-A21BA69F7E43}">
      <dgm:prSet/>
      <dgm:spPr/>
      <dgm:t>
        <a:bodyPr/>
        <a:lstStyle/>
        <a:p>
          <a:endParaRPr lang="en-US"/>
        </a:p>
      </dgm:t>
    </dgm:pt>
    <dgm:pt modelId="{AB20AEF0-102F-F642-ABB6-0BC363F9BC88}" type="sibTrans" cxnId="{41E7DE77-0497-934B-BA26-A21BA69F7E43}">
      <dgm:prSet/>
      <dgm:spPr/>
      <dgm:t>
        <a:bodyPr/>
        <a:lstStyle/>
        <a:p>
          <a:endParaRPr lang="en-US"/>
        </a:p>
      </dgm:t>
    </dgm:pt>
    <dgm:pt modelId="{183E6968-F78A-8048-BE43-D6100EEF505D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A can select a key and physically deliver it to B</a:t>
          </a:r>
          <a:endParaRPr lang="en-US" b="1" dirty="0"/>
        </a:p>
      </dgm:t>
    </dgm:pt>
    <dgm:pt modelId="{A4C25F68-C1BA-D242-975C-B42F607F0CF9}" type="parTrans" cxnId="{9DEB28EB-4C09-104F-AD9C-D4CFB0E8CFF7}">
      <dgm:prSet/>
      <dgm:spPr/>
      <dgm:t>
        <a:bodyPr/>
        <a:lstStyle/>
        <a:p>
          <a:endParaRPr lang="en-US"/>
        </a:p>
      </dgm:t>
    </dgm:pt>
    <dgm:pt modelId="{BAF09317-656B-DA4F-8E9E-383F7A460C6F}" type="sibTrans" cxnId="{9DEB28EB-4C09-104F-AD9C-D4CFB0E8CFF7}">
      <dgm:prSet/>
      <dgm:spPr/>
      <dgm:t>
        <a:bodyPr/>
        <a:lstStyle/>
        <a:p>
          <a:endParaRPr lang="en-US"/>
        </a:p>
      </dgm:t>
    </dgm:pt>
    <dgm:pt modelId="{CD416D60-88E1-6C4E-B62E-6FC1D925788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A third party can select the key and physically deliver it to A and B</a:t>
          </a:r>
          <a:endParaRPr lang="en-US" b="1" dirty="0"/>
        </a:p>
      </dgm:t>
    </dgm:pt>
    <dgm:pt modelId="{423CB651-1BA4-B34C-854A-A2BB3129FC0E}" type="parTrans" cxnId="{26CB8081-BEA8-5542-8807-1453EE24DC4A}">
      <dgm:prSet/>
      <dgm:spPr/>
      <dgm:t>
        <a:bodyPr/>
        <a:lstStyle/>
        <a:p>
          <a:endParaRPr lang="en-US"/>
        </a:p>
      </dgm:t>
    </dgm:pt>
    <dgm:pt modelId="{7CFB2DF7-8AF6-3F4A-9010-9DF8F16E22AC}" type="sibTrans" cxnId="{26CB8081-BEA8-5542-8807-1453EE24DC4A}">
      <dgm:prSet/>
      <dgm:spPr/>
      <dgm:t>
        <a:bodyPr/>
        <a:lstStyle/>
        <a:p>
          <a:endParaRPr lang="en-US"/>
        </a:p>
      </dgm:t>
    </dgm:pt>
    <dgm:pt modelId="{DF1DE19A-5DFD-CF4A-A6FC-24F965B8400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If A and B have previously and recently used a key, one party can transmit the new key to the other, encrypted using the old key</a:t>
          </a:r>
          <a:endParaRPr lang="en-US" b="1" dirty="0"/>
        </a:p>
      </dgm:t>
    </dgm:pt>
    <dgm:pt modelId="{D955F5DB-27F3-024D-8E34-4987D680D5A0}" type="parTrans" cxnId="{17DC272B-A593-1446-B8EC-9E5916EE2EB9}">
      <dgm:prSet/>
      <dgm:spPr/>
      <dgm:t>
        <a:bodyPr/>
        <a:lstStyle/>
        <a:p>
          <a:endParaRPr lang="en-US"/>
        </a:p>
      </dgm:t>
    </dgm:pt>
    <dgm:pt modelId="{B397A2C9-AE12-394F-B1F7-6113FA399BF2}" type="sibTrans" cxnId="{17DC272B-A593-1446-B8EC-9E5916EE2EB9}">
      <dgm:prSet/>
      <dgm:spPr/>
      <dgm:t>
        <a:bodyPr/>
        <a:lstStyle/>
        <a:p>
          <a:endParaRPr lang="en-US"/>
        </a:p>
      </dgm:t>
    </dgm:pt>
    <dgm:pt modelId="{22A9E96D-DFA1-1246-BDCF-619DCD630A0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If A and B each has an encrypted connection to a third party C, C can deliver a key on the encrypted links to A and B</a:t>
          </a:r>
          <a:endParaRPr lang="en-US" b="1" dirty="0"/>
        </a:p>
      </dgm:t>
    </dgm:pt>
    <dgm:pt modelId="{0FA5E1A3-CDCE-0E49-8ED7-5F0BC4563CF6}" type="parTrans" cxnId="{18315D43-C50A-FF44-BF63-BB81D4A65242}">
      <dgm:prSet/>
      <dgm:spPr/>
      <dgm:t>
        <a:bodyPr/>
        <a:lstStyle/>
        <a:p>
          <a:endParaRPr lang="en-US"/>
        </a:p>
      </dgm:t>
    </dgm:pt>
    <dgm:pt modelId="{BE79871A-BFCD-D742-908B-CEBC7A9697CE}" type="sibTrans" cxnId="{18315D43-C50A-FF44-BF63-BB81D4A65242}">
      <dgm:prSet/>
      <dgm:spPr/>
      <dgm:t>
        <a:bodyPr/>
        <a:lstStyle/>
        <a:p>
          <a:endParaRPr lang="en-US"/>
        </a:p>
      </dgm:t>
    </dgm:pt>
    <dgm:pt modelId="{637B700B-43EB-6E4F-8A28-2633B12409A4}" type="pres">
      <dgm:prSet presAssocID="{81D8C121-5EA5-2947-9B48-8C529DCE5B8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FF6C7-7716-D34A-8FE5-56638C06637C}" type="pres">
      <dgm:prSet presAssocID="{DA080EA3-7F44-3745-B471-C21F5CFD06B7}" presName="compNode" presStyleCnt="0"/>
      <dgm:spPr/>
    </dgm:pt>
    <dgm:pt modelId="{7A11A7C8-70D1-3546-81A0-B080AABC828E}" type="pres">
      <dgm:prSet presAssocID="{DA080EA3-7F44-3745-B471-C21F5CFD06B7}" presName="noGeometry" presStyleCnt="0"/>
      <dgm:spPr/>
    </dgm:pt>
    <dgm:pt modelId="{166FD422-CACC-E94C-8EC8-B1AB4ADE95D5}" type="pres">
      <dgm:prSet presAssocID="{DA080EA3-7F44-3745-B471-C21F5CFD06B7}" presName="childTextVisible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C7740-62A7-5C4B-8AA7-46B4A1E2ECEA}" type="pres">
      <dgm:prSet presAssocID="{DA080EA3-7F44-3745-B471-C21F5CFD06B7}" presName="childTextHidden" presStyleLbl="bgAccFollowNode1" presStyleIdx="0" presStyleCnt="1"/>
      <dgm:spPr/>
      <dgm:t>
        <a:bodyPr/>
        <a:lstStyle/>
        <a:p>
          <a:endParaRPr lang="en-US"/>
        </a:p>
      </dgm:t>
    </dgm:pt>
    <dgm:pt modelId="{1D46FCAE-7D96-CA42-9A2E-9F9C5A569DF8}" type="pres">
      <dgm:prSet presAssocID="{DA080EA3-7F44-3745-B471-C21F5CFD06B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BFD616-8140-5244-ACAF-142E081FF377}" type="presOf" srcId="{CD416D60-88E1-6C4E-B62E-6FC1D9257886}" destId="{046C7740-62A7-5C4B-8AA7-46B4A1E2ECEA}" srcOrd="1" destOrd="1" presId="urn:microsoft.com/office/officeart/2005/8/layout/hProcess6"/>
    <dgm:cxn modelId="{BBFCED93-E0DD-9947-A894-F1A4144B0A11}" type="presOf" srcId="{CD416D60-88E1-6C4E-B62E-6FC1D9257886}" destId="{166FD422-CACC-E94C-8EC8-B1AB4ADE95D5}" srcOrd="0" destOrd="1" presId="urn:microsoft.com/office/officeart/2005/8/layout/hProcess6"/>
    <dgm:cxn modelId="{1D9A89ED-09B8-7240-8781-8921427B46AB}" type="presOf" srcId="{81D8C121-5EA5-2947-9B48-8C529DCE5B83}" destId="{637B700B-43EB-6E4F-8A28-2633B12409A4}" srcOrd="0" destOrd="0" presId="urn:microsoft.com/office/officeart/2005/8/layout/hProcess6"/>
    <dgm:cxn modelId="{20368100-5A50-6E4F-9C64-ECF85F9AB208}" type="presOf" srcId="{DF1DE19A-5DFD-CF4A-A6FC-24F965B8400E}" destId="{046C7740-62A7-5C4B-8AA7-46B4A1E2ECEA}" srcOrd="1" destOrd="2" presId="urn:microsoft.com/office/officeart/2005/8/layout/hProcess6"/>
    <dgm:cxn modelId="{D7A870F8-1959-594A-9B2C-5555167DBF0F}" type="presOf" srcId="{183E6968-F78A-8048-BE43-D6100EEF505D}" destId="{166FD422-CACC-E94C-8EC8-B1AB4ADE95D5}" srcOrd="0" destOrd="0" presId="urn:microsoft.com/office/officeart/2005/8/layout/hProcess6"/>
    <dgm:cxn modelId="{37DA224A-37DC-4346-B4CD-33816FB34CB6}" type="presOf" srcId="{DA080EA3-7F44-3745-B471-C21F5CFD06B7}" destId="{1D46FCAE-7D96-CA42-9A2E-9F9C5A569DF8}" srcOrd="0" destOrd="0" presId="urn:microsoft.com/office/officeart/2005/8/layout/hProcess6"/>
    <dgm:cxn modelId="{9DEB28EB-4C09-104F-AD9C-D4CFB0E8CFF7}" srcId="{DA080EA3-7F44-3745-B471-C21F5CFD06B7}" destId="{183E6968-F78A-8048-BE43-D6100EEF505D}" srcOrd="0" destOrd="0" parTransId="{A4C25F68-C1BA-D242-975C-B42F607F0CF9}" sibTransId="{BAF09317-656B-DA4F-8E9E-383F7A460C6F}"/>
    <dgm:cxn modelId="{96596E2D-3B2B-8248-8C00-4E5DC4F14724}" type="presOf" srcId="{22A9E96D-DFA1-1246-BDCF-619DCD630A01}" destId="{046C7740-62A7-5C4B-8AA7-46B4A1E2ECEA}" srcOrd="1" destOrd="3" presId="urn:microsoft.com/office/officeart/2005/8/layout/hProcess6"/>
    <dgm:cxn modelId="{18315D43-C50A-FF44-BF63-BB81D4A65242}" srcId="{DA080EA3-7F44-3745-B471-C21F5CFD06B7}" destId="{22A9E96D-DFA1-1246-BDCF-619DCD630A01}" srcOrd="3" destOrd="0" parTransId="{0FA5E1A3-CDCE-0E49-8ED7-5F0BC4563CF6}" sibTransId="{BE79871A-BFCD-D742-908B-CEBC7A9697CE}"/>
    <dgm:cxn modelId="{17DC272B-A593-1446-B8EC-9E5916EE2EB9}" srcId="{DA080EA3-7F44-3745-B471-C21F5CFD06B7}" destId="{DF1DE19A-5DFD-CF4A-A6FC-24F965B8400E}" srcOrd="2" destOrd="0" parTransId="{D955F5DB-27F3-024D-8E34-4987D680D5A0}" sibTransId="{B397A2C9-AE12-394F-B1F7-6113FA399BF2}"/>
    <dgm:cxn modelId="{EB4448B6-D03A-F049-946C-E3C4AB1F06A8}" type="presOf" srcId="{183E6968-F78A-8048-BE43-D6100EEF505D}" destId="{046C7740-62A7-5C4B-8AA7-46B4A1E2ECEA}" srcOrd="1" destOrd="0" presId="urn:microsoft.com/office/officeart/2005/8/layout/hProcess6"/>
    <dgm:cxn modelId="{136CD157-CC5C-E84F-ACF1-9366065A06C6}" type="presOf" srcId="{22A9E96D-DFA1-1246-BDCF-619DCD630A01}" destId="{166FD422-CACC-E94C-8EC8-B1AB4ADE95D5}" srcOrd="0" destOrd="3" presId="urn:microsoft.com/office/officeart/2005/8/layout/hProcess6"/>
    <dgm:cxn modelId="{41E7DE77-0497-934B-BA26-A21BA69F7E43}" srcId="{81D8C121-5EA5-2947-9B48-8C529DCE5B83}" destId="{DA080EA3-7F44-3745-B471-C21F5CFD06B7}" srcOrd="0" destOrd="0" parTransId="{07CD1C66-5C8D-F047-B4BF-27888A3E8C8F}" sibTransId="{AB20AEF0-102F-F642-ABB6-0BC363F9BC88}"/>
    <dgm:cxn modelId="{26CB8081-BEA8-5542-8807-1453EE24DC4A}" srcId="{DA080EA3-7F44-3745-B471-C21F5CFD06B7}" destId="{CD416D60-88E1-6C4E-B62E-6FC1D9257886}" srcOrd="1" destOrd="0" parTransId="{423CB651-1BA4-B34C-854A-A2BB3129FC0E}" sibTransId="{7CFB2DF7-8AF6-3F4A-9010-9DF8F16E22AC}"/>
    <dgm:cxn modelId="{57DC46D1-AF28-3347-BA4B-4245F5CFBBCE}" type="presOf" srcId="{DF1DE19A-5DFD-CF4A-A6FC-24F965B8400E}" destId="{166FD422-CACC-E94C-8EC8-B1AB4ADE95D5}" srcOrd="0" destOrd="2" presId="urn:microsoft.com/office/officeart/2005/8/layout/hProcess6"/>
    <dgm:cxn modelId="{1E8A5205-097C-0A43-8B22-7C3B0F1E9A96}" type="presParOf" srcId="{637B700B-43EB-6E4F-8A28-2633B12409A4}" destId="{AEDFF6C7-7716-D34A-8FE5-56638C06637C}" srcOrd="0" destOrd="0" presId="urn:microsoft.com/office/officeart/2005/8/layout/hProcess6"/>
    <dgm:cxn modelId="{B2BDA920-789B-7E41-94E0-05438E87C6EB}" type="presParOf" srcId="{AEDFF6C7-7716-D34A-8FE5-56638C06637C}" destId="{7A11A7C8-70D1-3546-81A0-B080AABC828E}" srcOrd="0" destOrd="0" presId="urn:microsoft.com/office/officeart/2005/8/layout/hProcess6"/>
    <dgm:cxn modelId="{C8DB07B8-2B8F-CE4D-9506-1FF8A2B6ACB0}" type="presParOf" srcId="{AEDFF6C7-7716-D34A-8FE5-56638C06637C}" destId="{166FD422-CACC-E94C-8EC8-B1AB4ADE95D5}" srcOrd="1" destOrd="0" presId="urn:microsoft.com/office/officeart/2005/8/layout/hProcess6"/>
    <dgm:cxn modelId="{602C4058-7D48-EB43-BED4-51488670BFFC}" type="presParOf" srcId="{AEDFF6C7-7716-D34A-8FE5-56638C06637C}" destId="{046C7740-62A7-5C4B-8AA7-46B4A1E2ECEA}" srcOrd="2" destOrd="0" presId="urn:microsoft.com/office/officeart/2005/8/layout/hProcess6"/>
    <dgm:cxn modelId="{68BCAF2B-614B-4D4B-82F2-BC47E6CB40FD}" type="presParOf" srcId="{AEDFF6C7-7716-D34A-8FE5-56638C06637C}" destId="{1D46FCAE-7D96-CA42-9A2E-9F9C5A569DF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6C212-4BEB-8647-8A6E-BEF8B64FF457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6400E0-CA4E-BB49-AC73-3E4DC6A5F066}">
      <dgm:prSet/>
      <dgm:spPr/>
      <dgm:t>
        <a:bodyPr/>
        <a:lstStyle/>
        <a:p>
          <a:pPr rtl="0"/>
          <a:r>
            <a:rPr lang="en-US" dirty="0" smtClean="0"/>
            <a:t>A security manager must balance competing considerations:</a:t>
          </a:r>
          <a:endParaRPr lang="en-US" dirty="0"/>
        </a:p>
      </dgm:t>
    </dgm:pt>
    <dgm:pt modelId="{6690F2DC-76C8-9A49-92FD-60717118E2F4}" type="parTrans" cxnId="{F2300949-45FA-6540-811D-46FC0FF0C2E6}">
      <dgm:prSet/>
      <dgm:spPr/>
      <dgm:t>
        <a:bodyPr/>
        <a:lstStyle/>
        <a:p>
          <a:endParaRPr lang="en-US"/>
        </a:p>
      </dgm:t>
    </dgm:pt>
    <dgm:pt modelId="{E8F84A16-4F51-B840-B702-39A8FEECFF3B}" type="sibTrans" cxnId="{F2300949-45FA-6540-811D-46FC0FF0C2E6}">
      <dgm:prSet/>
      <dgm:spPr/>
      <dgm:t>
        <a:bodyPr/>
        <a:lstStyle/>
        <a:p>
          <a:endParaRPr lang="en-US"/>
        </a:p>
      </dgm:t>
    </dgm:pt>
    <dgm:pt modelId="{441F165C-0623-044A-8465-9883EE276673}">
      <dgm:prSet/>
      <dgm:spPr/>
      <dgm:t>
        <a:bodyPr/>
        <a:lstStyle/>
        <a:p>
          <a:pPr rtl="0"/>
          <a:r>
            <a:rPr lang="en-US" dirty="0" smtClean="0"/>
            <a:t>The more frequently session keys are exchanged, the more secure they are</a:t>
          </a:r>
          <a:endParaRPr lang="en-US" dirty="0"/>
        </a:p>
      </dgm:t>
    </dgm:pt>
    <dgm:pt modelId="{18688576-852E-B44D-8B25-47DD1191BE67}" type="parTrans" cxnId="{55C02622-07E7-6D48-88D9-30AB1CCBD3A8}">
      <dgm:prSet/>
      <dgm:spPr/>
      <dgm:t>
        <a:bodyPr/>
        <a:lstStyle/>
        <a:p>
          <a:endParaRPr lang="en-US" dirty="0"/>
        </a:p>
      </dgm:t>
    </dgm:pt>
    <dgm:pt modelId="{2CCE4B73-EE01-8141-9D15-82BA9D9C956A}" type="sibTrans" cxnId="{55C02622-07E7-6D48-88D9-30AB1CCBD3A8}">
      <dgm:prSet/>
      <dgm:spPr/>
      <dgm:t>
        <a:bodyPr/>
        <a:lstStyle/>
        <a:p>
          <a:endParaRPr lang="en-US"/>
        </a:p>
      </dgm:t>
    </dgm:pt>
    <dgm:pt modelId="{43B79138-DFE5-BA41-97F9-44D906AD367B}">
      <dgm:prSet/>
      <dgm:spPr/>
      <dgm:t>
        <a:bodyPr/>
        <a:lstStyle/>
        <a:p>
          <a:pPr rtl="0"/>
          <a:r>
            <a:rPr lang="en-US" dirty="0" smtClean="0"/>
            <a:t>The distribution of session keys delays the start of any exchange and places a burden on network capacity</a:t>
          </a:r>
          <a:endParaRPr lang="en-US" dirty="0"/>
        </a:p>
      </dgm:t>
    </dgm:pt>
    <dgm:pt modelId="{1923F130-EC87-804D-8282-277DD62A36CD}" type="parTrans" cxnId="{14753899-C4D4-F344-8CD9-63F928775994}">
      <dgm:prSet/>
      <dgm:spPr/>
      <dgm:t>
        <a:bodyPr/>
        <a:lstStyle/>
        <a:p>
          <a:endParaRPr lang="en-US" dirty="0"/>
        </a:p>
      </dgm:t>
    </dgm:pt>
    <dgm:pt modelId="{917B8A12-3CD1-A04D-B7B4-02B1301A02AB}" type="sibTrans" cxnId="{14753899-C4D4-F344-8CD9-63F928775994}">
      <dgm:prSet/>
      <dgm:spPr/>
      <dgm:t>
        <a:bodyPr/>
        <a:lstStyle/>
        <a:p>
          <a:endParaRPr lang="en-US"/>
        </a:p>
      </dgm:t>
    </dgm:pt>
    <dgm:pt modelId="{4062ECF1-2776-BF4F-B793-1F521C0C950C}">
      <dgm:prSet/>
      <dgm:spPr/>
      <dgm:t>
        <a:bodyPr/>
        <a:lstStyle/>
        <a:p>
          <a:pPr rtl="0"/>
          <a:r>
            <a:rPr lang="en-US" dirty="0" smtClean="0"/>
            <a:t>For connection-oriented protocols one choice is to use the same session key for the length of time that the connection is open, using a new session key for each new session</a:t>
          </a:r>
          <a:endParaRPr lang="en-US" dirty="0"/>
        </a:p>
      </dgm:t>
    </dgm:pt>
    <dgm:pt modelId="{C0226EBB-0878-644F-9977-3D57A0FD0180}" type="parTrans" cxnId="{82DD2965-099B-8349-A3F8-61D484C93F0E}">
      <dgm:prSet/>
      <dgm:spPr/>
      <dgm:t>
        <a:bodyPr/>
        <a:lstStyle/>
        <a:p>
          <a:endParaRPr lang="en-US"/>
        </a:p>
      </dgm:t>
    </dgm:pt>
    <dgm:pt modelId="{C0803EE9-D29F-E541-9D8F-3B86CA654FE8}" type="sibTrans" cxnId="{82DD2965-099B-8349-A3F8-61D484C93F0E}">
      <dgm:prSet/>
      <dgm:spPr/>
      <dgm:t>
        <a:bodyPr/>
        <a:lstStyle/>
        <a:p>
          <a:endParaRPr lang="en-US"/>
        </a:p>
      </dgm:t>
    </dgm:pt>
    <dgm:pt modelId="{098199C8-F77C-104A-B060-B9E21C4B3082}">
      <dgm:prSet/>
      <dgm:spPr/>
      <dgm:t>
        <a:bodyPr/>
        <a:lstStyle/>
        <a:p>
          <a:pPr rtl="0"/>
          <a:r>
            <a:rPr lang="en-US" dirty="0" smtClean="0"/>
            <a:t>For a connectionless protocol there is no explicit connection initiation or termination, thus it is not obvious how often one needs to change the session key</a:t>
          </a:r>
          <a:endParaRPr lang="en-US" dirty="0"/>
        </a:p>
      </dgm:t>
    </dgm:pt>
    <dgm:pt modelId="{DA7EE72B-9024-414B-9C4B-2E5302D54A5D}" type="parTrans" cxnId="{D22C0A6F-0C3F-9D4D-9C71-3E0B22E1CFDE}">
      <dgm:prSet/>
      <dgm:spPr/>
      <dgm:t>
        <a:bodyPr/>
        <a:lstStyle/>
        <a:p>
          <a:endParaRPr lang="en-US"/>
        </a:p>
      </dgm:t>
    </dgm:pt>
    <dgm:pt modelId="{EB3F62C2-B700-BB48-8BDF-EC212743A846}" type="sibTrans" cxnId="{D22C0A6F-0C3F-9D4D-9C71-3E0B22E1CFDE}">
      <dgm:prSet/>
      <dgm:spPr/>
      <dgm:t>
        <a:bodyPr/>
        <a:lstStyle/>
        <a:p>
          <a:endParaRPr lang="en-US"/>
        </a:p>
      </dgm:t>
    </dgm:pt>
    <dgm:pt modelId="{2E18BC8E-ECAC-8242-BCB7-AC09F3766986}" type="pres">
      <dgm:prSet presAssocID="{D2F6C212-4BEB-8647-8A6E-BEF8B64FF4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4A71C8-8380-5744-86BC-235220813260}" type="pres">
      <dgm:prSet presAssocID="{D2F6C212-4BEB-8647-8A6E-BEF8B64FF457}" presName="hierFlow" presStyleCnt="0"/>
      <dgm:spPr/>
    </dgm:pt>
    <dgm:pt modelId="{8D60337C-82E7-FA45-B75A-353AD5C5747E}" type="pres">
      <dgm:prSet presAssocID="{D2F6C212-4BEB-8647-8A6E-BEF8B64FF457}" presName="firstBuf" presStyleCnt="0"/>
      <dgm:spPr/>
    </dgm:pt>
    <dgm:pt modelId="{3A2D530E-50FC-6243-B6DA-B6BAC5051C1F}" type="pres">
      <dgm:prSet presAssocID="{D2F6C212-4BEB-8647-8A6E-BEF8B64FF4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292307-1CD5-6342-B5B3-40CB2A859728}" type="pres">
      <dgm:prSet presAssocID="{5B6400E0-CA4E-BB49-AC73-3E4DC6A5F066}" presName="Name14" presStyleCnt="0"/>
      <dgm:spPr/>
    </dgm:pt>
    <dgm:pt modelId="{E42A840D-8093-7043-975E-A1210CD24AB9}" type="pres">
      <dgm:prSet presAssocID="{5B6400E0-CA4E-BB49-AC73-3E4DC6A5F0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3CDAA9-4595-5B44-AC03-1047FD8CAA9E}" type="pres">
      <dgm:prSet presAssocID="{5B6400E0-CA4E-BB49-AC73-3E4DC6A5F066}" presName="hierChild2" presStyleCnt="0"/>
      <dgm:spPr/>
    </dgm:pt>
    <dgm:pt modelId="{691EDF75-8B08-A44D-989B-07679ED7B89A}" type="pres">
      <dgm:prSet presAssocID="{18688576-852E-B44D-8B25-47DD1191BE6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A218A9F9-2B12-1D46-820F-CC59B561B5F5}" type="pres">
      <dgm:prSet presAssocID="{441F165C-0623-044A-8465-9883EE276673}" presName="Name21" presStyleCnt="0"/>
      <dgm:spPr/>
    </dgm:pt>
    <dgm:pt modelId="{D6027232-1E10-314A-808C-2F28F4419D11}" type="pres">
      <dgm:prSet presAssocID="{441F165C-0623-044A-8465-9883EE276673}" presName="level2Shape" presStyleLbl="node2" presStyleIdx="0" presStyleCnt="2"/>
      <dgm:spPr/>
      <dgm:t>
        <a:bodyPr/>
        <a:lstStyle/>
        <a:p>
          <a:endParaRPr lang="en-US"/>
        </a:p>
      </dgm:t>
    </dgm:pt>
    <dgm:pt modelId="{A723F0B0-5322-424F-BF58-6E047BA2A61C}" type="pres">
      <dgm:prSet presAssocID="{441F165C-0623-044A-8465-9883EE276673}" presName="hierChild3" presStyleCnt="0"/>
      <dgm:spPr/>
    </dgm:pt>
    <dgm:pt modelId="{50EBB433-A0C9-2E40-86A3-1D2A8E1DEABC}" type="pres">
      <dgm:prSet presAssocID="{1923F130-EC87-804D-8282-277DD62A36CD}" presName="Name19" presStyleLbl="parChTrans1D2" presStyleIdx="1" presStyleCnt="2"/>
      <dgm:spPr/>
      <dgm:t>
        <a:bodyPr/>
        <a:lstStyle/>
        <a:p>
          <a:endParaRPr lang="en-US"/>
        </a:p>
      </dgm:t>
    </dgm:pt>
    <dgm:pt modelId="{7DE1BD01-893F-BD43-8D98-DDE6C4F66B16}" type="pres">
      <dgm:prSet presAssocID="{43B79138-DFE5-BA41-97F9-44D906AD367B}" presName="Name21" presStyleCnt="0"/>
      <dgm:spPr/>
    </dgm:pt>
    <dgm:pt modelId="{15FF837B-FC93-3145-B224-A6C4B1408C14}" type="pres">
      <dgm:prSet presAssocID="{43B79138-DFE5-BA41-97F9-44D906AD367B}" presName="level2Shape" presStyleLbl="node2" presStyleIdx="1" presStyleCnt="2"/>
      <dgm:spPr/>
      <dgm:t>
        <a:bodyPr/>
        <a:lstStyle/>
        <a:p>
          <a:endParaRPr lang="en-US"/>
        </a:p>
      </dgm:t>
    </dgm:pt>
    <dgm:pt modelId="{2092099E-7487-EE4A-BD72-2C1815F04C2B}" type="pres">
      <dgm:prSet presAssocID="{43B79138-DFE5-BA41-97F9-44D906AD367B}" presName="hierChild3" presStyleCnt="0"/>
      <dgm:spPr/>
    </dgm:pt>
    <dgm:pt modelId="{CD0CE63F-B5BE-F642-8807-B3D1DF665AF5}" type="pres">
      <dgm:prSet presAssocID="{D2F6C212-4BEB-8647-8A6E-BEF8B64FF457}" presName="bgShapesFlow" presStyleCnt="0"/>
      <dgm:spPr/>
    </dgm:pt>
    <dgm:pt modelId="{78E85433-AE26-E242-9ED7-B24D9AA8F2E9}" type="pres">
      <dgm:prSet presAssocID="{4062ECF1-2776-BF4F-B793-1F521C0C950C}" presName="rectComp" presStyleCnt="0"/>
      <dgm:spPr/>
    </dgm:pt>
    <dgm:pt modelId="{1D6FFA14-3C7E-5C49-819D-8F25DC5DEA03}" type="pres">
      <dgm:prSet presAssocID="{4062ECF1-2776-BF4F-B793-1F521C0C950C}" presName="bgRect" presStyleLbl="bgShp" presStyleIdx="0" presStyleCnt="2"/>
      <dgm:spPr/>
      <dgm:t>
        <a:bodyPr/>
        <a:lstStyle/>
        <a:p>
          <a:endParaRPr lang="en-US"/>
        </a:p>
      </dgm:t>
    </dgm:pt>
    <dgm:pt modelId="{09BADF88-D568-3E4B-8E29-E7266D1ED6A4}" type="pres">
      <dgm:prSet presAssocID="{4062ECF1-2776-BF4F-B793-1F521C0C950C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9F730-3917-2841-8717-4EB010501D2A}" type="pres">
      <dgm:prSet presAssocID="{4062ECF1-2776-BF4F-B793-1F521C0C950C}" presName="spComp" presStyleCnt="0"/>
      <dgm:spPr/>
    </dgm:pt>
    <dgm:pt modelId="{D830840F-29D9-8C45-84D0-278822CE3634}" type="pres">
      <dgm:prSet presAssocID="{4062ECF1-2776-BF4F-B793-1F521C0C950C}" presName="vSp" presStyleCnt="0"/>
      <dgm:spPr/>
    </dgm:pt>
    <dgm:pt modelId="{BB358C60-1A73-224C-ADB5-EDF02F79794D}" type="pres">
      <dgm:prSet presAssocID="{098199C8-F77C-104A-B060-B9E21C4B3082}" presName="rectComp" presStyleCnt="0"/>
      <dgm:spPr/>
    </dgm:pt>
    <dgm:pt modelId="{1E9CD291-4ABD-E849-B5EA-3E45B57ABFE6}" type="pres">
      <dgm:prSet presAssocID="{098199C8-F77C-104A-B060-B9E21C4B3082}" presName="bgRect" presStyleLbl="bgShp" presStyleIdx="1" presStyleCnt="2"/>
      <dgm:spPr/>
      <dgm:t>
        <a:bodyPr/>
        <a:lstStyle/>
        <a:p>
          <a:endParaRPr lang="en-US"/>
        </a:p>
      </dgm:t>
    </dgm:pt>
    <dgm:pt modelId="{6C972D1A-5030-F745-9E37-C1A80240DC7E}" type="pres">
      <dgm:prSet presAssocID="{098199C8-F77C-104A-B060-B9E21C4B3082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713CF3-0CB0-9A4B-AF6E-C239D5FE8978}" type="presOf" srcId="{5B6400E0-CA4E-BB49-AC73-3E4DC6A5F066}" destId="{E42A840D-8093-7043-975E-A1210CD24AB9}" srcOrd="0" destOrd="0" presId="urn:microsoft.com/office/officeart/2005/8/layout/hierarchy6"/>
    <dgm:cxn modelId="{55C02622-07E7-6D48-88D9-30AB1CCBD3A8}" srcId="{5B6400E0-CA4E-BB49-AC73-3E4DC6A5F066}" destId="{441F165C-0623-044A-8465-9883EE276673}" srcOrd="0" destOrd="0" parTransId="{18688576-852E-B44D-8B25-47DD1191BE67}" sibTransId="{2CCE4B73-EE01-8141-9D15-82BA9D9C956A}"/>
    <dgm:cxn modelId="{14753899-C4D4-F344-8CD9-63F928775994}" srcId="{5B6400E0-CA4E-BB49-AC73-3E4DC6A5F066}" destId="{43B79138-DFE5-BA41-97F9-44D906AD367B}" srcOrd="1" destOrd="0" parTransId="{1923F130-EC87-804D-8282-277DD62A36CD}" sibTransId="{917B8A12-3CD1-A04D-B7B4-02B1301A02AB}"/>
    <dgm:cxn modelId="{D22C0A6F-0C3F-9D4D-9C71-3E0B22E1CFDE}" srcId="{D2F6C212-4BEB-8647-8A6E-BEF8B64FF457}" destId="{098199C8-F77C-104A-B060-B9E21C4B3082}" srcOrd="2" destOrd="0" parTransId="{DA7EE72B-9024-414B-9C4B-2E5302D54A5D}" sibTransId="{EB3F62C2-B700-BB48-8BDF-EC212743A846}"/>
    <dgm:cxn modelId="{B9DFB2B1-EBE1-EC46-A0D7-DC80108E442B}" type="presOf" srcId="{D2F6C212-4BEB-8647-8A6E-BEF8B64FF457}" destId="{2E18BC8E-ECAC-8242-BCB7-AC09F3766986}" srcOrd="0" destOrd="0" presId="urn:microsoft.com/office/officeart/2005/8/layout/hierarchy6"/>
    <dgm:cxn modelId="{2761307A-491A-5347-9420-75CD680768C4}" type="presOf" srcId="{4062ECF1-2776-BF4F-B793-1F521C0C950C}" destId="{1D6FFA14-3C7E-5C49-819D-8F25DC5DEA03}" srcOrd="0" destOrd="0" presId="urn:microsoft.com/office/officeart/2005/8/layout/hierarchy6"/>
    <dgm:cxn modelId="{6CC70DC5-C633-B347-B74D-22590497913F}" type="presOf" srcId="{4062ECF1-2776-BF4F-B793-1F521C0C950C}" destId="{09BADF88-D568-3E4B-8E29-E7266D1ED6A4}" srcOrd="1" destOrd="0" presId="urn:microsoft.com/office/officeart/2005/8/layout/hierarchy6"/>
    <dgm:cxn modelId="{18B38D7A-7BC7-E74D-87E7-E9A1DC1F3C11}" type="presOf" srcId="{43B79138-DFE5-BA41-97F9-44D906AD367B}" destId="{15FF837B-FC93-3145-B224-A6C4B1408C14}" srcOrd="0" destOrd="0" presId="urn:microsoft.com/office/officeart/2005/8/layout/hierarchy6"/>
    <dgm:cxn modelId="{6799655B-BE51-9B44-955A-18D9BCDB8DA5}" type="presOf" srcId="{098199C8-F77C-104A-B060-B9E21C4B3082}" destId="{6C972D1A-5030-F745-9E37-C1A80240DC7E}" srcOrd="1" destOrd="0" presId="urn:microsoft.com/office/officeart/2005/8/layout/hierarchy6"/>
    <dgm:cxn modelId="{91D93F60-17CE-C043-8856-49CD784AD67A}" type="presOf" srcId="{441F165C-0623-044A-8465-9883EE276673}" destId="{D6027232-1E10-314A-808C-2F28F4419D11}" srcOrd="0" destOrd="0" presId="urn:microsoft.com/office/officeart/2005/8/layout/hierarchy6"/>
    <dgm:cxn modelId="{F8A47F11-C15F-844F-ADE6-5C50F4A9113C}" type="presOf" srcId="{1923F130-EC87-804D-8282-277DD62A36CD}" destId="{50EBB433-A0C9-2E40-86A3-1D2A8E1DEABC}" srcOrd="0" destOrd="0" presId="urn:microsoft.com/office/officeart/2005/8/layout/hierarchy6"/>
    <dgm:cxn modelId="{F2300949-45FA-6540-811D-46FC0FF0C2E6}" srcId="{D2F6C212-4BEB-8647-8A6E-BEF8B64FF457}" destId="{5B6400E0-CA4E-BB49-AC73-3E4DC6A5F066}" srcOrd="0" destOrd="0" parTransId="{6690F2DC-76C8-9A49-92FD-60717118E2F4}" sibTransId="{E8F84A16-4F51-B840-B702-39A8FEECFF3B}"/>
    <dgm:cxn modelId="{82DD2965-099B-8349-A3F8-61D484C93F0E}" srcId="{D2F6C212-4BEB-8647-8A6E-BEF8B64FF457}" destId="{4062ECF1-2776-BF4F-B793-1F521C0C950C}" srcOrd="1" destOrd="0" parTransId="{C0226EBB-0878-644F-9977-3D57A0FD0180}" sibTransId="{C0803EE9-D29F-E541-9D8F-3B86CA654FE8}"/>
    <dgm:cxn modelId="{15889808-3C8C-D443-8CEE-F0A24C0237DA}" type="presOf" srcId="{098199C8-F77C-104A-B060-B9E21C4B3082}" destId="{1E9CD291-4ABD-E849-B5EA-3E45B57ABFE6}" srcOrd="0" destOrd="0" presId="urn:microsoft.com/office/officeart/2005/8/layout/hierarchy6"/>
    <dgm:cxn modelId="{83690E8B-6661-BF42-AA1B-7473B34ACA4B}" type="presOf" srcId="{18688576-852E-B44D-8B25-47DD1191BE67}" destId="{691EDF75-8B08-A44D-989B-07679ED7B89A}" srcOrd="0" destOrd="0" presId="urn:microsoft.com/office/officeart/2005/8/layout/hierarchy6"/>
    <dgm:cxn modelId="{6F080FF3-DC50-E242-8B4B-F77D8D1A91EC}" type="presParOf" srcId="{2E18BC8E-ECAC-8242-BCB7-AC09F3766986}" destId="{F64A71C8-8380-5744-86BC-235220813260}" srcOrd="0" destOrd="0" presId="urn:microsoft.com/office/officeart/2005/8/layout/hierarchy6"/>
    <dgm:cxn modelId="{CBA18B72-33B7-4541-BBF1-6166FEE25FF4}" type="presParOf" srcId="{F64A71C8-8380-5744-86BC-235220813260}" destId="{8D60337C-82E7-FA45-B75A-353AD5C5747E}" srcOrd="0" destOrd="0" presId="urn:microsoft.com/office/officeart/2005/8/layout/hierarchy6"/>
    <dgm:cxn modelId="{D72066AE-A740-644B-AF78-2D62FD3E6DF6}" type="presParOf" srcId="{F64A71C8-8380-5744-86BC-235220813260}" destId="{3A2D530E-50FC-6243-B6DA-B6BAC5051C1F}" srcOrd="1" destOrd="0" presId="urn:microsoft.com/office/officeart/2005/8/layout/hierarchy6"/>
    <dgm:cxn modelId="{A63529A2-4553-CD4D-96E4-EE135AA2A05B}" type="presParOf" srcId="{3A2D530E-50FC-6243-B6DA-B6BAC5051C1F}" destId="{A7292307-1CD5-6342-B5B3-40CB2A859728}" srcOrd="0" destOrd="0" presId="urn:microsoft.com/office/officeart/2005/8/layout/hierarchy6"/>
    <dgm:cxn modelId="{63ED677E-7CA8-EC4C-9E60-190371CB51BD}" type="presParOf" srcId="{A7292307-1CD5-6342-B5B3-40CB2A859728}" destId="{E42A840D-8093-7043-975E-A1210CD24AB9}" srcOrd="0" destOrd="0" presId="urn:microsoft.com/office/officeart/2005/8/layout/hierarchy6"/>
    <dgm:cxn modelId="{8CA999C1-2D65-ED4D-B687-71AAF1727370}" type="presParOf" srcId="{A7292307-1CD5-6342-B5B3-40CB2A859728}" destId="{9E3CDAA9-4595-5B44-AC03-1047FD8CAA9E}" srcOrd="1" destOrd="0" presId="urn:microsoft.com/office/officeart/2005/8/layout/hierarchy6"/>
    <dgm:cxn modelId="{DD8C521A-CF82-B949-B196-41AA2D1BF358}" type="presParOf" srcId="{9E3CDAA9-4595-5B44-AC03-1047FD8CAA9E}" destId="{691EDF75-8B08-A44D-989B-07679ED7B89A}" srcOrd="0" destOrd="0" presId="urn:microsoft.com/office/officeart/2005/8/layout/hierarchy6"/>
    <dgm:cxn modelId="{C62B8A04-EC87-454D-AA79-1DE4F9A7BEB8}" type="presParOf" srcId="{9E3CDAA9-4595-5B44-AC03-1047FD8CAA9E}" destId="{A218A9F9-2B12-1D46-820F-CC59B561B5F5}" srcOrd="1" destOrd="0" presId="urn:microsoft.com/office/officeart/2005/8/layout/hierarchy6"/>
    <dgm:cxn modelId="{EED99E43-0A67-E744-9B01-1D079C91D290}" type="presParOf" srcId="{A218A9F9-2B12-1D46-820F-CC59B561B5F5}" destId="{D6027232-1E10-314A-808C-2F28F4419D11}" srcOrd="0" destOrd="0" presId="urn:microsoft.com/office/officeart/2005/8/layout/hierarchy6"/>
    <dgm:cxn modelId="{11449F9D-AF0B-5B44-91FA-FB5B1C8ADDFE}" type="presParOf" srcId="{A218A9F9-2B12-1D46-820F-CC59B561B5F5}" destId="{A723F0B0-5322-424F-BF58-6E047BA2A61C}" srcOrd="1" destOrd="0" presId="urn:microsoft.com/office/officeart/2005/8/layout/hierarchy6"/>
    <dgm:cxn modelId="{6F5EFB27-61F9-2347-B5C8-AB4013E4E081}" type="presParOf" srcId="{9E3CDAA9-4595-5B44-AC03-1047FD8CAA9E}" destId="{50EBB433-A0C9-2E40-86A3-1D2A8E1DEABC}" srcOrd="2" destOrd="0" presId="urn:microsoft.com/office/officeart/2005/8/layout/hierarchy6"/>
    <dgm:cxn modelId="{7F516A13-5511-164C-A58C-A52EE0DBC66A}" type="presParOf" srcId="{9E3CDAA9-4595-5B44-AC03-1047FD8CAA9E}" destId="{7DE1BD01-893F-BD43-8D98-DDE6C4F66B16}" srcOrd="3" destOrd="0" presId="urn:microsoft.com/office/officeart/2005/8/layout/hierarchy6"/>
    <dgm:cxn modelId="{186CC148-41C5-B049-A3A9-6F0680B0C73F}" type="presParOf" srcId="{7DE1BD01-893F-BD43-8D98-DDE6C4F66B16}" destId="{15FF837B-FC93-3145-B224-A6C4B1408C14}" srcOrd="0" destOrd="0" presId="urn:microsoft.com/office/officeart/2005/8/layout/hierarchy6"/>
    <dgm:cxn modelId="{A0D7666A-3376-CA48-89E7-94A898C9C3D2}" type="presParOf" srcId="{7DE1BD01-893F-BD43-8D98-DDE6C4F66B16}" destId="{2092099E-7487-EE4A-BD72-2C1815F04C2B}" srcOrd="1" destOrd="0" presId="urn:microsoft.com/office/officeart/2005/8/layout/hierarchy6"/>
    <dgm:cxn modelId="{D1BCEC93-DBE2-704B-BEA3-77CAAF28AE7F}" type="presParOf" srcId="{2E18BC8E-ECAC-8242-BCB7-AC09F3766986}" destId="{CD0CE63F-B5BE-F642-8807-B3D1DF665AF5}" srcOrd="1" destOrd="0" presId="urn:microsoft.com/office/officeart/2005/8/layout/hierarchy6"/>
    <dgm:cxn modelId="{51E46400-53F3-8E46-95A5-5EA36337A367}" type="presParOf" srcId="{CD0CE63F-B5BE-F642-8807-B3D1DF665AF5}" destId="{78E85433-AE26-E242-9ED7-B24D9AA8F2E9}" srcOrd="0" destOrd="0" presId="urn:microsoft.com/office/officeart/2005/8/layout/hierarchy6"/>
    <dgm:cxn modelId="{DBDE8D73-6B27-D345-983C-6471F92EFF22}" type="presParOf" srcId="{78E85433-AE26-E242-9ED7-B24D9AA8F2E9}" destId="{1D6FFA14-3C7E-5C49-819D-8F25DC5DEA03}" srcOrd="0" destOrd="0" presId="urn:microsoft.com/office/officeart/2005/8/layout/hierarchy6"/>
    <dgm:cxn modelId="{B0EAE9DB-E40B-D74E-B556-DC84765380B8}" type="presParOf" srcId="{78E85433-AE26-E242-9ED7-B24D9AA8F2E9}" destId="{09BADF88-D568-3E4B-8E29-E7266D1ED6A4}" srcOrd="1" destOrd="0" presId="urn:microsoft.com/office/officeart/2005/8/layout/hierarchy6"/>
    <dgm:cxn modelId="{E82E0A31-AF6F-094E-ACC0-B028AEE85F7A}" type="presParOf" srcId="{CD0CE63F-B5BE-F642-8807-B3D1DF665AF5}" destId="{36F9F730-3917-2841-8717-4EB010501D2A}" srcOrd="1" destOrd="0" presId="urn:microsoft.com/office/officeart/2005/8/layout/hierarchy6"/>
    <dgm:cxn modelId="{B84C2850-683E-8E49-8CDE-13EEAAA53F46}" type="presParOf" srcId="{36F9F730-3917-2841-8717-4EB010501D2A}" destId="{D830840F-29D9-8C45-84D0-278822CE3634}" srcOrd="0" destOrd="0" presId="urn:microsoft.com/office/officeart/2005/8/layout/hierarchy6"/>
    <dgm:cxn modelId="{9BA7B473-5F71-6049-A2F7-C31F21A7969A}" type="presParOf" srcId="{CD0CE63F-B5BE-F642-8807-B3D1DF665AF5}" destId="{BB358C60-1A73-224C-ADB5-EDF02F79794D}" srcOrd="2" destOrd="0" presId="urn:microsoft.com/office/officeart/2005/8/layout/hierarchy6"/>
    <dgm:cxn modelId="{6CC0C710-7BBA-164E-8C29-3058F02BCDA5}" type="presParOf" srcId="{BB358C60-1A73-224C-ADB5-EDF02F79794D}" destId="{1E9CD291-4ABD-E849-B5EA-3E45B57ABFE6}" srcOrd="0" destOrd="0" presId="urn:microsoft.com/office/officeart/2005/8/layout/hierarchy6"/>
    <dgm:cxn modelId="{635B1F19-189C-3545-A0C1-C4A144122681}" type="presParOf" srcId="{BB358C60-1A73-224C-ADB5-EDF02F79794D}" destId="{6C972D1A-5030-F745-9E37-C1A80240DC7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CDD67F-EDA2-9146-BBF1-051515CB2D3D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8848C-D220-0443-8C92-1FEE434C10ED}">
      <dgm:prSet phldrT="[Text]"/>
      <dgm:spPr/>
      <dgm:t>
        <a:bodyPr/>
        <a:lstStyle/>
        <a:p>
          <a:r>
            <a:rPr lang="en-US" dirty="0" smtClean="0"/>
            <a:t>Drawbacks:</a:t>
          </a:r>
          <a:endParaRPr lang="en-US" dirty="0"/>
        </a:p>
      </dgm:t>
    </dgm:pt>
    <dgm:pt modelId="{33E3381F-AB43-CD48-B6FC-0D19191E457B}" type="parTrans" cxnId="{4E367624-3762-6D43-ADFE-2D4090CB8AF6}">
      <dgm:prSet/>
      <dgm:spPr/>
      <dgm:t>
        <a:bodyPr/>
        <a:lstStyle/>
        <a:p>
          <a:endParaRPr lang="en-US"/>
        </a:p>
      </dgm:t>
    </dgm:pt>
    <dgm:pt modelId="{AE09932F-D3B7-014F-9D50-107636B1BE19}" type="sibTrans" cxnId="{4E367624-3762-6D43-ADFE-2D4090CB8AF6}">
      <dgm:prSet/>
      <dgm:spPr/>
      <dgm:t>
        <a:bodyPr/>
        <a:lstStyle/>
        <a:p>
          <a:endParaRPr lang="en-US"/>
        </a:p>
      </dgm:t>
    </dgm:pt>
    <dgm:pt modelId="{DAAE6255-2605-9C4B-93E4-578819D7FBA5}">
      <dgm:prSet/>
      <dgm:spPr/>
      <dgm:t>
        <a:bodyPr/>
        <a:lstStyle/>
        <a:p>
          <a:r>
            <a:rPr lang="en-US" dirty="0" smtClean="0"/>
            <a:t>The tag length is limited to 8 bits, limiting its flexibility and functionality</a:t>
          </a:r>
        </a:p>
      </dgm:t>
    </dgm:pt>
    <dgm:pt modelId="{AB9BCBD3-B84C-1642-A7EE-B0C3BC510D09}" type="parTrans" cxnId="{2C26368B-E168-394E-9E49-0D5898EC2DB9}">
      <dgm:prSet/>
      <dgm:spPr/>
      <dgm:t>
        <a:bodyPr/>
        <a:lstStyle/>
        <a:p>
          <a:endParaRPr lang="en-US"/>
        </a:p>
      </dgm:t>
    </dgm:pt>
    <dgm:pt modelId="{0BB6720B-4218-B547-BC5C-D78EBE3233E7}" type="sibTrans" cxnId="{2C26368B-E168-394E-9E49-0D5898EC2DB9}">
      <dgm:prSet/>
      <dgm:spPr/>
      <dgm:t>
        <a:bodyPr/>
        <a:lstStyle/>
        <a:p>
          <a:endParaRPr lang="en-US"/>
        </a:p>
      </dgm:t>
    </dgm:pt>
    <dgm:pt modelId="{C3BDA96F-1525-504E-BBA3-A88BFE0493A8}">
      <dgm:prSet/>
      <dgm:spPr/>
      <dgm:t>
        <a:bodyPr/>
        <a:lstStyle/>
        <a:p>
          <a:r>
            <a:rPr lang="en-US" dirty="0" smtClean="0"/>
            <a:t>Because the tag is not transmitted in clear form, it can be used only at the point of decryption, limiting the ways in which key use can be controlled</a:t>
          </a:r>
          <a:endParaRPr lang="en-US" dirty="0"/>
        </a:p>
      </dgm:t>
    </dgm:pt>
    <dgm:pt modelId="{1F95B501-63CF-A64A-9454-B4405A7F8FE7}" type="parTrans" cxnId="{5FBD707B-C55D-C041-8F13-916DF84D190F}">
      <dgm:prSet/>
      <dgm:spPr/>
      <dgm:t>
        <a:bodyPr/>
        <a:lstStyle/>
        <a:p>
          <a:endParaRPr lang="en-US"/>
        </a:p>
      </dgm:t>
    </dgm:pt>
    <dgm:pt modelId="{7969FB83-D2CE-9140-8C15-73ECC1F2545E}" type="sibTrans" cxnId="{5FBD707B-C55D-C041-8F13-916DF84D190F}">
      <dgm:prSet/>
      <dgm:spPr/>
      <dgm:t>
        <a:bodyPr/>
        <a:lstStyle/>
        <a:p>
          <a:endParaRPr lang="en-US"/>
        </a:p>
      </dgm:t>
    </dgm:pt>
    <dgm:pt modelId="{5F7B3A56-E2C3-2A42-ADBF-2462A8057C63}" type="pres">
      <dgm:prSet presAssocID="{94CDD67F-EDA2-9146-BBF1-051515CB2D3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025FFE-6756-FA40-9EA6-2226FA9DEC18}" type="pres">
      <dgm:prSet presAssocID="{8338848C-D220-0443-8C92-1FEE434C10ED}" presName="downArrow" presStyleLbl="node1" presStyleIdx="0" presStyleCnt="1" custScaleX="90000" custScaleY="113404"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AF566F2-840D-C843-A056-9EDE93E4B3E3}" type="pres">
      <dgm:prSet presAssocID="{8338848C-D220-0443-8C92-1FEE434C10ED}" presName="downArrow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BD4916-C31E-0A4A-BE2B-BB4D1E102EB0}" type="presOf" srcId="{8338848C-D220-0443-8C92-1FEE434C10ED}" destId="{DAF566F2-840D-C843-A056-9EDE93E4B3E3}" srcOrd="0" destOrd="0" presId="urn:microsoft.com/office/officeart/2005/8/layout/arrow3"/>
    <dgm:cxn modelId="{EBE1040E-C426-1446-A35D-242CC14C51A5}" type="presOf" srcId="{DAAE6255-2605-9C4B-93E4-578819D7FBA5}" destId="{DAF566F2-840D-C843-A056-9EDE93E4B3E3}" srcOrd="0" destOrd="1" presId="urn:microsoft.com/office/officeart/2005/8/layout/arrow3"/>
    <dgm:cxn modelId="{5FBD707B-C55D-C041-8F13-916DF84D190F}" srcId="{8338848C-D220-0443-8C92-1FEE434C10ED}" destId="{C3BDA96F-1525-504E-BBA3-A88BFE0493A8}" srcOrd="1" destOrd="0" parTransId="{1F95B501-63CF-A64A-9454-B4405A7F8FE7}" sibTransId="{7969FB83-D2CE-9140-8C15-73ECC1F2545E}"/>
    <dgm:cxn modelId="{4E367624-3762-6D43-ADFE-2D4090CB8AF6}" srcId="{94CDD67F-EDA2-9146-BBF1-051515CB2D3D}" destId="{8338848C-D220-0443-8C92-1FEE434C10ED}" srcOrd="0" destOrd="0" parTransId="{33E3381F-AB43-CD48-B6FC-0D19191E457B}" sibTransId="{AE09932F-D3B7-014F-9D50-107636B1BE19}"/>
    <dgm:cxn modelId="{B8C223A6-2FF0-8F40-98D3-2FA277543964}" type="presOf" srcId="{94CDD67F-EDA2-9146-BBF1-051515CB2D3D}" destId="{5F7B3A56-E2C3-2A42-ADBF-2462A8057C63}" srcOrd="0" destOrd="0" presId="urn:microsoft.com/office/officeart/2005/8/layout/arrow3"/>
    <dgm:cxn modelId="{28D61BF7-3DCC-6643-992E-C62EEB000798}" type="presOf" srcId="{C3BDA96F-1525-504E-BBA3-A88BFE0493A8}" destId="{DAF566F2-840D-C843-A056-9EDE93E4B3E3}" srcOrd="0" destOrd="2" presId="urn:microsoft.com/office/officeart/2005/8/layout/arrow3"/>
    <dgm:cxn modelId="{2C26368B-E168-394E-9E49-0D5898EC2DB9}" srcId="{8338848C-D220-0443-8C92-1FEE434C10ED}" destId="{DAAE6255-2605-9C4B-93E4-578819D7FBA5}" srcOrd="0" destOrd="0" parTransId="{AB9BCBD3-B84C-1642-A7EE-B0C3BC510D09}" sibTransId="{0BB6720B-4218-B547-BC5C-D78EBE3233E7}"/>
    <dgm:cxn modelId="{6C38EA99-23E1-474D-8357-CF1FCB057CC7}" type="presParOf" srcId="{5F7B3A56-E2C3-2A42-ADBF-2462A8057C63}" destId="{FC025FFE-6756-FA40-9EA6-2226FA9DEC18}" srcOrd="0" destOrd="0" presId="urn:microsoft.com/office/officeart/2005/8/layout/arrow3"/>
    <dgm:cxn modelId="{7D113391-EA92-824C-AF4D-EDE446ED4D5E}" type="presParOf" srcId="{5F7B3A56-E2C3-2A42-ADBF-2462A8057C63}" destId="{DAF566F2-840D-C843-A056-9EDE93E4B3E3}" srcOrd="1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058441-85E2-4B47-BDCA-96BAFB209DF6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70390-D277-7440-A4D2-A33BE8781267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AU" dirty="0" smtClean="0"/>
            <a:t>Rationale:</a:t>
          </a:r>
          <a:endParaRPr lang="en-US" dirty="0"/>
        </a:p>
      </dgm:t>
    </dgm:pt>
    <dgm:pt modelId="{44D0A642-ED00-D04E-AB2A-30D18C47919E}" type="parTrans" cxnId="{F02CBE62-5208-EC40-9B5F-5058F974755B}">
      <dgm:prSet/>
      <dgm:spPr/>
      <dgm:t>
        <a:bodyPr/>
        <a:lstStyle/>
        <a:p>
          <a:endParaRPr lang="en-US"/>
        </a:p>
      </dgm:t>
    </dgm:pt>
    <dgm:pt modelId="{7A612ABE-0A78-FD49-BFB7-99629C6E128C}" type="sibTrans" cxnId="{F02CBE62-5208-EC40-9B5F-5058F974755B}">
      <dgm:prSet/>
      <dgm:spPr/>
      <dgm:t>
        <a:bodyPr/>
        <a:lstStyle/>
        <a:p>
          <a:endParaRPr lang="en-US"/>
        </a:p>
      </dgm:t>
    </dgm:pt>
    <dgm:pt modelId="{B463374E-D0B1-5342-819A-90093CDF4D6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 smtClean="0"/>
            <a:t>Performance</a:t>
          </a:r>
        </a:p>
      </dgm:t>
    </dgm:pt>
    <dgm:pt modelId="{F077728F-E5F7-FE4C-80CE-90D7D1D989CC}" type="parTrans" cxnId="{8EF729EC-FAA7-5042-8602-B2EE1682A948}">
      <dgm:prSet/>
      <dgm:spPr/>
      <dgm:t>
        <a:bodyPr/>
        <a:lstStyle/>
        <a:p>
          <a:endParaRPr lang="en-US"/>
        </a:p>
      </dgm:t>
    </dgm:pt>
    <dgm:pt modelId="{D84F39E8-53CE-8443-B60C-D7062B3A4950}" type="sibTrans" cxnId="{8EF729EC-FAA7-5042-8602-B2EE1682A948}">
      <dgm:prSet/>
      <dgm:spPr/>
      <dgm:t>
        <a:bodyPr/>
        <a:lstStyle/>
        <a:p>
          <a:endParaRPr lang="en-US"/>
        </a:p>
      </dgm:t>
    </dgm:pt>
    <dgm:pt modelId="{CC1BA837-9E00-0C44-B3A7-815F8C712F0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 smtClean="0"/>
            <a:t>Backward compatibility</a:t>
          </a:r>
          <a:endParaRPr lang="en-AU" dirty="0"/>
        </a:p>
      </dgm:t>
    </dgm:pt>
    <dgm:pt modelId="{E510C97C-EC12-054F-98D4-3F3C1E74E798}" type="parTrans" cxnId="{53D88096-E284-DC43-876A-A3AF314A830E}">
      <dgm:prSet/>
      <dgm:spPr/>
      <dgm:t>
        <a:bodyPr/>
        <a:lstStyle/>
        <a:p>
          <a:endParaRPr lang="en-US"/>
        </a:p>
      </dgm:t>
    </dgm:pt>
    <dgm:pt modelId="{C3547483-4447-D341-B1FE-AB496710AF13}" type="sibTrans" cxnId="{53D88096-E284-DC43-876A-A3AF314A830E}">
      <dgm:prSet/>
      <dgm:spPr/>
      <dgm:t>
        <a:bodyPr/>
        <a:lstStyle/>
        <a:p>
          <a:endParaRPr lang="en-US"/>
        </a:p>
      </dgm:t>
    </dgm:pt>
    <dgm:pt modelId="{5A520C62-7B3E-1549-B9AB-2D5226E057A7}" type="pres">
      <dgm:prSet presAssocID="{F5058441-85E2-4B47-BDCA-96BAFB209D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88AF89-1BE8-954E-A950-62C1C732F098}" type="pres">
      <dgm:prSet presAssocID="{17D70390-D277-7440-A4D2-A33BE8781267}" presName="linNode" presStyleCnt="0"/>
      <dgm:spPr/>
    </dgm:pt>
    <dgm:pt modelId="{3E43EF61-104C-CE44-9170-FAB80B8B2734}" type="pres">
      <dgm:prSet presAssocID="{17D70390-D277-7440-A4D2-A33BE878126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84419-FB33-2E44-955E-B74E269E8EC7}" type="pres">
      <dgm:prSet presAssocID="{17D70390-D277-7440-A4D2-A33BE878126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D73CF3-BF10-ED42-8E1E-F4FF06A0CC08}" type="presOf" srcId="{F5058441-85E2-4B47-BDCA-96BAFB209DF6}" destId="{5A520C62-7B3E-1549-B9AB-2D5226E057A7}" srcOrd="0" destOrd="0" presId="urn:microsoft.com/office/officeart/2005/8/layout/vList5"/>
    <dgm:cxn modelId="{8EF729EC-FAA7-5042-8602-B2EE1682A948}" srcId="{17D70390-D277-7440-A4D2-A33BE8781267}" destId="{B463374E-D0B1-5342-819A-90093CDF4D63}" srcOrd="0" destOrd="0" parTransId="{F077728F-E5F7-FE4C-80CE-90D7D1D989CC}" sibTransId="{D84F39E8-53CE-8443-B60C-D7062B3A4950}"/>
    <dgm:cxn modelId="{53D88096-E284-DC43-876A-A3AF314A830E}" srcId="{17D70390-D277-7440-A4D2-A33BE8781267}" destId="{CC1BA837-9E00-0C44-B3A7-815F8C712F01}" srcOrd="1" destOrd="0" parTransId="{E510C97C-EC12-054F-98D4-3F3C1E74E798}" sibTransId="{C3547483-4447-D341-B1FE-AB496710AF13}"/>
    <dgm:cxn modelId="{E589E86E-D5D2-EB44-88C7-6258D61FCDA2}" type="presOf" srcId="{CC1BA837-9E00-0C44-B3A7-815F8C712F01}" destId="{BCD84419-FB33-2E44-955E-B74E269E8EC7}" srcOrd="0" destOrd="1" presId="urn:microsoft.com/office/officeart/2005/8/layout/vList5"/>
    <dgm:cxn modelId="{CCA6E2B2-4F21-BE44-A0C1-40BD974C38AB}" type="presOf" srcId="{B463374E-D0B1-5342-819A-90093CDF4D63}" destId="{BCD84419-FB33-2E44-955E-B74E269E8EC7}" srcOrd="0" destOrd="0" presId="urn:microsoft.com/office/officeart/2005/8/layout/vList5"/>
    <dgm:cxn modelId="{77E0DCEB-2673-F74E-96C4-DC44116EDB91}" type="presOf" srcId="{17D70390-D277-7440-A4D2-A33BE8781267}" destId="{3E43EF61-104C-CE44-9170-FAB80B8B2734}" srcOrd="0" destOrd="0" presId="urn:microsoft.com/office/officeart/2005/8/layout/vList5"/>
    <dgm:cxn modelId="{F02CBE62-5208-EC40-9B5F-5058F974755B}" srcId="{F5058441-85E2-4B47-BDCA-96BAFB209DF6}" destId="{17D70390-D277-7440-A4D2-A33BE8781267}" srcOrd="0" destOrd="0" parTransId="{44D0A642-ED00-D04E-AB2A-30D18C47919E}" sibTransId="{7A612ABE-0A78-FD49-BFB7-99629C6E128C}"/>
    <dgm:cxn modelId="{58D30F66-A7D7-2848-B7D9-450F0F5530D9}" type="presParOf" srcId="{5A520C62-7B3E-1549-B9AB-2D5226E057A7}" destId="{E088AF89-1BE8-954E-A950-62C1C732F098}" srcOrd="0" destOrd="0" presId="urn:microsoft.com/office/officeart/2005/8/layout/vList5"/>
    <dgm:cxn modelId="{15121592-1505-E34A-B92F-9BA441A149D8}" type="presParOf" srcId="{E088AF89-1BE8-954E-A950-62C1C732F098}" destId="{3E43EF61-104C-CE44-9170-FAB80B8B2734}" srcOrd="0" destOrd="0" presId="urn:microsoft.com/office/officeart/2005/8/layout/vList5"/>
    <dgm:cxn modelId="{35038AFF-8D00-3A4F-B381-42622050BAA7}" type="presParOf" srcId="{E088AF89-1BE8-954E-A950-62C1C732F098}" destId="{BCD84419-FB33-2E44-955E-B74E269E8E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1260AB-50CE-B943-8F6E-844B1F975478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EC93E5-E23A-CD4A-B069-FE9A1A71C554}">
      <dgm:prSet phldrT="[Text]" custT="1"/>
      <dgm:spPr>
        <a:solidFill>
          <a:schemeClr val="bg1"/>
        </a:solidFill>
        <a:ln>
          <a:noFill/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 smtClean="0">
              <a:solidFill>
                <a:schemeClr val="tx1"/>
              </a:solidFill>
            </a:rPr>
            <a:t>Public announcement</a:t>
          </a:r>
          <a:endParaRPr lang="en-US" sz="1600" b="1" i="0" dirty="0">
            <a:solidFill>
              <a:schemeClr val="tx1"/>
            </a:solidFill>
          </a:endParaRPr>
        </a:p>
      </dgm:t>
    </dgm:pt>
    <dgm:pt modelId="{CFD3E530-7A40-6949-B131-1297399978E7}" type="parTrans" cxnId="{52714DFB-EB75-5F42-8620-376A801CB609}">
      <dgm:prSet/>
      <dgm:spPr/>
      <dgm:t>
        <a:bodyPr/>
        <a:lstStyle/>
        <a:p>
          <a:endParaRPr lang="en-US"/>
        </a:p>
      </dgm:t>
    </dgm:pt>
    <dgm:pt modelId="{437B1154-62BC-DE40-8CFE-FF4FAC6B4F6A}" type="sibTrans" cxnId="{52714DFB-EB75-5F42-8620-376A801CB609}">
      <dgm:prSet/>
      <dgm:spPr/>
      <dgm:t>
        <a:bodyPr/>
        <a:lstStyle/>
        <a:p>
          <a:endParaRPr lang="en-US"/>
        </a:p>
      </dgm:t>
    </dgm:pt>
    <dgm:pt modelId="{D8242FA0-DBE6-2F41-B1A1-6B04273504D7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 smtClean="0">
              <a:solidFill>
                <a:schemeClr val="tx1"/>
              </a:solidFill>
            </a:rPr>
            <a:t>Publicly available directory</a:t>
          </a:r>
        </a:p>
      </dgm:t>
    </dgm:pt>
    <dgm:pt modelId="{00455FAC-C462-804F-8473-B3AD673497BB}" type="parTrans" cxnId="{5B59991C-6C4A-3848-977E-2385CAE1870E}">
      <dgm:prSet/>
      <dgm:spPr/>
      <dgm:t>
        <a:bodyPr/>
        <a:lstStyle/>
        <a:p>
          <a:endParaRPr lang="en-US"/>
        </a:p>
      </dgm:t>
    </dgm:pt>
    <dgm:pt modelId="{D9F0E848-05EC-E34F-8B51-74C5AACBDD3D}" type="sibTrans" cxnId="{5B59991C-6C4A-3848-977E-2385CAE1870E}">
      <dgm:prSet/>
      <dgm:spPr/>
      <dgm:t>
        <a:bodyPr/>
        <a:lstStyle/>
        <a:p>
          <a:endParaRPr lang="en-US"/>
        </a:p>
      </dgm:t>
    </dgm:pt>
    <dgm:pt modelId="{9E86BE0F-882F-8A45-9F90-07DB01826ED4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 smtClean="0">
              <a:solidFill>
                <a:schemeClr val="tx1"/>
              </a:solidFill>
            </a:rPr>
            <a:t>Public-key authority</a:t>
          </a:r>
        </a:p>
      </dgm:t>
    </dgm:pt>
    <dgm:pt modelId="{2621CB87-F711-584C-BF4B-C2A26C12A44E}" type="parTrans" cxnId="{6E381C72-22A6-394A-93F3-A718DFDD40A5}">
      <dgm:prSet/>
      <dgm:spPr/>
      <dgm:t>
        <a:bodyPr/>
        <a:lstStyle/>
        <a:p>
          <a:endParaRPr lang="en-US"/>
        </a:p>
      </dgm:t>
    </dgm:pt>
    <dgm:pt modelId="{ABDBA35A-5860-524C-B486-BBB10626BE07}" type="sibTrans" cxnId="{6E381C72-22A6-394A-93F3-A718DFDD40A5}">
      <dgm:prSet/>
      <dgm:spPr/>
      <dgm:t>
        <a:bodyPr/>
        <a:lstStyle/>
        <a:p>
          <a:endParaRPr lang="en-US"/>
        </a:p>
      </dgm:t>
    </dgm:pt>
    <dgm:pt modelId="{9E781BB7-2595-374A-AF7F-7B9D1A7C305F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 smtClean="0">
              <a:solidFill>
                <a:schemeClr val="tx1"/>
              </a:solidFill>
            </a:rPr>
            <a:t>Public-key certificates</a:t>
          </a:r>
        </a:p>
      </dgm:t>
    </dgm:pt>
    <dgm:pt modelId="{A2839A54-C84E-7340-B2A6-497D366C7124}" type="parTrans" cxnId="{4CDA13E0-E087-3D4D-9E41-B70EF4DF7406}">
      <dgm:prSet/>
      <dgm:spPr/>
      <dgm:t>
        <a:bodyPr/>
        <a:lstStyle/>
        <a:p>
          <a:endParaRPr lang="en-US"/>
        </a:p>
      </dgm:t>
    </dgm:pt>
    <dgm:pt modelId="{73EA3CCA-33F2-4446-9EEB-C4F4E7E78147}" type="sibTrans" cxnId="{4CDA13E0-E087-3D4D-9E41-B70EF4DF7406}">
      <dgm:prSet/>
      <dgm:spPr/>
      <dgm:t>
        <a:bodyPr/>
        <a:lstStyle/>
        <a:p>
          <a:endParaRPr lang="en-US"/>
        </a:p>
      </dgm:t>
    </dgm:pt>
    <dgm:pt modelId="{11A4F965-7687-6949-A498-549AE6AD740B}" type="pres">
      <dgm:prSet presAssocID="{B21260AB-50CE-B943-8F6E-844B1F97547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0E7E64-D275-2E42-9662-39C3596309EE}" type="pres">
      <dgm:prSet presAssocID="{B21260AB-50CE-B943-8F6E-844B1F975478}" presName="diamond" presStyleLbl="bgShp" presStyleIdx="0" presStyleCnt="1"/>
      <dgm:spPr>
        <a:solidFill>
          <a:schemeClr val="accent1"/>
        </a:solidFill>
        <a:ln>
          <a:solidFill>
            <a:schemeClr val="tx1"/>
          </a:solidFill>
        </a:ln>
      </dgm:spPr>
    </dgm:pt>
    <dgm:pt modelId="{2D6D00B8-271E-D940-81E8-400514989AA7}" type="pres">
      <dgm:prSet presAssocID="{B21260AB-50CE-B943-8F6E-844B1F97547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ED783-8646-9A4E-928D-11D8F659505E}" type="pres">
      <dgm:prSet presAssocID="{B21260AB-50CE-B943-8F6E-844B1F97547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2D2CB-51B2-1B41-93F4-1FB5EC23A0A3}" type="pres">
      <dgm:prSet presAssocID="{B21260AB-50CE-B943-8F6E-844B1F97547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DC718-A30F-D842-9D3F-15D1CB398EE5}" type="pres">
      <dgm:prSet presAssocID="{B21260AB-50CE-B943-8F6E-844B1F97547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59991C-6C4A-3848-977E-2385CAE1870E}" srcId="{B21260AB-50CE-B943-8F6E-844B1F975478}" destId="{D8242FA0-DBE6-2F41-B1A1-6B04273504D7}" srcOrd="1" destOrd="0" parTransId="{00455FAC-C462-804F-8473-B3AD673497BB}" sibTransId="{D9F0E848-05EC-E34F-8B51-74C5AACBDD3D}"/>
    <dgm:cxn modelId="{6E381C72-22A6-394A-93F3-A718DFDD40A5}" srcId="{B21260AB-50CE-B943-8F6E-844B1F975478}" destId="{9E86BE0F-882F-8A45-9F90-07DB01826ED4}" srcOrd="2" destOrd="0" parTransId="{2621CB87-F711-584C-BF4B-C2A26C12A44E}" sibTransId="{ABDBA35A-5860-524C-B486-BBB10626BE07}"/>
    <dgm:cxn modelId="{52714DFB-EB75-5F42-8620-376A801CB609}" srcId="{B21260AB-50CE-B943-8F6E-844B1F975478}" destId="{F5EC93E5-E23A-CD4A-B069-FE9A1A71C554}" srcOrd="0" destOrd="0" parTransId="{CFD3E530-7A40-6949-B131-1297399978E7}" sibTransId="{437B1154-62BC-DE40-8CFE-FF4FAC6B4F6A}"/>
    <dgm:cxn modelId="{C36B41AA-C859-CD4E-BFD0-C677F324E575}" type="presOf" srcId="{9E86BE0F-882F-8A45-9F90-07DB01826ED4}" destId="{3312D2CB-51B2-1B41-93F4-1FB5EC23A0A3}" srcOrd="0" destOrd="0" presId="urn:microsoft.com/office/officeart/2005/8/layout/matrix3"/>
    <dgm:cxn modelId="{39604E1A-9C14-9A4B-95DE-F21B0949E691}" type="presOf" srcId="{D8242FA0-DBE6-2F41-B1A1-6B04273504D7}" destId="{538ED783-8646-9A4E-928D-11D8F659505E}" srcOrd="0" destOrd="0" presId="urn:microsoft.com/office/officeart/2005/8/layout/matrix3"/>
    <dgm:cxn modelId="{D9626BCA-82A2-F246-A193-3775976DF508}" type="presOf" srcId="{B21260AB-50CE-B943-8F6E-844B1F975478}" destId="{11A4F965-7687-6949-A498-549AE6AD740B}" srcOrd="0" destOrd="0" presId="urn:microsoft.com/office/officeart/2005/8/layout/matrix3"/>
    <dgm:cxn modelId="{9D71C0B3-F570-3649-A23D-B7B6E22B3C4A}" type="presOf" srcId="{9E781BB7-2595-374A-AF7F-7B9D1A7C305F}" destId="{88DDC718-A30F-D842-9D3F-15D1CB398EE5}" srcOrd="0" destOrd="0" presId="urn:microsoft.com/office/officeart/2005/8/layout/matrix3"/>
    <dgm:cxn modelId="{4CDA13E0-E087-3D4D-9E41-B70EF4DF7406}" srcId="{B21260AB-50CE-B943-8F6E-844B1F975478}" destId="{9E781BB7-2595-374A-AF7F-7B9D1A7C305F}" srcOrd="3" destOrd="0" parTransId="{A2839A54-C84E-7340-B2A6-497D366C7124}" sibTransId="{73EA3CCA-33F2-4446-9EEB-C4F4E7E78147}"/>
    <dgm:cxn modelId="{005142D9-51DD-2F4F-9B69-82FD7DDBFBF9}" type="presOf" srcId="{F5EC93E5-E23A-CD4A-B069-FE9A1A71C554}" destId="{2D6D00B8-271E-D940-81E8-400514989AA7}" srcOrd="0" destOrd="0" presId="urn:microsoft.com/office/officeart/2005/8/layout/matrix3"/>
    <dgm:cxn modelId="{B98593A7-4D52-BD40-9987-2ACFC0E60FA8}" type="presParOf" srcId="{11A4F965-7687-6949-A498-549AE6AD740B}" destId="{3D0E7E64-D275-2E42-9662-39C3596309EE}" srcOrd="0" destOrd="0" presId="urn:microsoft.com/office/officeart/2005/8/layout/matrix3"/>
    <dgm:cxn modelId="{7147E65A-6E76-2C4F-A888-E10B297964D4}" type="presParOf" srcId="{11A4F965-7687-6949-A498-549AE6AD740B}" destId="{2D6D00B8-271E-D940-81E8-400514989AA7}" srcOrd="1" destOrd="0" presId="urn:microsoft.com/office/officeart/2005/8/layout/matrix3"/>
    <dgm:cxn modelId="{76054C0C-D9F7-7048-AA58-8A8C07AC718D}" type="presParOf" srcId="{11A4F965-7687-6949-A498-549AE6AD740B}" destId="{538ED783-8646-9A4E-928D-11D8F659505E}" srcOrd="2" destOrd="0" presId="urn:microsoft.com/office/officeart/2005/8/layout/matrix3"/>
    <dgm:cxn modelId="{68D436D9-F55A-B349-B594-CD5D743B742C}" type="presParOf" srcId="{11A4F965-7687-6949-A498-549AE6AD740B}" destId="{3312D2CB-51B2-1B41-93F4-1FB5EC23A0A3}" srcOrd="3" destOrd="0" presId="urn:microsoft.com/office/officeart/2005/8/layout/matrix3"/>
    <dgm:cxn modelId="{E7CC7FA1-189D-5E45-BAA2-ECE586CD9A1C}" type="presParOf" srcId="{11A4F965-7687-6949-A498-549AE6AD740B}" destId="{88DDC718-A30F-D842-9D3F-15D1CB398EE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B755A-517F-AC44-939C-00EBD53CCAC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338FC-D64A-8C47-BC6F-37A1163DE6A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AU" dirty="0" smtClean="0"/>
            <a:t>User certificates generated by a CA have the following characteristics:</a:t>
          </a:r>
          <a:endParaRPr lang="en-US" dirty="0"/>
        </a:p>
      </dgm:t>
    </dgm:pt>
    <dgm:pt modelId="{342A1B33-3408-154B-B14E-2C03F8E528BD}" type="parTrans" cxnId="{89E279F1-F4C3-E74D-8A9A-42ECFBFAACC8}">
      <dgm:prSet/>
      <dgm:spPr/>
      <dgm:t>
        <a:bodyPr/>
        <a:lstStyle/>
        <a:p>
          <a:endParaRPr lang="en-US"/>
        </a:p>
      </dgm:t>
    </dgm:pt>
    <dgm:pt modelId="{4F26B85C-80A4-0F4A-B020-BA89BB6C80A6}" type="sibTrans" cxnId="{89E279F1-F4C3-E74D-8A9A-42ECFBFAACC8}">
      <dgm:prSet/>
      <dgm:spPr/>
      <dgm:t>
        <a:bodyPr/>
        <a:lstStyle/>
        <a:p>
          <a:endParaRPr lang="en-US"/>
        </a:p>
      </dgm:t>
    </dgm:pt>
    <dgm:pt modelId="{285C4ADE-837F-2047-AEDC-3347D69D9243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AU" dirty="0" smtClean="0"/>
            <a:t>Any user with access to the public key of the CA can verify the user public key that was certified</a:t>
          </a:r>
        </a:p>
      </dgm:t>
    </dgm:pt>
    <dgm:pt modelId="{8DE99CF2-DC1B-954A-8E77-FAAB2B5D10AB}" type="parTrans" cxnId="{85A61E80-841A-784F-A553-AA79F570DA57}">
      <dgm:prSet/>
      <dgm:spPr/>
      <dgm:t>
        <a:bodyPr/>
        <a:lstStyle/>
        <a:p>
          <a:endParaRPr lang="en-US"/>
        </a:p>
      </dgm:t>
    </dgm:pt>
    <dgm:pt modelId="{A607DF25-60C7-974D-A307-38CE6FC732AE}" type="sibTrans" cxnId="{85A61E80-841A-784F-A553-AA79F570DA57}">
      <dgm:prSet/>
      <dgm:spPr/>
      <dgm:t>
        <a:bodyPr/>
        <a:lstStyle/>
        <a:p>
          <a:endParaRPr lang="en-US"/>
        </a:p>
      </dgm:t>
    </dgm:pt>
    <dgm:pt modelId="{01797932-FE92-BA49-B9BD-49C10034966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AU" dirty="0" smtClean="0"/>
            <a:t>No party other than the certification authority can modify the certificate without this being detected</a:t>
          </a:r>
        </a:p>
      </dgm:t>
    </dgm:pt>
    <dgm:pt modelId="{7CB9946F-3CC7-4F49-BE4E-43B0F4BAF2C8}" type="parTrans" cxnId="{DBCB35F4-F86A-8F49-8CB1-E2394F0B826B}">
      <dgm:prSet/>
      <dgm:spPr/>
      <dgm:t>
        <a:bodyPr/>
        <a:lstStyle/>
        <a:p>
          <a:endParaRPr lang="en-US"/>
        </a:p>
      </dgm:t>
    </dgm:pt>
    <dgm:pt modelId="{F72721FE-796A-AF41-9122-1DC57A0C8ED7}" type="sibTrans" cxnId="{DBCB35F4-F86A-8F49-8CB1-E2394F0B826B}">
      <dgm:prSet/>
      <dgm:spPr/>
      <dgm:t>
        <a:bodyPr/>
        <a:lstStyle/>
        <a:p>
          <a:endParaRPr lang="en-US"/>
        </a:p>
      </dgm:t>
    </dgm:pt>
    <dgm:pt modelId="{1A8B542E-534C-164F-8EFA-E4BFB8E93F5C}" type="pres">
      <dgm:prSet presAssocID="{8A8B755A-517F-AC44-939C-00EBD53CCA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7DFFE6-8700-9A40-8592-08A8D7136359}" type="pres">
      <dgm:prSet presAssocID="{E66338FC-D64A-8C47-BC6F-37A1163DE6A9}" presName="linNode" presStyleCnt="0"/>
      <dgm:spPr/>
    </dgm:pt>
    <dgm:pt modelId="{0C8AC54C-E587-EC4F-9B8B-70A8685B8864}" type="pres">
      <dgm:prSet presAssocID="{E66338FC-D64A-8C47-BC6F-37A1163DE6A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6CC99-65DF-C54D-87BF-E319C6A76B01}" type="pres">
      <dgm:prSet presAssocID="{E66338FC-D64A-8C47-BC6F-37A1163DE6A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2D509D-C818-8641-96FB-3DD5086D383C}" type="presOf" srcId="{8A8B755A-517F-AC44-939C-00EBD53CCACB}" destId="{1A8B542E-534C-164F-8EFA-E4BFB8E93F5C}" srcOrd="0" destOrd="0" presId="urn:microsoft.com/office/officeart/2005/8/layout/vList5"/>
    <dgm:cxn modelId="{C12FCAE6-BE5C-6941-89B2-2AD5F5E51F9E}" type="presOf" srcId="{E66338FC-D64A-8C47-BC6F-37A1163DE6A9}" destId="{0C8AC54C-E587-EC4F-9B8B-70A8685B8864}" srcOrd="0" destOrd="0" presId="urn:microsoft.com/office/officeart/2005/8/layout/vList5"/>
    <dgm:cxn modelId="{DBCB35F4-F86A-8F49-8CB1-E2394F0B826B}" srcId="{E66338FC-D64A-8C47-BC6F-37A1163DE6A9}" destId="{01797932-FE92-BA49-B9BD-49C10034966D}" srcOrd="1" destOrd="0" parTransId="{7CB9946F-3CC7-4F49-BE4E-43B0F4BAF2C8}" sibTransId="{F72721FE-796A-AF41-9122-1DC57A0C8ED7}"/>
    <dgm:cxn modelId="{5C2B9BF2-365F-9D42-9597-955AA8C498B2}" type="presOf" srcId="{01797932-FE92-BA49-B9BD-49C10034966D}" destId="{7866CC99-65DF-C54D-87BF-E319C6A76B01}" srcOrd="0" destOrd="1" presId="urn:microsoft.com/office/officeart/2005/8/layout/vList5"/>
    <dgm:cxn modelId="{89E279F1-F4C3-E74D-8A9A-42ECFBFAACC8}" srcId="{8A8B755A-517F-AC44-939C-00EBD53CCACB}" destId="{E66338FC-D64A-8C47-BC6F-37A1163DE6A9}" srcOrd="0" destOrd="0" parTransId="{342A1B33-3408-154B-B14E-2C03F8E528BD}" sibTransId="{4F26B85C-80A4-0F4A-B020-BA89BB6C80A6}"/>
    <dgm:cxn modelId="{85A61E80-841A-784F-A553-AA79F570DA57}" srcId="{E66338FC-D64A-8C47-BC6F-37A1163DE6A9}" destId="{285C4ADE-837F-2047-AEDC-3347D69D9243}" srcOrd="0" destOrd="0" parTransId="{8DE99CF2-DC1B-954A-8E77-FAAB2B5D10AB}" sibTransId="{A607DF25-60C7-974D-A307-38CE6FC732AE}"/>
    <dgm:cxn modelId="{5C1EB77B-E54A-B04C-9F59-A8C166F77482}" type="presOf" srcId="{285C4ADE-837F-2047-AEDC-3347D69D9243}" destId="{7866CC99-65DF-C54D-87BF-E319C6A76B01}" srcOrd="0" destOrd="0" presId="urn:microsoft.com/office/officeart/2005/8/layout/vList5"/>
    <dgm:cxn modelId="{690521B2-1E88-F348-AC86-5C11C38EEA2F}" type="presParOf" srcId="{1A8B542E-534C-164F-8EFA-E4BFB8E93F5C}" destId="{257DFFE6-8700-9A40-8592-08A8D7136359}" srcOrd="0" destOrd="0" presId="urn:microsoft.com/office/officeart/2005/8/layout/vList5"/>
    <dgm:cxn modelId="{26A5B85B-EA05-4243-BE35-FFBA4C50027D}" type="presParOf" srcId="{257DFFE6-8700-9A40-8592-08A8D7136359}" destId="{0C8AC54C-E587-EC4F-9B8B-70A8685B8864}" srcOrd="0" destOrd="0" presId="urn:microsoft.com/office/officeart/2005/8/layout/vList5"/>
    <dgm:cxn modelId="{06498FCE-7E1D-1F4E-BB99-B102DC3FF2F3}" type="presParOf" srcId="{257DFFE6-8700-9A40-8592-08A8D7136359}" destId="{7866CC99-65DF-C54D-87BF-E319C6A76B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348EE2-45DB-1C4B-A7DE-3B7F8D51ABE1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</dgm:pt>
    <dgm:pt modelId="{D3A748E6-09A9-D145-A2B6-E1B4BD3B4D28}">
      <dgm:prSet/>
      <dgm:spPr/>
      <dgm:t>
        <a:bodyPr/>
        <a:lstStyle/>
        <a:p>
          <a:r>
            <a: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identifier</a:t>
          </a:r>
        </a:p>
      </dgm:t>
    </dgm:pt>
    <dgm:pt modelId="{B3DA6980-63E6-D649-A405-B67A07204A30}" type="parTrans" cxnId="{3AB6A04A-CB4C-8F4D-B7C6-6B238728976D}">
      <dgm:prSet/>
      <dgm:spPr/>
      <dgm:t>
        <a:bodyPr/>
        <a:lstStyle/>
        <a:p>
          <a:endParaRPr lang="en-US"/>
        </a:p>
      </dgm:t>
    </dgm:pt>
    <dgm:pt modelId="{E70EFADE-329E-6946-BD09-50B3338A82B2}" type="sibTrans" cxnId="{3AB6A04A-CB4C-8F4D-B7C6-6B238728976D}">
      <dgm:prSet/>
      <dgm:spPr/>
      <dgm:t>
        <a:bodyPr/>
        <a:lstStyle/>
        <a:p>
          <a:endParaRPr lang="en-US"/>
        </a:p>
      </dgm:t>
    </dgm:pt>
    <dgm:pt modelId="{FDA6E23D-F292-1C42-8B3D-522937018434}">
      <dgm:prSet/>
      <dgm:spPr/>
      <dgm:t>
        <a:bodyPr/>
        <a:lstStyle/>
        <a:p>
          <a:r>
            <a: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criticality indicator</a:t>
          </a:r>
        </a:p>
      </dgm:t>
    </dgm:pt>
    <dgm:pt modelId="{7148FB26-B09C-7347-B774-419FC51DEEFA}" type="parTrans" cxnId="{135BD171-DCDF-8B4D-8F52-933C6D55873F}">
      <dgm:prSet/>
      <dgm:spPr/>
      <dgm:t>
        <a:bodyPr/>
        <a:lstStyle/>
        <a:p>
          <a:endParaRPr lang="en-US"/>
        </a:p>
      </dgm:t>
    </dgm:pt>
    <dgm:pt modelId="{A5C10DA0-C5BC-0B44-AD9B-8CAB2FD67722}" type="sibTrans" cxnId="{135BD171-DCDF-8B4D-8F52-933C6D55873F}">
      <dgm:prSet/>
      <dgm:spPr/>
      <dgm:t>
        <a:bodyPr/>
        <a:lstStyle/>
        <a:p>
          <a:endParaRPr lang="en-US"/>
        </a:p>
      </dgm:t>
    </dgm:pt>
    <dgm:pt modelId="{A828A2C2-720C-7148-BA4A-FC023BA7F0DF}">
      <dgm:prSet/>
      <dgm:spPr/>
      <dgm:t>
        <a:bodyPr/>
        <a:lstStyle/>
        <a:p>
          <a:r>
            <a: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value</a:t>
          </a:r>
        </a:p>
      </dgm:t>
    </dgm:pt>
    <dgm:pt modelId="{18BAE269-1E02-AE49-9FAC-65A1026E99DB}" type="parTrans" cxnId="{33456701-954C-004F-AA14-82B11815AA84}">
      <dgm:prSet/>
      <dgm:spPr/>
      <dgm:t>
        <a:bodyPr/>
        <a:lstStyle/>
        <a:p>
          <a:endParaRPr lang="en-US"/>
        </a:p>
      </dgm:t>
    </dgm:pt>
    <dgm:pt modelId="{354772C9-48C8-D24F-85A2-120EF8A35818}" type="sibTrans" cxnId="{33456701-954C-004F-AA14-82B11815AA84}">
      <dgm:prSet/>
      <dgm:spPr/>
      <dgm:t>
        <a:bodyPr/>
        <a:lstStyle/>
        <a:p>
          <a:endParaRPr lang="en-US"/>
        </a:p>
      </dgm:t>
    </dgm:pt>
    <dgm:pt modelId="{78D4A396-B4A0-B64C-8BD7-D597F9CA789A}" type="pres">
      <dgm:prSet presAssocID="{C6348EE2-45DB-1C4B-A7DE-3B7F8D51ABE1}" presName="compositeShape" presStyleCnt="0">
        <dgm:presLayoutVars>
          <dgm:chMax val="7"/>
          <dgm:dir/>
          <dgm:resizeHandles val="exact"/>
        </dgm:presLayoutVars>
      </dgm:prSet>
      <dgm:spPr/>
    </dgm:pt>
    <dgm:pt modelId="{0F19BF62-E35C-8746-AC61-CF950EB4F15F}" type="pres">
      <dgm:prSet presAssocID="{C6348EE2-45DB-1C4B-A7DE-3B7F8D51ABE1}" presName="wedge1" presStyleLbl="node1" presStyleIdx="0" presStyleCnt="3"/>
      <dgm:spPr/>
      <dgm:t>
        <a:bodyPr/>
        <a:lstStyle/>
        <a:p>
          <a:endParaRPr lang="en-US"/>
        </a:p>
      </dgm:t>
    </dgm:pt>
    <dgm:pt modelId="{5CC9AFC3-5387-FC4B-86F3-50AC3F68436C}" type="pres">
      <dgm:prSet presAssocID="{C6348EE2-45DB-1C4B-A7DE-3B7F8D51ABE1}" presName="dummy1a" presStyleCnt="0"/>
      <dgm:spPr/>
    </dgm:pt>
    <dgm:pt modelId="{011F009E-AC9E-064E-B832-015F1FC3DD3D}" type="pres">
      <dgm:prSet presAssocID="{C6348EE2-45DB-1C4B-A7DE-3B7F8D51ABE1}" presName="dummy1b" presStyleCnt="0"/>
      <dgm:spPr/>
    </dgm:pt>
    <dgm:pt modelId="{D0F4C617-4FC4-F346-BCD3-63F70BB5C032}" type="pres">
      <dgm:prSet presAssocID="{C6348EE2-45DB-1C4B-A7DE-3B7F8D51ABE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94051-80A3-244C-8471-1A5DA93CC9BC}" type="pres">
      <dgm:prSet presAssocID="{C6348EE2-45DB-1C4B-A7DE-3B7F8D51ABE1}" presName="wedge2" presStyleLbl="node1" presStyleIdx="1" presStyleCnt="3"/>
      <dgm:spPr/>
      <dgm:t>
        <a:bodyPr/>
        <a:lstStyle/>
        <a:p>
          <a:endParaRPr lang="en-US"/>
        </a:p>
      </dgm:t>
    </dgm:pt>
    <dgm:pt modelId="{D53667B3-B621-5943-8F51-F5649F911223}" type="pres">
      <dgm:prSet presAssocID="{C6348EE2-45DB-1C4B-A7DE-3B7F8D51ABE1}" presName="dummy2a" presStyleCnt="0"/>
      <dgm:spPr/>
    </dgm:pt>
    <dgm:pt modelId="{DBDEFC80-0A1F-7C40-8AF0-6D497A11BD79}" type="pres">
      <dgm:prSet presAssocID="{C6348EE2-45DB-1C4B-A7DE-3B7F8D51ABE1}" presName="dummy2b" presStyleCnt="0"/>
      <dgm:spPr/>
    </dgm:pt>
    <dgm:pt modelId="{41C6BC30-312B-E54B-B926-8F1F42CF5601}" type="pres">
      <dgm:prSet presAssocID="{C6348EE2-45DB-1C4B-A7DE-3B7F8D51ABE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74AB3-E2C4-9D4E-8646-5082A3772E90}" type="pres">
      <dgm:prSet presAssocID="{C6348EE2-45DB-1C4B-A7DE-3B7F8D51ABE1}" presName="wedge3" presStyleLbl="node1" presStyleIdx="2" presStyleCnt="3"/>
      <dgm:spPr/>
      <dgm:t>
        <a:bodyPr/>
        <a:lstStyle/>
        <a:p>
          <a:endParaRPr lang="en-US"/>
        </a:p>
      </dgm:t>
    </dgm:pt>
    <dgm:pt modelId="{F39919D1-6C27-ED42-B680-1BCC1F67BFED}" type="pres">
      <dgm:prSet presAssocID="{C6348EE2-45DB-1C4B-A7DE-3B7F8D51ABE1}" presName="dummy3a" presStyleCnt="0"/>
      <dgm:spPr/>
    </dgm:pt>
    <dgm:pt modelId="{36DCE29D-B8D7-1940-8B53-87DDE9541C55}" type="pres">
      <dgm:prSet presAssocID="{C6348EE2-45DB-1C4B-A7DE-3B7F8D51ABE1}" presName="dummy3b" presStyleCnt="0"/>
      <dgm:spPr/>
    </dgm:pt>
    <dgm:pt modelId="{21035771-5F47-AD49-B3D3-CCCB490A7CAD}" type="pres">
      <dgm:prSet presAssocID="{C6348EE2-45DB-1C4B-A7DE-3B7F8D51ABE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94A2-6D88-A24E-B663-334A571D85A3}" type="pres">
      <dgm:prSet presAssocID="{E70EFADE-329E-6946-BD09-50B3338A82B2}" presName="arrowWedge1" presStyleLbl="fgSibTrans2D1" presStyleIdx="0" presStyleCnt="3"/>
      <dgm:spPr/>
    </dgm:pt>
    <dgm:pt modelId="{A9910DB7-53A4-0740-A5A3-15A65652127F}" type="pres">
      <dgm:prSet presAssocID="{A5C10DA0-C5BC-0B44-AD9B-8CAB2FD67722}" presName="arrowWedge2" presStyleLbl="fgSibTrans2D1" presStyleIdx="1" presStyleCnt="3"/>
      <dgm:spPr/>
    </dgm:pt>
    <dgm:pt modelId="{B1D76DC6-5EED-A64E-BF1E-1EEA20C4C2A9}" type="pres">
      <dgm:prSet presAssocID="{354772C9-48C8-D24F-85A2-120EF8A35818}" presName="arrowWedge3" presStyleLbl="fgSibTrans2D1" presStyleIdx="2" presStyleCnt="3"/>
      <dgm:spPr/>
    </dgm:pt>
  </dgm:ptLst>
  <dgm:cxnLst>
    <dgm:cxn modelId="{9DA06229-0B38-9D4B-BEF0-BFE96841758D}" type="presOf" srcId="{FDA6E23D-F292-1C42-8B3D-522937018434}" destId="{41C6BC30-312B-E54B-B926-8F1F42CF5601}" srcOrd="1" destOrd="0" presId="urn:microsoft.com/office/officeart/2005/8/layout/cycle8"/>
    <dgm:cxn modelId="{0D881629-8001-C549-949A-14C0B74F59D5}" type="presOf" srcId="{A828A2C2-720C-7148-BA4A-FC023BA7F0DF}" destId="{21035771-5F47-AD49-B3D3-CCCB490A7CAD}" srcOrd="1" destOrd="0" presId="urn:microsoft.com/office/officeart/2005/8/layout/cycle8"/>
    <dgm:cxn modelId="{33456701-954C-004F-AA14-82B11815AA84}" srcId="{C6348EE2-45DB-1C4B-A7DE-3B7F8D51ABE1}" destId="{A828A2C2-720C-7148-BA4A-FC023BA7F0DF}" srcOrd="2" destOrd="0" parTransId="{18BAE269-1E02-AE49-9FAC-65A1026E99DB}" sibTransId="{354772C9-48C8-D24F-85A2-120EF8A35818}"/>
    <dgm:cxn modelId="{3AB6A04A-CB4C-8F4D-B7C6-6B238728976D}" srcId="{C6348EE2-45DB-1C4B-A7DE-3B7F8D51ABE1}" destId="{D3A748E6-09A9-D145-A2B6-E1B4BD3B4D28}" srcOrd="0" destOrd="0" parTransId="{B3DA6980-63E6-D649-A405-B67A07204A30}" sibTransId="{E70EFADE-329E-6946-BD09-50B3338A82B2}"/>
    <dgm:cxn modelId="{CEE98538-65B7-2F4D-BDBF-128AC2D76EA0}" type="presOf" srcId="{D3A748E6-09A9-D145-A2B6-E1B4BD3B4D28}" destId="{0F19BF62-E35C-8746-AC61-CF950EB4F15F}" srcOrd="0" destOrd="0" presId="urn:microsoft.com/office/officeart/2005/8/layout/cycle8"/>
    <dgm:cxn modelId="{B51F5C42-9045-DB48-88A8-AE203B21D8BB}" type="presOf" srcId="{D3A748E6-09A9-D145-A2B6-E1B4BD3B4D28}" destId="{D0F4C617-4FC4-F346-BCD3-63F70BB5C032}" srcOrd="1" destOrd="0" presId="urn:microsoft.com/office/officeart/2005/8/layout/cycle8"/>
    <dgm:cxn modelId="{858A9CCA-C7D7-DE4E-AEB5-DA43CB7364B9}" type="presOf" srcId="{C6348EE2-45DB-1C4B-A7DE-3B7F8D51ABE1}" destId="{78D4A396-B4A0-B64C-8BD7-D597F9CA789A}" srcOrd="0" destOrd="0" presId="urn:microsoft.com/office/officeart/2005/8/layout/cycle8"/>
    <dgm:cxn modelId="{E134123C-6800-1345-95C5-147B0C8CAE19}" type="presOf" srcId="{A828A2C2-720C-7148-BA4A-FC023BA7F0DF}" destId="{23B74AB3-E2C4-9D4E-8646-5082A3772E90}" srcOrd="0" destOrd="0" presId="urn:microsoft.com/office/officeart/2005/8/layout/cycle8"/>
    <dgm:cxn modelId="{36F68D65-0B67-254A-B92B-5EFB599F4492}" type="presOf" srcId="{FDA6E23D-F292-1C42-8B3D-522937018434}" destId="{DDB94051-80A3-244C-8471-1A5DA93CC9BC}" srcOrd="0" destOrd="0" presId="urn:microsoft.com/office/officeart/2005/8/layout/cycle8"/>
    <dgm:cxn modelId="{135BD171-DCDF-8B4D-8F52-933C6D55873F}" srcId="{C6348EE2-45DB-1C4B-A7DE-3B7F8D51ABE1}" destId="{FDA6E23D-F292-1C42-8B3D-522937018434}" srcOrd="1" destOrd="0" parTransId="{7148FB26-B09C-7347-B774-419FC51DEEFA}" sibTransId="{A5C10DA0-C5BC-0B44-AD9B-8CAB2FD67722}"/>
    <dgm:cxn modelId="{2875054E-935E-8648-92B3-6A85E120817F}" type="presParOf" srcId="{78D4A396-B4A0-B64C-8BD7-D597F9CA789A}" destId="{0F19BF62-E35C-8746-AC61-CF950EB4F15F}" srcOrd="0" destOrd="0" presId="urn:microsoft.com/office/officeart/2005/8/layout/cycle8"/>
    <dgm:cxn modelId="{557A0455-0EFC-624A-898A-C3CDA3BA73C6}" type="presParOf" srcId="{78D4A396-B4A0-B64C-8BD7-D597F9CA789A}" destId="{5CC9AFC3-5387-FC4B-86F3-50AC3F68436C}" srcOrd="1" destOrd="0" presId="urn:microsoft.com/office/officeart/2005/8/layout/cycle8"/>
    <dgm:cxn modelId="{49970B1F-9D0E-D44E-AC42-F92CAE2D4BE9}" type="presParOf" srcId="{78D4A396-B4A0-B64C-8BD7-D597F9CA789A}" destId="{011F009E-AC9E-064E-B832-015F1FC3DD3D}" srcOrd="2" destOrd="0" presId="urn:microsoft.com/office/officeart/2005/8/layout/cycle8"/>
    <dgm:cxn modelId="{D4CDEB12-B31F-4646-852D-D7DB20BE5484}" type="presParOf" srcId="{78D4A396-B4A0-B64C-8BD7-D597F9CA789A}" destId="{D0F4C617-4FC4-F346-BCD3-63F70BB5C032}" srcOrd="3" destOrd="0" presId="urn:microsoft.com/office/officeart/2005/8/layout/cycle8"/>
    <dgm:cxn modelId="{0F09115A-FFF8-A14E-B6CF-CDC2E978590E}" type="presParOf" srcId="{78D4A396-B4A0-B64C-8BD7-D597F9CA789A}" destId="{DDB94051-80A3-244C-8471-1A5DA93CC9BC}" srcOrd="4" destOrd="0" presId="urn:microsoft.com/office/officeart/2005/8/layout/cycle8"/>
    <dgm:cxn modelId="{FA9F3806-D143-B244-8175-B59573D7AF08}" type="presParOf" srcId="{78D4A396-B4A0-B64C-8BD7-D597F9CA789A}" destId="{D53667B3-B621-5943-8F51-F5649F911223}" srcOrd="5" destOrd="0" presId="urn:microsoft.com/office/officeart/2005/8/layout/cycle8"/>
    <dgm:cxn modelId="{54BE96C3-256C-6340-A108-D4D696CB3886}" type="presParOf" srcId="{78D4A396-B4A0-B64C-8BD7-D597F9CA789A}" destId="{DBDEFC80-0A1F-7C40-8AF0-6D497A11BD79}" srcOrd="6" destOrd="0" presId="urn:microsoft.com/office/officeart/2005/8/layout/cycle8"/>
    <dgm:cxn modelId="{DA25B860-FEB3-1A4F-81A6-68BA0DFBC6C7}" type="presParOf" srcId="{78D4A396-B4A0-B64C-8BD7-D597F9CA789A}" destId="{41C6BC30-312B-E54B-B926-8F1F42CF5601}" srcOrd="7" destOrd="0" presId="urn:microsoft.com/office/officeart/2005/8/layout/cycle8"/>
    <dgm:cxn modelId="{A69B6A8A-86B2-B74E-9F5E-2086AE4E1468}" type="presParOf" srcId="{78D4A396-B4A0-B64C-8BD7-D597F9CA789A}" destId="{23B74AB3-E2C4-9D4E-8646-5082A3772E90}" srcOrd="8" destOrd="0" presId="urn:microsoft.com/office/officeart/2005/8/layout/cycle8"/>
    <dgm:cxn modelId="{534858B3-BE11-974E-9AD3-6B1723EBF617}" type="presParOf" srcId="{78D4A396-B4A0-B64C-8BD7-D597F9CA789A}" destId="{F39919D1-6C27-ED42-B680-1BCC1F67BFED}" srcOrd="9" destOrd="0" presId="urn:microsoft.com/office/officeart/2005/8/layout/cycle8"/>
    <dgm:cxn modelId="{9382F2B1-2839-3247-BA60-70ED3E5C3F92}" type="presParOf" srcId="{78D4A396-B4A0-B64C-8BD7-D597F9CA789A}" destId="{36DCE29D-B8D7-1940-8B53-87DDE9541C55}" srcOrd="10" destOrd="0" presId="urn:microsoft.com/office/officeart/2005/8/layout/cycle8"/>
    <dgm:cxn modelId="{24F57CDA-B625-5749-8992-A33477603D2B}" type="presParOf" srcId="{78D4A396-B4A0-B64C-8BD7-D597F9CA789A}" destId="{21035771-5F47-AD49-B3D3-CCCB490A7CAD}" srcOrd="11" destOrd="0" presId="urn:microsoft.com/office/officeart/2005/8/layout/cycle8"/>
    <dgm:cxn modelId="{7E8B2E5C-2985-6142-BF09-FBEFD94B976B}" type="presParOf" srcId="{78D4A396-B4A0-B64C-8BD7-D597F9CA789A}" destId="{7AE594A2-6D88-A24E-B663-334A571D85A3}" srcOrd="12" destOrd="0" presId="urn:microsoft.com/office/officeart/2005/8/layout/cycle8"/>
    <dgm:cxn modelId="{F7AFC908-09CD-1941-8BB8-11A3B2BEEE2B}" type="presParOf" srcId="{78D4A396-B4A0-B64C-8BD7-D597F9CA789A}" destId="{A9910DB7-53A4-0740-A5A3-15A65652127F}" srcOrd="13" destOrd="0" presId="urn:microsoft.com/office/officeart/2005/8/layout/cycle8"/>
    <dgm:cxn modelId="{D6F56447-A661-7748-A9BB-407C3C2B87C0}" type="presParOf" srcId="{78D4A396-B4A0-B64C-8BD7-D597F9CA789A}" destId="{B1D76DC6-5EED-A64E-BF1E-1EEA20C4C2A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3B3EF8-E7EA-584D-876A-90E0BD38724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1C36-EB6A-474B-A7AB-1DF34AF51466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Included are: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A253E3-23A5-5041-B385-7313E1287854}" type="parTrans" cxnId="{D499428C-8287-614B-BA6D-BFCCD9131980}">
      <dgm:prSet/>
      <dgm:spPr/>
      <dgm:t>
        <a:bodyPr/>
        <a:lstStyle/>
        <a:p>
          <a:endParaRPr lang="en-US"/>
        </a:p>
      </dgm:t>
    </dgm:pt>
    <dgm:pt modelId="{4B80055B-3DE0-5043-9658-1C5C79249F08}" type="sibTrans" cxnId="{D499428C-8287-614B-BA6D-BFCCD9131980}">
      <dgm:prSet/>
      <dgm:spPr/>
      <dgm:t>
        <a:bodyPr/>
        <a:lstStyle/>
        <a:p>
          <a:endParaRPr lang="en-US"/>
        </a:p>
      </dgm:t>
    </dgm:pt>
    <dgm:pt modelId="{AE40A611-F20E-DC43-9FB5-D8199AC9522B}">
      <dgm:prSet/>
      <dgm:spPr/>
      <dgm:t>
        <a:bodyPr/>
        <a:lstStyle/>
        <a:p>
          <a:r>
            <a:rPr lang="en-US" dirty="0" smtClean="0"/>
            <a:t>Authority key identifier</a:t>
          </a:r>
        </a:p>
      </dgm:t>
    </dgm:pt>
    <dgm:pt modelId="{A4A1EE95-47C1-BA49-8C32-267FE7D3EB99}" type="parTrans" cxnId="{20265F91-D16F-F94B-A9DB-6A1A551C0286}">
      <dgm:prSet/>
      <dgm:spPr/>
      <dgm:t>
        <a:bodyPr/>
        <a:lstStyle/>
        <a:p>
          <a:endParaRPr lang="en-US"/>
        </a:p>
      </dgm:t>
    </dgm:pt>
    <dgm:pt modelId="{32B1E3C1-2CE1-5841-BC5B-B3E3098C0289}" type="sibTrans" cxnId="{20265F91-D16F-F94B-A9DB-6A1A551C0286}">
      <dgm:prSet/>
      <dgm:spPr/>
      <dgm:t>
        <a:bodyPr/>
        <a:lstStyle/>
        <a:p>
          <a:endParaRPr lang="en-US"/>
        </a:p>
      </dgm:t>
    </dgm:pt>
    <dgm:pt modelId="{B38E3D57-8108-7741-844D-170579FB3752}">
      <dgm:prSet/>
      <dgm:spPr/>
      <dgm:t>
        <a:bodyPr/>
        <a:lstStyle/>
        <a:p>
          <a:r>
            <a:rPr lang="en-US" dirty="0" smtClean="0"/>
            <a:t>Subject key identifier</a:t>
          </a:r>
        </a:p>
      </dgm:t>
    </dgm:pt>
    <dgm:pt modelId="{B661EE95-1647-364F-8352-BB2074BECFC6}" type="parTrans" cxnId="{83B0C141-607C-A74C-8FBA-ABDF25ED8A68}">
      <dgm:prSet/>
      <dgm:spPr/>
      <dgm:t>
        <a:bodyPr/>
        <a:lstStyle/>
        <a:p>
          <a:endParaRPr lang="en-US"/>
        </a:p>
      </dgm:t>
    </dgm:pt>
    <dgm:pt modelId="{4D1C3327-20F1-4D4F-BE5B-4AF91F788349}" type="sibTrans" cxnId="{83B0C141-607C-A74C-8FBA-ABDF25ED8A68}">
      <dgm:prSet/>
      <dgm:spPr/>
      <dgm:t>
        <a:bodyPr/>
        <a:lstStyle/>
        <a:p>
          <a:endParaRPr lang="en-US"/>
        </a:p>
      </dgm:t>
    </dgm:pt>
    <dgm:pt modelId="{CBC43BC7-4BB4-D348-9656-D1BD6221ECDE}">
      <dgm:prSet/>
      <dgm:spPr/>
      <dgm:t>
        <a:bodyPr/>
        <a:lstStyle/>
        <a:p>
          <a:r>
            <a:rPr lang="en-US" dirty="0" smtClean="0"/>
            <a:t>Key usage</a:t>
          </a:r>
        </a:p>
      </dgm:t>
    </dgm:pt>
    <dgm:pt modelId="{C9315C82-2AA9-2547-9DC8-A9CD984A78EE}" type="parTrans" cxnId="{A5402C2D-59C6-8243-9866-5EF34C7F31AE}">
      <dgm:prSet/>
      <dgm:spPr/>
      <dgm:t>
        <a:bodyPr/>
        <a:lstStyle/>
        <a:p>
          <a:endParaRPr lang="en-US"/>
        </a:p>
      </dgm:t>
    </dgm:pt>
    <dgm:pt modelId="{E24D05B6-04B0-2E44-BE95-FA886ED7DA95}" type="sibTrans" cxnId="{A5402C2D-59C6-8243-9866-5EF34C7F31AE}">
      <dgm:prSet/>
      <dgm:spPr/>
      <dgm:t>
        <a:bodyPr/>
        <a:lstStyle/>
        <a:p>
          <a:endParaRPr lang="en-US"/>
        </a:p>
      </dgm:t>
    </dgm:pt>
    <dgm:pt modelId="{FE0DDF16-8A70-1742-B395-4967B2CB32E0}">
      <dgm:prSet/>
      <dgm:spPr/>
      <dgm:t>
        <a:bodyPr/>
        <a:lstStyle/>
        <a:p>
          <a:r>
            <a:rPr lang="en-US" dirty="0" smtClean="0"/>
            <a:t>Private-key usage period</a:t>
          </a:r>
        </a:p>
      </dgm:t>
    </dgm:pt>
    <dgm:pt modelId="{71F4FDEA-1041-1B40-B6DB-F9473CC6F887}" type="parTrans" cxnId="{0213547E-0CAA-C14D-A0C7-99259991D01E}">
      <dgm:prSet/>
      <dgm:spPr/>
      <dgm:t>
        <a:bodyPr/>
        <a:lstStyle/>
        <a:p>
          <a:endParaRPr lang="en-US"/>
        </a:p>
      </dgm:t>
    </dgm:pt>
    <dgm:pt modelId="{C1E8F4A9-F343-8446-B66B-EBD018F32018}" type="sibTrans" cxnId="{0213547E-0CAA-C14D-A0C7-99259991D01E}">
      <dgm:prSet/>
      <dgm:spPr/>
      <dgm:t>
        <a:bodyPr/>
        <a:lstStyle/>
        <a:p>
          <a:endParaRPr lang="en-US"/>
        </a:p>
      </dgm:t>
    </dgm:pt>
    <dgm:pt modelId="{63188A6B-5209-604D-BF39-7498A55B6AE3}">
      <dgm:prSet/>
      <dgm:spPr/>
      <dgm:t>
        <a:bodyPr/>
        <a:lstStyle/>
        <a:p>
          <a:r>
            <a:rPr lang="en-US" dirty="0" smtClean="0"/>
            <a:t>Certificate policies</a:t>
          </a:r>
        </a:p>
      </dgm:t>
    </dgm:pt>
    <dgm:pt modelId="{FF59602A-2DC1-A347-B3D5-8FA3ADDA062C}" type="parTrans" cxnId="{BCC12AC5-4D05-7D43-81BC-9A5B987B8ECE}">
      <dgm:prSet/>
      <dgm:spPr/>
      <dgm:t>
        <a:bodyPr/>
        <a:lstStyle/>
        <a:p>
          <a:endParaRPr lang="en-US"/>
        </a:p>
      </dgm:t>
    </dgm:pt>
    <dgm:pt modelId="{5C50A0E9-3762-BF46-B707-F3DDAB8442A4}" type="sibTrans" cxnId="{BCC12AC5-4D05-7D43-81BC-9A5B987B8ECE}">
      <dgm:prSet/>
      <dgm:spPr/>
      <dgm:t>
        <a:bodyPr/>
        <a:lstStyle/>
        <a:p>
          <a:endParaRPr lang="en-US"/>
        </a:p>
      </dgm:t>
    </dgm:pt>
    <dgm:pt modelId="{49EE5954-40DF-DC44-8ADC-2B63839BB8FD}">
      <dgm:prSet/>
      <dgm:spPr/>
      <dgm:t>
        <a:bodyPr/>
        <a:lstStyle/>
        <a:p>
          <a:r>
            <a:rPr lang="en-US" dirty="0" smtClean="0"/>
            <a:t>Policy mappings</a:t>
          </a:r>
          <a:endParaRPr lang="en-AU" dirty="0"/>
        </a:p>
      </dgm:t>
    </dgm:pt>
    <dgm:pt modelId="{76B034B5-D189-1449-9C9C-4EC8844232AE}" type="parTrans" cxnId="{36DC31A0-176C-F34C-BB84-FCF79E41CEE8}">
      <dgm:prSet/>
      <dgm:spPr/>
      <dgm:t>
        <a:bodyPr/>
        <a:lstStyle/>
        <a:p>
          <a:endParaRPr lang="en-US"/>
        </a:p>
      </dgm:t>
    </dgm:pt>
    <dgm:pt modelId="{A338804A-9725-A94D-9AFB-5CBC3A344B00}" type="sibTrans" cxnId="{36DC31A0-176C-F34C-BB84-FCF79E41CEE8}">
      <dgm:prSet/>
      <dgm:spPr/>
      <dgm:t>
        <a:bodyPr/>
        <a:lstStyle/>
        <a:p>
          <a:endParaRPr lang="en-US"/>
        </a:p>
      </dgm:t>
    </dgm:pt>
    <dgm:pt modelId="{1AFCA0BC-197D-0E49-AC32-AC5D0AE98762}" type="pres">
      <dgm:prSet presAssocID="{093B3EF8-E7EA-584D-876A-90E0BD3872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1D9981-55C7-D54A-9D00-9C8DCE061238}" type="pres">
      <dgm:prSet presAssocID="{732F1C36-EB6A-474B-A7AB-1DF34AF51466}" presName="parentText" presStyleLbl="node1" presStyleIdx="0" presStyleCnt="1" custScaleX="39241" custLinFactNeighborX="-27848" custLinFactNeighborY="-11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4B829-6521-8F46-B1D2-6ACF161E5891}" type="pres">
      <dgm:prSet presAssocID="{732F1C36-EB6A-474B-A7AB-1DF34AF5146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B0C141-607C-A74C-8FBA-ABDF25ED8A68}" srcId="{732F1C36-EB6A-474B-A7AB-1DF34AF51466}" destId="{B38E3D57-8108-7741-844D-170579FB3752}" srcOrd="1" destOrd="0" parTransId="{B661EE95-1647-364F-8352-BB2074BECFC6}" sibTransId="{4D1C3327-20F1-4D4F-BE5B-4AF91F788349}"/>
    <dgm:cxn modelId="{9FB1D840-A55E-0040-B8A6-2AB003AACD02}" type="presOf" srcId="{49EE5954-40DF-DC44-8ADC-2B63839BB8FD}" destId="{8584B829-6521-8F46-B1D2-6ACF161E5891}" srcOrd="0" destOrd="5" presId="urn:microsoft.com/office/officeart/2005/8/layout/vList2"/>
    <dgm:cxn modelId="{5232B8D9-5C8D-8247-8AD0-C57CA5AE7C2B}" type="presOf" srcId="{732F1C36-EB6A-474B-A7AB-1DF34AF51466}" destId="{081D9981-55C7-D54A-9D00-9C8DCE061238}" srcOrd="0" destOrd="0" presId="urn:microsoft.com/office/officeart/2005/8/layout/vList2"/>
    <dgm:cxn modelId="{20265F91-D16F-F94B-A9DB-6A1A551C0286}" srcId="{732F1C36-EB6A-474B-A7AB-1DF34AF51466}" destId="{AE40A611-F20E-DC43-9FB5-D8199AC9522B}" srcOrd="0" destOrd="0" parTransId="{A4A1EE95-47C1-BA49-8C32-267FE7D3EB99}" sibTransId="{32B1E3C1-2CE1-5841-BC5B-B3E3098C0289}"/>
    <dgm:cxn modelId="{D8A44D46-4F22-3F4B-932D-843250FEE3BD}" type="presOf" srcId="{B38E3D57-8108-7741-844D-170579FB3752}" destId="{8584B829-6521-8F46-B1D2-6ACF161E5891}" srcOrd="0" destOrd="1" presId="urn:microsoft.com/office/officeart/2005/8/layout/vList2"/>
    <dgm:cxn modelId="{D499428C-8287-614B-BA6D-BFCCD9131980}" srcId="{093B3EF8-E7EA-584D-876A-90E0BD38724E}" destId="{732F1C36-EB6A-474B-A7AB-1DF34AF51466}" srcOrd="0" destOrd="0" parTransId="{66A253E3-23A5-5041-B385-7313E1287854}" sibTransId="{4B80055B-3DE0-5043-9658-1C5C79249F08}"/>
    <dgm:cxn modelId="{BCC12AC5-4D05-7D43-81BC-9A5B987B8ECE}" srcId="{732F1C36-EB6A-474B-A7AB-1DF34AF51466}" destId="{63188A6B-5209-604D-BF39-7498A55B6AE3}" srcOrd="4" destOrd="0" parTransId="{FF59602A-2DC1-A347-B3D5-8FA3ADDA062C}" sibTransId="{5C50A0E9-3762-BF46-B707-F3DDAB8442A4}"/>
    <dgm:cxn modelId="{8EDD419B-0DAD-8944-A44D-44EB3FF7D11E}" type="presOf" srcId="{093B3EF8-E7EA-584D-876A-90E0BD38724E}" destId="{1AFCA0BC-197D-0E49-AC32-AC5D0AE98762}" srcOrd="0" destOrd="0" presId="urn:microsoft.com/office/officeart/2005/8/layout/vList2"/>
    <dgm:cxn modelId="{0213547E-0CAA-C14D-A0C7-99259991D01E}" srcId="{732F1C36-EB6A-474B-A7AB-1DF34AF51466}" destId="{FE0DDF16-8A70-1742-B395-4967B2CB32E0}" srcOrd="3" destOrd="0" parTransId="{71F4FDEA-1041-1B40-B6DB-F9473CC6F887}" sibTransId="{C1E8F4A9-F343-8446-B66B-EBD018F32018}"/>
    <dgm:cxn modelId="{6522A180-A1D2-0547-8942-F94AF9297503}" type="presOf" srcId="{CBC43BC7-4BB4-D348-9656-D1BD6221ECDE}" destId="{8584B829-6521-8F46-B1D2-6ACF161E5891}" srcOrd="0" destOrd="2" presId="urn:microsoft.com/office/officeart/2005/8/layout/vList2"/>
    <dgm:cxn modelId="{EFE91A11-FA4E-354D-8DBF-3B01F812C2AC}" type="presOf" srcId="{FE0DDF16-8A70-1742-B395-4967B2CB32E0}" destId="{8584B829-6521-8F46-B1D2-6ACF161E5891}" srcOrd="0" destOrd="3" presId="urn:microsoft.com/office/officeart/2005/8/layout/vList2"/>
    <dgm:cxn modelId="{B7FEAB98-EF78-4544-8D94-C923E585C2E7}" type="presOf" srcId="{63188A6B-5209-604D-BF39-7498A55B6AE3}" destId="{8584B829-6521-8F46-B1D2-6ACF161E5891}" srcOrd="0" destOrd="4" presId="urn:microsoft.com/office/officeart/2005/8/layout/vList2"/>
    <dgm:cxn modelId="{FC1D9A88-D7FD-B349-B788-9CA28143C744}" type="presOf" srcId="{AE40A611-F20E-DC43-9FB5-D8199AC9522B}" destId="{8584B829-6521-8F46-B1D2-6ACF161E5891}" srcOrd="0" destOrd="0" presId="urn:microsoft.com/office/officeart/2005/8/layout/vList2"/>
    <dgm:cxn modelId="{A5402C2D-59C6-8243-9866-5EF34C7F31AE}" srcId="{732F1C36-EB6A-474B-A7AB-1DF34AF51466}" destId="{CBC43BC7-4BB4-D348-9656-D1BD6221ECDE}" srcOrd="2" destOrd="0" parTransId="{C9315C82-2AA9-2547-9DC8-A9CD984A78EE}" sibTransId="{E24D05B6-04B0-2E44-BE95-FA886ED7DA95}"/>
    <dgm:cxn modelId="{36DC31A0-176C-F34C-BB84-FCF79E41CEE8}" srcId="{732F1C36-EB6A-474B-A7AB-1DF34AF51466}" destId="{49EE5954-40DF-DC44-8ADC-2B63839BB8FD}" srcOrd="5" destOrd="0" parTransId="{76B034B5-D189-1449-9C9C-4EC8844232AE}" sibTransId="{A338804A-9725-A94D-9AFB-5CBC3A344B00}"/>
    <dgm:cxn modelId="{43E43B1D-635E-9B49-8B10-A7AB5AB2365E}" type="presParOf" srcId="{1AFCA0BC-197D-0E49-AC32-AC5D0AE98762}" destId="{081D9981-55C7-D54A-9D00-9C8DCE061238}" srcOrd="0" destOrd="0" presId="urn:microsoft.com/office/officeart/2005/8/layout/vList2"/>
    <dgm:cxn modelId="{DE840C07-1E63-2A49-A8E9-19EAD4BF8DF0}" type="presParOf" srcId="{1AFCA0BC-197D-0E49-AC32-AC5D0AE98762}" destId="{8584B829-6521-8F46-B1D2-6ACF161E589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FD422-CACC-E94C-8EC8-B1AB4ADE95D5}">
      <dsp:nvSpPr>
        <dsp:cNvPr id="0" name=""/>
        <dsp:cNvSpPr/>
      </dsp:nvSpPr>
      <dsp:spPr>
        <a:xfrm>
          <a:off x="2229382" y="0"/>
          <a:ext cx="5840578" cy="5105401"/>
        </a:xfrm>
        <a:prstGeom prst="rightArrow">
          <a:avLst>
            <a:gd name="adj1" fmla="val 70000"/>
            <a:gd name="adj2" fmla="val 50000"/>
          </a:avLst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 can select a key and physically deliver it to B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 third party can select the key and physically deliver it to A and B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If A and B have previously and recently used a key, one party can transmit the new key to the other, encrypted using the old key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If A and B each has an encrypted connection to a third party C, C can deliver a key on the encrypted links to A and B</a:t>
          </a:r>
          <a:endParaRPr lang="en-US" sz="1600" b="1" kern="1200" dirty="0"/>
        </a:p>
      </dsp:txBody>
      <dsp:txXfrm>
        <a:off x="3689527" y="765810"/>
        <a:ext cx="2847282" cy="3573781"/>
      </dsp:txXfrm>
    </dsp:sp>
    <dsp:sp modelId="{1D46FCAE-7D96-CA42-9A2E-9F9C5A569DF8}">
      <dsp:nvSpPr>
        <dsp:cNvPr id="0" name=""/>
        <dsp:cNvSpPr/>
      </dsp:nvSpPr>
      <dsp:spPr>
        <a:xfrm>
          <a:off x="769237" y="1092555"/>
          <a:ext cx="2920289" cy="292028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Given parties A and B, key distribution can be achieved in a number of ways:</a:t>
          </a:r>
          <a:endParaRPr lang="en-US" sz="2400" kern="1200" dirty="0"/>
        </a:p>
      </dsp:txBody>
      <dsp:txXfrm>
        <a:off x="1196903" y="1520221"/>
        <a:ext cx="2064957" cy="206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CD291-4ABD-E849-B5EA-3E45B57ABFE6}">
      <dsp:nvSpPr>
        <dsp:cNvPr id="0" name=""/>
        <dsp:cNvSpPr/>
      </dsp:nvSpPr>
      <dsp:spPr>
        <a:xfrm>
          <a:off x="0" y="2560612"/>
          <a:ext cx="8382000" cy="198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a connectionless protocol there is no explicit connection initiation or termination, thus it is not obvious how often one needs to change the session key</a:t>
          </a:r>
          <a:endParaRPr lang="en-US" sz="1600" kern="1200" dirty="0"/>
        </a:p>
      </dsp:txBody>
      <dsp:txXfrm>
        <a:off x="0" y="2560612"/>
        <a:ext cx="2514600" cy="1980902"/>
      </dsp:txXfrm>
    </dsp:sp>
    <dsp:sp modelId="{1D6FFA14-3C7E-5C49-819D-8F25DC5DEA03}">
      <dsp:nvSpPr>
        <dsp:cNvPr id="0" name=""/>
        <dsp:cNvSpPr/>
      </dsp:nvSpPr>
      <dsp:spPr>
        <a:xfrm>
          <a:off x="0" y="249559"/>
          <a:ext cx="8382000" cy="198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connection-oriented protocols one choice is to use the same session key for the length of time that the connection is open, using a new session key for each new session</a:t>
          </a:r>
          <a:endParaRPr lang="en-US" sz="1600" kern="1200" dirty="0"/>
        </a:p>
      </dsp:txBody>
      <dsp:txXfrm>
        <a:off x="0" y="249559"/>
        <a:ext cx="2514600" cy="1980902"/>
      </dsp:txXfrm>
    </dsp:sp>
    <dsp:sp modelId="{E42A840D-8093-7043-975E-A1210CD24AB9}">
      <dsp:nvSpPr>
        <dsp:cNvPr id="0" name=""/>
        <dsp:cNvSpPr/>
      </dsp:nvSpPr>
      <dsp:spPr>
        <a:xfrm>
          <a:off x="4126416" y="414635"/>
          <a:ext cx="2476127" cy="16507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 security manager must balance competing considerations:</a:t>
          </a:r>
          <a:endParaRPr lang="en-US" sz="1800" kern="1200" dirty="0"/>
        </a:p>
      </dsp:txBody>
      <dsp:txXfrm>
        <a:off x="4174765" y="462984"/>
        <a:ext cx="2379429" cy="1554053"/>
      </dsp:txXfrm>
    </dsp:sp>
    <dsp:sp modelId="{691EDF75-8B08-A44D-989B-07679ED7B89A}">
      <dsp:nvSpPr>
        <dsp:cNvPr id="0" name=""/>
        <dsp:cNvSpPr/>
      </dsp:nvSpPr>
      <dsp:spPr>
        <a:xfrm>
          <a:off x="3754996" y="2065387"/>
          <a:ext cx="1609483" cy="660300"/>
        </a:xfrm>
        <a:custGeom>
          <a:avLst/>
          <a:gdLst/>
          <a:ahLst/>
          <a:cxnLst/>
          <a:rect l="0" t="0" r="0" b="0"/>
          <a:pathLst>
            <a:path>
              <a:moveTo>
                <a:pt x="1609483" y="0"/>
              </a:moveTo>
              <a:lnTo>
                <a:pt x="1609483" y="330150"/>
              </a:lnTo>
              <a:lnTo>
                <a:pt x="0" y="330150"/>
              </a:lnTo>
              <a:lnTo>
                <a:pt x="0" y="660300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27232-1E10-314A-808C-2F28F4419D11}">
      <dsp:nvSpPr>
        <dsp:cNvPr id="0" name=""/>
        <dsp:cNvSpPr/>
      </dsp:nvSpPr>
      <dsp:spPr>
        <a:xfrm>
          <a:off x="2516932" y="2725687"/>
          <a:ext cx="2476127" cy="16507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more frequently session keys are exchanged, the more secure they are</a:t>
          </a:r>
          <a:endParaRPr lang="en-US" sz="1800" kern="1200" dirty="0"/>
        </a:p>
      </dsp:txBody>
      <dsp:txXfrm>
        <a:off x="2565281" y="2774036"/>
        <a:ext cx="2379429" cy="1554053"/>
      </dsp:txXfrm>
    </dsp:sp>
    <dsp:sp modelId="{50EBB433-A0C9-2E40-86A3-1D2A8E1DEABC}">
      <dsp:nvSpPr>
        <dsp:cNvPr id="0" name=""/>
        <dsp:cNvSpPr/>
      </dsp:nvSpPr>
      <dsp:spPr>
        <a:xfrm>
          <a:off x="5364479" y="2065387"/>
          <a:ext cx="1609483" cy="660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50"/>
              </a:lnTo>
              <a:lnTo>
                <a:pt x="1609483" y="330150"/>
              </a:lnTo>
              <a:lnTo>
                <a:pt x="1609483" y="660300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837B-FC93-3145-B224-A6C4B1408C14}">
      <dsp:nvSpPr>
        <dsp:cNvPr id="0" name=""/>
        <dsp:cNvSpPr/>
      </dsp:nvSpPr>
      <dsp:spPr>
        <a:xfrm>
          <a:off x="5735899" y="2725687"/>
          <a:ext cx="2476127" cy="16507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distribution of session keys delays the start of any exchange and places a burden on network capacity</a:t>
          </a:r>
          <a:endParaRPr lang="en-US" sz="1800" kern="1200" dirty="0"/>
        </a:p>
      </dsp:txBody>
      <dsp:txXfrm>
        <a:off x="5784248" y="2774036"/>
        <a:ext cx="2379429" cy="1554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25FFE-6756-FA40-9EA6-2226FA9DEC18}">
      <dsp:nvSpPr>
        <dsp:cNvPr id="0" name=""/>
        <dsp:cNvSpPr/>
      </dsp:nvSpPr>
      <dsp:spPr>
        <a:xfrm>
          <a:off x="457200" y="-7623"/>
          <a:ext cx="2743200" cy="1912626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F566F2-840D-C843-A056-9EDE93E4B3E3}">
      <dsp:nvSpPr>
        <dsp:cNvPr id="0" name=""/>
        <dsp:cNvSpPr/>
      </dsp:nvSpPr>
      <dsp:spPr>
        <a:xfrm>
          <a:off x="3810000" y="0"/>
          <a:ext cx="3810000" cy="210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Drawbacks: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tag length is limited to 8 bits, limiting its flexibility and functionality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Because the tag is not transmitted in clear form, it can be used only at the point of decryption, limiting the ways in which key use can be controlled</a:t>
          </a:r>
          <a:endParaRPr lang="en-US" sz="1600" kern="1200" dirty="0"/>
        </a:p>
      </dsp:txBody>
      <dsp:txXfrm>
        <a:off x="3810000" y="0"/>
        <a:ext cx="3810000" cy="2108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4419-FB33-2E44-955E-B74E269E8EC7}">
      <dsp:nvSpPr>
        <dsp:cNvPr id="0" name=""/>
        <dsp:cNvSpPr/>
      </dsp:nvSpPr>
      <dsp:spPr>
        <a:xfrm rot="5400000">
          <a:off x="3606800" y="-1277620"/>
          <a:ext cx="1076960" cy="3901440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 dirty="0" smtClean="0"/>
            <a:t>Performance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 dirty="0" smtClean="0"/>
            <a:t>Backward compatibility</a:t>
          </a:r>
          <a:endParaRPr lang="en-AU" sz="2700" kern="1200" dirty="0"/>
        </a:p>
      </dsp:txBody>
      <dsp:txXfrm rot="-5400000">
        <a:off x="2194561" y="187192"/>
        <a:ext cx="3848867" cy="971814"/>
      </dsp:txXfrm>
    </dsp:sp>
    <dsp:sp modelId="{3E43EF61-104C-CE44-9170-FAB80B8B2734}">
      <dsp:nvSpPr>
        <dsp:cNvPr id="0" name=""/>
        <dsp:cNvSpPr/>
      </dsp:nvSpPr>
      <dsp:spPr>
        <a:xfrm>
          <a:off x="0" y="0"/>
          <a:ext cx="2194560" cy="1346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Rationale:</a:t>
          </a:r>
          <a:endParaRPr lang="en-US" sz="3300" kern="1200" dirty="0"/>
        </a:p>
      </dsp:txBody>
      <dsp:txXfrm>
        <a:off x="65716" y="65716"/>
        <a:ext cx="2063128" cy="12147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E7E64-D275-2E42-9662-39C3596309EE}">
      <dsp:nvSpPr>
        <dsp:cNvPr id="0" name=""/>
        <dsp:cNvSpPr/>
      </dsp:nvSpPr>
      <dsp:spPr>
        <a:xfrm>
          <a:off x="1104899" y="0"/>
          <a:ext cx="4648200" cy="4648200"/>
        </a:xfrm>
        <a:prstGeom prst="diamond">
          <a:avLst/>
        </a:prstGeom>
        <a:solidFill>
          <a:schemeClr val="accent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6D00B8-271E-D940-81E8-400514989AA7}">
      <dsp:nvSpPr>
        <dsp:cNvPr id="0" name=""/>
        <dsp:cNvSpPr/>
      </dsp:nvSpPr>
      <dsp:spPr>
        <a:xfrm>
          <a:off x="1546478" y="441578"/>
          <a:ext cx="1812798" cy="1812798"/>
        </a:xfrm>
        <a:prstGeom prst="roundRect">
          <a:avLst/>
        </a:prstGeom>
        <a:solidFill>
          <a:schemeClr val="bg1"/>
        </a:solidFill>
        <a:ln>
          <a:noFill/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solidFill>
                <a:schemeClr val="tx1"/>
              </a:solidFill>
            </a:rPr>
            <a:t>Public announcement</a:t>
          </a:r>
          <a:endParaRPr lang="en-US" sz="1600" b="1" i="0" kern="1200" dirty="0">
            <a:solidFill>
              <a:schemeClr val="tx1"/>
            </a:solidFill>
          </a:endParaRPr>
        </a:p>
      </dsp:txBody>
      <dsp:txXfrm>
        <a:off x="1634972" y="530072"/>
        <a:ext cx="1635810" cy="1635810"/>
      </dsp:txXfrm>
    </dsp:sp>
    <dsp:sp modelId="{538ED783-8646-9A4E-928D-11D8F659505E}">
      <dsp:nvSpPr>
        <dsp:cNvPr id="0" name=""/>
        <dsp:cNvSpPr/>
      </dsp:nvSpPr>
      <dsp:spPr>
        <a:xfrm>
          <a:off x="3498723" y="441578"/>
          <a:ext cx="1812798" cy="1812798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solidFill>
                <a:schemeClr val="tx1"/>
              </a:solidFill>
            </a:rPr>
            <a:t>Publicly available directory</a:t>
          </a:r>
        </a:p>
      </dsp:txBody>
      <dsp:txXfrm>
        <a:off x="3587217" y="530072"/>
        <a:ext cx="1635810" cy="1635810"/>
      </dsp:txXfrm>
    </dsp:sp>
    <dsp:sp modelId="{3312D2CB-51B2-1B41-93F4-1FB5EC23A0A3}">
      <dsp:nvSpPr>
        <dsp:cNvPr id="0" name=""/>
        <dsp:cNvSpPr/>
      </dsp:nvSpPr>
      <dsp:spPr>
        <a:xfrm>
          <a:off x="1546478" y="2393823"/>
          <a:ext cx="1812798" cy="1812798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solidFill>
                <a:schemeClr val="tx1"/>
              </a:solidFill>
            </a:rPr>
            <a:t>Public-key authority</a:t>
          </a:r>
        </a:p>
      </dsp:txBody>
      <dsp:txXfrm>
        <a:off x="1634972" y="2482317"/>
        <a:ext cx="1635810" cy="1635810"/>
      </dsp:txXfrm>
    </dsp:sp>
    <dsp:sp modelId="{88DDC718-A30F-D842-9D3F-15D1CB398EE5}">
      <dsp:nvSpPr>
        <dsp:cNvPr id="0" name=""/>
        <dsp:cNvSpPr/>
      </dsp:nvSpPr>
      <dsp:spPr>
        <a:xfrm>
          <a:off x="3498723" y="2393823"/>
          <a:ext cx="1812798" cy="1812798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solidFill>
                <a:schemeClr val="tx1"/>
              </a:solidFill>
            </a:rPr>
            <a:t>Public-key certificates</a:t>
          </a:r>
        </a:p>
      </dsp:txBody>
      <dsp:txXfrm>
        <a:off x="3587217" y="2482317"/>
        <a:ext cx="1635810" cy="16358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6CC99-65DF-C54D-87BF-E319C6A76B01}">
      <dsp:nvSpPr>
        <dsp:cNvPr id="0" name=""/>
        <dsp:cNvSpPr/>
      </dsp:nvSpPr>
      <dsp:spPr>
        <a:xfrm rot="5400000">
          <a:off x="3322320" y="-922020"/>
          <a:ext cx="1645920" cy="3901440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Any user with access to the public key of the CA can verify the user public key that was certified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No party other than the certification authority can modify the certificate without this being detected</a:t>
          </a:r>
        </a:p>
      </dsp:txBody>
      <dsp:txXfrm rot="-5400000">
        <a:off x="2194561" y="286086"/>
        <a:ext cx="3821093" cy="1485226"/>
      </dsp:txXfrm>
    </dsp:sp>
    <dsp:sp modelId="{0C8AC54C-E587-EC4F-9B8B-70A8685B8864}">
      <dsp:nvSpPr>
        <dsp:cNvPr id="0" name=""/>
        <dsp:cNvSpPr/>
      </dsp:nvSpPr>
      <dsp:spPr>
        <a:xfrm>
          <a:off x="0" y="0"/>
          <a:ext cx="2194560" cy="20574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User certificates generated by a CA have the following characteristics:</a:t>
          </a:r>
          <a:endParaRPr lang="en-US" sz="2100" kern="1200" dirty="0"/>
        </a:p>
      </dsp:txBody>
      <dsp:txXfrm>
        <a:off x="100434" y="100434"/>
        <a:ext cx="1993692" cy="1856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9BF62-E35C-8746-AC61-CF950EB4F15F}">
      <dsp:nvSpPr>
        <dsp:cNvPr id="0" name=""/>
        <dsp:cNvSpPr/>
      </dsp:nvSpPr>
      <dsp:spPr>
        <a:xfrm>
          <a:off x="385541" y="562355"/>
          <a:ext cx="3328416" cy="3328416"/>
        </a:xfrm>
        <a:prstGeom prst="pie">
          <a:avLst>
            <a:gd name="adj1" fmla="val 16200000"/>
            <a:gd name="adj2" fmla="val 180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identifier</a:t>
          </a:r>
        </a:p>
      </dsp:txBody>
      <dsp:txXfrm>
        <a:off x="2139695" y="1267663"/>
        <a:ext cx="1188720" cy="990600"/>
      </dsp:txXfrm>
    </dsp:sp>
    <dsp:sp modelId="{DDB94051-80A3-244C-8471-1A5DA93CC9BC}">
      <dsp:nvSpPr>
        <dsp:cNvPr id="0" name=""/>
        <dsp:cNvSpPr/>
      </dsp:nvSpPr>
      <dsp:spPr>
        <a:xfrm>
          <a:off x="316991" y="681227"/>
          <a:ext cx="3328416" cy="3328416"/>
        </a:xfrm>
        <a:prstGeom prst="pie">
          <a:avLst>
            <a:gd name="adj1" fmla="val 1800000"/>
            <a:gd name="adj2" fmla="val 900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criticality indicator</a:t>
          </a:r>
        </a:p>
      </dsp:txBody>
      <dsp:txXfrm>
        <a:off x="1109472" y="2840736"/>
        <a:ext cx="1783080" cy="871728"/>
      </dsp:txXfrm>
    </dsp:sp>
    <dsp:sp modelId="{23B74AB3-E2C4-9D4E-8646-5082A3772E90}">
      <dsp:nvSpPr>
        <dsp:cNvPr id="0" name=""/>
        <dsp:cNvSpPr/>
      </dsp:nvSpPr>
      <dsp:spPr>
        <a:xfrm>
          <a:off x="248442" y="562355"/>
          <a:ext cx="3328416" cy="3328416"/>
        </a:xfrm>
        <a:prstGeom prst="pie">
          <a:avLst>
            <a:gd name="adj1" fmla="val 9000000"/>
            <a:gd name="adj2" fmla="val 1620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value</a:t>
          </a:r>
        </a:p>
      </dsp:txBody>
      <dsp:txXfrm>
        <a:off x="633983" y="1267663"/>
        <a:ext cx="1188720" cy="990600"/>
      </dsp:txXfrm>
    </dsp:sp>
    <dsp:sp modelId="{7AE594A2-6D88-A24E-B663-334A571D85A3}">
      <dsp:nvSpPr>
        <dsp:cNvPr id="0" name=""/>
        <dsp:cNvSpPr/>
      </dsp:nvSpPr>
      <dsp:spPr>
        <a:xfrm>
          <a:off x="179771" y="356311"/>
          <a:ext cx="3740505" cy="374050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10DB7-53A4-0740-A5A3-15A65652127F}">
      <dsp:nvSpPr>
        <dsp:cNvPr id="0" name=""/>
        <dsp:cNvSpPr/>
      </dsp:nvSpPr>
      <dsp:spPr>
        <a:xfrm>
          <a:off x="110947" y="474972"/>
          <a:ext cx="3740505" cy="374050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D76DC6-5EED-A64E-BF1E-1EEA20C4C2A9}">
      <dsp:nvSpPr>
        <dsp:cNvPr id="0" name=""/>
        <dsp:cNvSpPr/>
      </dsp:nvSpPr>
      <dsp:spPr>
        <a:xfrm>
          <a:off x="42122" y="356311"/>
          <a:ext cx="3740505" cy="374050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D9981-55C7-D54A-9D00-9C8DCE061238}">
      <dsp:nvSpPr>
        <dsp:cNvPr id="0" name=""/>
        <dsp:cNvSpPr/>
      </dsp:nvSpPr>
      <dsp:spPr>
        <a:xfrm>
          <a:off x="152391" y="24686"/>
          <a:ext cx="2362229" cy="62361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Included are:</a:t>
          </a:r>
          <a:endParaRPr lang="en-US" sz="2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833" y="55128"/>
        <a:ext cx="2301345" cy="562726"/>
      </dsp:txXfrm>
    </dsp:sp>
    <dsp:sp modelId="{8584B829-6521-8F46-B1D2-6ACF161E5891}">
      <dsp:nvSpPr>
        <dsp:cNvPr id="0" name=""/>
        <dsp:cNvSpPr/>
      </dsp:nvSpPr>
      <dsp:spPr>
        <a:xfrm>
          <a:off x="0" y="672014"/>
          <a:ext cx="6019800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12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Authority key identifier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Subject key identifier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Key usage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Private-key usage period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Certificate policies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Policy mappings</a:t>
          </a:r>
          <a:endParaRPr lang="en-AU" sz="2000" kern="1200" dirty="0"/>
        </a:p>
      </dsp:txBody>
      <dsp:txXfrm>
        <a:off x="0" y="672014"/>
        <a:ext cx="6019800" cy="2098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47A25-6BD4-A14D-85D1-655A12DF0D0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0F24D-9968-B043-BFD1-798A1F64AC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FFDABED8-1184-0240-B3DC-F1802F07F98F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13168-CBB8-004E-B161-E3C8E26BC09B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14 – “</a:t>
            </a:r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Key Management and Distribution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approach suggested in Figure 14.3 has many variations, one of which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described in this subsection. The scheme (Figure 14.4) is useful for providing end-to-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encryption at a network or transport level in a way that is transparent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end users. The approach assumes that communication makes use of a connection-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oriented end-to-end protocol, such as TCP. The noteworthy element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is a session security module (SSM), which may consist of functionality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protocol layer, that performs end-to-end encryption and obtains session keys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behalf of its host or terminal.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steps involved in establishing a connection are shown in Figure 14.4.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host wishes to set up a connection to another host, it transmits a connection-request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(step 1). The SSM saves that packet and applies to the KDC for permission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establish the connection (step 2). The communication between the SSM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KDC is encrypted using a master key shared only by this SSM and the KDC.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KDC approves the connection request, it generates the session key and delivers it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two appropriate SSMs, using a unique permanent key for each SSM (step 3).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requesting SSM can now release the connection request packet, and a connection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set up between the two end systems (step 4). All user data exchanged between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systems are encrypted by their respective SSMs using the one-time session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automated key distribution approach provides the flexibility and dynamic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 needed to allow a number of terminal users to access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hosts and for the hosts to exchange data with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 key distribution center imposes the requirement that the KDC be trusted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be protected from subversion. This requirement can be avoided if key distribution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fully decentralized. Although full decentralization is not practical for larger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networks using symmetric encryption only, it may be useful within a local context.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decentralized approach requires that each end system be able to communicate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a secure manner with all potential partner end systems for purposes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 distribution. Thus, there may need to be as many as [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 (n -  1)]/2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for a configuration with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end systems.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session key may be established with the following sequence of steps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14.5).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A issues a request to B for a session key and includes a nonce, N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B responds with a message that is encrypted using the shared master key.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response includes the session key selected by B, an identifier of B, the value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), and another nonce, N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Using the new session key, A returns f(N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 to B.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although each node must maintain at most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- 1) master keys, as many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 as required may be generated and used. Because the messages transferred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using the master key are short, cryptanalysis is difficult. As before, session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are used for only a limited time to protect them.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concept of a key hierarchy and the use of automated key distribution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greatly reduce the number of keys that must be manually managed and distributed.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also may be desirable to impose some control on the way in which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distributed keys are used. For example, in addition to separating master keys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keys, we may wish to define different types of session keys on the basis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use, such as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Data-encrypting key, for general communication across a network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PIN-encrypting key, for personal identification numbers (PINs) used in electronic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funds transfer and point-of-sale applications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File-encrypting key, for encrypting files stored in publicly accessible locations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illustrate the value of separating keys by type, consider the risk that a master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imported as a data-encrypting key into a device. Normally, the master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physically secured within the cryptographic hardware of the key distribution center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of the end systems. Session keys encrypted with this master key are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application programs, as are the data encrypted with such session keys.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a master key is treated as a session key, it may be possible for an unauthorized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to obtain plaintext of session keys encrypted with that master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it may be desirable to institute controls in systems that limit the ways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which keys are used, based on characteristics associated with those keys.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simple plan is to associate a tag with each key ([JONE82]; see also [DAVI89]).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proposed technique is for use with DES and makes use of the extra 8 bits in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64-bit DES key. That is, the eight non-key bits ordinarily reserved for parity checking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form the key tag. The bits have the following interpretation: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One bit indicates whether the key is a session key or a master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One bit indicates whether the key can be used for encryption.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One bit indicates whether the key can be used for decryption.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The remaining bits are spares for future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the tag is embedded in the key, it is encrypted along with the key when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distributed, thus providing protection. The drawbacks of this scheme are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tag length is limited to 8 bits, limiting its flexibility and functionality.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Because the tag is not transmitted in clear form, it can be used only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point of decryption, limiting the ways in which key use can be controlled.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more flexible scheme, referred to as the control vector, is described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[MATY91a and b]. In this scheme, each session key has an associated control vector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consisting of a number of fields that specify the uses and restrictions for that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key. The length of the control vector may vary.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control vector is cryptographically coupled with the key at the time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generation at the KDC. The coupling and decoupling processes are illustrated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Figure 14.6. As a first step, the control vector is passed through a hash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produces a value whose length is equal to the encryption key length. Hash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functions are discussed in detail in Chapter 11. In essence, a hash function maps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values from a larger range into a smaller range with a reasonably uniform spread.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for example, if numbers in the range 1 to 100 are hashed into numbers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range 1 to 10, approximately 10% of the source values should map into each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target values.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When a session key is delivered to a user from the KDC, it is accompanied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control vector in clear form. The session key can be recovered only by using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master key that the user shares with the KDC and the control vector. Thus,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linkage between the session key and its control vector is maintained.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Use of the control vector has two advantages over use of an 8-bit tag. First,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no restriction on length of the control vector, which enables arbitrarily complex controls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imposed on key use. Second, the control vector is available in clear form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all stages of operation. Thus, control of key use can be exercised in multiple locations.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An extremely simple scheme was put forward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Merkle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[MERK79], as illustrated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14.7.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Despite its simplicity, this is an attractive protocol. No keys exist before the start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communication and none exist after the completion of communication.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risk of compromise of the keys is minimal. At the same time, the communication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secure from eavesdropping.</a:t>
            </a:r>
            <a:endParaRPr lang="en-US" sz="1200" kern="120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883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1813" y="4343400"/>
            <a:ext cx="5767387" cy="4114800"/>
          </a:xfrm>
        </p:spPr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protocol depicted in Figure 14.7 is insecure against an adversary who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intercept messages and then either relay the intercepted message or substitute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message (see Figure 1.3c). Such an attack is known as a man-in-the-middle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attack  [RIVE84]. We saw this type of attack in Chapter 10 (Figure 10.2).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present case, if an adversary, D, has control of the intervening communication channel,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then D can compromise the communication in the following fashion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being detected (Figure 14.8).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Thus, this simple protocol is only useful in an environment where the only threat is eavesdropping.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289F4-DC04-6C49-9A4A-A57BC9F20F8B}" type="slidenum">
              <a:rPr lang="en-AU" smtClean="0">
                <a:latin typeface="Arial" pitchFamily="-84" charset="0"/>
              </a:rPr>
              <a:pPr/>
              <a:t>16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14.9, based on an approach suggested in [NEED78], provides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against both active and passive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result is that this scheme ensures both confidentiality and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exchange of a secret key.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CC4B-E702-F146-B92F-BB3F9B8260BB}" type="slidenum">
              <a:rPr lang="en-AU" smtClean="0">
                <a:latin typeface="Arial" pitchFamily="-84" charset="0"/>
              </a:rPr>
              <a:pPr/>
              <a:t>17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FCD2-568B-8742-B94B-EF2FEB64AF67}" type="slidenum">
              <a:rPr lang="en-AU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Yet another way to use public-key encryption to distribute secret keys is a hybrid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in use on IBM mainframes [LE93]. This scheme retains the use of a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distribution center (KDC) that shares a secret master key with each user and distributes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secret session keys encrypted with the master key. A public-key scheme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used to distribute the master keys. The following rationale is provided for using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three-level approach: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Performance:  There are many applications, especially transaction-oriented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applications, in which the session keys change frequently. Distribution of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by public-key encryption could degrade overall system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of the relatively high computational load of public-key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decryption. With a three-level hierarchy, public-key encryption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only occasionally to update the master key between a user and the KDC.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Backward compatibility:  The hybrid scheme is easily overlaid on an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KDC scheme with minimal disruption or software changes.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addition of a public-key layer provides a secure, efficient means of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 keys. This is an advantage in a configuration in which a single KDC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serves a widely distributed set of users.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19348-A1EE-F14E-A7EA-FBBC37105F9E}" type="slidenum">
              <a:rPr lang="en-AU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Several techniques have been proposed for the distribution of public keys, which can mostly be grouped into the categories shown.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topics of cryptographic key management and cryptographic key distribution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complex, involving cryptographic, protocol, and management considerations. The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this chapter is to give the reader a feel for the issues involved and a broad survey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various aspects of key management and distribution. For more information,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place to start is the three-volume NIST SP 800-57, followed by the recommended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readings listed at the end of this chapter.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C2CB9-0E3F-284F-82E5-C13EA3B1B06E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F2906-A066-BF4B-824F-C315311E1D25}" type="slidenum">
              <a:rPr lang="en-AU">
                <a:latin typeface="Arial" pitchFamily="-84" charset="0"/>
              </a:rPr>
              <a:pPr/>
              <a:t>20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face of it, the point of public-key encryption is that the public key is public.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if there is some broadly accepted public-key algorithm, such as RSA, any participant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send his or her public key to any other participant or broadcast the key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community at large (Figure 14.10). For example, because of the growing popularity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PGP (pretty good privacy, discussed in Chapter 19), which makes use of RSA,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PGP users have adopted the practice of appending their public key to messages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they send to public forums, such as USENET newsgroups and Internet mailing lists.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Although this approach is convenient, it has a major weakness. Anyone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forge such a public announcement. That is, some user could pretend to be user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send a public key to another participant or broadcast such a public key.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such time as user A discovers the forgery and alerts other participants, the forger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able to read all encrypted messages intended for A and can use the forged keys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(see Figure 9.3).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CB501-04F5-DC48-849C-E7BE19000CF4}" type="slidenum">
              <a:rPr lang="en-AU">
                <a:latin typeface="Arial" pitchFamily="-84" charset="0"/>
              </a:rPr>
              <a:pPr/>
              <a:t>21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greater degree of security can be achieved by maintaining a publicly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dynamic directory of public keys. Maintenance and distribution of the public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directory would have to be the responsibility of some trusted entity or organization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14.11). Such a scheme would include the following elements: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authority maintains a directory with a {name, public key} entry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participant.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Each participant registers a public key with the directory authority.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Registration would have to be in person or by some form of secure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communication.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A participant may replace the existing key with a new one at any time, either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of the desire to replace a public key that has already been used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large amount of data, or because the corresponding private key has been compromised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some way.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Participants could also access the directory electronically. For this purpose,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secure, authenticated communication from the authority to the participant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mandatory.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This scheme is clearly more secure than individual public announcements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still has vulnerabilities. If an adversary succeeds in obtaining or computing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 of the directory authority, the adversary could authoritatively pass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counterfeit public keys and subsequently impersonate any participant and eavesdrop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messages sent to any participant. Another way to achieve the same end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adversary to tamper with the records kept by the authority.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285FE-2E1B-0049-90BE-02092BABA698}" type="slidenum">
              <a:rPr lang="en-AU">
                <a:latin typeface="Arial" pitchFamily="-84" charset="0"/>
              </a:rPr>
              <a:pPr/>
              <a:t>22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Stronger security for public-key distribution can be achieved by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tighter control over the distribution of public keys from the directory. A typical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scenario is illustrated in Figure 14.12, which is based on a figure in [POPE79].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before, the scenario assumes that a central authority maintains a dynamic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directory of public keys of all participants. In addition, each participant reliably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knows a public key for the authority, with only the authority knowing the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total of seven messages are required. However, the initial five messages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be used only infrequently because both A and B can save the other’s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 key for future use—a technique known as caching. Periodically, a user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fresh copies of the public keys of its correspondents to ensure currency.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BE9DD-FAEF-B245-AB3D-3C9E9F791F6E}" type="slidenum">
              <a:rPr lang="en-AU">
                <a:latin typeface="Arial" pitchFamily="-84" charset="0"/>
              </a:rPr>
              <a:pPr/>
              <a:t>23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scenario of Figure 14.12 is attractive, yet it has some drawbacks. The public-key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could be somewhat of a bottleneck in the system, for a user must appeal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authority for a public key for every other user that it wishes to contact.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before, the directory of names and public keys maintained by the authority is vulnerable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tampering.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alternative approach, first suggested by Kohnfelder [KOHN78], is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 that can be used by participants to exchange keys without contacting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public-key authority, in a way that is as reliable as if the keys were obtained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from a public-key authority. In essence, a certificate consists of a public key,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identifier of the key owner, and the whole block signed by a trusted third party.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Typically, the third party is a certificate authority, such as a government agency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financial institution, that is trusted by the user community. A user can present his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her public key to the authority in a secure manner and obtain a certificate.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then publish the certificate. Anyone needing this user’s public key can obtain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certificate and verify that it is valid by way of the attached trusted signature.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participant can also convey its key information to another by transmitting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certificate. Other participants can verify that the certificate was created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authority. We can place the following requirements on this scheme: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Any participant can read a certificate to determine the name and public key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certificate’s owner.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Any participant can verify that the certificate originated from the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and is not counterfeit.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Only the certificate authority can create and update certificates.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requirements are satisfied by the original proposal in [KOHN78]. Denning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[DENN83] added the following additional requirement: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Any participant can verify the currency of the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certificate scheme is illustrated in Figure 14.13. Each participant applies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certificate authority, supplying a public key and requesting a certificate.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must be in person or by some form of secure authenticated communication.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9A6DF-E32B-9A41-8CDA-19329C334993}" type="slidenum">
              <a:rPr lang="en-AU">
                <a:latin typeface="Arial" pitchFamily="-84" charset="0"/>
              </a:rPr>
              <a:pPr/>
              <a:t>24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ITU-T recommendation X.509 is part of the X.500 series of recommendations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define a directory service. The directory is, in effect, a server or distributed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servers that maintains a database of information about users.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a mapping from user name to network address, as well as other attributes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information about the users.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defines a framework for the provision of authentication services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X.500 directory to its users. The directory may serve as a repository of public-key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of the type discussed in Section 14.3. Each certificate contains the public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of a user and is signed with the private key of a trusted certification authority.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addition, X.509 defines alternative authentication protocols based on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public-key certificates.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is an important standard because the certificate structure and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 defined in X.509 are used in a variety of contexts.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certificate format is used in S/MIME (Chapter 19), IP Security (Chapter 20),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SSL/TLS (Chapter 17).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was initially issued in 1988. The standard was subsequently revised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1993 to address some of the security concerns documented in [IANS90]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[MITC90]. The standard is currently at version 7, issued in 2012.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12B16-6466-8C4A-81C3-3037CE27040E}" type="slidenum">
              <a:rPr lang="en-AU">
                <a:latin typeface="Arial" pitchFamily="-84" charset="0"/>
              </a:rPr>
              <a:pPr/>
              <a:t>25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X.509 is based on the use of public-key cryptography and digital signatures.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standard does not dictate the use of a specific digital signature algorithm nor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specific hash function. Figure 14.14 illustrates the overall X.509 scheme for 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 public-key certificate. The certificate for Bob’s public key includes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identifying information for Bob, Bob’s public key, and identifying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about the CA, plus other information as explained subsequently. This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then signed by computing a hash value of the information and generating a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signature using the hash value and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CA’s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private key. X.509 indicates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signature is formed by encrypting the hash value. This suggests the use of one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RSA schemes discussed in Section 13.6. However, the current version of X.509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not dictate a specific digital signature algorithm. If the NIST DSA (Section 13.4)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ECDSA (Section 13.5) scheme is used, then the hash value is not encrypted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serves as input to a digital signature generation algorithm.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69C93-6595-1E4A-95D2-3A523A96D1D5}" type="slidenum">
              <a:rPr lang="en-AU">
                <a:latin typeface="Arial" pitchFamily="-84" charset="0"/>
              </a:rPr>
              <a:pPr/>
              <a:t>26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heart of the X.509 scheme is the public-key certificate associated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user. These user certificates are assumed to be created by some trusted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(CA) and placed in the directory by the CA or by the user. The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itself is not responsible for the creation of public keys or for the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function; it merely provides an easily accessible location for users to obtain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Version: Differentiates among successive versions of the certificate format;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default is version 1. If the issuer unique identifier or subject unique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present, the value must be version 2. If one or more extensions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present, the version must be version 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Serial number: An integer value unique within the issuing CA that is unambiguously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associated with this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Signature algorithm identifier: The algorithm used to sign the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Together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any associated parameters. Because this information is repeated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signature field at the end of the certificate, this field has little, if any,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utility.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name: X.500 name of the CA that created and signed this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Period of validity: Consists of two dates: the first and last on which the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valid.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name: The name of the user to whom this certificate refers. That 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certificate certifies the public key of the subject who holds the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Subject’s public-key information: The public key of the subject, plus an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algorithm for which this key is to be used, together with any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unique identifier: An optional-bit string field used to identify uniquely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issuing CA in the event the X.500 name has been reused for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unique identifier: An optional-bit string field used to identify uniquely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subject in the event the X.500 name has been reused for different entities.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Extensions: A set of one or more extension fields. Extensions were added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version 3 and are discussed later in this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Signature: Covers all of the other fields of the certificate; it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hash code of the other fields encrypted with the CA’s private key. This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the signature algorithm identifier.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unique identifier fields were added in version 2 to handle the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reuse of subject and/or issuer names over time. These fields are rarely used.</a:t>
            </a:r>
            <a:endParaRPr lang="en-AU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14.15a shows the general format of a certificate.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5D107-17E1-5343-A6E3-457D4175B5C5}" type="slidenum">
              <a:rPr lang="en-AU" smtClean="0">
                <a:latin typeface="Arial" pitchFamily="-84" charset="0"/>
              </a:rPr>
              <a:pPr/>
              <a:t>27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DBDED-61C6-8F41-AE68-976731605B75}" type="slidenum">
              <a:rPr lang="en-AU">
                <a:latin typeface="Arial" pitchFamily="-84" charset="0"/>
              </a:rPr>
              <a:pPr/>
              <a:t>28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certificates generated by a CA have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Any user with access to the public key of the CA can verify the user public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was certified.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No party other than the certification authority can modify the certificate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being detected.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certificates are unforgeable, they can be placed in a directory without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for the directory to make special efforts to protect them.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all users subscribe to the same CA, then there is a common trust of that CA.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All user certificates can be placed in the directory for access by all users. In addition,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user can transmit his or her certificate directly to other users. In either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 B is in possession of A’s certificate, B has confidence that messages it encrypts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with A’s public key will be secure from eavesdropping and that messages 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A’s private key are unforgeable.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there is a large community of users, it may not be practical for all users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subscribe to the same CA. Because it is the CA that signs certificates, each participating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must have a copy of the CA’s own public key to verify signatures.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 key must be provided to each user in an absolutely secure (with respect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integrity and authenticity) way so that the user has confidence in the associated certificates.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with many users, it may be more practical for there to be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CAs, each of which securely provides its public key to some fraction of the users.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2FE7C-BE7B-F44C-9AB9-BB18B997F788}" type="slidenum">
              <a:rPr lang="en-AU">
                <a:latin typeface="Arial" pitchFamily="-84" charset="0"/>
              </a:rPr>
              <a:pPr/>
              <a:t>29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14.16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illustrates the use of an X.509 hierarchy to mutually verify clients certificates.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connected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circles indicate the hierarchical relationship among the CAs; the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boxes indicate certificates maintained in the directory for each CA entry. The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entry for each CA includes two types of certificates: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Forward certificates:  Certificates of X generated by other CAs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Reverse certificates:  Certificates generated by X that are the certificates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CAs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955838-9FA1-9E47-8919-696C2FF9289F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symmetric encryption to work, the two parties to an exchange must share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key, and that key must be protected from access by others. Furthermore, frequent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changes are usually desirable to limit the amount of data compromised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attacker learns the key. Therefore, the strength of any cryptographic system rests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key distribution technique , a term that refers to the means of delivering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to two parties who wish to exchange data without allowing others to see the key.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7A029-562A-4549-B887-8FE2BD073D0F}" type="slidenum">
              <a:rPr lang="en-AU">
                <a:latin typeface="Arial" pitchFamily="-84" charset="0"/>
              </a:rPr>
              <a:pPr/>
              <a:t>30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Recall from Figure 14.15 that each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a period of validity, much like a credit card. Typically, a new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issued just before the expiration of the old one. In addition, it may be desirable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occasion to revoke a certificate before it expires, for one of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reasons.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The user’s private key is assumed to be compromised.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The user is no longer certified by this CA. Reasons for this include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subject’s name has changed, the certificate is superseded, or the certificate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issued in conformance with the CA’s policies.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The CA’s certificate is assumed to be compromised.</a:t>
            </a:r>
          </a:p>
          <a:p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CA must maintain a list consisting of all revoked but not expired certificates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issued by that CA, including both those issued to users and to other CAs.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lists should also be posted on the directory.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certificate revocation list (CRL) posted to the directory is signed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issuer and includes (Figure 14.15b) the issuer’s name, the date the list was created,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date the next CRL is scheduled to be issued, and an entry for each revoked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certificate. Each entry consists of the serial number of a certificate and revocation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date for that certificate. Because serial numbers are unique within a CA, the serial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is sufficient to identify the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a user receives a certificate in a message, the user must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whether the certificate has been revoked. The user could check the directory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time a certificate is received. To avoid the delays (and possible costs)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directory searches, it is likely that the user would maintain a local cache of certificates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lists of revoked certificates.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02756-F6DC-B74A-8B2E-13AFBEF7825A}" type="slidenum">
              <a:rPr lang="en-AU">
                <a:latin typeface="Arial" pitchFamily="-84" charset="0"/>
              </a:rPr>
              <a:pPr/>
              <a:t>31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X.509 version 2 format does not convey all of the information that recent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implementation experience has shown to be needed. [FORD95] lists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requirements not satisfied by version 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subject field is inadequate to convey the identity of a key owner to a public-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user. X.509 names may be relatively short and lacking in obvious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details that may be needed by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The subject field is also inadequate for many applications, which typically recognize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entities by an Internet e-mail address, a URL, or some other Internet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There is a need to indicate security policy information. This enables a security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function, such as IPSec, to relate an X.509 certificate to a given policy.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There is a need to limit the damage that can result from a faulty or malicious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 by setting constraints on the applicability of a particular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5.  It is important to be able to identify different keys used by the same owner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 times. This feature supports key lifecycle management: in particular,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ability to update key pairs for users and CAs on a regular basis or under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exceptional circumstances.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Rather than continue to add fields to a fixed format, standards developers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felt that a more flexible approach was needed. Thus, version 3 includes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optional extensions that may be added to the version 2 format. Each extension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consists of an extension identifier, a criticality indicator, and an extension value.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criticality indicator indicates whether an extension can be safely ignored.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indicator has a value of TRUE and an implementation does not recognize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extension, it must treat the certificate as invalid.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certificate extensions fall into three main categories: key and policy information,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subject and issuer attributes, and certification path constraints.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07BC0-9617-824C-B135-83E19E3ECDD0}" type="slidenum">
              <a:rPr lang="en-AU">
                <a:latin typeface="Arial" pitchFamily="-84" charset="0"/>
              </a:rPr>
              <a:pPr/>
              <a:t>32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extensions convey additional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about the subject and issuer keys, plus indicators of certificate policy. A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policy is a named set of rules that indicates the applicability of a certificate to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community and/or class of application with common security requirements.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example, a policy might be applicable to the authentication of electronic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interchange (EDI) transactions for the trading of goods within a given price range.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area includes: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Authority key identifier:  Identifies the public key to be used to verify the signature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this certificate or CRL. Enables distinct keys of the same CA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differentiated. One use of this field is to handle CA key pair updating.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key identifier:  Identifies the public key being certified. Useful for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pair updating. Also, a subject may have multiple key pairs and, correspondingly,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 certificates for different purposes (e.g., digital signature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encryption key agreement).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usage:  Indicates a restriction imposed as to the purposes for which,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policies under which, the certified public key may be used. May indicate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or more of the following: digital signature, nonrepudiation, key encryption,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 encryption, key agreement, CA signature verification on certificates,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 signature verification on CRLs.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Private-key usage period:  Indicates the period of use of the private key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public key. Typically, the private key is used over a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period from the validity of the public key. For example, with digital signature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keys, the usage period for the signing private key is typically shorter than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verifying public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Certificate policies:  Certificates may be used in environments where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policies apply. This extension lists policies that the certificate is recognized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supporting, together with optional qualifier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Policy mappings:  Used only in certificates for CAs issued by other CAs.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mappings allow an issuing CA to indicate that one or more of that issuer’s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policies can be considered equivalent to another policy used in the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CA’s domain.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These extensions support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names, in alternative formats, for a certificate subject or certificate issuer and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convey additional information about the certificate subject to increase a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user’s confidence that the certificate subject is a particular person or entity.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example, information such as postal address, position within a corporation, or picture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image may be required.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extension fields in this area include: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alternative name:  Contains one or more alternative names, using any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variety of forms. This field is important for supporting certain applications,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electronic mail, EDI, and IPSec, which may employ their own name forms.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alternative name: Contains one or more alternative names, using 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variety of forms.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directory attributes: Conveys any desired X.500 directory attribute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values for the subject of this certificate.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extensions allow constraint specifications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included in certificates issued for CAs by other CAs. The constraints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restrict the types of certificates that can be issued by the subject CA or that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occur subsequently in a certification chain.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extension fields in this area include: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Basic constraints:  Indicates if the subject may act as a CA. If so, a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path length constraint may be specified.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Name constraints:  Indicates a name space within which all subject names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subsequent certificates in a certification path must be located.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Policy constraints:  Specifies constraints that may require explicit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policy identification or inhibit policy mapping for the remainder of the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0FD7ED-C008-874C-A44A-6FBCC1FFE7C2}" type="slidenum">
              <a:rPr lang="en-AU">
                <a:latin typeface="Arial" pitchFamily="-84" charset="0"/>
              </a:rPr>
              <a:pPr/>
              <a:t>35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14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7F8C1-3CF9-5D49-9E3D-0F315BFC7ECE}" type="slidenum">
              <a:rPr lang="en-AU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two parties A and B, key distribution can be achieved in a number of ways,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A can select a key and physically deliver it to 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A third party can select the key and physically deliver it to A and 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If A and B have previously and recently used a key, one party can transmit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new key to the other, encrypted using the old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If A and B each has an encrypted connection to a third party C, C can deliver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key on the encrypted links to A and 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Options 1 and 2 call for manual delivery of a key. For link encryption,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a reasonable requirement, because each link encryption device is going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exchanging data only with its partner on the other end of the link. However,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end-to-end encryption  over a network, manual delivery is awkward. In a distributed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system, any given host or terminal may need to engage in exchanges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many other hosts and terminals over time. Thus, each device needs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supplied dynamically. The problem is especially difficult in a wide-area distributed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system.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scale of the problem depends on the number of communicating pairs that must be supported. If end-to-end encryption is done at a network or IP level, then a key is needed for each pair of hosts on the network that wish to communicate. Thus, if there are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hosts, the number of required keys is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[N(N – 1)]/2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If encryption is done at the application level, then a key is needed for every pair of users or processes that require communication. Thus, a network may have hundreds of hosts but thousands of users and processes. Figure 14.1 illustrates the magnitude of the key distribution task for end-to-end encryption. A network using node-level encryption with 1000 nodes would conceivably need to distribute as many as half a million keys. If that same network supported 10,000 applications, then as many as 50 million keys may be required for application-level encryption.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9FB78-89AD-3049-A8F0-35701971E8F7}" type="slidenum">
              <a:rPr lang="en-AU" smtClean="0">
                <a:latin typeface="Arial" pitchFamily="-84" charset="0"/>
              </a:rPr>
              <a:pPr/>
              <a:t>5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For end-to-end encryption, some variation on option 4 has been widely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adopted. In this scheme, a key distribution center is responsible for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to pairs of users (hosts, processes, applications) as needed. Each user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 a unique key with the key distribution center for purposes of key distribution.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 of a key distribution center is based on the use of a hierarchy of keys.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 a minimum, two levels of keys are used (Figure 14.2). Communication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systems is encrypted using a temporary key, often referred to as a session key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Typically, the session key is used for the duration of a logical connection,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frame relay connection or transport connection, and then discarded. Each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obtained from the key distribution center over the same networking facilities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used for end-user communication. Accordingly, session keys are transmitted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encrypted form, using a master key  that is shared by the key distribution center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end system or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each end system or user, there is a unique master key that it shares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key distribution center. Of course, these master keys must be distributed in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fashion. However, the scale of the problem is vastly reduced. If there are N  entities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wish to communicate in pairs, then, as was mentioned, as many as [N (N -  1)]/2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 are needed at any one time. However, only N  master keys are required,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for each entity. Thus, master keys can be distributed in some non-cryptographic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way, such as physical delivery.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EA31A-520D-304F-A38B-1F1887CC10F1}" type="slidenum">
              <a:rPr lang="en-AU" smtClean="0">
                <a:latin typeface="Arial" pitchFamily="-84" charset="0"/>
              </a:rPr>
              <a:pPr/>
              <a:t>6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1F251-F2BF-2F41-9253-24B474ADADF3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key distribution concept can be deployed in a number of ways. A typical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scenario is illustrated in Figure 14.3, which is based on a figure in [POPE79].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scenario assumes that each user shares a unique master key with the key distribution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center (KDC).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It is not necessary to limit the key distribution function to a single KDC. Indeed, for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very large networks, it may not be practical to do so. As an alternative, a hierarchy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KDCs can be established. For example, there can be local KDCs, each responsible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small domain of the overall internetwork, such as a single LAN or a single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building. For communication among entities within the same local domain, the local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KDC is responsible for key distribution. If two entities in different domains desire a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shared key, then the corresponding local KDCs can communicate through a global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KDC. In this case, any one of the three KDCs involved can actually select the key.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hierarchical concept can be extended to three or even more layers, depending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size of the user population and the geographic scope of the internetwork.</a:t>
            </a:r>
          </a:p>
          <a:p>
            <a:endParaRPr lang="en-US" sz="24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hierarchical scheme minimizes the effort involved in master key distribution,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most master keys are those shared by a local KDC with its local entities.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Furthermore, such a scheme limits the damage of a faulty or subverted KDC to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 local area only.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more frequently session keys are exchanged, the more secure they are,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opponent has less ciphertext to work with for any given session key.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hand, the distribution of session keys delays the start of any exchange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places a burden on network capacity. A security manager must try to balance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competing considerations in determining the lifetime of a particular session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connection-oriented protocols, one obvious choice is to use the same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for the length of time that the connection is open, using a new session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each new session. If a logical connection has a very long lifetime, then it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prudent to change the session key periodically, perhaps every time the PDU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(protocol data unit) sequence number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connectionless protocol, such as a transaction-oriented protocol,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no explicit connection initiation or termination. Thus, it is not obvious how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needs to change the session key. The most secure approach is to use a new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for each exchange. However, this negates one of the principal benefits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connectionless protocols, which is minimum overhead and delay for each transaction.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better strategy is to use a given session key for a certain fixed period only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certain number of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686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046D7-E15D-D148-B179-6D60A09738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B6E7-A260-3B47-840B-CF26578B0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4D2F4-3559-0E4C-8F11-C4654AF826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8E293-5757-B443-AD77-BD23F0D77B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D00E-85F4-444E-87C2-78E53B887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C1D24-2EC1-FF44-89DA-12B55CC0C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1168-E824-D04D-83FF-C98F1CA65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744C-4E5E-B44F-858E-4DFAADC16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C4C7-E6BB-984E-935A-7BAFFF217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A2E72-9E62-0947-88E9-EFDFB60BE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471B74E-94C9-3A46-BDDD-4A5C29C0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72D9-0234-0849-A78E-7C9F74E65B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14F31-650F-F846-B7A6-35BA09D1A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FEB9-CF7A-B848-AF2F-BE9E1FDF1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30B2-53C1-C742-BB72-C65A7D6485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754CC-51C6-4346-B111-E31A41421C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7A5AE-72B6-AA48-BD33-52E005DBF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A426D-66D3-F54B-9D12-3DAE8A8065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8748A-5D6E-1643-BF29-B862978A7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0E63A-0DE1-5540-8EF4-3E567DBFD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3B1C6-BD61-B74D-8844-726B3391F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C7D8-987C-5845-9C98-A1515C33A9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579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5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6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7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9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0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1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3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4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5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6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7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9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0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3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4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6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7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8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9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0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1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2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3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4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5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6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7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  <p:sp>
        <p:nvSpPr>
          <p:cNvPr id="7584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7292791F-0537-4345-ADEE-63B3DE5A12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84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03C9D31D-5C05-E248-A7ED-46FCD7F50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 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5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>
              <a:buFont typeface="Wingdings" pitchFamily="-84" charset="2"/>
              <a:buNone/>
            </a:pPr>
            <a:r>
              <a:rPr lang="en-US" dirty="0" smtClean="0"/>
              <a:t>Seventh Edition</a:t>
            </a:r>
          </a:p>
          <a:p>
            <a:pPr>
              <a:buFont typeface="Wingdings" pitchFamily="-84" charset="2"/>
              <a:buNone/>
            </a:pPr>
            <a:r>
              <a:rPr lang="en-US" dirty="0" smtClean="0"/>
              <a:t>by William Stallings	</a:t>
            </a:r>
          </a:p>
          <a:p>
            <a:pPr>
              <a:buFont typeface="Wingdings" pitchFamily="-84" charset="2"/>
              <a:buNone/>
            </a:pPr>
            <a:endParaRPr lang="en-US" dirty="0" smtClean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5" name="Picture 4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727" b="11818"/>
              <a:stretch>
                <a:fillRect/>
              </a:stretch>
            </p:blipFill>
          </mc:Choice>
          <mc:Fallback>
            <p:blipFill>
              <a:blip r:embed="rId4"/>
              <a:srcRect t="2727" b="11818"/>
              <a:stretch>
                <a:fillRect/>
              </a:stretch>
            </p:blipFill>
          </mc:Fallback>
        </mc:AlternateContent>
        <p:spPr>
          <a:xfrm>
            <a:off x="1600200" y="0"/>
            <a:ext cx="6071456" cy="6714303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9091" b="30909"/>
              <a:stretch>
                <a:fillRect/>
              </a:stretch>
            </p:blipFill>
          </mc:Choice>
          <mc:Fallback>
            <p:blipFill>
              <a:blip r:embed="rId4"/>
              <a:srcRect t="29091" b="30909"/>
              <a:stretch>
                <a:fillRect/>
              </a:stretch>
            </p:blipFill>
          </mc:Fallback>
        </mc:AlternateContent>
        <p:spPr>
          <a:xfrm>
            <a:off x="0" y="838200"/>
            <a:ext cx="9568354" cy="495299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Key Usage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concept of a key hierarchy and the use of automated key distribution techniques greatly reduce the number of keys that must be manually managed and distributed</a:t>
            </a:r>
          </a:p>
          <a:p>
            <a:r>
              <a:rPr lang="en-US" dirty="0" smtClean="0"/>
              <a:t>It also may be desirable to impose some control on the way in which automatically distributed keys are used</a:t>
            </a:r>
          </a:p>
          <a:p>
            <a:pPr lvl="1"/>
            <a:r>
              <a:rPr lang="en-US" dirty="0" smtClean="0"/>
              <a:t>For example, in addition to separating            master keys from session keys, we                   may wish to define different types                        of session keys on the basis of use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864100"/>
            <a:ext cx="2197100" cy="19939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2886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Associate a tag with each key</a:t>
            </a:r>
          </a:p>
          <a:p>
            <a:pPr lvl="1"/>
            <a:r>
              <a:rPr lang="en-US" dirty="0" smtClean="0"/>
              <a:t>For use with DES and makes use of the extra 8 bits in each 64-bit DES key</a:t>
            </a:r>
          </a:p>
          <a:p>
            <a:pPr lvl="1"/>
            <a:r>
              <a:rPr lang="en-US" dirty="0" smtClean="0"/>
              <a:t>The eight non-key bits ordinarily reserved for parity checking form the key tag</a:t>
            </a:r>
          </a:p>
          <a:p>
            <a:pPr lvl="1"/>
            <a:r>
              <a:rPr lang="en-US" dirty="0" smtClean="0"/>
              <a:t>Because the tag is embedded in the key, it is encrypted along with the key when that key is distributed, thus providing protection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838200" y="4572000"/>
          <a:ext cx="7620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4495800"/>
            <a:ext cx="1249180" cy="15240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00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-228600" y="-381000"/>
            <a:ext cx="9654988" cy="746067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 smtClean="0"/>
              <a:t>Symmetric Key Distribution Using Asymmetric Encryption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00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10" name="Picture 9" descr="f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455" t="25882" r="7273" b="22353"/>
              <a:stretch>
                <a:fillRect/>
              </a:stretch>
            </p:blipFill>
          </mc:Choice>
          <mc:Fallback>
            <p:blipFill>
              <a:blip r:embed="rId4"/>
              <a:srcRect l="5455" t="25882" r="7273" b="22353"/>
              <a:stretch>
                <a:fillRect/>
              </a:stretch>
            </p:blipFill>
          </mc:Fallback>
        </mc:AlternateContent>
        <p:spPr>
          <a:xfrm>
            <a:off x="0" y="1988840"/>
            <a:ext cx="9073030" cy="41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7" name="Picture 6" descr="f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057400" y="-304800"/>
            <a:ext cx="5715000" cy="7395882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6" name="Picture 5" descr="f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6364" t="16471" r="6364" b="17647"/>
              <a:stretch>
                <a:fillRect/>
              </a:stretch>
            </p:blipFill>
          </mc:Choice>
          <mc:Fallback>
            <p:blipFill>
              <a:blip r:embed="rId4"/>
              <a:srcRect l="6364" t="16471" r="6364" b="17647"/>
              <a:stretch>
                <a:fillRect/>
              </a:stretch>
            </p:blipFill>
          </mc:Fallback>
        </mc:AlternateContent>
        <p:spPr>
          <a:xfrm>
            <a:off x="0" y="1248372"/>
            <a:ext cx="9303431" cy="542706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0" y="119536"/>
            <a:ext cx="9144000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91440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2pPr>
            <a:lvl3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3pPr>
            <a:lvl4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4pPr>
            <a:lvl5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5pPr>
            <a:lvl6pPr marL="4572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6pPr>
            <a:lvl7pPr marL="9144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7pPr>
            <a:lvl8pPr marL="13716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8pPr>
            <a:lvl9pPr marL="18288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9pPr>
          </a:lstStyle>
          <a:p>
            <a:pPr>
              <a:defRPr/>
            </a:pPr>
            <a:r>
              <a:rPr lang="en-US" sz="4800" dirty="0" smtClean="0">
                <a:ea typeface="+mj-ea"/>
                <a:cs typeface="+mj-cs"/>
              </a:rPr>
              <a:t>Secret Key Distribution with Confidentiality and Authentication</a:t>
            </a:r>
            <a:endParaRPr lang="en-US" sz="4800" dirty="0" smtClean="0">
              <a:ea typeface="+mj-ea"/>
              <a:cs typeface="+mj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Hybrid Scheme</a:t>
            </a:r>
            <a:endParaRPr lang="en-AU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1"/>
            <a:ext cx="7646987" cy="320040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In use on IBM mainframes</a:t>
            </a:r>
          </a:p>
          <a:p>
            <a:r>
              <a:rPr lang="en-AU" dirty="0" smtClean="0"/>
              <a:t>Retains the use of a key distribution center (KDC) that shares a secret master key with each user and distributes secret session keys encrypted with the master key</a:t>
            </a:r>
          </a:p>
          <a:p>
            <a:r>
              <a:rPr lang="en-AU" dirty="0" smtClean="0"/>
              <a:t>A public-key scheme is used to distribute the master keys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600200" y="5029200"/>
          <a:ext cx="60960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781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Distribution of Public Keys</a:t>
            </a:r>
            <a:endParaRPr lang="en-AU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2971800" cy="4953000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Several techniques have been proposed for the distribution of public keys. Virtually all these proposals can be grouped into the following general schemes:</a:t>
            </a:r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819400" y="1752600"/>
          <a:ext cx="6858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28800" y="3352800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14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1747" name="Subtitle 13"/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6096000" cy="852488"/>
          </a:xfrm>
        </p:spPr>
        <p:txBody>
          <a:bodyPr>
            <a:noAutofit/>
          </a:bodyPr>
          <a:lstStyle/>
          <a:p>
            <a:r>
              <a:rPr lang="en-US" sz="3600" dirty="0" smtClean="0">
                <a:ea typeface="Arial" pitchFamily="-84" charset="0"/>
                <a:cs typeface="Arial" pitchFamily="-84" charset="0"/>
              </a:rPr>
              <a:t>Key Management and Distribution</a:t>
            </a:r>
            <a:endParaRPr lang="en-US" sz="3600" dirty="0" smtClean="0"/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6" name="Picture 5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455" t="16471" r="7273" b="17647"/>
              <a:stretch>
                <a:fillRect/>
              </a:stretch>
            </p:blipFill>
          </mc:Choice>
          <mc:Fallback>
            <p:blipFill>
              <a:blip r:embed="rId4"/>
              <a:srcRect l="5455" t="16471" r="7273" b="17647"/>
              <a:stretch>
                <a:fillRect/>
              </a:stretch>
            </p:blipFill>
          </mc:Fallback>
        </mc:AlternateContent>
        <p:spPr>
          <a:xfrm>
            <a:off x="-11474" y="762000"/>
            <a:ext cx="9155474" cy="534074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152401"/>
            <a:ext cx="9144000" cy="90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2pPr>
            <a:lvl3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3pPr>
            <a:lvl4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4pPr>
            <a:lvl5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5pPr>
            <a:lvl6pPr marL="4572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6pPr>
            <a:lvl7pPr marL="9144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7pPr>
            <a:lvl8pPr marL="13716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8pPr>
            <a:lvl9pPr marL="18288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9pPr>
          </a:lstStyle>
          <a:p>
            <a:pPr>
              <a:defRPr/>
            </a:pPr>
            <a:r>
              <a:rPr lang="en-AU" smtClean="0">
                <a:ea typeface="+mj-ea"/>
                <a:cs typeface="+mj-cs"/>
              </a:rPr>
              <a:t>Public Announcement</a:t>
            </a:r>
            <a:endParaRPr lang="en-AU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455" t="12941" r="7273" b="12941"/>
              <a:stretch>
                <a:fillRect/>
              </a:stretch>
            </p:blipFill>
          </mc:Choice>
          <mc:Fallback>
            <p:blipFill>
              <a:blip r:embed="rId4"/>
              <a:srcRect l="5455" t="12941" r="7273" b="12941"/>
              <a:stretch>
                <a:fillRect/>
              </a:stretch>
            </p:blipFill>
          </mc:Fallback>
        </mc:AlternateContent>
        <p:spPr>
          <a:xfrm>
            <a:off x="-153208" y="381000"/>
            <a:ext cx="9297208" cy="610131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4545" b="31818"/>
              <a:stretch>
                <a:fillRect/>
              </a:stretch>
            </p:blipFill>
          </mc:Choice>
          <mc:Fallback>
            <p:blipFill>
              <a:blip r:embed="rId4"/>
              <a:srcRect t="4545" b="31818"/>
              <a:stretch>
                <a:fillRect/>
              </a:stretch>
            </p:blipFill>
          </mc:Fallback>
        </mc:AlternateContent>
        <p:spPr>
          <a:xfrm>
            <a:off x="380999" y="-304800"/>
            <a:ext cx="8534423" cy="702828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48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3636" b="10000"/>
              <a:stretch>
                <a:fillRect/>
              </a:stretch>
            </p:blipFill>
          </mc:Choice>
          <mc:Fallback>
            <p:blipFill>
              <a:blip r:embed="rId4"/>
              <a:srcRect t="13636" b="10000"/>
              <a:stretch>
                <a:fillRect/>
              </a:stretch>
            </p:blipFill>
          </mc:Fallback>
        </mc:AlternateContent>
        <p:spPr>
          <a:xfrm>
            <a:off x="1143000" y="0"/>
            <a:ext cx="6796424" cy="671645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X.509 Certificates</a:t>
            </a:r>
            <a:endParaRPr lang="en-AU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4714875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Part of the X.500 series of recommendations that define a directory service</a:t>
            </a:r>
          </a:p>
          <a:p>
            <a:pPr lvl="1"/>
            <a:r>
              <a:rPr lang="en-AU" dirty="0" smtClean="0"/>
              <a:t>The directory is, in effect, a server or distributed set of servers that maintains a database of information about users</a:t>
            </a:r>
          </a:p>
          <a:p>
            <a:r>
              <a:rPr lang="en-AU" dirty="0" smtClean="0"/>
              <a:t>X.509 defines a framework for the provision of authentication services by the X.500 directory to its users</a:t>
            </a:r>
          </a:p>
          <a:p>
            <a:pPr lvl="1"/>
            <a:r>
              <a:rPr lang="en-AU" dirty="0" smtClean="0"/>
              <a:t>Was initially issued in 1988 with the latest revision in 2012</a:t>
            </a:r>
          </a:p>
          <a:p>
            <a:pPr lvl="1"/>
            <a:r>
              <a:rPr lang="en-AU" dirty="0" smtClean="0"/>
              <a:t>Based on the use of public-key cryptography and digital signatures</a:t>
            </a:r>
          </a:p>
          <a:p>
            <a:pPr lvl="1"/>
            <a:r>
              <a:rPr lang="en-AU" dirty="0" smtClean="0"/>
              <a:t>Does not dictate the use of a specific algorithm but recommends RSA</a:t>
            </a:r>
          </a:p>
          <a:p>
            <a:pPr lvl="1"/>
            <a:r>
              <a:rPr lang="en-AU" dirty="0" smtClean="0"/>
              <a:t>Does not dictate a specific hash algorithm</a:t>
            </a:r>
          </a:p>
          <a:p>
            <a:r>
              <a:rPr lang="en-AU" dirty="0" smtClean="0"/>
              <a:t>Each certificate contains the public key of a user and is signed with the private key of a trusted certification authority</a:t>
            </a:r>
          </a:p>
          <a:p>
            <a:r>
              <a:rPr lang="en-AU" dirty="0" smtClean="0"/>
              <a:t>X.509 defines alternative authentication protocols based on the use of public-key certificates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781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5" name="Picture 4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9091" b="8182"/>
              <a:stretch>
                <a:fillRect/>
              </a:stretch>
            </p:blipFill>
          </mc:Choice>
          <mc:Fallback>
            <p:blipFill>
              <a:blip r:embed="rId4"/>
              <a:srcRect t="19091" b="8182"/>
              <a:stretch>
                <a:fillRect/>
              </a:stretch>
            </p:blipFill>
          </mc:Fallback>
        </mc:AlternateContent>
        <p:spPr>
          <a:xfrm>
            <a:off x="990600" y="0"/>
            <a:ext cx="7164954" cy="6743484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3612776" cy="1537447"/>
          </a:xfrm>
        </p:spPr>
        <p:txBody>
          <a:bodyPr/>
          <a:lstStyle/>
          <a:p>
            <a:r>
              <a:rPr lang="en-AU" sz="4800" dirty="0" smtClean="0"/>
              <a:t>Certificates</a:t>
            </a:r>
            <a:endParaRPr lang="en-AU" sz="48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885859" y="381001"/>
            <a:ext cx="3813174" cy="6172199"/>
          </a:xfrm>
        </p:spPr>
        <p:txBody>
          <a:bodyPr>
            <a:normAutofit lnSpcReduction="10000"/>
          </a:bodyPr>
          <a:lstStyle/>
          <a:p>
            <a:pPr lvl="1"/>
            <a:r>
              <a:rPr lang="en-AU" sz="2400" dirty="0" smtClean="0"/>
              <a:t>Version</a:t>
            </a:r>
          </a:p>
          <a:p>
            <a:pPr lvl="1"/>
            <a:r>
              <a:rPr lang="en-AU" sz="2400" dirty="0" smtClean="0"/>
              <a:t>Serial number</a:t>
            </a:r>
          </a:p>
          <a:p>
            <a:pPr lvl="1"/>
            <a:r>
              <a:rPr lang="en-AU" sz="2400" dirty="0" smtClean="0"/>
              <a:t>Signature algorithm identifier</a:t>
            </a:r>
          </a:p>
          <a:p>
            <a:pPr lvl="1"/>
            <a:r>
              <a:rPr lang="en-AU" sz="2400" dirty="0" smtClean="0"/>
              <a:t>Issuer name</a:t>
            </a:r>
          </a:p>
          <a:p>
            <a:pPr lvl="1"/>
            <a:r>
              <a:rPr lang="en-AU" sz="2400" dirty="0" smtClean="0"/>
              <a:t>Period of validity</a:t>
            </a:r>
          </a:p>
          <a:p>
            <a:pPr lvl="1"/>
            <a:r>
              <a:rPr lang="en-AU" sz="2400" dirty="0" smtClean="0"/>
              <a:t>Subject name</a:t>
            </a:r>
          </a:p>
          <a:p>
            <a:pPr lvl="1"/>
            <a:r>
              <a:rPr lang="en-AU" sz="2400" dirty="0" smtClean="0"/>
              <a:t>Subject’s public-key information</a:t>
            </a:r>
          </a:p>
          <a:p>
            <a:pPr lvl="1"/>
            <a:r>
              <a:rPr lang="en-AU" sz="2400" dirty="0" smtClean="0"/>
              <a:t>Issuer unique identifier </a:t>
            </a:r>
          </a:p>
          <a:p>
            <a:pPr lvl="1"/>
            <a:r>
              <a:rPr lang="en-AU" sz="2400" dirty="0" smtClean="0"/>
              <a:t>Subject unique identifier </a:t>
            </a:r>
          </a:p>
          <a:p>
            <a:pPr lvl="1"/>
            <a:r>
              <a:rPr lang="en-AU" sz="2400" dirty="0" smtClean="0"/>
              <a:t>Extensions</a:t>
            </a:r>
          </a:p>
          <a:p>
            <a:pPr lvl="1"/>
            <a:r>
              <a:rPr lang="en-AU" sz="2400" dirty="0" smtClean="0"/>
              <a:t>Signature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00" y="2362200"/>
            <a:ext cx="3612776" cy="3200400"/>
          </a:xfrm>
        </p:spPr>
        <p:txBody>
          <a:bodyPr>
            <a:normAutofit fontScale="92500" lnSpcReduction="20000"/>
          </a:bodyPr>
          <a:lstStyle/>
          <a:p>
            <a:r>
              <a:rPr lang="en-AU" sz="3892" dirty="0" smtClean="0"/>
              <a:t>Created by a trusted Certification Authority (CA) and have the following elements: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1982788"/>
            <a:ext cx="20574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5" name="Picture 4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7273" b="13636"/>
              <a:stretch>
                <a:fillRect/>
              </a:stretch>
            </p:blipFill>
          </mc:Choice>
          <mc:Fallback>
            <p:blipFill>
              <a:blip r:embed="rId4"/>
              <a:srcRect t="17273" b="13636"/>
              <a:stretch>
                <a:fillRect/>
              </a:stretch>
            </p:blipFill>
          </mc:Fallback>
        </mc:AlternateContent>
        <p:spPr>
          <a:xfrm>
            <a:off x="609600" y="0"/>
            <a:ext cx="7479758" cy="668772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a </a:t>
            </a:r>
            <a:r>
              <a:rPr lang="en-AU" dirty="0" smtClean="0"/>
              <a:t>Certificate </a:t>
            </a:r>
            <a:endParaRPr lang="en-AU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399" cy="4867275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AU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2800" dirty="0" smtClean="0">
                <a:cs typeface="ＭＳ Ｐゴシック" pitchFamily="-84" charset="-128"/>
              </a:rPr>
              <a:t>Because certificates are unforgeable, they can be placed in a directory without the need for the directory to make special efforts to protect them</a:t>
            </a:r>
          </a:p>
          <a:p>
            <a:pPr lvl="1"/>
            <a:r>
              <a:rPr lang="en-AU" sz="2571" dirty="0" smtClean="0"/>
              <a:t>In addition, a user can transmit his or her certificate directly to other users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2800" dirty="0" smtClean="0">
                <a:cs typeface="ＭＳ Ｐゴシック" pitchFamily="-84" charset="-128"/>
              </a:rPr>
              <a:t>Once B is in possession of A’s certificate, B has confidence that messages it encrypts with A’s public key will be secure from eavesdropping and that messages signed with A’s private key are unforgeable</a:t>
            </a:r>
            <a:endParaRPr lang="en-AU" sz="2800" dirty="0">
              <a:cs typeface="ＭＳ Ｐゴシック" pitchFamily="-84" charset="-128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1676400"/>
          <a:ext cx="609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5" name="Picture 4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600200" y="-533400"/>
            <a:ext cx="5943600" cy="769171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 smtClean="0"/>
              <a:t>Key Distribution Technique</a:t>
            </a:r>
            <a:endParaRPr lang="en-AU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Term that refers to the means of delivering a key to two parties who wish to exchange data without allowing others to see the key</a:t>
            </a:r>
          </a:p>
          <a:p>
            <a:r>
              <a:rPr lang="en-AU" dirty="0" smtClean="0"/>
              <a:t>For symmetric encryption to work, the two parties to an exchange must share the same key, and that key must be protected from access by others</a:t>
            </a:r>
          </a:p>
          <a:p>
            <a:r>
              <a:rPr lang="en-AU" dirty="0" smtClean="0"/>
              <a:t>Frequent key changes are desirable to limit the amount of data compromised if an attacker learns the key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Certificate Revocation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905000"/>
            <a:ext cx="7848600" cy="42894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certificate includes a period of validity</a:t>
            </a:r>
          </a:p>
          <a:p>
            <a:pPr lvl="1"/>
            <a:r>
              <a:rPr lang="en-US" dirty="0" smtClean="0"/>
              <a:t>Typically a new certificate is issued just before the expiration of the old one</a:t>
            </a:r>
          </a:p>
          <a:p>
            <a:r>
              <a:rPr lang="en-US" dirty="0" smtClean="0"/>
              <a:t>It may be desirable on occasion to revoke a certificate before it expires, for one of the following reasons:</a:t>
            </a:r>
          </a:p>
          <a:p>
            <a:pPr lvl="1"/>
            <a:r>
              <a:rPr lang="en-US" dirty="0" smtClean="0"/>
              <a:t>The user’s private key is assumed to be compromised</a:t>
            </a:r>
          </a:p>
          <a:p>
            <a:pPr lvl="1"/>
            <a:r>
              <a:rPr lang="en-US" dirty="0" smtClean="0"/>
              <a:t>The user is no longer certified by this CA</a:t>
            </a:r>
          </a:p>
          <a:p>
            <a:pPr lvl="1"/>
            <a:r>
              <a:rPr lang="en-US" dirty="0" smtClean="0"/>
              <a:t>The CA’s certificate is assumed to be compromised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 smtClean="0">
                <a:cs typeface="ＭＳ Ｐゴシック" pitchFamily="-84" charset="-128"/>
              </a:rPr>
              <a:t>Each CA must maintain a list consisting of all revoked but not expired certificates issued by that CA</a:t>
            </a:r>
          </a:p>
          <a:p>
            <a:pPr lvl="1"/>
            <a:r>
              <a:rPr lang="en-US" dirty="0" smtClean="0"/>
              <a:t>These lists should be posted on the directory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Version 3</a:t>
            </a:r>
            <a:endParaRPr lang="en-AU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810000" cy="5029200"/>
          </a:xfrm>
        </p:spPr>
        <p:txBody>
          <a:bodyPr>
            <a:normAutofit/>
          </a:bodyPr>
          <a:lstStyle/>
          <a:p>
            <a:r>
              <a:rPr lang="en-AU" sz="1600" dirty="0" smtClean="0"/>
              <a:t>Version 2 format does not convey all of the information that recent design and implementation experience has shown to be needed</a:t>
            </a:r>
          </a:p>
          <a:p>
            <a:r>
              <a:rPr lang="en-AU" sz="1600" dirty="0" smtClean="0"/>
              <a:t>Rather than continue to add fields to a fixed format, standards developers felt that a more flexible approach was needed</a:t>
            </a:r>
          </a:p>
          <a:p>
            <a:pPr lvl="1"/>
            <a:r>
              <a:rPr lang="en-AU" sz="1600" dirty="0" smtClean="0"/>
              <a:t>Version 3 includes a number of optional extensions</a:t>
            </a:r>
            <a:endParaRPr lang="en-AU" sz="16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1600" dirty="0" smtClean="0">
                <a:cs typeface="ＭＳ Ｐゴシック" pitchFamily="-84" charset="-128"/>
              </a:rPr>
              <a:t>The certificate extensions fall into three main categories:</a:t>
            </a:r>
          </a:p>
          <a:p>
            <a:pPr lvl="1"/>
            <a:r>
              <a:rPr lang="en-AU" sz="1600" dirty="0" smtClean="0"/>
              <a:t>Key and policy information</a:t>
            </a:r>
          </a:p>
          <a:p>
            <a:pPr lvl="1"/>
            <a:r>
              <a:rPr lang="en-AU" sz="1600" dirty="0" smtClean="0"/>
              <a:t>Subject and issuer attributes</a:t>
            </a:r>
          </a:p>
          <a:p>
            <a:pPr lvl="1"/>
            <a:r>
              <a:rPr lang="en-AU" sz="1600" dirty="0" smtClean="0"/>
              <a:t>Certification path constraints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76800" y="2057400"/>
          <a:ext cx="396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Each extension consists of: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324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 smtClean="0"/>
              <a:t>Key and Policy Information</a:t>
            </a:r>
            <a:endParaRPr lang="en-AU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762125"/>
            <a:ext cx="7924800" cy="23526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These extensions convey additional information about the subject and issuer keys plus indicators of certificate policy</a:t>
            </a:r>
          </a:p>
          <a:p>
            <a:r>
              <a:rPr lang="en-US" dirty="0" smtClean="0"/>
              <a:t>A certificate policy is a named set of rules that indicates the applicability of a certificate to a particular community and/or class of application with common security requirements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3581400"/>
          <a:ext cx="6019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548063"/>
            <a:ext cx="1845926" cy="330993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Subject and Issuer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570787" cy="46386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These extensions support alternative names, in alternative formats, for a certificate subject or certificate issuer</a:t>
            </a:r>
          </a:p>
          <a:p>
            <a:r>
              <a:rPr lang="en-US" dirty="0" smtClean="0"/>
              <a:t>Can convey additional information about the certificate subject to increase a certificate user’s confidence that the certificate subject is a particular person or entity</a:t>
            </a:r>
          </a:p>
          <a:p>
            <a:r>
              <a:rPr lang="en-US" dirty="0" smtClean="0"/>
              <a:t>The extension fields in this area include:</a:t>
            </a:r>
          </a:p>
          <a:p>
            <a:pPr lvl="1"/>
            <a:r>
              <a:rPr lang="en-US" dirty="0" smtClean="0"/>
              <a:t>Subject alternative name</a:t>
            </a:r>
          </a:p>
          <a:p>
            <a:pPr lvl="1"/>
            <a:r>
              <a:rPr lang="en-US" dirty="0" smtClean="0"/>
              <a:t>Issuer alternative name</a:t>
            </a:r>
          </a:p>
          <a:p>
            <a:pPr lvl="1"/>
            <a:r>
              <a:rPr lang="en-US" dirty="0" smtClean="0"/>
              <a:t>Subject directory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705600" y="5029200"/>
            <a:ext cx="2281238" cy="198736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 smtClean="0"/>
              <a:t>Certification Path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These extensions allow constraint specifications to be included in certificates issued for CAs by other CAs</a:t>
            </a:r>
          </a:p>
          <a:p>
            <a:r>
              <a:rPr lang="en-US" dirty="0" smtClean="0"/>
              <a:t>The constraints may restrict the types of certificates that can be issued by the subject CA or that may occur subsequently in a certification chain</a:t>
            </a:r>
          </a:p>
          <a:p>
            <a:r>
              <a:rPr lang="en-US" dirty="0" smtClean="0"/>
              <a:t>The extension fields in this area include:</a:t>
            </a:r>
          </a:p>
          <a:p>
            <a:pPr lvl="1"/>
            <a:r>
              <a:rPr lang="en-US" dirty="0" smtClean="0"/>
              <a:t>Basic constraints</a:t>
            </a:r>
          </a:p>
          <a:p>
            <a:pPr lvl="1"/>
            <a:r>
              <a:rPr lang="en-US" dirty="0" smtClean="0"/>
              <a:t>Name constraints</a:t>
            </a:r>
          </a:p>
          <a:p>
            <a:pPr lvl="1"/>
            <a:r>
              <a:rPr lang="en-US" dirty="0" smtClean="0"/>
              <a:t>Policy constraints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572000"/>
            <a:ext cx="1615240" cy="2057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828800"/>
            <a:ext cx="3565525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Symmetric key distribution using symmetric encryption</a:t>
            </a:r>
          </a:p>
          <a:p>
            <a:pPr lvl="1"/>
            <a:r>
              <a:rPr lang="en-US" dirty="0" smtClean="0"/>
              <a:t>Key distribution scenario</a:t>
            </a:r>
          </a:p>
          <a:p>
            <a:pPr lvl="1"/>
            <a:r>
              <a:rPr lang="en-US" dirty="0" smtClean="0"/>
              <a:t>Hierarchical key control</a:t>
            </a:r>
          </a:p>
          <a:p>
            <a:pPr lvl="1"/>
            <a:r>
              <a:rPr lang="en-US" dirty="0" smtClean="0"/>
              <a:t>Session key lifetime</a:t>
            </a:r>
          </a:p>
          <a:p>
            <a:pPr lvl="1"/>
            <a:r>
              <a:rPr lang="en-US" dirty="0" smtClean="0"/>
              <a:t>Transparent key control scheme</a:t>
            </a:r>
          </a:p>
          <a:p>
            <a:pPr lvl="1"/>
            <a:r>
              <a:rPr lang="en-US" dirty="0" smtClean="0"/>
              <a:t>Decentralized key control</a:t>
            </a:r>
          </a:p>
          <a:p>
            <a:pPr lvl="1"/>
            <a:r>
              <a:rPr lang="en-US" dirty="0" smtClean="0"/>
              <a:t>Controlling key usage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78" dirty="0" smtClean="0">
                <a:cs typeface="ＭＳ Ｐゴシック" pitchFamily="-84" charset="-128"/>
              </a:rPr>
              <a:t>Symmetric key distribution using asymmetric encryption</a:t>
            </a:r>
          </a:p>
          <a:p>
            <a:pPr lvl="1"/>
            <a:r>
              <a:rPr lang="en-US" sz="2143" dirty="0" smtClean="0"/>
              <a:t>Simple secret key distribution</a:t>
            </a:r>
          </a:p>
          <a:p>
            <a:pPr lvl="1"/>
            <a:r>
              <a:rPr lang="en-US" sz="2143" dirty="0" smtClean="0"/>
              <a:t>Secret key distribution with confidentiality and authentication</a:t>
            </a:r>
          </a:p>
          <a:p>
            <a:pPr lvl="1"/>
            <a:r>
              <a:rPr lang="en-US" sz="2143" dirty="0" smtClean="0"/>
              <a:t>Hybrid scheme</a:t>
            </a:r>
            <a:endParaRPr lang="en-AU" sz="2143" dirty="0" smtClean="0"/>
          </a:p>
        </p:txBody>
      </p:sp>
      <p:sp>
        <p:nvSpPr>
          <p:cNvPr id="130052" name="Content Placeholder 11"/>
          <p:cNvSpPr>
            <a:spLocks noGrp="1"/>
          </p:cNvSpPr>
          <p:nvPr>
            <p:ph sz="half" idx="2"/>
          </p:nvPr>
        </p:nvSpPr>
        <p:spPr>
          <a:xfrm>
            <a:off x="5715000" y="1752600"/>
            <a:ext cx="3124200" cy="47783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Distribution of public keys</a:t>
            </a:r>
          </a:p>
          <a:p>
            <a:pPr lvl="1"/>
            <a:r>
              <a:rPr lang="en-US" dirty="0" smtClean="0"/>
              <a:t>Public announcement of public keys</a:t>
            </a:r>
          </a:p>
          <a:p>
            <a:pPr lvl="1"/>
            <a:r>
              <a:rPr lang="en-US" dirty="0" smtClean="0"/>
              <a:t>Publicly available directory</a:t>
            </a:r>
          </a:p>
          <a:p>
            <a:pPr lvl="1"/>
            <a:r>
              <a:rPr lang="en-US" dirty="0" smtClean="0"/>
              <a:t>Public-key authority</a:t>
            </a:r>
          </a:p>
          <a:p>
            <a:pPr lvl="1"/>
            <a:r>
              <a:rPr lang="en-US" dirty="0" smtClean="0"/>
              <a:t>Public-key certificates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452" dirty="0" smtClean="0">
                <a:cs typeface="ＭＳ Ｐゴシック" pitchFamily="-84" charset="-128"/>
              </a:rPr>
              <a:t>X.509 Certificates</a:t>
            </a:r>
          </a:p>
          <a:p>
            <a:pPr lvl="1"/>
            <a:r>
              <a:rPr lang="en-US" sz="2143" dirty="0" smtClean="0"/>
              <a:t>X.509 Version 3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452" dirty="0" smtClean="0">
                <a:cs typeface="ＭＳ Ｐゴシック" pitchFamily="-84" charset="-128"/>
              </a:rPr>
              <a:t>Public-key infrastructure</a:t>
            </a:r>
          </a:p>
          <a:p>
            <a:pPr lvl="1"/>
            <a:r>
              <a:rPr lang="en-US" sz="2143" dirty="0" smtClean="0"/>
              <a:t>PKIX management functions</a:t>
            </a:r>
          </a:p>
          <a:p>
            <a:pPr lvl="1"/>
            <a:r>
              <a:rPr lang="en-US" sz="2143" dirty="0" smtClean="0"/>
              <a:t>PKIX management protocols</a:t>
            </a:r>
          </a:p>
          <a:p>
            <a:pPr lvl="1"/>
            <a:endParaRPr lang="en-US" dirty="0" smtClean="0"/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10125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Symmetric Key Distribution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524000"/>
          <a:ext cx="8839199" cy="510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639433">
            <a:off x="7873271" y="3753925"/>
            <a:ext cx="1531312" cy="690958"/>
          </a:xfrm>
          <a:prstGeom prst="rect">
            <a:avLst/>
          </a:prstGeom>
          <a:scene3d>
            <a:camera prst="orthographicFront">
              <a:rot lat="0" lon="1199981" rev="0"/>
            </a:camera>
            <a:lightRig rig="threePt" dir="t"/>
          </a:scene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</a:t>
            </a:r>
            <a:r>
              <a:rPr lang="en-US" dirty="0" smtClean="0"/>
              <a:t>.     </a:t>
            </a:r>
            <a:endParaRPr lang="en-US" dirty="0"/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1818" b="13636"/>
              <a:stretch>
                <a:fillRect/>
              </a:stretch>
            </p:blipFill>
          </mc:Choice>
          <mc:Fallback>
            <p:blipFill>
              <a:blip r:embed="rId4"/>
              <a:srcRect t="11818" b="13636"/>
              <a:stretch>
                <a:fillRect/>
              </a:stretch>
            </p:blipFill>
          </mc:Fallback>
        </mc:AlternateContent>
        <p:spPr>
          <a:xfrm>
            <a:off x="1143000" y="0"/>
            <a:ext cx="6842624" cy="660109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5" name="Picture 4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rcRect t="10909" b="10909"/>
              <a:stretch>
                <a:fillRect/>
              </a:stretch>
            </p:blipFill>
          </mc:Choice>
          <mc:Fallback>
            <p:blipFill>
              <a:blip r:embed="rId5"/>
              <a:srcRect t="10909" b="10909"/>
              <a:stretch>
                <a:fillRect/>
              </a:stretch>
            </p:blipFill>
          </mc:Fallback>
        </mc:AlternateContent>
        <p:spPr>
          <a:xfrm>
            <a:off x="1447800" y="0"/>
            <a:ext cx="6665716" cy="674416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  <p:pic>
        <p:nvPicPr>
          <p:cNvPr id="5" name="Picture 4" descr="f14-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6364" r="5882" b="36364"/>
              <a:stretch>
                <a:fillRect/>
              </a:stretch>
            </p:blipFill>
          </mc:Choice>
          <mc:Fallback>
            <p:blipFill>
              <a:blip r:embed="rId4"/>
              <a:srcRect l="3529" t="6364" r="5882" b="36364"/>
              <a:stretch>
                <a:fillRect/>
              </a:stretch>
            </p:blipFill>
          </mc:Fallback>
        </mc:AlternateContent>
        <p:spPr>
          <a:xfrm>
            <a:off x="381000" y="0"/>
            <a:ext cx="8382097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Key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communication among entities within the same local domain, the local KDC is responsible for key distribution</a:t>
            </a:r>
          </a:p>
          <a:p>
            <a:pPr lvl="1"/>
            <a:r>
              <a:rPr lang="en-US" dirty="0" smtClean="0"/>
              <a:t>If two entities in different domains desire a shared key, then the corresponding local KDC’s can communicate through a global KDC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hierarchical concept can be extended to three or more layers</a:t>
            </a:r>
          </a:p>
          <a:p>
            <a:pPr>
              <a:spcBef>
                <a:spcPts val="1800"/>
              </a:spcBef>
            </a:pPr>
            <a:r>
              <a:rPr lang="en-US" sz="2824" dirty="0" smtClean="0"/>
              <a:t>Scheme minimizes the effort involved in master key distribution because most master keys are those </a:t>
            </a:r>
            <a:r>
              <a:rPr lang="en-US" dirty="0" smtClean="0"/>
              <a:t>shared by a local KDC with its local entities</a:t>
            </a:r>
          </a:p>
          <a:p>
            <a:pPr lvl="1"/>
            <a:r>
              <a:rPr lang="en-US" dirty="0" smtClean="0"/>
              <a:t>Limits the range of a faulty or subverted KDC to its local area only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Key Lifetime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81001" y="1762125"/>
          <a:ext cx="8382000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Inc., Hoboken, NJ.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16857</TotalTime>
  <Words>8727</Words>
  <Application>Microsoft Office PowerPoint</Application>
  <PresentationFormat>On-screen Show (4:3)</PresentationFormat>
  <Paragraphs>825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Candara</vt:lpstr>
      <vt:lpstr>Mistral</vt:lpstr>
      <vt:lpstr>Times New Roman</vt:lpstr>
      <vt:lpstr>Wingdings</vt:lpstr>
      <vt:lpstr>ch01</vt:lpstr>
      <vt:lpstr>Infusion</vt:lpstr>
      <vt:lpstr>Cryptography and Network Security</vt:lpstr>
      <vt:lpstr>Chapter 14</vt:lpstr>
      <vt:lpstr>Key Distribution Technique</vt:lpstr>
      <vt:lpstr>Symmetric Key Distribution</vt:lpstr>
      <vt:lpstr>PowerPoint Presentation</vt:lpstr>
      <vt:lpstr>PowerPoint Presentation</vt:lpstr>
      <vt:lpstr>PowerPoint Presentation</vt:lpstr>
      <vt:lpstr>Hierarchical Key Control</vt:lpstr>
      <vt:lpstr>Session Key Lifetime</vt:lpstr>
      <vt:lpstr>PowerPoint Presentation</vt:lpstr>
      <vt:lpstr>PowerPoint Presentation</vt:lpstr>
      <vt:lpstr>Controlling Key Usage</vt:lpstr>
      <vt:lpstr>Key Controls</vt:lpstr>
      <vt:lpstr>PowerPoint Presentation</vt:lpstr>
      <vt:lpstr>Symmetric Key Distribution Using Asymmetric Encryption</vt:lpstr>
      <vt:lpstr>PowerPoint Presentation</vt:lpstr>
      <vt:lpstr>PowerPoint Presentation</vt:lpstr>
      <vt:lpstr>A Hybrid Scheme</vt:lpstr>
      <vt:lpstr>Distribution of Public Keys</vt:lpstr>
      <vt:lpstr>PowerPoint Presentation</vt:lpstr>
      <vt:lpstr>PowerPoint Presentation</vt:lpstr>
      <vt:lpstr>PowerPoint Presentation</vt:lpstr>
      <vt:lpstr>PowerPoint Presentation</vt:lpstr>
      <vt:lpstr>X.509 Certificates</vt:lpstr>
      <vt:lpstr>PowerPoint Presentation</vt:lpstr>
      <vt:lpstr>Certificates</vt:lpstr>
      <vt:lpstr>PowerPoint Presentation</vt:lpstr>
      <vt:lpstr>Obtaining a Certificate </vt:lpstr>
      <vt:lpstr>PowerPoint Presentation</vt:lpstr>
      <vt:lpstr>Certificate Revocation</vt:lpstr>
      <vt:lpstr>X.509 Version 3</vt:lpstr>
      <vt:lpstr>Key and Policy Information</vt:lpstr>
      <vt:lpstr>Certificate Subject and Issuer Attributes</vt:lpstr>
      <vt:lpstr>Certification Path Constraints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14</dc:subject>
  <dc:creator>Dr Lawrie Brown</dc:creator>
  <cp:keywords/>
  <dc:description/>
  <cp:lastModifiedBy>Iman Almomani</cp:lastModifiedBy>
  <cp:revision>56</cp:revision>
  <cp:lastPrinted>2009-09-21T05:30:21Z</cp:lastPrinted>
  <dcterms:created xsi:type="dcterms:W3CDTF">2016-04-28T02:58:56Z</dcterms:created>
  <dcterms:modified xsi:type="dcterms:W3CDTF">2022-11-13T17:54:51Z</dcterms:modified>
  <cp:category/>
</cp:coreProperties>
</file>