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8"/>
  </p:notesMasterIdLst>
  <p:sldIdLst>
    <p:sldId id="417" r:id="rId2"/>
    <p:sldId id="410" r:id="rId3"/>
    <p:sldId id="421" r:id="rId4"/>
    <p:sldId id="399" r:id="rId5"/>
    <p:sldId id="391" r:id="rId6"/>
    <p:sldId id="402" r:id="rId7"/>
    <p:sldId id="403" r:id="rId8"/>
    <p:sldId id="404" r:id="rId9"/>
    <p:sldId id="418" r:id="rId10"/>
    <p:sldId id="420" r:id="rId11"/>
    <p:sldId id="422" r:id="rId12"/>
    <p:sldId id="423" r:id="rId13"/>
    <p:sldId id="424" r:id="rId14"/>
    <p:sldId id="425" r:id="rId15"/>
    <p:sldId id="426" r:id="rId16"/>
    <p:sldId id="427" r:id="rId1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400"/>
    <a:srgbClr val="FC8D05"/>
    <a:srgbClr val="5BE3FC"/>
    <a:srgbClr val="FC7A0D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2"/>
    <p:restoredTop sz="81557" autoAdjust="0"/>
  </p:normalViewPr>
  <p:slideViewPr>
    <p:cSldViewPr>
      <p:cViewPr varScale="1">
        <p:scale>
          <a:sx n="68" d="100"/>
          <a:sy n="68" d="100"/>
        </p:scale>
        <p:origin x="194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34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C8F46-0DC9-4093-91A1-E295E800DBB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AAB1A9-6954-4682-986F-EEFA04D28E85}">
      <dgm:prSet phldrT="[Text]"/>
      <dgm:spPr/>
      <dgm:t>
        <a:bodyPr/>
        <a:lstStyle/>
        <a:p>
          <a:r>
            <a:rPr lang="en-US" dirty="0" smtClean="0"/>
            <a:t>Secure E-Mail</a:t>
          </a:r>
          <a:endParaRPr lang="en-US" dirty="0"/>
        </a:p>
      </dgm:t>
    </dgm:pt>
    <dgm:pt modelId="{676F0308-2A36-4A45-B50B-7186D0DDC443}" type="parTrans" cxnId="{85249885-80EC-4D46-9DD1-1E8F0FAC9819}">
      <dgm:prSet/>
      <dgm:spPr/>
      <dgm:t>
        <a:bodyPr/>
        <a:lstStyle/>
        <a:p>
          <a:endParaRPr lang="en-US"/>
        </a:p>
      </dgm:t>
    </dgm:pt>
    <dgm:pt modelId="{A614314F-FCE3-46F9-B040-F0A3246F2C7E}" type="sibTrans" cxnId="{85249885-80EC-4D46-9DD1-1E8F0FAC9819}">
      <dgm:prSet/>
      <dgm:spPr/>
      <dgm:t>
        <a:bodyPr/>
        <a:lstStyle/>
        <a:p>
          <a:endParaRPr lang="en-US"/>
        </a:p>
      </dgm:t>
    </dgm:pt>
    <dgm:pt modelId="{452C7AC1-9BD4-4841-8386-0B8170DCE5A9}">
      <dgm:prSet phldrT="[Text]"/>
      <dgm:spPr/>
      <dgm:t>
        <a:bodyPr/>
        <a:lstStyle/>
        <a:p>
          <a:r>
            <a:rPr lang="en-US" dirty="0" smtClean="0"/>
            <a:t>S/MIME</a:t>
          </a:r>
          <a:endParaRPr lang="en-US" dirty="0"/>
        </a:p>
      </dgm:t>
    </dgm:pt>
    <dgm:pt modelId="{A30DBDEB-874C-42E5-B235-C6E5EFE18545}" type="parTrans" cxnId="{72A62BA3-D7BB-4841-829B-17A3FEFC5393}">
      <dgm:prSet/>
      <dgm:spPr/>
      <dgm:t>
        <a:bodyPr/>
        <a:lstStyle/>
        <a:p>
          <a:endParaRPr lang="en-US"/>
        </a:p>
      </dgm:t>
    </dgm:pt>
    <dgm:pt modelId="{54591EF4-9020-4E81-90D1-64E243812F9D}" type="sibTrans" cxnId="{72A62BA3-D7BB-4841-829B-17A3FEFC5393}">
      <dgm:prSet/>
      <dgm:spPr/>
      <dgm:t>
        <a:bodyPr/>
        <a:lstStyle/>
        <a:p>
          <a:endParaRPr lang="en-US"/>
        </a:p>
      </dgm:t>
    </dgm:pt>
    <dgm:pt modelId="{1498C02E-49FF-4273-A624-CE710A854758}">
      <dgm:prSet phldrT="[Text]"/>
      <dgm:spPr/>
      <dgm:t>
        <a:bodyPr/>
        <a:lstStyle/>
        <a:p>
          <a:r>
            <a:rPr lang="en-US" dirty="0" smtClean="0"/>
            <a:t>PGP</a:t>
          </a:r>
          <a:endParaRPr lang="en-US" dirty="0"/>
        </a:p>
      </dgm:t>
    </dgm:pt>
    <dgm:pt modelId="{A944ECDE-C924-4378-8FBA-825AE8BD355D}" type="parTrans" cxnId="{6D6F3ADC-F704-4E84-92E7-4A0E59C2EFA1}">
      <dgm:prSet/>
      <dgm:spPr/>
      <dgm:t>
        <a:bodyPr/>
        <a:lstStyle/>
        <a:p>
          <a:endParaRPr lang="en-US"/>
        </a:p>
      </dgm:t>
    </dgm:pt>
    <dgm:pt modelId="{F0C2F297-E6E8-43BE-9AD9-19954911C192}" type="sibTrans" cxnId="{6D6F3ADC-F704-4E84-92E7-4A0E59C2EFA1}">
      <dgm:prSet/>
      <dgm:spPr/>
      <dgm:t>
        <a:bodyPr/>
        <a:lstStyle/>
        <a:p>
          <a:endParaRPr lang="en-US"/>
        </a:p>
      </dgm:t>
    </dgm:pt>
    <dgm:pt modelId="{0FF5F7A3-ED0F-4253-BB0A-D83D5F7970A1}" type="pres">
      <dgm:prSet presAssocID="{169C8F46-0DC9-4093-91A1-E295E800DB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7062C35-BD97-4371-B55D-F0E9726400A5}" type="pres">
      <dgm:prSet presAssocID="{38AAB1A9-6954-4682-986F-EEFA04D28E85}" presName="hierRoot1" presStyleCnt="0"/>
      <dgm:spPr/>
    </dgm:pt>
    <dgm:pt modelId="{276134A2-7CA8-42E2-9C80-30EC0EFE7B2E}" type="pres">
      <dgm:prSet presAssocID="{38AAB1A9-6954-4682-986F-EEFA04D28E85}" presName="composite" presStyleCnt="0"/>
      <dgm:spPr/>
    </dgm:pt>
    <dgm:pt modelId="{174049DB-FF22-4920-94C9-16A2196AD49F}" type="pres">
      <dgm:prSet presAssocID="{38AAB1A9-6954-4682-986F-EEFA04D28E85}" presName="background" presStyleLbl="node0" presStyleIdx="0" presStyleCnt="1"/>
      <dgm:spPr/>
    </dgm:pt>
    <dgm:pt modelId="{0B31077E-FEB7-4107-9668-C8372378CA72}" type="pres">
      <dgm:prSet presAssocID="{38AAB1A9-6954-4682-986F-EEFA04D28E85}" presName="text" presStyleLbl="fgAcc0" presStyleIdx="0" presStyleCnt="1" custScaleX="1433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6D824D-3418-4963-AE78-07CFA0D319E0}" type="pres">
      <dgm:prSet presAssocID="{38AAB1A9-6954-4682-986F-EEFA04D28E85}" presName="hierChild2" presStyleCnt="0"/>
      <dgm:spPr/>
    </dgm:pt>
    <dgm:pt modelId="{2F241369-5289-486B-B4D6-018E106831AE}" type="pres">
      <dgm:prSet presAssocID="{A30DBDEB-874C-42E5-B235-C6E5EFE18545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1CC1B36-5F3A-4C65-9C95-38B1E20B41B4}" type="pres">
      <dgm:prSet presAssocID="{452C7AC1-9BD4-4841-8386-0B8170DCE5A9}" presName="hierRoot2" presStyleCnt="0"/>
      <dgm:spPr/>
    </dgm:pt>
    <dgm:pt modelId="{74930469-746F-4A3C-8408-AA567607278B}" type="pres">
      <dgm:prSet presAssocID="{452C7AC1-9BD4-4841-8386-0B8170DCE5A9}" presName="composite2" presStyleCnt="0"/>
      <dgm:spPr/>
    </dgm:pt>
    <dgm:pt modelId="{BF9EFE43-F0E8-44E8-BB8B-76B0D2C33A3D}" type="pres">
      <dgm:prSet presAssocID="{452C7AC1-9BD4-4841-8386-0B8170DCE5A9}" presName="background2" presStyleLbl="node2" presStyleIdx="0" presStyleCnt="2"/>
      <dgm:spPr/>
    </dgm:pt>
    <dgm:pt modelId="{A9D9198D-BC7D-4864-8124-1F9C3BF8F188}" type="pres">
      <dgm:prSet presAssocID="{452C7AC1-9BD4-4841-8386-0B8170DCE5A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5A309C-91F1-489C-9372-F8D9AA541B9A}" type="pres">
      <dgm:prSet presAssocID="{452C7AC1-9BD4-4841-8386-0B8170DCE5A9}" presName="hierChild3" presStyleCnt="0"/>
      <dgm:spPr/>
    </dgm:pt>
    <dgm:pt modelId="{EB7867CC-9E71-490C-B1F8-B4243DD5C4DB}" type="pres">
      <dgm:prSet presAssocID="{A944ECDE-C924-4378-8FBA-825AE8BD355D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7BAC1CA-0FD1-4EF9-BBD8-71C3DA27DFF8}" type="pres">
      <dgm:prSet presAssocID="{1498C02E-49FF-4273-A624-CE710A854758}" presName="hierRoot2" presStyleCnt="0"/>
      <dgm:spPr/>
    </dgm:pt>
    <dgm:pt modelId="{D9F40A4B-54A9-465E-BBC5-92D9A1F16FFE}" type="pres">
      <dgm:prSet presAssocID="{1498C02E-49FF-4273-A624-CE710A854758}" presName="composite2" presStyleCnt="0"/>
      <dgm:spPr/>
    </dgm:pt>
    <dgm:pt modelId="{93C4C846-722A-4EDC-82DF-1C28ED35F3A8}" type="pres">
      <dgm:prSet presAssocID="{1498C02E-49FF-4273-A624-CE710A854758}" presName="background2" presStyleLbl="node2" presStyleIdx="1" presStyleCnt="2"/>
      <dgm:spPr/>
    </dgm:pt>
    <dgm:pt modelId="{A2A691E5-B163-4F13-B3AF-ABFDBEABFDFE}" type="pres">
      <dgm:prSet presAssocID="{1498C02E-49FF-4273-A624-CE710A85475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5400E7-63E9-45AA-97D7-8B84993238B2}" type="pres">
      <dgm:prSet presAssocID="{1498C02E-49FF-4273-A624-CE710A854758}" presName="hierChild3" presStyleCnt="0"/>
      <dgm:spPr/>
    </dgm:pt>
  </dgm:ptLst>
  <dgm:cxnLst>
    <dgm:cxn modelId="{72A62BA3-D7BB-4841-829B-17A3FEFC5393}" srcId="{38AAB1A9-6954-4682-986F-EEFA04D28E85}" destId="{452C7AC1-9BD4-4841-8386-0B8170DCE5A9}" srcOrd="0" destOrd="0" parTransId="{A30DBDEB-874C-42E5-B235-C6E5EFE18545}" sibTransId="{54591EF4-9020-4E81-90D1-64E243812F9D}"/>
    <dgm:cxn modelId="{AAD9691F-C5D3-472A-A073-ADC3A116C5AB}" type="presOf" srcId="{A30DBDEB-874C-42E5-B235-C6E5EFE18545}" destId="{2F241369-5289-486B-B4D6-018E106831AE}" srcOrd="0" destOrd="0" presId="urn:microsoft.com/office/officeart/2005/8/layout/hierarchy1"/>
    <dgm:cxn modelId="{3942D8D4-2224-41AE-91D2-146B6D8BFA32}" type="presOf" srcId="{1498C02E-49FF-4273-A624-CE710A854758}" destId="{A2A691E5-B163-4F13-B3AF-ABFDBEABFDFE}" srcOrd="0" destOrd="0" presId="urn:microsoft.com/office/officeart/2005/8/layout/hierarchy1"/>
    <dgm:cxn modelId="{E99B9085-4C9B-4FD9-8C5A-9C6E611B3B12}" type="presOf" srcId="{452C7AC1-9BD4-4841-8386-0B8170DCE5A9}" destId="{A9D9198D-BC7D-4864-8124-1F9C3BF8F188}" srcOrd="0" destOrd="0" presId="urn:microsoft.com/office/officeart/2005/8/layout/hierarchy1"/>
    <dgm:cxn modelId="{6D6F3ADC-F704-4E84-92E7-4A0E59C2EFA1}" srcId="{38AAB1A9-6954-4682-986F-EEFA04D28E85}" destId="{1498C02E-49FF-4273-A624-CE710A854758}" srcOrd="1" destOrd="0" parTransId="{A944ECDE-C924-4378-8FBA-825AE8BD355D}" sibTransId="{F0C2F297-E6E8-43BE-9AD9-19954911C192}"/>
    <dgm:cxn modelId="{46B8D435-17FD-4D00-9C66-2F77CCB07AC7}" type="presOf" srcId="{A944ECDE-C924-4378-8FBA-825AE8BD355D}" destId="{EB7867CC-9E71-490C-B1F8-B4243DD5C4DB}" srcOrd="0" destOrd="0" presId="urn:microsoft.com/office/officeart/2005/8/layout/hierarchy1"/>
    <dgm:cxn modelId="{85249885-80EC-4D46-9DD1-1E8F0FAC9819}" srcId="{169C8F46-0DC9-4093-91A1-E295E800DBBB}" destId="{38AAB1A9-6954-4682-986F-EEFA04D28E85}" srcOrd="0" destOrd="0" parTransId="{676F0308-2A36-4A45-B50B-7186D0DDC443}" sibTransId="{A614314F-FCE3-46F9-B040-F0A3246F2C7E}"/>
    <dgm:cxn modelId="{0375B24A-A87E-48AD-A551-6B9F4ABABD82}" type="presOf" srcId="{169C8F46-0DC9-4093-91A1-E295E800DBBB}" destId="{0FF5F7A3-ED0F-4253-BB0A-D83D5F7970A1}" srcOrd="0" destOrd="0" presId="urn:microsoft.com/office/officeart/2005/8/layout/hierarchy1"/>
    <dgm:cxn modelId="{5AFC1C69-308A-49ED-B37E-5103C6CC3455}" type="presOf" srcId="{38AAB1A9-6954-4682-986F-EEFA04D28E85}" destId="{0B31077E-FEB7-4107-9668-C8372378CA72}" srcOrd="0" destOrd="0" presId="urn:microsoft.com/office/officeart/2005/8/layout/hierarchy1"/>
    <dgm:cxn modelId="{7CE532CA-55A2-4341-920D-F7AFAE5163D5}" type="presParOf" srcId="{0FF5F7A3-ED0F-4253-BB0A-D83D5F7970A1}" destId="{77062C35-BD97-4371-B55D-F0E9726400A5}" srcOrd="0" destOrd="0" presId="urn:microsoft.com/office/officeart/2005/8/layout/hierarchy1"/>
    <dgm:cxn modelId="{5E3CAE42-A5CE-465F-8555-419B08228D9F}" type="presParOf" srcId="{77062C35-BD97-4371-B55D-F0E9726400A5}" destId="{276134A2-7CA8-42E2-9C80-30EC0EFE7B2E}" srcOrd="0" destOrd="0" presId="urn:microsoft.com/office/officeart/2005/8/layout/hierarchy1"/>
    <dgm:cxn modelId="{3A7EFEC9-9EC1-4EE0-9128-EE407A0E9EBF}" type="presParOf" srcId="{276134A2-7CA8-42E2-9C80-30EC0EFE7B2E}" destId="{174049DB-FF22-4920-94C9-16A2196AD49F}" srcOrd="0" destOrd="0" presId="urn:microsoft.com/office/officeart/2005/8/layout/hierarchy1"/>
    <dgm:cxn modelId="{B241CF97-5011-472A-B73F-09C2F9DEE195}" type="presParOf" srcId="{276134A2-7CA8-42E2-9C80-30EC0EFE7B2E}" destId="{0B31077E-FEB7-4107-9668-C8372378CA72}" srcOrd="1" destOrd="0" presId="urn:microsoft.com/office/officeart/2005/8/layout/hierarchy1"/>
    <dgm:cxn modelId="{BD1FE1B2-8501-4A40-93A6-6B3A50CA0EA7}" type="presParOf" srcId="{77062C35-BD97-4371-B55D-F0E9726400A5}" destId="{996D824D-3418-4963-AE78-07CFA0D319E0}" srcOrd="1" destOrd="0" presId="urn:microsoft.com/office/officeart/2005/8/layout/hierarchy1"/>
    <dgm:cxn modelId="{D9B3FA51-F02B-4C38-9C45-3275B12D84DD}" type="presParOf" srcId="{996D824D-3418-4963-AE78-07CFA0D319E0}" destId="{2F241369-5289-486B-B4D6-018E106831AE}" srcOrd="0" destOrd="0" presId="urn:microsoft.com/office/officeart/2005/8/layout/hierarchy1"/>
    <dgm:cxn modelId="{5083CB97-931D-45B6-9C79-D33B5405EE45}" type="presParOf" srcId="{996D824D-3418-4963-AE78-07CFA0D319E0}" destId="{D1CC1B36-5F3A-4C65-9C95-38B1E20B41B4}" srcOrd="1" destOrd="0" presId="urn:microsoft.com/office/officeart/2005/8/layout/hierarchy1"/>
    <dgm:cxn modelId="{C767FB18-50B9-4773-A07E-EDFE0FE0366A}" type="presParOf" srcId="{D1CC1B36-5F3A-4C65-9C95-38B1E20B41B4}" destId="{74930469-746F-4A3C-8408-AA567607278B}" srcOrd="0" destOrd="0" presId="urn:microsoft.com/office/officeart/2005/8/layout/hierarchy1"/>
    <dgm:cxn modelId="{B77E3B88-C060-4ACC-ABBC-6AD3BC0F5B8F}" type="presParOf" srcId="{74930469-746F-4A3C-8408-AA567607278B}" destId="{BF9EFE43-F0E8-44E8-BB8B-76B0D2C33A3D}" srcOrd="0" destOrd="0" presId="urn:microsoft.com/office/officeart/2005/8/layout/hierarchy1"/>
    <dgm:cxn modelId="{948B863E-B3F1-4630-AD49-EFF4FB20DF85}" type="presParOf" srcId="{74930469-746F-4A3C-8408-AA567607278B}" destId="{A9D9198D-BC7D-4864-8124-1F9C3BF8F188}" srcOrd="1" destOrd="0" presId="urn:microsoft.com/office/officeart/2005/8/layout/hierarchy1"/>
    <dgm:cxn modelId="{2EEBC7B3-4ABE-4AA7-8ECE-BFCA0542B748}" type="presParOf" srcId="{D1CC1B36-5F3A-4C65-9C95-38B1E20B41B4}" destId="{215A309C-91F1-489C-9372-F8D9AA541B9A}" srcOrd="1" destOrd="0" presId="urn:microsoft.com/office/officeart/2005/8/layout/hierarchy1"/>
    <dgm:cxn modelId="{BEFE9C02-FE95-40FE-B7C1-7D76C4E8F1A8}" type="presParOf" srcId="{996D824D-3418-4963-AE78-07CFA0D319E0}" destId="{EB7867CC-9E71-490C-B1F8-B4243DD5C4DB}" srcOrd="2" destOrd="0" presId="urn:microsoft.com/office/officeart/2005/8/layout/hierarchy1"/>
    <dgm:cxn modelId="{9FB5E112-1A16-4765-AF5A-9B36BE5AA32D}" type="presParOf" srcId="{996D824D-3418-4963-AE78-07CFA0D319E0}" destId="{27BAC1CA-0FD1-4EF9-BBD8-71C3DA27DFF8}" srcOrd="3" destOrd="0" presId="urn:microsoft.com/office/officeart/2005/8/layout/hierarchy1"/>
    <dgm:cxn modelId="{A3CCAD2F-5C50-4487-B4DD-264541E2244D}" type="presParOf" srcId="{27BAC1CA-0FD1-4EF9-BBD8-71C3DA27DFF8}" destId="{D9F40A4B-54A9-465E-BBC5-92D9A1F16FFE}" srcOrd="0" destOrd="0" presId="urn:microsoft.com/office/officeart/2005/8/layout/hierarchy1"/>
    <dgm:cxn modelId="{79EB339C-F893-4B27-A0B4-735038D193A4}" type="presParOf" srcId="{D9F40A4B-54A9-465E-BBC5-92D9A1F16FFE}" destId="{93C4C846-722A-4EDC-82DF-1C28ED35F3A8}" srcOrd="0" destOrd="0" presId="urn:microsoft.com/office/officeart/2005/8/layout/hierarchy1"/>
    <dgm:cxn modelId="{8833DF2C-36F3-4BDF-BD18-3C850B057E2E}" type="presParOf" srcId="{D9F40A4B-54A9-465E-BBC5-92D9A1F16FFE}" destId="{A2A691E5-B163-4F13-B3AF-ABFDBEABFDFE}" srcOrd="1" destOrd="0" presId="urn:microsoft.com/office/officeart/2005/8/layout/hierarchy1"/>
    <dgm:cxn modelId="{DC6EFC1F-D28A-4454-8B1D-96381CF5E435}" type="presParOf" srcId="{27BAC1CA-0FD1-4EF9-BBD8-71C3DA27DFF8}" destId="{A45400E7-63E9-45AA-97D7-8B84993238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4C159A-2921-C34B-AB17-349A29A4231B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38A2A5-CEEC-EC45-AE19-4FA87CE5727C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0" dirty="0" smtClean="0"/>
            <a:t>Enveloped data</a:t>
          </a:r>
          <a:endParaRPr lang="en-US" b="0" dirty="0"/>
        </a:p>
      </dgm:t>
    </dgm:pt>
    <dgm:pt modelId="{89FA3611-4781-614B-8803-185CA7769678}" type="parTrans" cxnId="{FE086EF8-184E-A34B-B6C6-32890D18F398}">
      <dgm:prSet/>
      <dgm:spPr/>
      <dgm:t>
        <a:bodyPr/>
        <a:lstStyle/>
        <a:p>
          <a:endParaRPr lang="en-US"/>
        </a:p>
      </dgm:t>
    </dgm:pt>
    <dgm:pt modelId="{4E6DC7E7-B00E-1643-A203-47CF677FA6FA}" type="sibTrans" cxnId="{FE086EF8-184E-A34B-B6C6-32890D18F398}">
      <dgm:prSet/>
      <dgm:spPr/>
      <dgm:t>
        <a:bodyPr/>
        <a:lstStyle/>
        <a:p>
          <a:endParaRPr lang="en-US"/>
        </a:p>
      </dgm:t>
    </dgm:pt>
    <dgm:pt modelId="{A69E9097-B44C-5E4B-B187-E5E62C000AD4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Encrypted content and associated keys</a:t>
          </a:r>
          <a:endParaRPr lang="en-US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57428A-E0ED-FB4C-A5D5-25ACBC7F3B47}" type="parTrans" cxnId="{9461ED5E-1388-2247-A012-52C6D51D9A39}">
      <dgm:prSet/>
      <dgm:spPr/>
      <dgm:t>
        <a:bodyPr/>
        <a:lstStyle/>
        <a:p>
          <a:endParaRPr lang="en-US"/>
        </a:p>
      </dgm:t>
    </dgm:pt>
    <dgm:pt modelId="{63F75C1F-B917-DC45-AAB6-556A7519B7B7}" type="sibTrans" cxnId="{9461ED5E-1388-2247-A012-52C6D51D9A39}">
      <dgm:prSet/>
      <dgm:spPr/>
      <dgm:t>
        <a:bodyPr/>
        <a:lstStyle/>
        <a:p>
          <a:endParaRPr lang="en-US"/>
        </a:p>
      </dgm:t>
    </dgm:pt>
    <dgm:pt modelId="{8786A2C5-31AA-1B4A-8534-D84A86F2072D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0" dirty="0" smtClean="0"/>
            <a:t>Signed data</a:t>
          </a:r>
          <a:endParaRPr lang="en-US" b="0" dirty="0"/>
        </a:p>
      </dgm:t>
    </dgm:pt>
    <dgm:pt modelId="{A0E1D655-F8D0-874E-9391-41C9F88014DB}" type="parTrans" cxnId="{FB245510-FAB5-1440-8C28-412AC4E27F52}">
      <dgm:prSet/>
      <dgm:spPr/>
      <dgm:t>
        <a:bodyPr/>
        <a:lstStyle/>
        <a:p>
          <a:endParaRPr lang="en-US"/>
        </a:p>
      </dgm:t>
    </dgm:pt>
    <dgm:pt modelId="{B1ADA54B-E0B3-0845-986D-70A397B4F913}" type="sibTrans" cxnId="{FB245510-FAB5-1440-8C28-412AC4E27F52}">
      <dgm:prSet/>
      <dgm:spPr/>
      <dgm:t>
        <a:bodyPr/>
        <a:lstStyle/>
        <a:p>
          <a:endParaRPr lang="en-US"/>
        </a:p>
      </dgm:t>
    </dgm:pt>
    <dgm:pt modelId="{8F19F891-125F-9644-A6C4-721E8E3B01C0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Encoded message + signed digest</a:t>
          </a:r>
          <a:endParaRPr lang="en-US" b="0" dirty="0"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65F004-5DFA-D441-8F8D-A6C764F4F9D7}" type="parTrans" cxnId="{E80A5019-A53D-224B-B78E-5283EB093C0B}">
      <dgm:prSet/>
      <dgm:spPr/>
      <dgm:t>
        <a:bodyPr/>
        <a:lstStyle/>
        <a:p>
          <a:endParaRPr lang="en-US"/>
        </a:p>
      </dgm:t>
    </dgm:pt>
    <dgm:pt modelId="{92C352B0-0EEA-834E-8FFF-879DE8459862}" type="sibTrans" cxnId="{E80A5019-A53D-224B-B78E-5283EB093C0B}">
      <dgm:prSet/>
      <dgm:spPr/>
      <dgm:t>
        <a:bodyPr/>
        <a:lstStyle/>
        <a:p>
          <a:endParaRPr lang="en-US"/>
        </a:p>
      </dgm:t>
    </dgm:pt>
    <dgm:pt modelId="{6C561F4D-D3A0-4047-8AFD-E36B3CD67308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0" dirty="0" smtClean="0"/>
            <a:t>Clear-signed data</a:t>
          </a:r>
          <a:endParaRPr lang="en-US" b="0" dirty="0"/>
        </a:p>
      </dgm:t>
    </dgm:pt>
    <dgm:pt modelId="{08C99B5F-5FEE-9C49-A005-2EF13EA9F3FC}" type="parTrans" cxnId="{D807677D-BC1C-284D-86E7-4A14BC456711}">
      <dgm:prSet/>
      <dgm:spPr/>
      <dgm:t>
        <a:bodyPr/>
        <a:lstStyle/>
        <a:p>
          <a:endParaRPr lang="en-US"/>
        </a:p>
      </dgm:t>
    </dgm:pt>
    <dgm:pt modelId="{F09B76E9-6427-8D4F-AAD7-41D9D7E6FF60}" type="sibTrans" cxnId="{D807677D-BC1C-284D-86E7-4A14BC456711}">
      <dgm:prSet/>
      <dgm:spPr/>
      <dgm:t>
        <a:bodyPr/>
        <a:lstStyle/>
        <a:p>
          <a:endParaRPr lang="en-US"/>
        </a:p>
      </dgm:t>
    </dgm:pt>
    <dgm:pt modelId="{DCDEC376-5D9B-E24C-BDFA-661A129E3B35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err="1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Cleartext</a:t>
          </a:r>
          <a:r>
            <a:rPr lang="en-US" b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message + encoded signed digest</a:t>
          </a:r>
          <a:endParaRPr lang="en-US" b="0" dirty="0"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28E546-7990-FC4E-A999-9C6B6A1BD93F}" type="parTrans" cxnId="{1807E21C-EA01-3B4F-AA46-97EFB2FBDBF1}">
      <dgm:prSet/>
      <dgm:spPr/>
      <dgm:t>
        <a:bodyPr/>
        <a:lstStyle/>
        <a:p>
          <a:endParaRPr lang="en-US"/>
        </a:p>
      </dgm:t>
    </dgm:pt>
    <dgm:pt modelId="{E3F6DDFD-71DB-1B44-80A6-780A6DC77204}" type="sibTrans" cxnId="{1807E21C-EA01-3B4F-AA46-97EFB2FBDBF1}">
      <dgm:prSet/>
      <dgm:spPr/>
      <dgm:t>
        <a:bodyPr/>
        <a:lstStyle/>
        <a:p>
          <a:endParaRPr lang="en-US"/>
        </a:p>
      </dgm:t>
    </dgm:pt>
    <dgm:pt modelId="{A2BD512A-8BBB-8446-9D7D-843A4D50D057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0" dirty="0" smtClean="0"/>
            <a:t>Signed and enveloped data</a:t>
          </a:r>
          <a:endParaRPr lang="en-US" b="0" dirty="0"/>
        </a:p>
      </dgm:t>
    </dgm:pt>
    <dgm:pt modelId="{0F0DB24F-C50F-4949-920C-B43623AFC454}" type="parTrans" cxnId="{8CFE6679-D152-664B-8E01-C5C571EF0D43}">
      <dgm:prSet/>
      <dgm:spPr/>
      <dgm:t>
        <a:bodyPr/>
        <a:lstStyle/>
        <a:p>
          <a:endParaRPr lang="en-US"/>
        </a:p>
      </dgm:t>
    </dgm:pt>
    <dgm:pt modelId="{E4258BD6-EB12-E54C-9951-C078445A1E85}" type="sibTrans" cxnId="{8CFE6679-D152-664B-8E01-C5C571EF0D43}">
      <dgm:prSet/>
      <dgm:spPr/>
      <dgm:t>
        <a:bodyPr/>
        <a:lstStyle/>
        <a:p>
          <a:endParaRPr lang="en-US"/>
        </a:p>
      </dgm:t>
    </dgm:pt>
    <dgm:pt modelId="{E29D29AB-2D62-A242-94B6-72551B7BCF2E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Nesting of signed and encrypted entities</a:t>
          </a:r>
          <a:endParaRPr lang="en-AU" b="0" dirty="0"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3ABC970-5792-2A42-B72F-FF42A772E905}" type="parTrans" cxnId="{6D4DA749-97F1-7E46-957E-68996855C99C}">
      <dgm:prSet/>
      <dgm:spPr/>
      <dgm:t>
        <a:bodyPr/>
        <a:lstStyle/>
        <a:p>
          <a:endParaRPr lang="en-US"/>
        </a:p>
      </dgm:t>
    </dgm:pt>
    <dgm:pt modelId="{B1CC82AE-F632-C741-9F6E-B44CD889EC89}" type="sibTrans" cxnId="{6D4DA749-97F1-7E46-957E-68996855C99C}">
      <dgm:prSet/>
      <dgm:spPr/>
      <dgm:t>
        <a:bodyPr/>
        <a:lstStyle/>
        <a:p>
          <a:endParaRPr lang="en-US"/>
        </a:p>
      </dgm:t>
    </dgm:pt>
    <dgm:pt modelId="{95DEF2C9-E9D4-6348-9953-3FEA1AAFF2AC}" type="pres">
      <dgm:prSet presAssocID="{024C159A-2921-C34B-AB17-349A29A4231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20A5A8-1DDC-6046-9B61-BCEF4E5BE7A6}" type="pres">
      <dgm:prSet presAssocID="{3138A2A5-CEEC-EC45-AE19-4FA87CE5727C}" presName="compNode" presStyleCnt="0"/>
      <dgm:spPr/>
    </dgm:pt>
    <dgm:pt modelId="{0BA44A26-8C1A-644B-901D-5F3F81FBC47F}" type="pres">
      <dgm:prSet presAssocID="{3138A2A5-CEEC-EC45-AE19-4FA87CE5727C}" presName="aNode" presStyleLbl="bgShp" presStyleIdx="0" presStyleCnt="4"/>
      <dgm:spPr/>
      <dgm:t>
        <a:bodyPr/>
        <a:lstStyle/>
        <a:p>
          <a:endParaRPr lang="en-US"/>
        </a:p>
      </dgm:t>
    </dgm:pt>
    <dgm:pt modelId="{6B85836F-E9EB-3049-95DE-61C79D817438}" type="pres">
      <dgm:prSet presAssocID="{3138A2A5-CEEC-EC45-AE19-4FA87CE5727C}" presName="textNode" presStyleLbl="bgShp" presStyleIdx="0" presStyleCnt="4"/>
      <dgm:spPr/>
      <dgm:t>
        <a:bodyPr/>
        <a:lstStyle/>
        <a:p>
          <a:endParaRPr lang="en-US"/>
        </a:p>
      </dgm:t>
    </dgm:pt>
    <dgm:pt modelId="{3237405E-6AA1-3C41-97E1-D4FFAF3E7418}" type="pres">
      <dgm:prSet presAssocID="{3138A2A5-CEEC-EC45-AE19-4FA87CE5727C}" presName="compChildNode" presStyleCnt="0"/>
      <dgm:spPr/>
    </dgm:pt>
    <dgm:pt modelId="{3A22754C-FEE3-BC44-A931-85715278614B}" type="pres">
      <dgm:prSet presAssocID="{3138A2A5-CEEC-EC45-AE19-4FA87CE5727C}" presName="theInnerList" presStyleCnt="0"/>
      <dgm:spPr/>
    </dgm:pt>
    <dgm:pt modelId="{6D488B68-963B-B74A-A5F5-F42067F07A37}" type="pres">
      <dgm:prSet presAssocID="{A69E9097-B44C-5E4B-B187-E5E62C000AD4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23116-FF33-6F43-8034-4FF258399220}" type="pres">
      <dgm:prSet presAssocID="{3138A2A5-CEEC-EC45-AE19-4FA87CE5727C}" presName="aSpace" presStyleCnt="0"/>
      <dgm:spPr/>
    </dgm:pt>
    <dgm:pt modelId="{A92A8161-6D61-AC41-B531-C62C1EF56A36}" type="pres">
      <dgm:prSet presAssocID="{8786A2C5-31AA-1B4A-8534-D84A86F2072D}" presName="compNode" presStyleCnt="0"/>
      <dgm:spPr/>
    </dgm:pt>
    <dgm:pt modelId="{6027E770-94A7-B448-95BD-C9D09682359B}" type="pres">
      <dgm:prSet presAssocID="{8786A2C5-31AA-1B4A-8534-D84A86F2072D}" presName="aNode" presStyleLbl="bgShp" presStyleIdx="1" presStyleCnt="4"/>
      <dgm:spPr/>
      <dgm:t>
        <a:bodyPr/>
        <a:lstStyle/>
        <a:p>
          <a:endParaRPr lang="en-US"/>
        </a:p>
      </dgm:t>
    </dgm:pt>
    <dgm:pt modelId="{C4319CFE-6664-5F47-A265-EB8FC1525CFB}" type="pres">
      <dgm:prSet presAssocID="{8786A2C5-31AA-1B4A-8534-D84A86F2072D}" presName="textNode" presStyleLbl="bgShp" presStyleIdx="1" presStyleCnt="4"/>
      <dgm:spPr/>
      <dgm:t>
        <a:bodyPr/>
        <a:lstStyle/>
        <a:p>
          <a:endParaRPr lang="en-US"/>
        </a:p>
      </dgm:t>
    </dgm:pt>
    <dgm:pt modelId="{65F55BDE-7EDB-6648-8395-A6B9F86E764B}" type="pres">
      <dgm:prSet presAssocID="{8786A2C5-31AA-1B4A-8534-D84A86F2072D}" presName="compChildNode" presStyleCnt="0"/>
      <dgm:spPr/>
    </dgm:pt>
    <dgm:pt modelId="{02D7E295-D947-AC44-9D54-57F9556B9769}" type="pres">
      <dgm:prSet presAssocID="{8786A2C5-31AA-1B4A-8534-D84A86F2072D}" presName="theInnerList" presStyleCnt="0"/>
      <dgm:spPr/>
    </dgm:pt>
    <dgm:pt modelId="{78BDA3E9-3312-884D-B43B-A0A2D6AB1614}" type="pres">
      <dgm:prSet presAssocID="{8F19F891-125F-9644-A6C4-721E8E3B01C0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BB49A-EB79-F748-BC6E-7242AE960270}" type="pres">
      <dgm:prSet presAssocID="{8786A2C5-31AA-1B4A-8534-D84A86F2072D}" presName="aSpace" presStyleCnt="0"/>
      <dgm:spPr/>
    </dgm:pt>
    <dgm:pt modelId="{077E3A47-F38A-6849-BDEC-06C77E0682EC}" type="pres">
      <dgm:prSet presAssocID="{6C561F4D-D3A0-4047-8AFD-E36B3CD67308}" presName="compNode" presStyleCnt="0"/>
      <dgm:spPr/>
    </dgm:pt>
    <dgm:pt modelId="{51DC532D-C456-594A-84BE-70D24A750387}" type="pres">
      <dgm:prSet presAssocID="{6C561F4D-D3A0-4047-8AFD-E36B3CD67308}" presName="aNode" presStyleLbl="bgShp" presStyleIdx="2" presStyleCnt="4"/>
      <dgm:spPr/>
      <dgm:t>
        <a:bodyPr/>
        <a:lstStyle/>
        <a:p>
          <a:endParaRPr lang="en-US"/>
        </a:p>
      </dgm:t>
    </dgm:pt>
    <dgm:pt modelId="{C0055125-56DD-874D-A577-6B215743F518}" type="pres">
      <dgm:prSet presAssocID="{6C561F4D-D3A0-4047-8AFD-E36B3CD67308}" presName="textNode" presStyleLbl="bgShp" presStyleIdx="2" presStyleCnt="4"/>
      <dgm:spPr/>
      <dgm:t>
        <a:bodyPr/>
        <a:lstStyle/>
        <a:p>
          <a:endParaRPr lang="en-US"/>
        </a:p>
      </dgm:t>
    </dgm:pt>
    <dgm:pt modelId="{15A74142-F691-714C-B7E8-6A14BC5A3CBE}" type="pres">
      <dgm:prSet presAssocID="{6C561F4D-D3A0-4047-8AFD-E36B3CD67308}" presName="compChildNode" presStyleCnt="0"/>
      <dgm:spPr/>
    </dgm:pt>
    <dgm:pt modelId="{C0CA9F11-A3A4-9540-BAC6-656A98A15C29}" type="pres">
      <dgm:prSet presAssocID="{6C561F4D-D3A0-4047-8AFD-E36B3CD67308}" presName="theInnerList" presStyleCnt="0"/>
      <dgm:spPr/>
    </dgm:pt>
    <dgm:pt modelId="{C738B84B-EDAF-544C-9008-41C55A8A8B23}" type="pres">
      <dgm:prSet presAssocID="{DCDEC376-5D9B-E24C-BDFA-661A129E3B35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76D05F-3745-F447-A8D8-2D4A4E6CE13A}" type="pres">
      <dgm:prSet presAssocID="{6C561F4D-D3A0-4047-8AFD-E36B3CD67308}" presName="aSpace" presStyleCnt="0"/>
      <dgm:spPr/>
    </dgm:pt>
    <dgm:pt modelId="{1D252AED-A362-5C47-9D14-1361AD92AEEE}" type="pres">
      <dgm:prSet presAssocID="{A2BD512A-8BBB-8446-9D7D-843A4D50D057}" presName="compNode" presStyleCnt="0"/>
      <dgm:spPr/>
    </dgm:pt>
    <dgm:pt modelId="{7C39A2A1-4861-0E4D-BC69-4AC409260516}" type="pres">
      <dgm:prSet presAssocID="{A2BD512A-8BBB-8446-9D7D-843A4D50D057}" presName="aNode" presStyleLbl="bgShp" presStyleIdx="3" presStyleCnt="4"/>
      <dgm:spPr/>
      <dgm:t>
        <a:bodyPr/>
        <a:lstStyle/>
        <a:p>
          <a:endParaRPr lang="en-US"/>
        </a:p>
      </dgm:t>
    </dgm:pt>
    <dgm:pt modelId="{CE033F3B-448D-9543-9C6A-14C0F4D9F682}" type="pres">
      <dgm:prSet presAssocID="{A2BD512A-8BBB-8446-9D7D-843A4D50D057}" presName="textNode" presStyleLbl="bgShp" presStyleIdx="3" presStyleCnt="4"/>
      <dgm:spPr/>
      <dgm:t>
        <a:bodyPr/>
        <a:lstStyle/>
        <a:p>
          <a:endParaRPr lang="en-US"/>
        </a:p>
      </dgm:t>
    </dgm:pt>
    <dgm:pt modelId="{FE3ECDD7-9E5B-C143-826E-41E04703C5C1}" type="pres">
      <dgm:prSet presAssocID="{A2BD512A-8BBB-8446-9D7D-843A4D50D057}" presName="compChildNode" presStyleCnt="0"/>
      <dgm:spPr/>
    </dgm:pt>
    <dgm:pt modelId="{D5148666-4F2E-C94A-8842-FCE409B28D2F}" type="pres">
      <dgm:prSet presAssocID="{A2BD512A-8BBB-8446-9D7D-843A4D50D057}" presName="theInnerList" presStyleCnt="0"/>
      <dgm:spPr/>
    </dgm:pt>
    <dgm:pt modelId="{D6BA33A3-41D1-0D43-975D-52E55FCA4716}" type="pres">
      <dgm:prSet presAssocID="{E29D29AB-2D62-A242-94B6-72551B7BCF2E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122FB0-F96A-E64E-A0C9-C1B14803C462}" type="presOf" srcId="{A69E9097-B44C-5E4B-B187-E5E62C000AD4}" destId="{6D488B68-963B-B74A-A5F5-F42067F07A37}" srcOrd="0" destOrd="0" presId="urn:microsoft.com/office/officeart/2005/8/layout/lProcess2"/>
    <dgm:cxn modelId="{A55BB301-7F1D-B944-BFA3-6D1554F7BF5B}" type="presOf" srcId="{6C561F4D-D3A0-4047-8AFD-E36B3CD67308}" destId="{C0055125-56DD-874D-A577-6B215743F518}" srcOrd="1" destOrd="0" presId="urn:microsoft.com/office/officeart/2005/8/layout/lProcess2"/>
    <dgm:cxn modelId="{833B8D0C-5B1B-064A-9D3C-04755DCF8090}" type="presOf" srcId="{DCDEC376-5D9B-E24C-BDFA-661A129E3B35}" destId="{C738B84B-EDAF-544C-9008-41C55A8A8B23}" srcOrd="0" destOrd="0" presId="urn:microsoft.com/office/officeart/2005/8/layout/lProcess2"/>
    <dgm:cxn modelId="{1807E21C-EA01-3B4F-AA46-97EFB2FBDBF1}" srcId="{6C561F4D-D3A0-4047-8AFD-E36B3CD67308}" destId="{DCDEC376-5D9B-E24C-BDFA-661A129E3B35}" srcOrd="0" destOrd="0" parTransId="{9228E546-7990-FC4E-A999-9C6B6A1BD93F}" sibTransId="{E3F6DDFD-71DB-1B44-80A6-780A6DC77204}"/>
    <dgm:cxn modelId="{48792EAC-ACCD-A947-B0B4-99B4C1458D33}" type="presOf" srcId="{024C159A-2921-C34B-AB17-349A29A4231B}" destId="{95DEF2C9-E9D4-6348-9953-3FEA1AAFF2AC}" srcOrd="0" destOrd="0" presId="urn:microsoft.com/office/officeart/2005/8/layout/lProcess2"/>
    <dgm:cxn modelId="{FB245510-FAB5-1440-8C28-412AC4E27F52}" srcId="{024C159A-2921-C34B-AB17-349A29A4231B}" destId="{8786A2C5-31AA-1B4A-8534-D84A86F2072D}" srcOrd="1" destOrd="0" parTransId="{A0E1D655-F8D0-874E-9391-41C9F88014DB}" sibTransId="{B1ADA54B-E0B3-0845-986D-70A397B4F913}"/>
    <dgm:cxn modelId="{8D8F28CF-978D-E844-9983-87015EAF00A3}" type="presOf" srcId="{6C561F4D-D3A0-4047-8AFD-E36B3CD67308}" destId="{51DC532D-C456-594A-84BE-70D24A750387}" srcOrd="0" destOrd="0" presId="urn:microsoft.com/office/officeart/2005/8/layout/lProcess2"/>
    <dgm:cxn modelId="{C41EBDFE-31A4-A445-A326-3986855F2040}" type="presOf" srcId="{8F19F891-125F-9644-A6C4-721E8E3B01C0}" destId="{78BDA3E9-3312-884D-B43B-A0A2D6AB1614}" srcOrd="0" destOrd="0" presId="urn:microsoft.com/office/officeart/2005/8/layout/lProcess2"/>
    <dgm:cxn modelId="{590A4908-90C0-E740-8DE9-A699328C1A75}" type="presOf" srcId="{3138A2A5-CEEC-EC45-AE19-4FA87CE5727C}" destId="{0BA44A26-8C1A-644B-901D-5F3F81FBC47F}" srcOrd="0" destOrd="0" presId="urn:microsoft.com/office/officeart/2005/8/layout/lProcess2"/>
    <dgm:cxn modelId="{6D4DA749-97F1-7E46-957E-68996855C99C}" srcId="{A2BD512A-8BBB-8446-9D7D-843A4D50D057}" destId="{E29D29AB-2D62-A242-94B6-72551B7BCF2E}" srcOrd="0" destOrd="0" parTransId="{53ABC970-5792-2A42-B72F-FF42A772E905}" sibTransId="{B1CC82AE-F632-C741-9F6E-B44CD889EC89}"/>
    <dgm:cxn modelId="{DD05847F-6FC4-D949-9406-B8D7CDBE6377}" type="presOf" srcId="{E29D29AB-2D62-A242-94B6-72551B7BCF2E}" destId="{D6BA33A3-41D1-0D43-975D-52E55FCA4716}" srcOrd="0" destOrd="0" presId="urn:microsoft.com/office/officeart/2005/8/layout/lProcess2"/>
    <dgm:cxn modelId="{15B46881-FCA7-DA49-B41F-E5B2B8A9773A}" type="presOf" srcId="{A2BD512A-8BBB-8446-9D7D-843A4D50D057}" destId="{7C39A2A1-4861-0E4D-BC69-4AC409260516}" srcOrd="0" destOrd="0" presId="urn:microsoft.com/office/officeart/2005/8/layout/lProcess2"/>
    <dgm:cxn modelId="{8CFE6679-D152-664B-8E01-C5C571EF0D43}" srcId="{024C159A-2921-C34B-AB17-349A29A4231B}" destId="{A2BD512A-8BBB-8446-9D7D-843A4D50D057}" srcOrd="3" destOrd="0" parTransId="{0F0DB24F-C50F-4949-920C-B43623AFC454}" sibTransId="{E4258BD6-EB12-E54C-9951-C078445A1E85}"/>
    <dgm:cxn modelId="{9C2FE522-1705-2F40-87E6-9A495BD04F2E}" type="presOf" srcId="{3138A2A5-CEEC-EC45-AE19-4FA87CE5727C}" destId="{6B85836F-E9EB-3049-95DE-61C79D817438}" srcOrd="1" destOrd="0" presId="urn:microsoft.com/office/officeart/2005/8/layout/lProcess2"/>
    <dgm:cxn modelId="{E80A5019-A53D-224B-B78E-5283EB093C0B}" srcId="{8786A2C5-31AA-1B4A-8534-D84A86F2072D}" destId="{8F19F891-125F-9644-A6C4-721E8E3B01C0}" srcOrd="0" destOrd="0" parTransId="{2465F004-5DFA-D441-8F8D-A6C764F4F9D7}" sibTransId="{92C352B0-0EEA-834E-8FFF-879DE8459862}"/>
    <dgm:cxn modelId="{9461ED5E-1388-2247-A012-52C6D51D9A39}" srcId="{3138A2A5-CEEC-EC45-AE19-4FA87CE5727C}" destId="{A69E9097-B44C-5E4B-B187-E5E62C000AD4}" srcOrd="0" destOrd="0" parTransId="{0257428A-E0ED-FB4C-A5D5-25ACBC7F3B47}" sibTransId="{63F75C1F-B917-DC45-AAB6-556A7519B7B7}"/>
    <dgm:cxn modelId="{D807677D-BC1C-284D-86E7-4A14BC456711}" srcId="{024C159A-2921-C34B-AB17-349A29A4231B}" destId="{6C561F4D-D3A0-4047-8AFD-E36B3CD67308}" srcOrd="2" destOrd="0" parTransId="{08C99B5F-5FEE-9C49-A005-2EF13EA9F3FC}" sibTransId="{F09B76E9-6427-8D4F-AAD7-41D9D7E6FF60}"/>
    <dgm:cxn modelId="{D395FAC9-1DA3-474F-A8BF-C86576F3837E}" type="presOf" srcId="{A2BD512A-8BBB-8446-9D7D-843A4D50D057}" destId="{CE033F3B-448D-9543-9C6A-14C0F4D9F682}" srcOrd="1" destOrd="0" presId="urn:microsoft.com/office/officeart/2005/8/layout/lProcess2"/>
    <dgm:cxn modelId="{FE086EF8-184E-A34B-B6C6-32890D18F398}" srcId="{024C159A-2921-C34B-AB17-349A29A4231B}" destId="{3138A2A5-CEEC-EC45-AE19-4FA87CE5727C}" srcOrd="0" destOrd="0" parTransId="{89FA3611-4781-614B-8803-185CA7769678}" sibTransId="{4E6DC7E7-B00E-1643-A203-47CF677FA6FA}"/>
    <dgm:cxn modelId="{30CBD3F0-BFC6-8045-89C3-D84F8E146BBE}" type="presOf" srcId="{8786A2C5-31AA-1B4A-8534-D84A86F2072D}" destId="{6027E770-94A7-B448-95BD-C9D09682359B}" srcOrd="0" destOrd="0" presId="urn:microsoft.com/office/officeart/2005/8/layout/lProcess2"/>
    <dgm:cxn modelId="{CFBD8FE8-87F1-5746-92C2-820D5271DF79}" type="presOf" srcId="{8786A2C5-31AA-1B4A-8534-D84A86F2072D}" destId="{C4319CFE-6664-5F47-A265-EB8FC1525CFB}" srcOrd="1" destOrd="0" presId="urn:microsoft.com/office/officeart/2005/8/layout/lProcess2"/>
    <dgm:cxn modelId="{88F81252-7EBB-624A-9FA3-45583D37269F}" type="presParOf" srcId="{95DEF2C9-E9D4-6348-9953-3FEA1AAFF2AC}" destId="{8220A5A8-1DDC-6046-9B61-BCEF4E5BE7A6}" srcOrd="0" destOrd="0" presId="urn:microsoft.com/office/officeart/2005/8/layout/lProcess2"/>
    <dgm:cxn modelId="{6EB8275D-BF28-0941-8F2A-ACEBA86C3899}" type="presParOf" srcId="{8220A5A8-1DDC-6046-9B61-BCEF4E5BE7A6}" destId="{0BA44A26-8C1A-644B-901D-5F3F81FBC47F}" srcOrd="0" destOrd="0" presId="urn:microsoft.com/office/officeart/2005/8/layout/lProcess2"/>
    <dgm:cxn modelId="{3679FDB4-E985-D44A-B536-03393E0C64B7}" type="presParOf" srcId="{8220A5A8-1DDC-6046-9B61-BCEF4E5BE7A6}" destId="{6B85836F-E9EB-3049-95DE-61C79D817438}" srcOrd="1" destOrd="0" presId="urn:microsoft.com/office/officeart/2005/8/layout/lProcess2"/>
    <dgm:cxn modelId="{F93BA1B3-E6F2-734D-A694-2BE0AC8F0C50}" type="presParOf" srcId="{8220A5A8-1DDC-6046-9B61-BCEF4E5BE7A6}" destId="{3237405E-6AA1-3C41-97E1-D4FFAF3E7418}" srcOrd="2" destOrd="0" presId="urn:microsoft.com/office/officeart/2005/8/layout/lProcess2"/>
    <dgm:cxn modelId="{98173C81-A3D3-2E48-8B82-38833383289B}" type="presParOf" srcId="{3237405E-6AA1-3C41-97E1-D4FFAF3E7418}" destId="{3A22754C-FEE3-BC44-A931-85715278614B}" srcOrd="0" destOrd="0" presId="urn:microsoft.com/office/officeart/2005/8/layout/lProcess2"/>
    <dgm:cxn modelId="{3A75CA60-CF74-5D40-A3A5-9A6E0F49DA98}" type="presParOf" srcId="{3A22754C-FEE3-BC44-A931-85715278614B}" destId="{6D488B68-963B-B74A-A5F5-F42067F07A37}" srcOrd="0" destOrd="0" presId="urn:microsoft.com/office/officeart/2005/8/layout/lProcess2"/>
    <dgm:cxn modelId="{B24EC4B2-9202-BD43-BB3B-AA6FA0D8B800}" type="presParOf" srcId="{95DEF2C9-E9D4-6348-9953-3FEA1AAFF2AC}" destId="{01823116-FF33-6F43-8034-4FF258399220}" srcOrd="1" destOrd="0" presId="urn:microsoft.com/office/officeart/2005/8/layout/lProcess2"/>
    <dgm:cxn modelId="{B3CD3CA7-82CC-9042-B35D-A0FC329E3D54}" type="presParOf" srcId="{95DEF2C9-E9D4-6348-9953-3FEA1AAFF2AC}" destId="{A92A8161-6D61-AC41-B531-C62C1EF56A36}" srcOrd="2" destOrd="0" presId="urn:microsoft.com/office/officeart/2005/8/layout/lProcess2"/>
    <dgm:cxn modelId="{E36B7D73-6051-714E-88EB-3B66B1BF7936}" type="presParOf" srcId="{A92A8161-6D61-AC41-B531-C62C1EF56A36}" destId="{6027E770-94A7-B448-95BD-C9D09682359B}" srcOrd="0" destOrd="0" presId="urn:microsoft.com/office/officeart/2005/8/layout/lProcess2"/>
    <dgm:cxn modelId="{D65D6E95-AFF6-AF4D-ACB2-93CF7A942A8F}" type="presParOf" srcId="{A92A8161-6D61-AC41-B531-C62C1EF56A36}" destId="{C4319CFE-6664-5F47-A265-EB8FC1525CFB}" srcOrd="1" destOrd="0" presId="urn:microsoft.com/office/officeart/2005/8/layout/lProcess2"/>
    <dgm:cxn modelId="{6BC4D01C-2E93-8B42-B7D9-E8D0C749A259}" type="presParOf" srcId="{A92A8161-6D61-AC41-B531-C62C1EF56A36}" destId="{65F55BDE-7EDB-6648-8395-A6B9F86E764B}" srcOrd="2" destOrd="0" presId="urn:microsoft.com/office/officeart/2005/8/layout/lProcess2"/>
    <dgm:cxn modelId="{F546133E-91CB-FC4C-A65D-03763C63E930}" type="presParOf" srcId="{65F55BDE-7EDB-6648-8395-A6B9F86E764B}" destId="{02D7E295-D947-AC44-9D54-57F9556B9769}" srcOrd="0" destOrd="0" presId="urn:microsoft.com/office/officeart/2005/8/layout/lProcess2"/>
    <dgm:cxn modelId="{43732072-48BF-254A-9BF8-C4B4328C7AEC}" type="presParOf" srcId="{02D7E295-D947-AC44-9D54-57F9556B9769}" destId="{78BDA3E9-3312-884D-B43B-A0A2D6AB1614}" srcOrd="0" destOrd="0" presId="urn:microsoft.com/office/officeart/2005/8/layout/lProcess2"/>
    <dgm:cxn modelId="{28F3FDCF-D451-D743-9536-EC59FE451657}" type="presParOf" srcId="{95DEF2C9-E9D4-6348-9953-3FEA1AAFF2AC}" destId="{2EFBB49A-EB79-F748-BC6E-7242AE960270}" srcOrd="3" destOrd="0" presId="urn:microsoft.com/office/officeart/2005/8/layout/lProcess2"/>
    <dgm:cxn modelId="{CBF2C988-38D1-A14B-ABB3-DC30B6D6BA6E}" type="presParOf" srcId="{95DEF2C9-E9D4-6348-9953-3FEA1AAFF2AC}" destId="{077E3A47-F38A-6849-BDEC-06C77E0682EC}" srcOrd="4" destOrd="0" presId="urn:microsoft.com/office/officeart/2005/8/layout/lProcess2"/>
    <dgm:cxn modelId="{140CFE61-B472-E147-B0D4-D366C2000559}" type="presParOf" srcId="{077E3A47-F38A-6849-BDEC-06C77E0682EC}" destId="{51DC532D-C456-594A-84BE-70D24A750387}" srcOrd="0" destOrd="0" presId="urn:microsoft.com/office/officeart/2005/8/layout/lProcess2"/>
    <dgm:cxn modelId="{5205B755-BE0A-A342-AA6F-750D643DE3D7}" type="presParOf" srcId="{077E3A47-F38A-6849-BDEC-06C77E0682EC}" destId="{C0055125-56DD-874D-A577-6B215743F518}" srcOrd="1" destOrd="0" presId="urn:microsoft.com/office/officeart/2005/8/layout/lProcess2"/>
    <dgm:cxn modelId="{2AC9347C-B3E0-4D48-BE04-42AFC1F79230}" type="presParOf" srcId="{077E3A47-F38A-6849-BDEC-06C77E0682EC}" destId="{15A74142-F691-714C-B7E8-6A14BC5A3CBE}" srcOrd="2" destOrd="0" presId="urn:microsoft.com/office/officeart/2005/8/layout/lProcess2"/>
    <dgm:cxn modelId="{00E609BA-3E2C-C24D-A37B-97383585C786}" type="presParOf" srcId="{15A74142-F691-714C-B7E8-6A14BC5A3CBE}" destId="{C0CA9F11-A3A4-9540-BAC6-656A98A15C29}" srcOrd="0" destOrd="0" presId="urn:microsoft.com/office/officeart/2005/8/layout/lProcess2"/>
    <dgm:cxn modelId="{AB927490-232D-8B40-9032-63B2D27CB5D2}" type="presParOf" srcId="{C0CA9F11-A3A4-9540-BAC6-656A98A15C29}" destId="{C738B84B-EDAF-544C-9008-41C55A8A8B23}" srcOrd="0" destOrd="0" presId="urn:microsoft.com/office/officeart/2005/8/layout/lProcess2"/>
    <dgm:cxn modelId="{8D530889-A803-DE4C-BD9B-F35E843AFB7E}" type="presParOf" srcId="{95DEF2C9-E9D4-6348-9953-3FEA1AAFF2AC}" destId="{4476D05F-3745-F447-A8D8-2D4A4E6CE13A}" srcOrd="5" destOrd="0" presId="urn:microsoft.com/office/officeart/2005/8/layout/lProcess2"/>
    <dgm:cxn modelId="{225C4DDD-B6C1-1D44-ADF5-B435091A4496}" type="presParOf" srcId="{95DEF2C9-E9D4-6348-9953-3FEA1AAFF2AC}" destId="{1D252AED-A362-5C47-9D14-1361AD92AEEE}" srcOrd="6" destOrd="0" presId="urn:microsoft.com/office/officeart/2005/8/layout/lProcess2"/>
    <dgm:cxn modelId="{22255667-B567-5047-9B82-C5F3EDA80DAF}" type="presParOf" srcId="{1D252AED-A362-5C47-9D14-1361AD92AEEE}" destId="{7C39A2A1-4861-0E4D-BC69-4AC409260516}" srcOrd="0" destOrd="0" presId="urn:microsoft.com/office/officeart/2005/8/layout/lProcess2"/>
    <dgm:cxn modelId="{E4F122E8-A4DD-5043-9709-5B949C7E911C}" type="presParOf" srcId="{1D252AED-A362-5C47-9D14-1361AD92AEEE}" destId="{CE033F3B-448D-9543-9C6A-14C0F4D9F682}" srcOrd="1" destOrd="0" presId="urn:microsoft.com/office/officeart/2005/8/layout/lProcess2"/>
    <dgm:cxn modelId="{8521A7B7-02FF-5144-91C2-D7C3277F233D}" type="presParOf" srcId="{1D252AED-A362-5C47-9D14-1361AD92AEEE}" destId="{FE3ECDD7-9E5B-C143-826E-41E04703C5C1}" srcOrd="2" destOrd="0" presId="urn:microsoft.com/office/officeart/2005/8/layout/lProcess2"/>
    <dgm:cxn modelId="{AC28831A-897A-6142-88D1-3D22474618A5}" type="presParOf" srcId="{FE3ECDD7-9E5B-C143-826E-41E04703C5C1}" destId="{D5148666-4F2E-C94A-8842-FCE409B28D2F}" srcOrd="0" destOrd="0" presId="urn:microsoft.com/office/officeart/2005/8/layout/lProcess2"/>
    <dgm:cxn modelId="{88FA70DB-E762-4948-967B-0F94E6877EF4}" type="presParOf" srcId="{D5148666-4F2E-C94A-8842-FCE409B28D2F}" destId="{D6BA33A3-41D1-0D43-975D-52E55FCA471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867CC-9E71-490C-B1F8-B4243DD5C4DB}">
      <dsp:nvSpPr>
        <dsp:cNvPr id="0" name=""/>
        <dsp:cNvSpPr/>
      </dsp:nvSpPr>
      <dsp:spPr>
        <a:xfrm>
          <a:off x="3969737" y="1659162"/>
          <a:ext cx="1595690" cy="759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511"/>
              </a:lnTo>
              <a:lnTo>
                <a:pt x="1595690" y="517511"/>
              </a:lnTo>
              <a:lnTo>
                <a:pt x="1595690" y="759403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41369-5289-486B-B4D6-018E106831AE}">
      <dsp:nvSpPr>
        <dsp:cNvPr id="0" name=""/>
        <dsp:cNvSpPr/>
      </dsp:nvSpPr>
      <dsp:spPr>
        <a:xfrm>
          <a:off x="2374046" y="1659162"/>
          <a:ext cx="1595690" cy="759403"/>
        </a:xfrm>
        <a:custGeom>
          <a:avLst/>
          <a:gdLst/>
          <a:ahLst/>
          <a:cxnLst/>
          <a:rect l="0" t="0" r="0" b="0"/>
          <a:pathLst>
            <a:path>
              <a:moveTo>
                <a:pt x="1595690" y="0"/>
              </a:moveTo>
              <a:lnTo>
                <a:pt x="1595690" y="517511"/>
              </a:lnTo>
              <a:lnTo>
                <a:pt x="0" y="517511"/>
              </a:lnTo>
              <a:lnTo>
                <a:pt x="0" y="759403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049DB-FF22-4920-94C9-16A2196AD49F}">
      <dsp:nvSpPr>
        <dsp:cNvPr id="0" name=""/>
        <dsp:cNvSpPr/>
      </dsp:nvSpPr>
      <dsp:spPr>
        <a:xfrm>
          <a:off x="2098575" y="1094"/>
          <a:ext cx="3742323" cy="1658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1077E-FEB7-4107-9668-C8372378CA72}">
      <dsp:nvSpPr>
        <dsp:cNvPr id="0" name=""/>
        <dsp:cNvSpPr/>
      </dsp:nvSpPr>
      <dsp:spPr>
        <a:xfrm>
          <a:off x="2388700" y="276713"/>
          <a:ext cx="3742323" cy="1658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Secure E-Mail</a:t>
          </a:r>
          <a:endParaRPr lang="en-US" sz="4200" kern="1200" dirty="0"/>
        </a:p>
      </dsp:txBody>
      <dsp:txXfrm>
        <a:off x="2437263" y="325276"/>
        <a:ext cx="3645197" cy="1560941"/>
      </dsp:txXfrm>
    </dsp:sp>
    <dsp:sp modelId="{BF9EFE43-F0E8-44E8-BB8B-76B0D2C33A3D}">
      <dsp:nvSpPr>
        <dsp:cNvPr id="0" name=""/>
        <dsp:cNvSpPr/>
      </dsp:nvSpPr>
      <dsp:spPr>
        <a:xfrm>
          <a:off x="1068481" y="2418565"/>
          <a:ext cx="2611129" cy="1658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9198D-BC7D-4864-8124-1F9C3BF8F188}">
      <dsp:nvSpPr>
        <dsp:cNvPr id="0" name=""/>
        <dsp:cNvSpPr/>
      </dsp:nvSpPr>
      <dsp:spPr>
        <a:xfrm>
          <a:off x="1358607" y="2694184"/>
          <a:ext cx="2611129" cy="1658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S/MIME</a:t>
          </a:r>
          <a:endParaRPr lang="en-US" sz="4200" kern="1200" dirty="0"/>
        </a:p>
      </dsp:txBody>
      <dsp:txXfrm>
        <a:off x="1407170" y="2742747"/>
        <a:ext cx="2514003" cy="1560941"/>
      </dsp:txXfrm>
    </dsp:sp>
    <dsp:sp modelId="{93C4C846-722A-4EDC-82DF-1C28ED35F3A8}">
      <dsp:nvSpPr>
        <dsp:cNvPr id="0" name=""/>
        <dsp:cNvSpPr/>
      </dsp:nvSpPr>
      <dsp:spPr>
        <a:xfrm>
          <a:off x="4259862" y="2418565"/>
          <a:ext cx="2611129" cy="1658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691E5-B163-4F13-B3AF-ABFDBEABFDFE}">
      <dsp:nvSpPr>
        <dsp:cNvPr id="0" name=""/>
        <dsp:cNvSpPr/>
      </dsp:nvSpPr>
      <dsp:spPr>
        <a:xfrm>
          <a:off x="4549988" y="2694184"/>
          <a:ext cx="2611129" cy="1658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PGP</a:t>
          </a:r>
          <a:endParaRPr lang="en-US" sz="4200" kern="1200" dirty="0"/>
        </a:p>
      </dsp:txBody>
      <dsp:txXfrm>
        <a:off x="4598551" y="2742747"/>
        <a:ext cx="2514003" cy="1560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44A26-8C1A-644B-901D-5F3F81FBC47F}">
      <dsp:nvSpPr>
        <dsp:cNvPr id="0" name=""/>
        <dsp:cNvSpPr/>
      </dsp:nvSpPr>
      <dsp:spPr>
        <a:xfrm>
          <a:off x="1984" y="0"/>
          <a:ext cx="1946895" cy="4525963"/>
        </a:xfrm>
        <a:prstGeom prst="roundRect">
          <a:avLst>
            <a:gd name="adj" fmla="val 10000"/>
          </a:avLst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Enveloped data</a:t>
          </a:r>
          <a:endParaRPr lang="en-US" sz="2500" b="0" kern="1200" dirty="0"/>
        </a:p>
      </dsp:txBody>
      <dsp:txXfrm>
        <a:off x="1984" y="0"/>
        <a:ext cx="1946895" cy="1357788"/>
      </dsp:txXfrm>
    </dsp:sp>
    <dsp:sp modelId="{6D488B68-963B-B74A-A5F5-F42067F07A37}">
      <dsp:nvSpPr>
        <dsp:cNvPr id="0" name=""/>
        <dsp:cNvSpPr/>
      </dsp:nvSpPr>
      <dsp:spPr>
        <a:xfrm>
          <a:off x="196673" y="1357788"/>
          <a:ext cx="1557516" cy="2941875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Encrypted content and associated keys</a:t>
          </a:r>
          <a:endParaRPr lang="en-US" sz="23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2291" y="1403406"/>
        <a:ext cx="1466280" cy="2850639"/>
      </dsp:txXfrm>
    </dsp:sp>
    <dsp:sp modelId="{6027E770-94A7-B448-95BD-C9D09682359B}">
      <dsp:nvSpPr>
        <dsp:cNvPr id="0" name=""/>
        <dsp:cNvSpPr/>
      </dsp:nvSpPr>
      <dsp:spPr>
        <a:xfrm>
          <a:off x="2094896" y="0"/>
          <a:ext cx="1946895" cy="4525963"/>
        </a:xfrm>
        <a:prstGeom prst="roundRect">
          <a:avLst>
            <a:gd name="adj" fmla="val 10000"/>
          </a:avLst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Signed data</a:t>
          </a:r>
          <a:endParaRPr lang="en-US" sz="2500" b="0" kern="1200" dirty="0"/>
        </a:p>
      </dsp:txBody>
      <dsp:txXfrm>
        <a:off x="2094896" y="0"/>
        <a:ext cx="1946895" cy="1357788"/>
      </dsp:txXfrm>
    </dsp:sp>
    <dsp:sp modelId="{78BDA3E9-3312-884D-B43B-A0A2D6AB1614}">
      <dsp:nvSpPr>
        <dsp:cNvPr id="0" name=""/>
        <dsp:cNvSpPr/>
      </dsp:nvSpPr>
      <dsp:spPr>
        <a:xfrm>
          <a:off x="2289585" y="1357788"/>
          <a:ext cx="1557516" cy="2941875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Encoded message + signed digest</a:t>
          </a:r>
          <a:endParaRPr lang="en-US" sz="2300" b="0" kern="1200" dirty="0"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35203" y="1403406"/>
        <a:ext cx="1466280" cy="2850639"/>
      </dsp:txXfrm>
    </dsp:sp>
    <dsp:sp modelId="{51DC532D-C456-594A-84BE-70D24A750387}">
      <dsp:nvSpPr>
        <dsp:cNvPr id="0" name=""/>
        <dsp:cNvSpPr/>
      </dsp:nvSpPr>
      <dsp:spPr>
        <a:xfrm>
          <a:off x="4187808" y="0"/>
          <a:ext cx="1946895" cy="4525963"/>
        </a:xfrm>
        <a:prstGeom prst="roundRect">
          <a:avLst>
            <a:gd name="adj" fmla="val 10000"/>
          </a:avLst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Clear-signed data</a:t>
          </a:r>
          <a:endParaRPr lang="en-US" sz="2500" b="0" kern="1200" dirty="0"/>
        </a:p>
      </dsp:txBody>
      <dsp:txXfrm>
        <a:off x="4187808" y="0"/>
        <a:ext cx="1946895" cy="1357788"/>
      </dsp:txXfrm>
    </dsp:sp>
    <dsp:sp modelId="{C738B84B-EDAF-544C-9008-41C55A8A8B23}">
      <dsp:nvSpPr>
        <dsp:cNvPr id="0" name=""/>
        <dsp:cNvSpPr/>
      </dsp:nvSpPr>
      <dsp:spPr>
        <a:xfrm>
          <a:off x="4382498" y="1357788"/>
          <a:ext cx="1557516" cy="2941875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err="1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Cleartext</a:t>
          </a:r>
          <a:r>
            <a:rPr lang="en-US" sz="2300" b="0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message + encoded signed digest</a:t>
          </a:r>
          <a:endParaRPr lang="en-US" sz="2300" b="0" kern="1200" dirty="0"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28116" y="1403406"/>
        <a:ext cx="1466280" cy="2850639"/>
      </dsp:txXfrm>
    </dsp:sp>
    <dsp:sp modelId="{7C39A2A1-4861-0E4D-BC69-4AC409260516}">
      <dsp:nvSpPr>
        <dsp:cNvPr id="0" name=""/>
        <dsp:cNvSpPr/>
      </dsp:nvSpPr>
      <dsp:spPr>
        <a:xfrm>
          <a:off x="6280720" y="0"/>
          <a:ext cx="1946895" cy="4525963"/>
        </a:xfrm>
        <a:prstGeom prst="roundRect">
          <a:avLst>
            <a:gd name="adj" fmla="val 10000"/>
          </a:avLst>
        </a:prstGeom>
        <a:solidFill>
          <a:schemeClr val="tx1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/>
            <a:t>Signed and enveloped data</a:t>
          </a:r>
          <a:endParaRPr lang="en-US" sz="2500" b="0" kern="1200" dirty="0"/>
        </a:p>
      </dsp:txBody>
      <dsp:txXfrm>
        <a:off x="6280720" y="0"/>
        <a:ext cx="1946895" cy="1357788"/>
      </dsp:txXfrm>
    </dsp:sp>
    <dsp:sp modelId="{D6BA33A3-41D1-0D43-975D-52E55FCA4716}">
      <dsp:nvSpPr>
        <dsp:cNvPr id="0" name=""/>
        <dsp:cNvSpPr/>
      </dsp:nvSpPr>
      <dsp:spPr>
        <a:xfrm>
          <a:off x="6475410" y="1357788"/>
          <a:ext cx="1557516" cy="2941875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Nesting of signed and encrypted entities</a:t>
          </a:r>
          <a:endParaRPr lang="en-AU" sz="2300" b="0" kern="1200" dirty="0"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21028" y="1403406"/>
        <a:ext cx="1466280" cy="2850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D0E851-8230-6347-80C9-5D232C7D0EAC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7915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4/e</a:t>
            </a:r>
            <a:r>
              <a:rPr lang="en-US" smtClean="0">
                <a:latin typeface="Times New Roman" pitchFamily="-107" charset="0"/>
              </a:rPr>
              <a:t>, GE, by </a:t>
            </a:r>
            <a:r>
              <a:rPr lang="en-US" dirty="0" smtClean="0">
                <a:latin typeface="Times New Roman" pitchFamily="-107" charset="0"/>
              </a:rPr>
              <a:t>William Stallings and Lawrie Brown, Chapter 22 “Internet</a:t>
            </a:r>
            <a:r>
              <a:rPr lang="en-US" baseline="0" dirty="0" smtClean="0">
                <a:latin typeface="Times New Roman" pitchFamily="-107" charset="0"/>
              </a:rPr>
              <a:t> Security Protocols and Standards</a:t>
            </a:r>
            <a:r>
              <a:rPr lang="en-US" dirty="0" smtClean="0">
                <a:latin typeface="Times New Roman" pitchFamily="-107" charset="0"/>
              </a:rPr>
              <a:t>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5477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A9F686-F315-4000-AB71-C126B04127A2}" type="slidenum">
              <a:rPr lang="ar-SA" altLang="en-US" sz="1300" smtClean="0"/>
              <a:pPr/>
              <a:t>12</a:t>
            </a:fld>
            <a:endParaRPr lang="en-US" altLang="en-US" sz="13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1110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0C1E2C-36B7-4A60-93C6-88E019ACA76B}" type="slidenum">
              <a:rPr lang="ar-SA" altLang="en-US" sz="1300" smtClean="0"/>
              <a:pPr/>
              <a:t>13</a:t>
            </a:fld>
            <a:endParaRPr lang="en-US" altLang="en-US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473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chapter looks at some of the most widely used and important Internet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protocols and standards.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39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S/MIME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(Secure/Multipurpose Internet Mail Extension) is a security enhancement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to the MIME Internet e-mail format standard.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MIME is an extension to the old RFC 822 (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Standard For The Format of ARPA Internet Text Messages,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1982: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specification of an Internet mail format. RFC 822 defines a simple header with To, From, Subject, and other fields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used to route an e-mail message through the Internet and that provides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about the e-mail content. RFC 822 assumes a simple ASCII text format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content.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MIME provides a number of new header fields that define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body of the message, including the format of the body and any encoding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done to facilitate transfer.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important, MIME defines a number of content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formats, which standardize representations for the support of multimedia e-mail.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Examples include text, image, audio, and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0E851-8230-6347-80C9-5D232C7D0EAC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910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2A488-4C13-5F41-B570-9B96B9D51797}" type="slidenum">
              <a:rPr lang="en-AU"/>
              <a:pPr/>
              <a:t>5</a:t>
            </a:fld>
            <a:endParaRPr lang="en-AU" dirty="0"/>
          </a:p>
        </p:txBody>
      </p:sp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 essence, these content types support four new functions: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Enveloped data: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function consists of encrypted content of any type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encrypted-content encryption keys for one or more recipients.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Signed data: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 digital signature is formed by taking the message digest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content to be signed and then encrypting that with the private key of the signer.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content plus signature are then encoded using base64 encoding. A signed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message can only be viewed by a recipient with S/MIME capability.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Clear-signed data: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signed data, a digital signature of the content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formed. However, in this case, only the digital signature is encoded using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base64. As a result, recipients without S/MIME capability can view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message content, although they cannot verify the signature.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Signed and enveloped data: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Signed-only and encrypted-only entities may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nested, so that encrypted data may be signed and signed data or clear-signed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may be encrypted.</a:t>
            </a:r>
            <a:endParaRPr lang="en-US" b="0" dirty="0" smtClean="0"/>
          </a:p>
          <a:p>
            <a:endParaRPr lang="en-US" dirty="0" smtClean="0"/>
          </a:p>
          <a:p>
            <a:endParaRPr lang="en-US" b="0" dirty="0">
              <a:latin typeface="Times" pitchFamily="-110" charset="0"/>
            </a:endParaRP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4819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Figure 22.1 provides a general overview of S/MIME functional flow.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0E851-8230-6347-80C9-5D232C7D0EAC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902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preferred algorithms used for signing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S/MIME messages use either an RSA or a Digital Signature Algorithm (DSA) signature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of an SHA-256 message hash. The process works as follows. Take the message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you want to send and map it into a fixed-length code of 256 bits, using SHA-256.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256-bit message digest is, for all practical purposes, unique for this message.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It would be virtually impossible for someone to alter this message or substitute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another message and still come up with the same digest. Then, S/MIME encrypts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digest using RSA and the sender’s private RSA key. The result is the digital signature,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which is attached to the message, as we discuss in Chapter 2. Now, anyone who gets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this message can recompute the message digest then decrypt the signature using RSA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and the sender’s public RSA key. If the message digest in the signature matches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message digest that was calculated, then the signature is valid. Since this operation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only involves encrypting and decrypting a 256-bit block, it takes up little time.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DSA can be used instead of RSA as the signature algorithm.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signature is a binary string, and sending it in that form through the Internet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e-mail system could result in unintended alteration of the contents, because some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e-mail software will attempt to interpret the message content looking for control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characters such as line feeds. To protect the data, either the signature alone or the signature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plus the message are mapped into printable ASCII characters using a scheme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known as radix-64 or base64 mapping. Radix-64 maps each input group of three octets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of binary data into four ASCII characters (see Appendix G).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0E851-8230-6347-80C9-5D232C7D0EAC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174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default algorithms used for encrypting S/MIME messages 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AES and RSA. To begin, S/MIME generates a pseudorandom secret key; this is used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encrypt the message using AES or some other conventional encryption scheme, such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3DES. In any conventional encryption application, the problem of key distribution must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be addressed. In S/MIME, each conventional key is used only once. That is, a new pseudorandom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key is generated for each new message encryption. This session key is bound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to the message and transmitted with it. The secret key is used as input to the public-key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encryption algorithm, RSA, which encrypts the key with the recipient’s public RSA key.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On the receiving end, S/MIME uses the receiver’s private RSA key to recover the secret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key, then uses the secret key and AES to recover the plaintext message.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If encryption is used alone, radix-64 is used to convert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ciphertext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 to ASCII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format.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0E851-8230-6347-80C9-5D232C7D0EAC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1539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E742F3-B876-4196-B114-CA1EA3CEBE24}" type="slidenum">
              <a:rPr lang="ar-SA" altLang="en-US" sz="1300" smtClean="0"/>
              <a:pPr/>
              <a:t>10</a:t>
            </a:fld>
            <a:endParaRPr lang="en-US" altLang="en-US" sz="130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338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B67484-33EB-4F5D-BECA-1D41FF1A7F1D}" type="slidenum">
              <a:rPr lang="ar-SA" altLang="en-US" sz="1300" smtClean="0"/>
              <a:pPr/>
              <a:t>11</a:t>
            </a:fld>
            <a:endParaRPr lang="en-US" altLang="en-US" sz="1300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384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92480"/>
            <a:ext cx="81369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</a:t>
            </a:r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: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</a:t>
            </a:r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and Practice</a:t>
            </a:r>
          </a:p>
          <a:p>
            <a:pPr algn="ctr"/>
            <a:endParaRPr lang="en-US" sz="2500" dirty="0">
              <a:latin typeface="Baskerville Bold Italic" charset="0"/>
            </a:endParaRPr>
          </a:p>
          <a:p>
            <a:pPr algn="ctr"/>
            <a:endParaRPr lang="en-US" sz="2500" dirty="0" smtClean="0">
              <a:latin typeface="Baskerville Bold Italic" charset="0"/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Fourth Edition, Global Edition</a:t>
            </a:r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460" y="-259716"/>
            <a:ext cx="8229600" cy="1139826"/>
          </a:xfrm>
        </p:spPr>
        <p:txBody>
          <a:bodyPr/>
          <a:lstStyle/>
          <a:p>
            <a:r>
              <a:rPr lang="en-GB" sz="3600" dirty="0"/>
              <a:t>PGP: Pretty Good Privacy</a:t>
            </a:r>
            <a:endParaRPr lang="en-US" altLang="en-US" sz="2800" dirty="0" smtClean="0"/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603250" y="4805363"/>
            <a:ext cx="57673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Alice: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000"/>
              <a:t> generates random </a:t>
            </a:r>
            <a:r>
              <a:rPr lang="en-US" altLang="en-US" sz="2000" i="1"/>
              <a:t>symmetric</a:t>
            </a:r>
            <a:r>
              <a:rPr lang="en-US" altLang="en-US" sz="2000"/>
              <a:t> private key, K</a:t>
            </a:r>
            <a:r>
              <a:rPr lang="en-US" altLang="en-US" sz="2000" baseline="-25000"/>
              <a:t>S</a:t>
            </a:r>
            <a:r>
              <a:rPr lang="en-US" altLang="en-US" sz="2000"/>
              <a:t>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000"/>
              <a:t>  encrypts message with K</a:t>
            </a:r>
            <a:r>
              <a:rPr lang="en-US" altLang="en-US" sz="2000" baseline="-25000"/>
              <a:t>S  </a:t>
            </a:r>
            <a:r>
              <a:rPr lang="en-US" altLang="en-US" sz="2000"/>
              <a:t>(for efficiency)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000"/>
              <a:t>  also encrypts K</a:t>
            </a:r>
            <a:r>
              <a:rPr lang="en-US" altLang="en-US" sz="2000" baseline="-25000"/>
              <a:t>S</a:t>
            </a:r>
            <a:r>
              <a:rPr lang="en-US" altLang="en-US" sz="2000"/>
              <a:t> with Bob’s public key.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000"/>
              <a:t> sends both K</a:t>
            </a:r>
            <a:r>
              <a:rPr lang="en-US" altLang="en-US" sz="2000" baseline="-25000"/>
              <a:t>S</a:t>
            </a:r>
            <a:r>
              <a:rPr lang="en-US" altLang="en-US" sz="2000"/>
              <a:t>(m) and K</a:t>
            </a:r>
            <a:r>
              <a:rPr lang="en-US" altLang="en-US" sz="2000" baseline="-25000"/>
              <a:t>B</a:t>
            </a:r>
            <a:r>
              <a:rPr lang="en-US" altLang="en-US" sz="2000"/>
              <a:t>(K</a:t>
            </a:r>
            <a:r>
              <a:rPr lang="en-US" altLang="en-US" sz="2000" baseline="-25000"/>
              <a:t>S</a:t>
            </a:r>
            <a:r>
              <a:rPr lang="en-US" altLang="en-US" sz="2000"/>
              <a:t>) to Bob.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753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 </a:t>
            </a:r>
            <a:r>
              <a:rPr lang="en-US" altLang="en-US" sz="2400" dirty="0"/>
              <a:t>Alice wants to send confidential e-mail, m, to Bob.</a:t>
            </a:r>
          </a:p>
        </p:txBody>
      </p:sp>
      <p:grpSp>
        <p:nvGrpSpPr>
          <p:cNvPr id="8199" name="Group 5"/>
          <p:cNvGrpSpPr>
            <a:grpSpLocks/>
          </p:cNvGrpSpPr>
          <p:nvPr/>
        </p:nvGrpSpPr>
        <p:grpSpPr bwMode="auto">
          <a:xfrm>
            <a:off x="517525" y="1831975"/>
            <a:ext cx="8112125" cy="2884488"/>
            <a:chOff x="289" y="1749"/>
            <a:chExt cx="5110" cy="1817"/>
          </a:xfrm>
        </p:grpSpPr>
        <p:sp>
          <p:nvSpPr>
            <p:cNvPr id="8200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2 w 2135"/>
                <a:gd name="T1" fmla="*/ 17 h 1662"/>
                <a:gd name="T2" fmla="*/ 6 w 2135"/>
                <a:gd name="T3" fmla="*/ 2 h 1662"/>
                <a:gd name="T4" fmla="*/ 40 w 2135"/>
                <a:gd name="T5" fmla="*/ 5 h 1662"/>
                <a:gd name="T6" fmla="*/ 74 w 2135"/>
                <a:gd name="T7" fmla="*/ 3 h 1662"/>
                <a:gd name="T8" fmla="*/ 122 w 2135"/>
                <a:gd name="T9" fmla="*/ 11 h 1662"/>
                <a:gd name="T10" fmla="*/ 123 w 2135"/>
                <a:gd name="T11" fmla="*/ 30 h 1662"/>
                <a:gd name="T12" fmla="*/ 97 w 2135"/>
                <a:gd name="T13" fmla="*/ 42 h 1662"/>
                <a:gd name="T14" fmla="*/ 50 w 2135"/>
                <a:gd name="T15" fmla="*/ 39 h 1662"/>
                <a:gd name="T16" fmla="*/ 31 w 2135"/>
                <a:gd name="T17" fmla="*/ 33 h 1662"/>
                <a:gd name="T18" fmla="*/ 11 w 2135"/>
                <a:gd name="T19" fmla="*/ 28 h 1662"/>
                <a:gd name="T20" fmla="*/ 2 w 2135"/>
                <a:gd name="T21" fmla="*/ 1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01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8202" name="Picture 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3" name="Picture 9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04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8263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64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S</a:t>
                </a:r>
                <a:r>
                  <a:rPr lang="en-US" altLang="en-US" sz="1800"/>
                  <a:t>( )</a:t>
                </a:r>
              </a:p>
            </p:txBody>
          </p:sp>
          <p:sp>
            <p:nvSpPr>
              <p:cNvPr id="8265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grpSp>
          <p:nvGrpSpPr>
            <p:cNvPr id="8205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8259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60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B</a:t>
                </a:r>
                <a:r>
                  <a:rPr lang="en-US" altLang="en-US" sz="1800"/>
                  <a:t>( )</a:t>
                </a:r>
              </a:p>
            </p:txBody>
          </p:sp>
          <p:sp>
            <p:nvSpPr>
              <p:cNvPr id="8261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8262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+</a:t>
                </a:r>
              </a:p>
            </p:txBody>
          </p:sp>
        </p:grpSp>
        <p:grpSp>
          <p:nvGrpSpPr>
            <p:cNvPr id="8206" name="Group 19"/>
            <p:cNvGrpSpPr>
              <a:grpSpLocks/>
            </p:cNvGrpSpPr>
            <p:nvPr/>
          </p:nvGrpSpPr>
          <p:grpSpPr bwMode="auto">
            <a:xfrm>
              <a:off x="1719" y="2496"/>
              <a:ext cx="402" cy="327"/>
              <a:chOff x="2862" y="1573"/>
              <a:chExt cx="402" cy="327"/>
            </a:xfrm>
          </p:grpSpPr>
          <p:sp>
            <p:nvSpPr>
              <p:cNvPr id="8257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58" name="Text Box 21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/>
                  <a:t>+</a:t>
                </a:r>
              </a:p>
            </p:txBody>
          </p:sp>
        </p:grpSp>
        <p:grpSp>
          <p:nvGrpSpPr>
            <p:cNvPr id="8207" name="Group 22"/>
            <p:cNvGrpSpPr>
              <a:grpSpLocks/>
            </p:cNvGrpSpPr>
            <p:nvPr/>
          </p:nvGrpSpPr>
          <p:grpSpPr bwMode="auto">
            <a:xfrm>
              <a:off x="3615" y="2482"/>
              <a:ext cx="402" cy="327"/>
              <a:chOff x="2862" y="1573"/>
              <a:chExt cx="402" cy="327"/>
            </a:xfrm>
          </p:grpSpPr>
          <p:sp>
            <p:nvSpPr>
              <p:cNvPr id="8255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56" name="Text Box 24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/>
                  <a:t>-</a:t>
                </a:r>
              </a:p>
            </p:txBody>
          </p:sp>
        </p:grpSp>
        <p:sp>
          <p:nvSpPr>
            <p:cNvPr id="8208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9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K</a:t>
              </a:r>
              <a:r>
                <a:rPr lang="en-US" altLang="en-US" sz="2400" baseline="-25000"/>
                <a:t>S</a:t>
              </a:r>
              <a:r>
                <a:rPr lang="en-US" altLang="en-US" sz="1800"/>
                <a:t>(m )</a:t>
              </a:r>
            </a:p>
          </p:txBody>
        </p:sp>
        <p:grpSp>
          <p:nvGrpSpPr>
            <p:cNvPr id="8210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8253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B</a:t>
                </a:r>
                <a:r>
                  <a:rPr lang="en-US" altLang="en-US" sz="1800"/>
                  <a:t>(K</a:t>
                </a:r>
                <a:r>
                  <a:rPr lang="en-US" altLang="en-US" sz="2400" baseline="-25000"/>
                  <a:t>S</a:t>
                </a:r>
                <a:r>
                  <a:rPr lang="en-US" altLang="en-US" sz="1800"/>
                  <a:t> )</a:t>
                </a:r>
              </a:p>
            </p:txBody>
          </p:sp>
          <p:sp>
            <p:nvSpPr>
              <p:cNvPr id="8254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+</a:t>
                </a:r>
              </a:p>
            </p:txBody>
          </p:sp>
        </p:grpSp>
        <p:sp>
          <p:nvSpPr>
            <p:cNvPr id="8211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2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3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</a:p>
          </p:txBody>
        </p:sp>
        <p:sp>
          <p:nvSpPr>
            <p:cNvPr id="8214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K</a:t>
              </a:r>
              <a:r>
                <a:rPr lang="en-US" altLang="en-US" sz="2400" baseline="-25000"/>
                <a:t>S</a:t>
              </a:r>
            </a:p>
          </p:txBody>
        </p:sp>
        <p:sp>
          <p:nvSpPr>
            <p:cNvPr id="8215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K</a:t>
              </a:r>
              <a:r>
                <a:rPr lang="en-US" altLang="en-US" sz="2400" baseline="-25000"/>
                <a:t>S</a:t>
              </a:r>
            </a:p>
          </p:txBody>
        </p:sp>
        <p:sp>
          <p:nvSpPr>
            <p:cNvPr id="8216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8217" name="Group 36"/>
            <p:cNvGrpSpPr>
              <a:grpSpLocks/>
            </p:cNvGrpSpPr>
            <p:nvPr/>
          </p:nvGrpSpPr>
          <p:grpSpPr bwMode="auto">
            <a:xfrm>
              <a:off x="943" y="3231"/>
              <a:ext cx="285" cy="335"/>
              <a:chOff x="2643" y="716"/>
              <a:chExt cx="285" cy="335"/>
            </a:xfrm>
          </p:grpSpPr>
          <p:sp>
            <p:nvSpPr>
              <p:cNvPr id="8251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B</a:t>
                </a:r>
                <a:endParaRPr lang="en-US" altLang="en-US" sz="1800"/>
              </a:p>
            </p:txBody>
          </p:sp>
          <p:sp>
            <p:nvSpPr>
              <p:cNvPr id="8252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+</a:t>
                </a:r>
              </a:p>
            </p:txBody>
          </p:sp>
        </p:grpSp>
        <p:sp>
          <p:nvSpPr>
            <p:cNvPr id="8218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8219" name="Picture 40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20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1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2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8223" name="Picture 44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4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Internet</a:t>
              </a:r>
            </a:p>
          </p:txBody>
        </p:sp>
        <p:sp>
          <p:nvSpPr>
            <p:cNvPr id="8225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8226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8248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9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S</a:t>
                </a:r>
                <a:r>
                  <a:rPr lang="en-US" altLang="en-US" sz="1800"/>
                  <a:t>( )</a:t>
                </a:r>
              </a:p>
            </p:txBody>
          </p:sp>
          <p:sp>
            <p:nvSpPr>
              <p:cNvPr id="8250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sp>
          <p:nvSpPr>
            <p:cNvPr id="8227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8228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8244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5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B</a:t>
                </a:r>
                <a:r>
                  <a:rPr lang="en-US" altLang="en-US" sz="1800"/>
                  <a:t>( )</a:t>
                </a:r>
              </a:p>
            </p:txBody>
          </p:sp>
          <p:sp>
            <p:nvSpPr>
              <p:cNvPr id="8246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8247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-</a:t>
                </a:r>
              </a:p>
            </p:txBody>
          </p:sp>
        </p:grpSp>
        <p:sp>
          <p:nvSpPr>
            <p:cNvPr id="8229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8230" name="Picture 5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31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335"/>
              <a:chOff x="2643" y="716"/>
              <a:chExt cx="285" cy="335"/>
            </a:xfrm>
          </p:grpSpPr>
          <p:sp>
            <p:nvSpPr>
              <p:cNvPr id="8242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B</a:t>
                </a:r>
                <a:endParaRPr lang="en-US" altLang="en-US" sz="1800"/>
              </a:p>
            </p:txBody>
          </p:sp>
          <p:sp>
            <p:nvSpPr>
              <p:cNvPr id="8243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-</a:t>
                </a:r>
              </a:p>
            </p:txBody>
          </p:sp>
        </p:grpSp>
        <p:sp>
          <p:nvSpPr>
            <p:cNvPr id="8232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8233" name="Picture 63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4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K</a:t>
              </a:r>
              <a:r>
                <a:rPr lang="en-US" altLang="en-US" sz="2400" baseline="-25000"/>
                <a:t>S</a:t>
              </a:r>
            </a:p>
          </p:txBody>
        </p:sp>
        <p:sp>
          <p:nvSpPr>
            <p:cNvPr id="8235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6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</a:p>
          </p:txBody>
        </p:sp>
        <p:pic>
          <p:nvPicPr>
            <p:cNvPr id="8237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8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K</a:t>
              </a:r>
              <a:r>
                <a:rPr lang="en-US" altLang="en-US" sz="2400" baseline="-25000"/>
                <a:t>S</a:t>
              </a:r>
              <a:r>
                <a:rPr lang="en-US" altLang="en-US" sz="1800"/>
                <a:t>(m )</a:t>
              </a:r>
            </a:p>
          </p:txBody>
        </p:sp>
        <p:grpSp>
          <p:nvGrpSpPr>
            <p:cNvPr id="8239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8240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B</a:t>
                </a:r>
                <a:r>
                  <a:rPr lang="en-US" altLang="en-US" sz="1800"/>
                  <a:t>(K</a:t>
                </a:r>
                <a:r>
                  <a:rPr lang="en-US" altLang="en-US" sz="2400" baseline="-25000"/>
                  <a:t>S</a:t>
                </a:r>
                <a:r>
                  <a:rPr lang="en-US" altLang="en-US" sz="1800"/>
                  <a:t> )</a:t>
                </a:r>
              </a:p>
            </p:txBody>
          </p:sp>
          <p:sp>
            <p:nvSpPr>
              <p:cNvPr id="8241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+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03250" y="95948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Secure Email</a:t>
            </a:r>
            <a:endParaRPr lang="en-GB" sz="2000" b="1"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8: Network Security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8-</a:t>
            </a:r>
            <a:fld id="{7A33B40B-879A-4454-87FF-66C76D8F3065}" type="slidenum">
              <a:rPr lang="ar-SA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603250" y="4805363"/>
            <a:ext cx="6051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Bob: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000"/>
              <a:t>  uses his private key to decrypt and recover K</a:t>
            </a:r>
            <a:r>
              <a:rPr lang="en-US" altLang="en-US" sz="2400" baseline="-25000"/>
              <a:t>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000"/>
              <a:t>  uses K</a:t>
            </a:r>
            <a:r>
              <a:rPr lang="en-US" altLang="en-US" sz="2400" baseline="-25000"/>
              <a:t>S</a:t>
            </a:r>
            <a:r>
              <a:rPr lang="en-US" altLang="en-US" sz="2000"/>
              <a:t> to decrypt K</a:t>
            </a:r>
            <a:r>
              <a:rPr lang="en-US" altLang="en-US" sz="2400" baseline="-25000"/>
              <a:t>S</a:t>
            </a:r>
            <a:r>
              <a:rPr lang="en-US" altLang="en-US" sz="2000"/>
              <a:t>(m) to recover m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753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 </a:t>
            </a:r>
            <a:r>
              <a:rPr lang="en-US" altLang="en-US" sz="2400" dirty="0"/>
              <a:t>Alice wants to send confidential e-mail, m, to Bob.</a:t>
            </a:r>
          </a:p>
        </p:txBody>
      </p:sp>
      <p:grpSp>
        <p:nvGrpSpPr>
          <p:cNvPr id="10247" name="Group 5"/>
          <p:cNvGrpSpPr>
            <a:grpSpLocks/>
          </p:cNvGrpSpPr>
          <p:nvPr/>
        </p:nvGrpSpPr>
        <p:grpSpPr bwMode="auto">
          <a:xfrm>
            <a:off x="517525" y="1831975"/>
            <a:ext cx="8112125" cy="2884488"/>
            <a:chOff x="289" y="1749"/>
            <a:chExt cx="5110" cy="1817"/>
          </a:xfrm>
        </p:grpSpPr>
        <p:sp>
          <p:nvSpPr>
            <p:cNvPr id="10248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2 w 2135"/>
                <a:gd name="T1" fmla="*/ 17 h 1662"/>
                <a:gd name="T2" fmla="*/ 6 w 2135"/>
                <a:gd name="T3" fmla="*/ 2 h 1662"/>
                <a:gd name="T4" fmla="*/ 40 w 2135"/>
                <a:gd name="T5" fmla="*/ 5 h 1662"/>
                <a:gd name="T6" fmla="*/ 74 w 2135"/>
                <a:gd name="T7" fmla="*/ 3 h 1662"/>
                <a:gd name="T8" fmla="*/ 122 w 2135"/>
                <a:gd name="T9" fmla="*/ 11 h 1662"/>
                <a:gd name="T10" fmla="*/ 123 w 2135"/>
                <a:gd name="T11" fmla="*/ 30 h 1662"/>
                <a:gd name="T12" fmla="*/ 97 w 2135"/>
                <a:gd name="T13" fmla="*/ 42 h 1662"/>
                <a:gd name="T14" fmla="*/ 50 w 2135"/>
                <a:gd name="T15" fmla="*/ 39 h 1662"/>
                <a:gd name="T16" fmla="*/ 31 w 2135"/>
                <a:gd name="T17" fmla="*/ 33 h 1662"/>
                <a:gd name="T18" fmla="*/ 11 w 2135"/>
                <a:gd name="T19" fmla="*/ 28 h 1662"/>
                <a:gd name="T20" fmla="*/ 2 w 2135"/>
                <a:gd name="T21" fmla="*/ 1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10250" name="Picture 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1" name="Picture 9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52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10311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12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S</a:t>
                </a:r>
                <a:r>
                  <a:rPr lang="en-US" altLang="en-US" sz="1800"/>
                  <a:t>( )</a:t>
                </a:r>
              </a:p>
            </p:txBody>
          </p:sp>
          <p:sp>
            <p:nvSpPr>
              <p:cNvPr id="10313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grpSp>
          <p:nvGrpSpPr>
            <p:cNvPr id="10253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10307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08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B</a:t>
                </a:r>
                <a:r>
                  <a:rPr lang="en-US" altLang="en-US" sz="1800"/>
                  <a:t>( )</a:t>
                </a:r>
              </a:p>
            </p:txBody>
          </p:sp>
          <p:sp>
            <p:nvSpPr>
              <p:cNvPr id="10309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10310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+</a:t>
                </a:r>
              </a:p>
            </p:txBody>
          </p:sp>
        </p:grpSp>
        <p:grpSp>
          <p:nvGrpSpPr>
            <p:cNvPr id="10254" name="Group 19"/>
            <p:cNvGrpSpPr>
              <a:grpSpLocks/>
            </p:cNvGrpSpPr>
            <p:nvPr/>
          </p:nvGrpSpPr>
          <p:grpSpPr bwMode="auto">
            <a:xfrm>
              <a:off x="1719" y="2496"/>
              <a:ext cx="402" cy="327"/>
              <a:chOff x="2862" y="1573"/>
              <a:chExt cx="402" cy="327"/>
            </a:xfrm>
          </p:grpSpPr>
          <p:sp>
            <p:nvSpPr>
              <p:cNvPr id="10305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06" name="Text Box 21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/>
                  <a:t>+</a:t>
                </a:r>
              </a:p>
            </p:txBody>
          </p:sp>
        </p:grpSp>
        <p:grpSp>
          <p:nvGrpSpPr>
            <p:cNvPr id="10255" name="Group 22"/>
            <p:cNvGrpSpPr>
              <a:grpSpLocks/>
            </p:cNvGrpSpPr>
            <p:nvPr/>
          </p:nvGrpSpPr>
          <p:grpSpPr bwMode="auto">
            <a:xfrm>
              <a:off x="3615" y="2482"/>
              <a:ext cx="402" cy="327"/>
              <a:chOff x="2862" y="1573"/>
              <a:chExt cx="402" cy="327"/>
            </a:xfrm>
          </p:grpSpPr>
          <p:sp>
            <p:nvSpPr>
              <p:cNvPr id="10303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04" name="Text Box 24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/>
                  <a:t>-</a:t>
                </a:r>
              </a:p>
            </p:txBody>
          </p:sp>
        </p:grpSp>
        <p:sp>
          <p:nvSpPr>
            <p:cNvPr id="10256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7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K</a:t>
              </a:r>
              <a:r>
                <a:rPr lang="en-US" altLang="en-US" sz="2400" baseline="-25000"/>
                <a:t>S</a:t>
              </a:r>
              <a:r>
                <a:rPr lang="en-US" altLang="en-US" sz="1800"/>
                <a:t>(m )</a:t>
              </a:r>
            </a:p>
          </p:txBody>
        </p:sp>
        <p:grpSp>
          <p:nvGrpSpPr>
            <p:cNvPr id="10258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10301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B</a:t>
                </a:r>
                <a:r>
                  <a:rPr lang="en-US" altLang="en-US" sz="1800"/>
                  <a:t>(K</a:t>
                </a:r>
                <a:r>
                  <a:rPr lang="en-US" altLang="en-US" sz="2400" baseline="-25000"/>
                  <a:t>S</a:t>
                </a:r>
                <a:r>
                  <a:rPr lang="en-US" altLang="en-US" sz="1800"/>
                  <a:t> )</a:t>
                </a:r>
              </a:p>
            </p:txBody>
          </p:sp>
          <p:sp>
            <p:nvSpPr>
              <p:cNvPr id="10302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+</a:t>
                </a:r>
              </a:p>
            </p:txBody>
          </p:sp>
        </p:grpSp>
        <p:sp>
          <p:nvSpPr>
            <p:cNvPr id="10259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0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1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</a:p>
          </p:txBody>
        </p:sp>
        <p:sp>
          <p:nvSpPr>
            <p:cNvPr id="10262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K</a:t>
              </a:r>
              <a:r>
                <a:rPr lang="en-US" altLang="en-US" sz="2400" baseline="-25000"/>
                <a:t>S</a:t>
              </a:r>
            </a:p>
          </p:txBody>
        </p:sp>
        <p:sp>
          <p:nvSpPr>
            <p:cNvPr id="10263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K</a:t>
              </a:r>
              <a:r>
                <a:rPr lang="en-US" altLang="en-US" sz="2400" baseline="-25000"/>
                <a:t>S</a:t>
              </a:r>
            </a:p>
          </p:txBody>
        </p:sp>
        <p:sp>
          <p:nvSpPr>
            <p:cNvPr id="10264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265" name="Group 36"/>
            <p:cNvGrpSpPr>
              <a:grpSpLocks/>
            </p:cNvGrpSpPr>
            <p:nvPr/>
          </p:nvGrpSpPr>
          <p:grpSpPr bwMode="auto">
            <a:xfrm>
              <a:off x="943" y="3231"/>
              <a:ext cx="285" cy="335"/>
              <a:chOff x="2643" y="716"/>
              <a:chExt cx="285" cy="335"/>
            </a:xfrm>
          </p:grpSpPr>
          <p:sp>
            <p:nvSpPr>
              <p:cNvPr id="10299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B</a:t>
                </a:r>
                <a:endParaRPr lang="en-US" altLang="en-US" sz="1800"/>
              </a:p>
            </p:txBody>
          </p:sp>
          <p:sp>
            <p:nvSpPr>
              <p:cNvPr id="10300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+</a:t>
                </a:r>
              </a:p>
            </p:txBody>
          </p:sp>
        </p:grpSp>
        <p:sp>
          <p:nvSpPr>
            <p:cNvPr id="10266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10267" name="Picture 40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8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9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70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10271" name="Picture 44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2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Internet</a:t>
              </a:r>
            </a:p>
          </p:txBody>
        </p:sp>
        <p:sp>
          <p:nvSpPr>
            <p:cNvPr id="10273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274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10296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97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S</a:t>
                </a:r>
                <a:r>
                  <a:rPr lang="en-US" altLang="en-US" sz="1800"/>
                  <a:t>( )</a:t>
                </a:r>
              </a:p>
            </p:txBody>
          </p:sp>
          <p:sp>
            <p:nvSpPr>
              <p:cNvPr id="10298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sp>
          <p:nvSpPr>
            <p:cNvPr id="10275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276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10292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93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B</a:t>
                </a:r>
                <a:r>
                  <a:rPr lang="en-US" altLang="en-US" sz="1800"/>
                  <a:t>( )</a:t>
                </a:r>
              </a:p>
            </p:txBody>
          </p:sp>
          <p:sp>
            <p:nvSpPr>
              <p:cNvPr id="10294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10295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-</a:t>
                </a:r>
              </a:p>
            </p:txBody>
          </p:sp>
        </p:grpSp>
        <p:sp>
          <p:nvSpPr>
            <p:cNvPr id="10277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10278" name="Picture 5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79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335"/>
              <a:chOff x="2643" y="716"/>
              <a:chExt cx="285" cy="335"/>
            </a:xfrm>
          </p:grpSpPr>
          <p:sp>
            <p:nvSpPr>
              <p:cNvPr id="10290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B</a:t>
                </a:r>
                <a:endParaRPr lang="en-US" altLang="en-US" sz="1800"/>
              </a:p>
            </p:txBody>
          </p:sp>
          <p:sp>
            <p:nvSpPr>
              <p:cNvPr id="10291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-</a:t>
                </a:r>
              </a:p>
            </p:txBody>
          </p:sp>
        </p:grpSp>
        <p:sp>
          <p:nvSpPr>
            <p:cNvPr id="10280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10281" name="Picture 63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82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K</a:t>
              </a:r>
              <a:r>
                <a:rPr lang="en-US" altLang="en-US" sz="2400" baseline="-25000"/>
                <a:t>S</a:t>
              </a:r>
            </a:p>
          </p:txBody>
        </p:sp>
        <p:sp>
          <p:nvSpPr>
            <p:cNvPr id="10283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4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</a:p>
          </p:txBody>
        </p:sp>
        <p:pic>
          <p:nvPicPr>
            <p:cNvPr id="10285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86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K</a:t>
              </a:r>
              <a:r>
                <a:rPr lang="en-US" altLang="en-US" sz="2400" baseline="-25000"/>
                <a:t>S</a:t>
              </a:r>
              <a:r>
                <a:rPr lang="en-US" altLang="en-US" sz="1800"/>
                <a:t>(m )</a:t>
              </a:r>
            </a:p>
          </p:txBody>
        </p:sp>
        <p:grpSp>
          <p:nvGrpSpPr>
            <p:cNvPr id="10287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10288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B</a:t>
                </a:r>
                <a:r>
                  <a:rPr lang="en-US" altLang="en-US" sz="1800"/>
                  <a:t>(K</a:t>
                </a:r>
                <a:r>
                  <a:rPr lang="en-US" altLang="en-US" sz="2400" baseline="-25000"/>
                  <a:t>S</a:t>
                </a:r>
                <a:r>
                  <a:rPr lang="en-US" altLang="en-US" sz="1800"/>
                  <a:t> )</a:t>
                </a:r>
              </a:p>
            </p:txBody>
          </p:sp>
          <p:sp>
            <p:nvSpPr>
              <p:cNvPr id="10289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+</a:t>
                </a:r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581422" y="667455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Secure Email</a:t>
            </a:r>
            <a:endParaRPr lang="en-GB" sz="2000" b="1"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8: Network Security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8-</a:t>
            </a:r>
            <a:fld id="{59909703-08E3-4A64-89FD-DB393EDDBE53}" type="slidenum">
              <a:rPr lang="ar-SA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47774"/>
          </a:xfrm>
        </p:spPr>
        <p:txBody>
          <a:bodyPr/>
          <a:lstStyle/>
          <a:p>
            <a:r>
              <a:rPr lang="en-US" altLang="en-US" sz="3600" dirty="0" smtClean="0"/>
              <a:t>PGP: Secure e-mail (continued)</a:t>
            </a:r>
            <a:endParaRPr lang="en-US" altLang="en-US" sz="2800" dirty="0" smtClean="0"/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517525" y="1358900"/>
            <a:ext cx="74437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400"/>
              <a:t>Alice wants to provide sender authentication message integrity.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504825" y="5183188"/>
            <a:ext cx="8307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  </a:t>
            </a:r>
            <a:r>
              <a:rPr lang="en-US" altLang="en-US" sz="2400"/>
              <a:t>Alice digitally signs message.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  sends both message (in the clear) and digital signature.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2295" name="Group 5"/>
          <p:cNvGrpSpPr>
            <a:grpSpLocks/>
          </p:cNvGrpSpPr>
          <p:nvPr/>
        </p:nvGrpSpPr>
        <p:grpSpPr bwMode="auto">
          <a:xfrm>
            <a:off x="385763" y="2420938"/>
            <a:ext cx="8575675" cy="2506662"/>
            <a:chOff x="161" y="2202"/>
            <a:chExt cx="5402" cy="1579"/>
          </a:xfrm>
        </p:grpSpPr>
        <p:sp>
          <p:nvSpPr>
            <p:cNvPr id="12296" name="Freeform 6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1067 w 476"/>
                <a:gd name="T3" fmla="*/ 0 h 247"/>
                <a:gd name="T4" fmla="*/ 1067 w 476"/>
                <a:gd name="T5" fmla="*/ 275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97" name="Freeform 7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2 w 2135"/>
                <a:gd name="T1" fmla="*/ 17 h 1662"/>
                <a:gd name="T2" fmla="*/ 6 w 2135"/>
                <a:gd name="T3" fmla="*/ 2 h 1662"/>
                <a:gd name="T4" fmla="*/ 40 w 2135"/>
                <a:gd name="T5" fmla="*/ 5 h 1662"/>
                <a:gd name="T6" fmla="*/ 74 w 2135"/>
                <a:gd name="T7" fmla="*/ 3 h 1662"/>
                <a:gd name="T8" fmla="*/ 122 w 2135"/>
                <a:gd name="T9" fmla="*/ 11 h 1662"/>
                <a:gd name="T10" fmla="*/ 123 w 2135"/>
                <a:gd name="T11" fmla="*/ 30 h 1662"/>
                <a:gd name="T12" fmla="*/ 97 w 2135"/>
                <a:gd name="T13" fmla="*/ 42 h 1662"/>
                <a:gd name="T14" fmla="*/ 50 w 2135"/>
                <a:gd name="T15" fmla="*/ 39 h 1662"/>
                <a:gd name="T16" fmla="*/ 31 w 2135"/>
                <a:gd name="T17" fmla="*/ 33 h 1662"/>
                <a:gd name="T18" fmla="*/ 11 w 2135"/>
                <a:gd name="T19" fmla="*/ 28 h 1662"/>
                <a:gd name="T20" fmla="*/ 2 w 2135"/>
                <a:gd name="T21" fmla="*/ 1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12299" name="Picture 9" descr="BS00592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00" name="Group 10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12354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55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H( )</a:t>
                </a:r>
              </a:p>
            </p:txBody>
          </p:sp>
          <p:sp>
            <p:nvSpPr>
              <p:cNvPr id="12356" name="Text Box 13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grpSp>
          <p:nvGrpSpPr>
            <p:cNvPr id="12301" name="Group 14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12350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51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A</a:t>
                </a:r>
                <a:r>
                  <a:rPr lang="en-US" altLang="en-US" sz="1800"/>
                  <a:t>( )</a:t>
                </a:r>
              </a:p>
            </p:txBody>
          </p:sp>
          <p:sp>
            <p:nvSpPr>
              <p:cNvPr id="12352" name="Text Box 17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12353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-</a:t>
                </a:r>
              </a:p>
            </p:txBody>
          </p:sp>
        </p:grpSp>
        <p:grpSp>
          <p:nvGrpSpPr>
            <p:cNvPr id="12302" name="Group 19"/>
            <p:cNvGrpSpPr>
              <a:grpSpLocks/>
            </p:cNvGrpSpPr>
            <p:nvPr/>
          </p:nvGrpSpPr>
          <p:grpSpPr bwMode="auto">
            <a:xfrm>
              <a:off x="1591" y="2989"/>
              <a:ext cx="402" cy="327"/>
              <a:chOff x="2862" y="1573"/>
              <a:chExt cx="402" cy="327"/>
            </a:xfrm>
          </p:grpSpPr>
          <p:sp>
            <p:nvSpPr>
              <p:cNvPr id="12348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49" name="Text Box 21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/>
                  <a:t>+</a:t>
                </a:r>
              </a:p>
            </p:txBody>
          </p:sp>
        </p:grpSp>
        <p:grpSp>
          <p:nvGrpSpPr>
            <p:cNvPr id="12303" name="Group 22"/>
            <p:cNvGrpSpPr>
              <a:grpSpLocks/>
            </p:cNvGrpSpPr>
            <p:nvPr/>
          </p:nvGrpSpPr>
          <p:grpSpPr bwMode="auto">
            <a:xfrm>
              <a:off x="3487" y="2975"/>
              <a:ext cx="402" cy="327"/>
              <a:chOff x="2862" y="1573"/>
              <a:chExt cx="402" cy="327"/>
            </a:xfrm>
          </p:grpSpPr>
          <p:sp>
            <p:nvSpPr>
              <p:cNvPr id="12346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47" name="Text Box 24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/>
                  <a:t>-</a:t>
                </a:r>
              </a:p>
            </p:txBody>
          </p:sp>
        </p:grpSp>
        <p:sp>
          <p:nvSpPr>
            <p:cNvPr id="12304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H(m )</a:t>
              </a:r>
            </a:p>
          </p:txBody>
        </p:sp>
        <p:grpSp>
          <p:nvGrpSpPr>
            <p:cNvPr id="12305" name="Group 26"/>
            <p:cNvGrpSpPr>
              <a:grpSpLocks/>
            </p:cNvGrpSpPr>
            <p:nvPr/>
          </p:nvGrpSpPr>
          <p:grpSpPr bwMode="auto">
            <a:xfrm>
              <a:off x="1705" y="2439"/>
              <a:ext cx="733" cy="333"/>
              <a:chOff x="1778" y="2485"/>
              <a:chExt cx="733" cy="333"/>
            </a:xfrm>
          </p:grpSpPr>
          <p:sp>
            <p:nvSpPr>
              <p:cNvPr id="12344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A</a:t>
                </a:r>
                <a:r>
                  <a:rPr lang="en-US" altLang="en-US" sz="1800"/>
                  <a:t>(H(m))</a:t>
                </a:r>
              </a:p>
            </p:txBody>
          </p:sp>
          <p:sp>
            <p:nvSpPr>
              <p:cNvPr id="12345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-</a:t>
                </a:r>
              </a:p>
            </p:txBody>
          </p:sp>
        </p:grpSp>
        <p:sp>
          <p:nvSpPr>
            <p:cNvPr id="12306" name="Freeform 29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8293 w 476"/>
                <a:gd name="T3" fmla="*/ 0 h 247"/>
                <a:gd name="T4" fmla="*/ 8293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07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</a:p>
          </p:txBody>
        </p:sp>
        <p:grpSp>
          <p:nvGrpSpPr>
            <p:cNvPr id="12308" name="Group 31"/>
            <p:cNvGrpSpPr>
              <a:grpSpLocks/>
            </p:cNvGrpSpPr>
            <p:nvPr/>
          </p:nvGrpSpPr>
          <p:grpSpPr bwMode="auto">
            <a:xfrm>
              <a:off x="1193" y="2216"/>
              <a:ext cx="298" cy="335"/>
              <a:chOff x="2637" y="716"/>
              <a:chExt cx="298" cy="335"/>
            </a:xfrm>
          </p:grpSpPr>
          <p:sp>
            <p:nvSpPr>
              <p:cNvPr id="12342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A</a:t>
                </a:r>
                <a:endParaRPr lang="en-US" altLang="en-US" sz="1800"/>
              </a:p>
            </p:txBody>
          </p:sp>
          <p:sp>
            <p:nvSpPr>
              <p:cNvPr id="12343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-</a:t>
                </a:r>
              </a:p>
            </p:txBody>
          </p:sp>
        </p:grpSp>
        <p:sp>
          <p:nvSpPr>
            <p:cNvPr id="12309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12310" name="Picture 35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004" y="235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1" name="Picture 36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2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13" name="Line 38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12314" name="Picture 39" descr="BS00592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5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Internet</a:t>
              </a:r>
            </a:p>
          </p:txBody>
        </p:sp>
        <p:sp>
          <p:nvSpPr>
            <p:cNvPr id="12316" name="Freeform 41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17" name="Freeform 42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12318" name="Picture 43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9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</a:p>
          </p:txBody>
        </p:sp>
        <p:grpSp>
          <p:nvGrpSpPr>
            <p:cNvPr id="12320" name="Group 45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12338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39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A</a:t>
                </a:r>
                <a:r>
                  <a:rPr lang="en-US" altLang="en-US" sz="1800"/>
                  <a:t>( )</a:t>
                </a:r>
              </a:p>
            </p:txBody>
          </p:sp>
          <p:sp>
            <p:nvSpPr>
              <p:cNvPr id="12340" name="Text Box 48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12341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+</a:t>
                </a:r>
              </a:p>
            </p:txBody>
          </p:sp>
        </p:grpSp>
        <p:sp>
          <p:nvSpPr>
            <p:cNvPr id="12321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12322" name="Picture 51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23" name="Group 52"/>
            <p:cNvGrpSpPr>
              <a:grpSpLocks/>
            </p:cNvGrpSpPr>
            <p:nvPr/>
          </p:nvGrpSpPr>
          <p:grpSpPr bwMode="auto">
            <a:xfrm>
              <a:off x="4279" y="2202"/>
              <a:ext cx="298" cy="335"/>
              <a:chOff x="2637" y="716"/>
              <a:chExt cx="298" cy="335"/>
            </a:xfrm>
          </p:grpSpPr>
          <p:sp>
            <p:nvSpPr>
              <p:cNvPr id="12336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A</a:t>
                </a:r>
                <a:endParaRPr lang="en-US" altLang="en-US" sz="1800"/>
              </a:p>
            </p:txBody>
          </p:sp>
          <p:sp>
            <p:nvSpPr>
              <p:cNvPr id="12337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+</a:t>
                </a:r>
              </a:p>
            </p:txBody>
          </p:sp>
        </p:grpSp>
        <p:grpSp>
          <p:nvGrpSpPr>
            <p:cNvPr id="12324" name="Group 55"/>
            <p:cNvGrpSpPr>
              <a:grpSpLocks/>
            </p:cNvGrpSpPr>
            <p:nvPr/>
          </p:nvGrpSpPr>
          <p:grpSpPr bwMode="auto">
            <a:xfrm>
              <a:off x="3419" y="2434"/>
              <a:ext cx="733" cy="333"/>
              <a:chOff x="1778" y="2485"/>
              <a:chExt cx="733" cy="333"/>
            </a:xfrm>
          </p:grpSpPr>
          <p:sp>
            <p:nvSpPr>
              <p:cNvPr id="12334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A</a:t>
                </a:r>
                <a:r>
                  <a:rPr lang="en-US" altLang="en-US" sz="1800"/>
                  <a:t>(H(m))</a:t>
                </a:r>
              </a:p>
            </p:txBody>
          </p:sp>
          <p:sp>
            <p:nvSpPr>
              <p:cNvPr id="12335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-</a:t>
                </a:r>
              </a:p>
            </p:txBody>
          </p:sp>
        </p:grpSp>
        <p:sp>
          <p:nvSpPr>
            <p:cNvPr id="12325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</a:p>
          </p:txBody>
        </p:sp>
        <p:grpSp>
          <p:nvGrpSpPr>
            <p:cNvPr id="12326" name="Group 59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12331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32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H( )</a:t>
                </a:r>
              </a:p>
            </p:txBody>
          </p:sp>
          <p:sp>
            <p:nvSpPr>
              <p:cNvPr id="12333" name="Text Box 62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sp>
          <p:nvSpPr>
            <p:cNvPr id="12327" name="Freeform 63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31 w 476"/>
                <a:gd name="T3" fmla="*/ 0 h 247"/>
                <a:gd name="T4" fmla="*/ 31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28" name="Freeform 64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31 w 476"/>
                <a:gd name="T3" fmla="*/ 0 h 247"/>
                <a:gd name="T4" fmla="*/ 31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29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H(m )</a:t>
              </a:r>
            </a:p>
          </p:txBody>
        </p:sp>
        <p:sp>
          <p:nvSpPr>
            <p:cNvPr id="12330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compare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7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8: Network Security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8-</a:t>
            </a:r>
            <a:fld id="{2F9C1B6E-7AF7-477C-AA90-8AD665AEC43E}" type="slidenum">
              <a:rPr lang="ar-SA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206" y="-483393"/>
            <a:ext cx="8229600" cy="1600200"/>
          </a:xfrm>
        </p:spPr>
        <p:txBody>
          <a:bodyPr/>
          <a:lstStyle/>
          <a:p>
            <a:r>
              <a:rPr lang="en-US" altLang="en-US" sz="3600" dirty="0" smtClean="0"/>
              <a:t>PGP: Secure e-mail (continued)</a:t>
            </a: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527050" y="1314450"/>
            <a:ext cx="81391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400"/>
              <a:t>Alice wants to provide secrecy, sender authentication, </a:t>
            </a:r>
            <a:br>
              <a:rPr lang="en-US" altLang="en-US" sz="2400"/>
            </a:br>
            <a:r>
              <a:rPr lang="en-US" altLang="en-US" sz="2400"/>
              <a:t>   message integrity.</a:t>
            </a:r>
            <a:endParaRPr lang="en-US" altLang="en-US" sz="200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874713" y="5508625"/>
            <a:ext cx="7591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Alice uses three keys:</a:t>
            </a:r>
            <a:r>
              <a:rPr lang="en-US" altLang="en-US" sz="2400"/>
              <a:t> her private key, Bob’s public key, newly created symmetric key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1023938" y="1978025"/>
            <a:ext cx="6983412" cy="3514725"/>
            <a:chOff x="819" y="1530"/>
            <a:chExt cx="4399" cy="2214"/>
          </a:xfrm>
        </p:grpSpPr>
        <p:sp>
          <p:nvSpPr>
            <p:cNvPr id="14344" name="Freeform 6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1067 w 476"/>
                <a:gd name="T3" fmla="*/ 0 h 247"/>
                <a:gd name="T4" fmla="*/ 1067 w 476"/>
                <a:gd name="T5" fmla="*/ 275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5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4346" name="Group 8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14399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00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H( )</a:t>
                </a:r>
              </a:p>
            </p:txBody>
          </p:sp>
          <p:sp>
            <p:nvSpPr>
              <p:cNvPr id="14401" name="Text Box 11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grpSp>
          <p:nvGrpSpPr>
            <p:cNvPr id="14347" name="Group 12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14395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6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A</a:t>
                </a:r>
                <a:r>
                  <a:rPr lang="en-US" altLang="en-US" sz="1800"/>
                  <a:t>( )</a:t>
                </a:r>
              </a:p>
            </p:txBody>
          </p:sp>
          <p:sp>
            <p:nvSpPr>
              <p:cNvPr id="14397" name="Text Box 15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14398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-</a:t>
                </a:r>
              </a:p>
            </p:txBody>
          </p:sp>
        </p:grpSp>
        <p:grpSp>
          <p:nvGrpSpPr>
            <p:cNvPr id="14348" name="Group 17"/>
            <p:cNvGrpSpPr>
              <a:grpSpLocks/>
            </p:cNvGrpSpPr>
            <p:nvPr/>
          </p:nvGrpSpPr>
          <p:grpSpPr bwMode="auto">
            <a:xfrm>
              <a:off x="2249" y="2303"/>
              <a:ext cx="402" cy="327"/>
              <a:chOff x="2862" y="1573"/>
              <a:chExt cx="402" cy="327"/>
            </a:xfrm>
          </p:grpSpPr>
          <p:sp>
            <p:nvSpPr>
              <p:cNvPr id="14393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4" name="Text Box 19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/>
                  <a:t>+</a:t>
                </a:r>
              </a:p>
            </p:txBody>
          </p:sp>
        </p:grpSp>
        <p:grpSp>
          <p:nvGrpSpPr>
            <p:cNvPr id="14349" name="Group 20"/>
            <p:cNvGrpSpPr>
              <a:grpSpLocks/>
            </p:cNvGrpSpPr>
            <p:nvPr/>
          </p:nvGrpSpPr>
          <p:grpSpPr bwMode="auto">
            <a:xfrm>
              <a:off x="2363" y="1753"/>
              <a:ext cx="733" cy="333"/>
              <a:chOff x="1778" y="2485"/>
              <a:chExt cx="733" cy="333"/>
            </a:xfrm>
          </p:grpSpPr>
          <p:sp>
            <p:nvSpPr>
              <p:cNvPr id="14391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A</a:t>
                </a:r>
                <a:r>
                  <a:rPr lang="en-US" altLang="en-US" sz="1800"/>
                  <a:t>(H(m))</a:t>
                </a:r>
              </a:p>
            </p:txBody>
          </p:sp>
          <p:sp>
            <p:nvSpPr>
              <p:cNvPr id="14392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-</a:t>
                </a:r>
              </a:p>
            </p:txBody>
          </p:sp>
        </p:grpSp>
        <p:sp>
          <p:nvSpPr>
            <p:cNvPr id="14350" name="Freeform 23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8293 w 476"/>
                <a:gd name="T3" fmla="*/ 0 h 247"/>
                <a:gd name="T4" fmla="*/ 8293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1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</a:p>
          </p:txBody>
        </p:sp>
        <p:grpSp>
          <p:nvGrpSpPr>
            <p:cNvPr id="14352" name="Group 25"/>
            <p:cNvGrpSpPr>
              <a:grpSpLocks/>
            </p:cNvGrpSpPr>
            <p:nvPr/>
          </p:nvGrpSpPr>
          <p:grpSpPr bwMode="auto">
            <a:xfrm>
              <a:off x="1851" y="1530"/>
              <a:ext cx="298" cy="335"/>
              <a:chOff x="2637" y="716"/>
              <a:chExt cx="298" cy="335"/>
            </a:xfrm>
          </p:grpSpPr>
          <p:sp>
            <p:nvSpPr>
              <p:cNvPr id="14389" name="Text Box 26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A</a:t>
                </a:r>
                <a:endParaRPr lang="en-US" altLang="en-US" sz="1800"/>
              </a:p>
            </p:txBody>
          </p:sp>
          <p:sp>
            <p:nvSpPr>
              <p:cNvPr id="14390" name="Text Box 27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-</a:t>
                </a:r>
              </a:p>
            </p:txBody>
          </p:sp>
        </p:grpSp>
        <p:sp>
          <p:nvSpPr>
            <p:cNvPr id="14353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14354" name="Picture 29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662" y="166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5" name="Picture 30" descr="Ali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6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</a:p>
          </p:txBody>
        </p:sp>
        <p:sp>
          <p:nvSpPr>
            <p:cNvPr id="14357" name="Freeform 32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2 w 2135"/>
                <a:gd name="T1" fmla="*/ 17 h 1662"/>
                <a:gd name="T2" fmla="*/ 6 w 2135"/>
                <a:gd name="T3" fmla="*/ 2 h 1662"/>
                <a:gd name="T4" fmla="*/ 40 w 2135"/>
                <a:gd name="T5" fmla="*/ 5 h 1662"/>
                <a:gd name="T6" fmla="*/ 74 w 2135"/>
                <a:gd name="T7" fmla="*/ 3 h 1662"/>
                <a:gd name="T8" fmla="*/ 122 w 2135"/>
                <a:gd name="T9" fmla="*/ 11 h 1662"/>
                <a:gd name="T10" fmla="*/ 123 w 2135"/>
                <a:gd name="T11" fmla="*/ 30 h 1662"/>
                <a:gd name="T12" fmla="*/ 97 w 2135"/>
                <a:gd name="T13" fmla="*/ 42 h 1662"/>
                <a:gd name="T14" fmla="*/ 50 w 2135"/>
                <a:gd name="T15" fmla="*/ 39 h 1662"/>
                <a:gd name="T16" fmla="*/ 31 w 2135"/>
                <a:gd name="T17" fmla="*/ 33 h 1662"/>
                <a:gd name="T18" fmla="*/ 11 w 2135"/>
                <a:gd name="T19" fmla="*/ 28 h 1662"/>
                <a:gd name="T20" fmla="*/ 2 w 2135"/>
                <a:gd name="T21" fmla="*/ 1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8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14359" name="Picture 34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60" name="Picture 35" descr="BS00592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361" name="Group 36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14386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7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S</a:t>
                </a:r>
                <a:r>
                  <a:rPr lang="en-US" altLang="en-US" sz="1800"/>
                  <a:t>( )</a:t>
                </a:r>
              </a:p>
            </p:txBody>
          </p:sp>
          <p:sp>
            <p:nvSpPr>
              <p:cNvPr id="14388" name="Text Box 39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grpSp>
          <p:nvGrpSpPr>
            <p:cNvPr id="14362" name="Group 40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14382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3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B</a:t>
                </a:r>
                <a:r>
                  <a:rPr lang="en-US" altLang="en-US" sz="1800"/>
                  <a:t>( )</a:t>
                </a:r>
              </a:p>
            </p:txBody>
          </p:sp>
          <p:sp>
            <p:nvSpPr>
              <p:cNvPr id="14384" name="Text Box 43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4000">
                    <a:latin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14385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+</a:t>
                </a:r>
              </a:p>
            </p:txBody>
          </p:sp>
        </p:grpSp>
        <p:grpSp>
          <p:nvGrpSpPr>
            <p:cNvPr id="14363" name="Group 45"/>
            <p:cNvGrpSpPr>
              <a:grpSpLocks/>
            </p:cNvGrpSpPr>
            <p:nvPr/>
          </p:nvGrpSpPr>
          <p:grpSpPr bwMode="auto">
            <a:xfrm>
              <a:off x="3639" y="2674"/>
              <a:ext cx="402" cy="327"/>
              <a:chOff x="2862" y="1573"/>
              <a:chExt cx="402" cy="327"/>
            </a:xfrm>
          </p:grpSpPr>
          <p:sp>
            <p:nvSpPr>
              <p:cNvPr id="14380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1" name="Text Box 47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/>
                  <a:t>+</a:t>
                </a:r>
              </a:p>
            </p:txBody>
          </p:sp>
        </p:grpSp>
        <p:sp>
          <p:nvSpPr>
            <p:cNvPr id="14364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4365" name="Group 49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14378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B</a:t>
                </a:r>
                <a:r>
                  <a:rPr lang="en-US" altLang="en-US" sz="1800"/>
                  <a:t>(K</a:t>
                </a:r>
                <a:r>
                  <a:rPr lang="en-US" altLang="en-US" sz="2400" baseline="-25000"/>
                  <a:t>S</a:t>
                </a:r>
                <a:r>
                  <a:rPr lang="en-US" altLang="en-US" sz="1800"/>
                  <a:t> )</a:t>
                </a:r>
              </a:p>
            </p:txBody>
          </p:sp>
          <p:sp>
            <p:nvSpPr>
              <p:cNvPr id="14379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+</a:t>
                </a:r>
              </a:p>
            </p:txBody>
          </p:sp>
        </p:grpSp>
        <p:sp>
          <p:nvSpPr>
            <p:cNvPr id="14366" name="Freeform 52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67" name="Freeform 53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68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K</a:t>
              </a:r>
              <a:r>
                <a:rPr lang="en-US" altLang="en-US" sz="2400" baseline="-25000"/>
                <a:t>S</a:t>
              </a:r>
            </a:p>
          </p:txBody>
        </p:sp>
        <p:sp>
          <p:nvSpPr>
            <p:cNvPr id="14369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4370" name="Group 56"/>
            <p:cNvGrpSpPr>
              <a:grpSpLocks/>
            </p:cNvGrpSpPr>
            <p:nvPr/>
          </p:nvGrpSpPr>
          <p:grpSpPr bwMode="auto">
            <a:xfrm>
              <a:off x="2863" y="3409"/>
              <a:ext cx="285" cy="335"/>
              <a:chOff x="2643" y="716"/>
              <a:chExt cx="285" cy="335"/>
            </a:xfrm>
          </p:grpSpPr>
          <p:sp>
            <p:nvSpPr>
              <p:cNvPr id="14376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K</a:t>
                </a:r>
                <a:r>
                  <a:rPr lang="en-US" altLang="en-US" sz="2400" baseline="-25000"/>
                  <a:t>B</a:t>
                </a:r>
                <a:endParaRPr lang="en-US" altLang="en-US" sz="1800"/>
              </a:p>
            </p:txBody>
          </p:sp>
          <p:sp>
            <p:nvSpPr>
              <p:cNvPr id="14377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+</a:t>
                </a:r>
              </a:p>
            </p:txBody>
          </p:sp>
        </p:grpSp>
        <p:sp>
          <p:nvSpPr>
            <p:cNvPr id="14371" name="Line 59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14372" name="Picture 60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3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4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Internet</a:t>
              </a:r>
            </a:p>
          </p:txBody>
        </p:sp>
        <p:sp>
          <p:nvSpPr>
            <p:cNvPr id="14375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K</a:t>
              </a:r>
              <a:r>
                <a:rPr lang="en-US" altLang="en-US" sz="2400" baseline="-2500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0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altLang="en-US" dirty="0"/>
              <a:t>Pretty good privacy (PGP)</a:t>
            </a:r>
            <a:endParaRPr lang="en-GB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600200"/>
            <a:ext cx="3810000" cy="48531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Internet e-mail encryption scheme, de-facto standard.</a:t>
            </a:r>
          </a:p>
          <a:p>
            <a:pPr fontAlgn="auto">
              <a:spcAft>
                <a:spcPts val="0"/>
              </a:spcAft>
            </a:pPr>
            <a:r>
              <a:rPr lang="en-US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uses symmetric key cryptography, public key cryptography, hash function, and digital signature as described.</a:t>
            </a:r>
          </a:p>
          <a:p>
            <a:pPr fontAlgn="auto">
              <a:spcAft>
                <a:spcPts val="0"/>
              </a:spcAft>
            </a:pPr>
            <a:r>
              <a:rPr lang="en-US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provides secrecy, sender authentication, integrity.</a:t>
            </a:r>
          </a:p>
          <a:p>
            <a:pPr fontAlgn="auto">
              <a:spcAft>
                <a:spcPts val="0"/>
              </a:spcAft>
            </a:pPr>
            <a:r>
              <a:rPr lang="en-US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inventor, Phil Zimmerman, was target of 3-year federal investigation.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088731" y="1844824"/>
            <a:ext cx="2852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A PGP signed message: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464047" y="2486323"/>
            <a:ext cx="4205288" cy="3605212"/>
          </a:xfrm>
          <a:prstGeom prst="rect">
            <a:avLst/>
          </a:prstGeo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ZapfDingbats" pitchFamily="8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---BEGIN PGP SIGNED MESSAGE---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ZapfDingbats" pitchFamily="8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Hash: SHA1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ZapfDingbats" pitchFamily="82" charset="2"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ZapfDingbats" pitchFamily="8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Bob:My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husband is out of town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tonight.Passionately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yours, Alice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ZapfDingbats" pitchFamily="82" charset="2"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ZapfDingbats" pitchFamily="8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---BEGIN PGP SIGNATURE---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ZapfDingbats" pitchFamily="8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Version: PGP 5.0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ZapfDingbats" pitchFamily="8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Charset: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noconv</a:t>
            </a:r>
            <a:endParaRPr lang="en-US" altLang="en-US" sz="1600" dirty="0" smtClean="0">
              <a:latin typeface="Courier New" panose="02070309020205020404" pitchFamily="49" charset="0"/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ZapfDingbats" pitchFamily="8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yhHJRHhGJGhgg</a:t>
            </a:r>
            <a:r>
              <a:rPr lang="en-US" altLang="en-US" sz="1600" dirty="0" smtClean="0">
                <a:latin typeface="Courier New" panose="02070309020205020404" pitchFamily="49" charset="0"/>
              </a:rPr>
              <a:t>/12EpJ+lo8gE4vB3mqJhFEvZP9t6n7G6m5Gw2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ZapfDingbats" pitchFamily="8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---END PGP SIGNATURE---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buFont typeface="ZapfDingbats" pitchFamily="8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850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Models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5" y="1772816"/>
            <a:ext cx="8296787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of Trust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00200"/>
            <a:ext cx="756084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22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Internet </a:t>
            </a:r>
            <a:r>
              <a:rPr lang="en-US" sz="3200" dirty="0"/>
              <a:t>Security Protocols and Standards</a:t>
            </a:r>
          </a:p>
          <a:p>
            <a:pPr algn="ctr"/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Securing E-</a:t>
            </a:r>
            <a:r>
              <a:rPr lang="en-GB" dirty="0" err="1" smtClean="0"/>
              <a:t>Maile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653107"/>
              </p:ext>
            </p:extLst>
          </p:nvPr>
        </p:nvGraphicFramePr>
        <p:xfrm>
          <a:off x="457200" y="1772816"/>
          <a:ext cx="8229600" cy="435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2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04800"/>
            <a:ext cx="7848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MIME and S/MIME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5BE3FC"/>
                </a:solidFill>
                <a:latin typeface="+mn-lt"/>
              </a:rPr>
              <a:t>MIME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5BE3FC"/>
                </a:solidFill>
              </a:rPr>
              <a:t>S/MIME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5740" y="2289908"/>
            <a:ext cx="4041648" cy="4312496"/>
          </a:xfr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E</a:t>
            </a:r>
            <a:r>
              <a:rPr lang="en-US" dirty="0" smtClean="0">
                <a:latin typeface="+mn-lt"/>
              </a:rPr>
              <a:t>xtension to the old RFC 822 specification of an Internet mail format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RFC 822 defines a simple heading with To, From, Subject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A</a:t>
            </a:r>
            <a:r>
              <a:rPr lang="en-US" sz="1800" dirty="0" smtClean="0">
                <a:latin typeface="+mn-lt"/>
              </a:rPr>
              <a:t>ssumes ASCII text format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Provides a number of new header fields that define information about the body of the message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776202" y="2362200"/>
            <a:ext cx="3931920" cy="4010744"/>
          </a:xfr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Secure/Multipurpose Internet Mail Extension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</a:t>
            </a:r>
            <a:r>
              <a:rPr lang="en-US" dirty="0" smtClean="0">
                <a:latin typeface="+mn-lt"/>
              </a:rPr>
              <a:t>ecurity enhancement to the MIME Internet         e-mail format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B</a:t>
            </a:r>
            <a:r>
              <a:rPr lang="en-US" sz="1800" dirty="0" smtClean="0">
                <a:latin typeface="+mn-lt"/>
              </a:rPr>
              <a:t>ased on technology from RSA Data Security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Provides the ability to sign and/or encrypt </a:t>
            </a:r>
            <a:r>
              <a:rPr lang="en-US" sz="2400" dirty="0" smtClean="0">
                <a:latin typeface="+mn-lt"/>
              </a:rPr>
              <a:t>      e-mail </a:t>
            </a:r>
            <a:r>
              <a:rPr lang="en-US" sz="2400" dirty="0">
                <a:latin typeface="+mn-lt"/>
              </a:rPr>
              <a:t>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sz="6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S/MIME Functions</a:t>
            </a:r>
            <a:endParaRPr lang="en-AU" sz="6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152772"/>
              </p:ext>
            </p:extLst>
          </p:nvPr>
        </p:nvGraphicFramePr>
        <p:xfrm>
          <a:off x="469070" y="199191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9051"/>
          <a:stretch/>
        </p:blipFill>
        <p:spPr>
          <a:xfrm>
            <a:off x="1691680" y="188640"/>
            <a:ext cx="5677890" cy="648072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Signed and Clear-Signed Data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73616" cy="10081121"/>
          </a:xfrm>
        </p:spPr>
        <p:txBody>
          <a:bodyPr/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The preferred algorithms used for signing S/MIME messages use either an RSA or a DSA signature of a SHA-256 message hash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The process works as follows:</a:t>
            </a:r>
          </a:p>
          <a:p>
            <a:pPr lvl="2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Take the message you want to send and map it into a fixed-length code of 256 bits using SHA-256</a:t>
            </a:r>
          </a:p>
          <a:p>
            <a:pPr lvl="2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The 256-bit message digest is unique for this message making it virtually impossible for someone to alter this message or substitute another message and still come up with the same digest</a:t>
            </a:r>
          </a:p>
          <a:p>
            <a:pPr lvl="2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S/MIME encrypts the digest using RSA and the sender’s private RSA key</a:t>
            </a:r>
          </a:p>
          <a:p>
            <a:pPr lvl="2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The result is the digital signature, which is attached to the message</a:t>
            </a:r>
          </a:p>
          <a:p>
            <a:pPr lvl="2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Now, anyone who gets the message can recompute the message digest then decrypt the signature using RSA and the sender’s public RSA key</a:t>
            </a:r>
          </a:p>
          <a:p>
            <a:pPr lvl="2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Since this operation only involves encrypting and decrypting a 256-bit block, it takes up little time</a:t>
            </a:r>
          </a:p>
          <a:p>
            <a:pPr lvl="2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endParaRPr lang="en-US" dirty="0" smtClean="0">
              <a:latin typeface="+mn-lt"/>
            </a:endParaRP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1"/>
            <a:ext cx="8229600" cy="10801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Enveloped Data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80520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D</a:t>
            </a:r>
            <a:r>
              <a:rPr lang="en-US" sz="2800" dirty="0" smtClean="0">
                <a:latin typeface="+mn-lt"/>
              </a:rPr>
              <a:t>efault algorithms used for encrypting S/MIME messages are AES and RSA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S/MIME generates a pseudorandom secret key that is used to encrypt the message using AES or some other conventional encryption scheme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A new pseudorandom key is generated for each new message encryption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This session key is bound to the message and transmitted with it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The secret key is used as input to the public-key encryption algorithm, RSA, which encrypts the key with the recipient’s public RSA key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On the receiving end, S/MIME uses the receiver's private RSA key to recover the secret key, then uses the secret key and AES to recover the plaintext message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 smtClean="0">
                <a:latin typeface="+mn-lt"/>
              </a:rPr>
              <a:t>If encryption is used alone, radix-64 is used to convert the </a:t>
            </a:r>
            <a:r>
              <a:rPr lang="en-US" sz="1800" dirty="0" err="1" smtClean="0">
                <a:latin typeface="+mn-lt"/>
              </a:rPr>
              <a:t>ciphertext</a:t>
            </a:r>
            <a:r>
              <a:rPr lang="en-US" sz="1800" dirty="0" smtClean="0">
                <a:latin typeface="+mn-lt"/>
              </a:rPr>
              <a:t> to ASCII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 Achieved by S/MIME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b="1" dirty="0" smtClean="0">
              <a:solidFill>
                <a:srgbClr val="FFFF00"/>
              </a:solidFill>
            </a:endParaRPr>
          </a:p>
          <a:p>
            <a:r>
              <a:rPr lang="en-GB" sz="3200" b="1" dirty="0" smtClean="0">
                <a:solidFill>
                  <a:srgbClr val="FFFF00"/>
                </a:solidFill>
              </a:rPr>
              <a:t>What are the </a:t>
            </a:r>
            <a:r>
              <a:rPr lang="en-GB" sz="3200" b="1" smtClean="0">
                <a:solidFill>
                  <a:srgbClr val="FFFF00"/>
                </a:solidFill>
              </a:rPr>
              <a:t>security requirements Achieved </a:t>
            </a:r>
            <a:r>
              <a:rPr lang="en-GB" sz="3200" b="1" dirty="0" smtClean="0">
                <a:solidFill>
                  <a:srgbClr val="FFFF00"/>
                </a:solidFill>
              </a:rPr>
              <a:t>by S/MIME?</a:t>
            </a:r>
            <a:endParaRPr lang="en-GB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5970</TotalTime>
  <Words>1748</Words>
  <Application>Microsoft Office PowerPoint</Application>
  <PresentationFormat>On-screen Show (4:3)</PresentationFormat>
  <Paragraphs>292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Arial</vt:lpstr>
      <vt:lpstr>Baskerville Bold Italic</vt:lpstr>
      <vt:lpstr>Century Gothic</vt:lpstr>
      <vt:lpstr>Comic Sans MS</vt:lpstr>
      <vt:lpstr>Courier New</vt:lpstr>
      <vt:lpstr>Palatino Linotype</vt:lpstr>
      <vt:lpstr>Times</vt:lpstr>
      <vt:lpstr>Times New Roman</vt:lpstr>
      <vt:lpstr>Wingdings</vt:lpstr>
      <vt:lpstr>ZapfDingbats</vt:lpstr>
      <vt:lpstr>Executive</vt:lpstr>
      <vt:lpstr>PowerPoint Presentation</vt:lpstr>
      <vt:lpstr>Chapter 22</vt:lpstr>
      <vt:lpstr>Securing E-Maile</vt:lpstr>
      <vt:lpstr> MIME and S/MIME</vt:lpstr>
      <vt:lpstr>S/MIME Functions</vt:lpstr>
      <vt:lpstr>PowerPoint Presentation</vt:lpstr>
      <vt:lpstr>Signed and Clear-Signed Data</vt:lpstr>
      <vt:lpstr>Enveloped Data</vt:lpstr>
      <vt:lpstr>Requirement Achieved by S/MIME</vt:lpstr>
      <vt:lpstr>PGP: Pretty Good Privacy</vt:lpstr>
      <vt:lpstr>PowerPoint Presentation</vt:lpstr>
      <vt:lpstr>PGP: Secure e-mail (continued)</vt:lpstr>
      <vt:lpstr>PGP: Secure e-mail (continued)</vt:lpstr>
      <vt:lpstr>Pretty good privacy (PGP)</vt:lpstr>
      <vt:lpstr>Trust Models</vt:lpstr>
      <vt:lpstr>Web of Trust</vt:lpstr>
    </vt:vector>
  </TitlesOfParts>
  <Manager/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21 Lecture Overheads</dc:subject>
  <dc:creator>Dr Lawrie Brown</dc:creator>
  <cp:keywords/>
  <dc:description/>
  <cp:lastModifiedBy>Iman Almomani</cp:lastModifiedBy>
  <cp:revision>129</cp:revision>
  <cp:lastPrinted>2007-07-13T01:03:27Z</cp:lastPrinted>
  <dcterms:created xsi:type="dcterms:W3CDTF">2012-04-30T02:03:40Z</dcterms:created>
  <dcterms:modified xsi:type="dcterms:W3CDTF">2021-10-11T11:09:20Z</dcterms:modified>
  <cp:category/>
</cp:coreProperties>
</file>