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0" r:id="rId13"/>
    <p:sldId id="301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6" r:id="rId30"/>
    <p:sldId id="283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6" r:id="rId44"/>
    <p:sldId id="298" r:id="rId45"/>
    <p:sldId id="299" r:id="rId46"/>
    <p:sldId id="302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cs.bu.edu/examples/python/data_analysis/dataScience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koleinik@bu.edu" TargetMode="External"/><Relationship Id="rId2" Type="http://schemas.openxmlformats.org/officeDocument/2006/relationships/hyperlink" Target="http://scv.bu.edu/survey/tutorial_evalua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 Computing Services</a:t>
            </a:r>
          </a:p>
          <a:p>
            <a:r>
              <a:rPr lang="en-US" dirty="0"/>
              <a:t>Katia Oleinik (koleinik@bu.edu)</a:t>
            </a:r>
          </a:p>
        </p:txBody>
      </p:sp>
      <p:pic>
        <p:nvPicPr>
          <p:cNvPr id="1026" name="Picture 2" descr="http://www.bu.edu/brand/files/2012/10/master-logo-smal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545" y="4806058"/>
            <a:ext cx="790575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to the Shared Computing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SCC login information if you have SCC account</a:t>
            </a:r>
          </a:p>
          <a:p>
            <a:endParaRPr lang="en-US" dirty="0"/>
          </a:p>
          <a:p>
            <a:r>
              <a:rPr lang="en-US" dirty="0"/>
              <a:t>If you are using tutorial accounts see info on the blackboard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Note: Your password will not be displayed while you enter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Python Version on the SCC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view available python versions on the SCC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avail python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load python 3 version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python/3.6.2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6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tutorial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On the Shared Computing Cluster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cp /project/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/examples/python/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dataScience.ipynb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On a local computer save the link: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http://rcs.bu.edu/examples/python/data_analysis/dataScience.ipynb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7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On the Shared Computing Cluster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7" y="3263448"/>
            <a:ext cx="10273934" cy="24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Python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/>
              <a:t> to execute the </a:t>
            </a:r>
            <a:r>
              <a:rPr lang="en-US" i="1" dirty="0" err="1"/>
              <a:t>jupyter</a:t>
            </a:r>
            <a:r>
              <a:rPr lang="en-US" dirty="0"/>
              <a:t> cell</a:t>
            </a:r>
          </a:p>
        </p:txBody>
      </p: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/Salaries.csv"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Try to read the first 10, 20, 50 records;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Can you guess how to view the last few records;             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Hint: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659" y="3212891"/>
            <a:ext cx="971733" cy="6870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27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            </a:t>
            </a:r>
          </a:p>
          <a:p>
            <a:r>
              <a:rPr lang="en-US" dirty="0"/>
              <a:t>discipline  </a:t>
            </a:r>
          </a:p>
          <a:p>
            <a:r>
              <a:rPr lang="en-US" dirty="0" err="1"/>
              <a:t>phd</a:t>
            </a:r>
            <a:r>
              <a:rPr lang="en-US" dirty="0"/>
              <a:t> </a:t>
            </a:r>
          </a:p>
          <a:p>
            <a:r>
              <a:rPr lang="en-US" dirty="0"/>
              <a:t>service      </a:t>
            </a:r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70201" y="1945315"/>
            <a:ext cx="5566841" cy="1325563"/>
          </a:xfrm>
        </p:spPr>
        <p:txBody>
          <a:bodyPr/>
          <a:lstStyle/>
          <a:p>
            <a:r>
              <a:rPr lang="en-US" dirty="0"/>
              <a:t>Tutorial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1546" y="536694"/>
            <a:ext cx="419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of Python Libraries for Data Scientists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Data; Selecting and Filtering the Data; Data manipulation, sorting, grouping, rearranging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9368" y="3163230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27669"/>
              </p:ext>
            </p:extLst>
          </p:nvPr>
        </p:nvGraphicFramePr>
        <p:xfrm>
          <a:off x="927725" y="2363450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types of columns we have in this data frame?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485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27113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dirty="0"/>
              <a:t>All attributes and methods can be listed with a </a:t>
            </a:r>
            <a:r>
              <a:rPr lang="en-US" i="1" dirty="0" err="1"/>
              <a:t>dir</a:t>
            </a:r>
            <a:r>
              <a:rPr lang="en-US" i="1" dirty="0"/>
              <a:t>() </a:t>
            </a:r>
            <a:r>
              <a:rPr lang="en-US" dirty="0"/>
              <a:t>function: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mean values of the first 50 records in the dataset?   </a:t>
            </a:r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8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</a:t>
            </a:r>
            <a:r>
              <a:rPr lang="en-US" dirty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df.sex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basic statistics for the </a:t>
            </a:r>
            <a:r>
              <a:rPr lang="en-US" sz="2400" i="1" dirty="0"/>
              <a:t>salary</a:t>
            </a:r>
            <a:r>
              <a:rPr lang="en-US" sz="2400" dirty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values in the </a:t>
            </a:r>
            <a:r>
              <a:rPr lang="en-US" sz="2400" i="1" dirty="0"/>
              <a:t>salary</a:t>
            </a:r>
            <a:r>
              <a:rPr lang="en-US" sz="2400" dirty="0"/>
              <a:t> column (use </a:t>
            </a:r>
            <a:r>
              <a:rPr lang="en-US" sz="2400" i="1" dirty="0"/>
              <a:t>count</a:t>
            </a:r>
            <a:r>
              <a:rPr lang="en-US" sz="2400" dirty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average salary;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018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data into groups based on some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</a:t>
            </a:r>
            <a:r>
              <a:rPr lang="en-US" sz="2400" dirty="0" err="1"/>
              <a:t>dplyr</a:t>
            </a:r>
            <a:r>
              <a:rPr lang="en-US" sz="2400" dirty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Once </a:t>
            </a:r>
            <a:r>
              <a:rPr lang="en-US" sz="2400" dirty="0" err="1"/>
              <a:t>groupby</a:t>
            </a:r>
            <a:r>
              <a:rPr lang="en-US" sz="2400" dirty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0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/>
              <a:t>groupby</a:t>
            </a:r>
            <a:r>
              <a:rPr lang="en-US" sz="2400" dirty="0"/>
              <a:t> performance notes:</a:t>
            </a:r>
          </a:p>
          <a:p>
            <a:pPr lvl="1"/>
            <a:r>
              <a:rPr lang="en-US" sz="2400" dirty="0"/>
              <a:t>- no grouping/splitting occurs until it's needed. Creating the </a:t>
            </a:r>
            <a:r>
              <a:rPr lang="en-US" sz="2400" i="1" dirty="0" err="1"/>
              <a:t>groupby</a:t>
            </a:r>
            <a:r>
              <a:rPr lang="en-US" sz="2400" dirty="0"/>
              <a:t> object only verifies that you have passed a valid mapping</a:t>
            </a:r>
          </a:p>
          <a:p>
            <a:pPr lvl="1"/>
            <a:r>
              <a:rPr lang="en-US" sz="2400" dirty="0"/>
              <a:t>- by default the group keys are sorted during the </a:t>
            </a:r>
            <a:r>
              <a:rPr lang="en-US" sz="2400" i="1" dirty="0" err="1"/>
              <a:t>groupby</a:t>
            </a:r>
            <a:r>
              <a:rPr lang="en-US" sz="2400" dirty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:p14="http://schemas.microsoft.com/office/powerpoint/2010/main" val="2525210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popular Python toolboxes/libraries: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libraries</a:t>
            </a:r>
          </a:p>
          <a:p>
            <a:pPr lvl="1"/>
            <a:r>
              <a:rPr lang="en-US" dirty="0" err="1"/>
              <a:t>matplotlib</a:t>
            </a:r>
            <a:endParaRPr lang="en-US" dirty="0"/>
          </a:p>
          <a:p>
            <a:pPr lvl="1"/>
            <a:r>
              <a:rPr lang="en-US" dirty="0" err="1"/>
              <a:t>Seaborn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and many more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364736" y="2383536"/>
            <a:ext cx="2584704" cy="19812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All these libraries are installed on the SCC</a:t>
            </a:r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 and/or columns, using their positions we can use method </a:t>
            </a:r>
            <a:r>
              <a:rPr lang="en-US" sz="2400" dirty="0" err="1"/>
              <a:t>iloc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 are marked as </a:t>
            </a:r>
            <a:r>
              <a:rPr lang="en-US" sz="2400" dirty="0" err="1"/>
              <a:t>NaN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67797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missing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observations where all cells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(axis=1, 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column if all the values are</a:t>
                      </a:r>
                      <a:r>
                        <a:rPr lang="en-US" baseline="0" dirty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(thresh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rows that contain less than 5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missing values with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isnull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value is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notnull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for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NumPy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other python libraries are 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all values are missing, the sum will be equal to </a:t>
            </a:r>
            <a:r>
              <a:rPr lang="en-US" sz="2400" dirty="0" err="1"/>
              <a:t>NaN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cumsum</a:t>
            </a:r>
            <a:r>
              <a:rPr lang="en-US" sz="2400" dirty="0"/>
              <a:t>() and </a:t>
            </a:r>
            <a:r>
              <a:rPr lang="en-US" sz="2400" dirty="0" err="1"/>
              <a:t>cumprod</a:t>
            </a:r>
            <a:r>
              <a:rPr lang="en-US" sz="2400" dirty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values in </a:t>
            </a:r>
            <a:r>
              <a:rPr lang="en-US" sz="2400" dirty="0" err="1"/>
              <a:t>GroupBy</a:t>
            </a:r>
            <a:r>
              <a:rPr lang="en-US" sz="2400" dirty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descriptive statistics methods have </a:t>
            </a:r>
            <a:r>
              <a:rPr lang="en-US" sz="2400" i="1" dirty="0" err="1"/>
              <a:t>skipna</a:t>
            </a:r>
            <a:r>
              <a:rPr lang="en-US" sz="2400" i="1" dirty="0"/>
              <a:t> </a:t>
            </a:r>
            <a:r>
              <a:rPr lang="en-US" sz="2400" dirty="0"/>
              <a:t>option to control if missing data should be excluded . This value is set to </a:t>
            </a:r>
            <a:r>
              <a:rPr lang="en-US" sz="2400" i="1" dirty="0"/>
              <a:t>True </a:t>
            </a:r>
            <a:r>
              <a:rPr lang="en-US" sz="2400" dirty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3615251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sizes/counts</a:t>
            </a:r>
          </a:p>
          <a:p>
            <a:pPr lvl="1"/>
            <a:endParaRPr lang="en-US" sz="2400" dirty="0"/>
          </a:p>
          <a:p>
            <a:r>
              <a:rPr lang="en-US" sz="2400" dirty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/>
              <a:t>min, max</a:t>
            </a:r>
          </a:p>
          <a:p>
            <a:pPr lvl="1"/>
            <a:r>
              <a:rPr lang="en-US" sz="2400" dirty="0"/>
              <a:t>count, sum, prod</a:t>
            </a:r>
          </a:p>
          <a:p>
            <a:pPr lvl="1"/>
            <a:r>
              <a:rPr lang="en-US" sz="2400" dirty="0"/>
              <a:t>mean, median, mode, mad</a:t>
            </a:r>
          </a:p>
          <a:p>
            <a:pPr lvl="1"/>
            <a:r>
              <a:rPr lang="en-US" sz="2400" dirty="0" err="1"/>
              <a:t>std</a:t>
            </a:r>
            <a:r>
              <a:rPr lang="en-US" sz="2400" dirty="0"/>
              <a:t>, </a:t>
            </a:r>
            <a:r>
              <a:rPr lang="en-US" sz="2400" dirty="0" err="1"/>
              <a:t>var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agg</a:t>
            </a:r>
            <a:r>
              <a:rPr lang="en-US" sz="2400" dirty="0"/>
              <a:t>() method are useful when multiple statistics are computed per column:</a:t>
            </a:r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2433"/>
              </p:ext>
            </p:extLst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statistics (count, mean, </a:t>
                      </a:r>
                      <a:r>
                        <a:rPr lang="en-US" dirty="0" err="1"/>
                        <a:t>std</a:t>
                      </a:r>
                      <a:r>
                        <a:rPr lang="en-US" dirty="0"/>
                        <a:t>, min, quantiles,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average, median 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and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to explore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3993925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show graphs within Python notebook include inline directive: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533" y="4893603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489360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Seaborn</a:t>
            </a:r>
            <a:r>
              <a:rPr lang="en-US" sz="2400" dirty="0"/>
              <a:t> package is built on </a:t>
            </a:r>
            <a:r>
              <a:rPr lang="en-US" sz="2400" dirty="0" err="1"/>
              <a:t>matplotlib</a:t>
            </a:r>
            <a:r>
              <a:rPr lang="en-US" sz="2400" dirty="0"/>
              <a:t> but provides high level interface for drawing attractive statistical graphics, similar to ggplot2 library in R. It specifically targets statistical data visualization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3562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00170"/>
              </p:ext>
            </p:extLst>
          </p:nvPr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categorical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25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1089" y="1534678"/>
            <a:ext cx="8817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statsmodel</a:t>
            </a:r>
            <a:r>
              <a:rPr lang="en-US" dirty="0"/>
              <a:t> and </a:t>
            </a:r>
            <a:r>
              <a:rPr lang="en-US" dirty="0" err="1"/>
              <a:t>scikit</a:t>
            </a:r>
            <a:r>
              <a:rPr lang="en-US" dirty="0"/>
              <a:t>-learn - both have a number of function for statistical analysis</a:t>
            </a:r>
          </a:p>
          <a:p>
            <a:endParaRPr lang="en-US" dirty="0"/>
          </a:p>
          <a:p>
            <a:r>
              <a:rPr lang="en-US" dirty="0"/>
              <a:t>The first one is mostly used for regular analysis using R style formulas, while   </a:t>
            </a:r>
            <a:r>
              <a:rPr lang="en-US" dirty="0" err="1"/>
              <a:t>scikit</a:t>
            </a:r>
            <a:r>
              <a:rPr lang="en-US" dirty="0"/>
              <a:t>-learn is more tailored for Machine Learning.</a:t>
            </a:r>
          </a:p>
          <a:p>
            <a:endParaRPr lang="en-US" dirty="0"/>
          </a:p>
          <a:p>
            <a:r>
              <a:rPr lang="en-US" dirty="0" err="1"/>
              <a:t>statsmodels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ANOVA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hypothesis </a:t>
            </a:r>
            <a:r>
              <a:rPr lang="en-US" dirty="0" err="1"/>
              <a:t>testings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kmeans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See examples in the Tutorial Notebook</a:t>
            </a:r>
          </a:p>
        </p:txBody>
      </p:sp>
    </p:spTree>
    <p:extLst>
      <p:ext uri="{BB962C8B-B14F-4D97-AF65-F5344CB8AC3E}">
        <p14:creationId xmlns:p14="http://schemas.microsoft.com/office/powerpoint/2010/main" val="3843749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 you for attending the tutorial.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fill the evaluation form: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http://scv.bu.edu/survey/tutorial_evaluation.html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Questions:</a:t>
            </a:r>
          </a:p>
          <a:p>
            <a:pPr marL="0" indent="0">
              <a:buNone/>
            </a:pPr>
            <a:r>
              <a:rPr lang="en-US" dirty="0"/>
              <a:t>	email: </a:t>
            </a:r>
            <a:r>
              <a:rPr lang="en-US" dirty="0">
                <a:hlinkClick r:id="rId3"/>
              </a:rPr>
              <a:t>koleinik@bu.edu</a:t>
            </a:r>
            <a:r>
              <a:rPr lang="en-US" dirty="0"/>
              <a:t>  (Katia Oleinik)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2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part of </a:t>
            </a:r>
            <a:r>
              <a:rPr lang="en-US" dirty="0" err="1"/>
              <a:t>SciPy</a:t>
            </a:r>
            <a:r>
              <a:rPr lang="en-US" dirty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SciKit</a:t>
            </a:r>
            <a:r>
              <a:rPr lang="en-US" i="1" dirty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matplotlib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2D plotting library which produces publication quality figures in a variety of hardcopy formats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 plots, scatter plots, </a:t>
            </a:r>
            <a:r>
              <a:rPr lang="en-US" dirty="0" err="1"/>
              <a:t>barcharts</a:t>
            </a:r>
            <a:r>
              <a:rPr lang="en-US" dirty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Seaborn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based on </a:t>
            </a:r>
            <a:r>
              <a:rPr lang="en-US" dirty="0" err="1"/>
              <a:t>matplotlib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2893</Words>
  <Application>Microsoft Office PowerPoint</Application>
  <PresentationFormat>Widescreen</PresentationFormat>
  <Paragraphs>480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Wingdings</vt:lpstr>
      <vt:lpstr>Office Theme</vt:lpstr>
      <vt:lpstr>Python for Data Analysis</vt:lpstr>
      <vt:lpstr>Tutorial Content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Login to the Shared Computing Cluster</vt:lpstr>
      <vt:lpstr>Selecting Python Version on the SCC</vt:lpstr>
      <vt:lpstr>Download tutorial notebook</vt:lpstr>
      <vt:lpstr>Start Jupyter nootebook</vt:lpstr>
      <vt:lpstr>Loading Python Libraries</vt:lpstr>
      <vt:lpstr>Reading data using pandas</vt:lpstr>
      <vt:lpstr>Exploring data frames</vt:lpstr>
      <vt:lpstr>      Hands-on exercises</vt:lpstr>
      <vt:lpstr>Data Frame data types</vt:lpstr>
      <vt:lpstr>Data Frame data types</vt:lpstr>
      <vt:lpstr>Data Frames attributes</vt:lpstr>
      <vt:lpstr>      Hands-on exercises</vt:lpstr>
      <vt:lpstr>Data Frames methods</vt:lpstr>
      <vt:lpstr>      Hands-on exercises</vt:lpstr>
      <vt:lpstr>Selecting a column in a Data Frame</vt:lpstr>
      <vt:lpstr>      Hands-on exercises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Graphics to explore the data</vt:lpstr>
      <vt:lpstr>Graphics</vt:lpstr>
      <vt:lpstr>Basic statistical Analysis</vt:lpstr>
      <vt:lpstr>Conclusion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Ibrahim Aljarah</cp:lastModifiedBy>
  <cp:revision>93</cp:revision>
  <dcterms:created xsi:type="dcterms:W3CDTF">2017-08-29T17:00:17Z</dcterms:created>
  <dcterms:modified xsi:type="dcterms:W3CDTF">2022-04-15T09:39:09Z</dcterms:modified>
</cp:coreProperties>
</file>