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8" r:id="rId1"/>
  </p:sldMasterIdLst>
  <p:notesMasterIdLst>
    <p:notesMasterId r:id="rId15"/>
  </p:notesMasterIdLst>
  <p:sldIdLst>
    <p:sldId id="270"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JO"/>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EDC1C59F-9CA5-BD4A-9FFF-EE819B695F45}" type="datetimeFigureOut">
              <a:rPr lang="ar-JO" smtClean="0"/>
              <a:t>19/06/1444</a:t>
            </a:fld>
            <a:endParaRPr lang="ar-JO"/>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JO"/>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JO"/>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2FF9EAA-1DA2-9B44-9EAA-0D707E526717}" type="slidenum">
              <a:rPr lang="ar-JO" smtClean="0"/>
              <a:t>‹#›</a:t>
            </a:fld>
            <a:endParaRPr lang="ar-JO"/>
          </a:p>
        </p:txBody>
      </p:sp>
    </p:spTree>
    <p:extLst>
      <p:ext uri="{BB962C8B-B14F-4D97-AF65-F5344CB8AC3E}">
        <p14:creationId xmlns:p14="http://schemas.microsoft.com/office/powerpoint/2010/main" val="13471674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dirty="0"/>
          </a:p>
        </p:txBody>
      </p:sp>
      <p:sp>
        <p:nvSpPr>
          <p:cNvPr id="4" name="عنصر نائب لرقم الشريحة 3"/>
          <p:cNvSpPr>
            <a:spLocks noGrp="1"/>
          </p:cNvSpPr>
          <p:nvPr>
            <p:ph type="sldNum" sz="quarter" idx="5"/>
          </p:nvPr>
        </p:nvSpPr>
        <p:spPr/>
        <p:txBody>
          <a:bodyPr/>
          <a:lstStyle/>
          <a:p>
            <a:fld id="{92FF9EAA-1DA2-9B44-9EAA-0D707E526717}" type="slidenum">
              <a:rPr lang="ar-JO" smtClean="0"/>
              <a:t>9</a:t>
            </a:fld>
            <a:endParaRPr lang="ar-JO"/>
          </a:p>
        </p:txBody>
      </p:sp>
    </p:spTree>
    <p:extLst>
      <p:ext uri="{BB962C8B-B14F-4D97-AF65-F5344CB8AC3E}">
        <p14:creationId xmlns:p14="http://schemas.microsoft.com/office/powerpoint/2010/main" val="2324600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18CEFC52-3BE3-2A4C-B31C-ED4DC363E3BC}" type="datetimeFigureOut">
              <a:rPr lang="ar-JO" smtClean="0"/>
              <a:t>19/06/1444</a:t>
            </a:fld>
            <a:endParaRPr lang="ar-JO"/>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ar-JO"/>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9A865C93-0C13-8644-9F70-0326211A3E7D}" type="slidenum">
              <a:rPr lang="ar-JO" smtClean="0"/>
              <a:t>‹#›</a:t>
            </a:fld>
            <a:endParaRPr lang="ar-JO"/>
          </a:p>
        </p:txBody>
      </p:sp>
    </p:spTree>
    <p:extLst>
      <p:ext uri="{BB962C8B-B14F-4D97-AF65-F5344CB8AC3E}">
        <p14:creationId xmlns:p14="http://schemas.microsoft.com/office/powerpoint/2010/main" val="1185138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EFC52-3BE3-2A4C-B31C-ED4DC363E3BC}" type="datetimeFigureOut">
              <a:rPr lang="ar-JO" smtClean="0"/>
              <a:t>19/06/1444</a:t>
            </a:fld>
            <a:endParaRPr lang="ar-JO"/>
          </a:p>
        </p:txBody>
      </p:sp>
      <p:sp>
        <p:nvSpPr>
          <p:cNvPr id="6" name="Footer Placeholder 5"/>
          <p:cNvSpPr>
            <a:spLocks noGrp="1"/>
          </p:cNvSpPr>
          <p:nvPr>
            <p:ph type="ftr" sz="quarter" idx="11"/>
          </p:nvPr>
        </p:nvSpPr>
        <p:spPr/>
        <p:txBody>
          <a:bodyPr/>
          <a:lstStyle/>
          <a:p>
            <a:endParaRPr lang="ar-JO"/>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A865C93-0C13-8644-9F70-0326211A3E7D}" type="slidenum">
              <a:rPr lang="ar-JO" smtClean="0"/>
              <a:t>‹#›</a:t>
            </a:fld>
            <a:endParaRPr lang="ar-JO"/>
          </a:p>
        </p:txBody>
      </p:sp>
    </p:spTree>
    <p:extLst>
      <p:ext uri="{BB962C8B-B14F-4D97-AF65-F5344CB8AC3E}">
        <p14:creationId xmlns:p14="http://schemas.microsoft.com/office/powerpoint/2010/main" val="46108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CEFC52-3BE3-2A4C-B31C-ED4DC363E3BC}" type="datetimeFigureOut">
              <a:rPr lang="ar-JO" smtClean="0"/>
              <a:t>19/06/1444</a:t>
            </a:fld>
            <a:endParaRPr lang="ar-JO"/>
          </a:p>
        </p:txBody>
      </p:sp>
      <p:sp>
        <p:nvSpPr>
          <p:cNvPr id="5" name="Footer Placeholder 4"/>
          <p:cNvSpPr>
            <a:spLocks noGrp="1"/>
          </p:cNvSpPr>
          <p:nvPr>
            <p:ph type="ftr" sz="quarter" idx="11"/>
          </p:nvPr>
        </p:nvSpPr>
        <p:spPr/>
        <p:txBody>
          <a:bodyPr/>
          <a:lstStyle/>
          <a:p>
            <a:endParaRPr lang="ar-JO"/>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865C93-0C13-8644-9F70-0326211A3E7D}" type="slidenum">
              <a:rPr lang="ar-JO" smtClean="0"/>
              <a:t>‹#›</a:t>
            </a:fld>
            <a:endParaRPr lang="ar-JO"/>
          </a:p>
        </p:txBody>
      </p:sp>
    </p:spTree>
    <p:extLst>
      <p:ext uri="{BB962C8B-B14F-4D97-AF65-F5344CB8AC3E}">
        <p14:creationId xmlns:p14="http://schemas.microsoft.com/office/powerpoint/2010/main" val="1082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CEFC52-3BE3-2A4C-B31C-ED4DC363E3BC}" type="datetimeFigureOut">
              <a:rPr lang="ar-JO" smtClean="0"/>
              <a:t>19/06/1444</a:t>
            </a:fld>
            <a:endParaRPr lang="ar-JO"/>
          </a:p>
        </p:txBody>
      </p:sp>
      <p:sp>
        <p:nvSpPr>
          <p:cNvPr id="5" name="Footer Placeholder 4"/>
          <p:cNvSpPr>
            <a:spLocks noGrp="1"/>
          </p:cNvSpPr>
          <p:nvPr>
            <p:ph type="ftr" sz="quarter" idx="11"/>
          </p:nvPr>
        </p:nvSpPr>
        <p:spPr/>
        <p:txBody>
          <a:bodyPr/>
          <a:lstStyle/>
          <a:p>
            <a:endParaRPr lang="ar-JO"/>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865C93-0C13-8644-9F70-0326211A3E7D}" type="slidenum">
              <a:rPr lang="ar-JO" smtClean="0"/>
              <a:t>‹#›</a:t>
            </a:fld>
            <a:endParaRPr lang="ar-JO"/>
          </a:p>
        </p:txBody>
      </p:sp>
    </p:spTree>
    <p:extLst>
      <p:ext uri="{BB962C8B-B14F-4D97-AF65-F5344CB8AC3E}">
        <p14:creationId xmlns:p14="http://schemas.microsoft.com/office/powerpoint/2010/main" val="408209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CEFC52-3BE3-2A4C-B31C-ED4DC363E3BC}" type="datetimeFigureOut">
              <a:rPr lang="ar-JO" smtClean="0"/>
              <a:t>19/06/1444</a:t>
            </a:fld>
            <a:endParaRPr lang="ar-JO"/>
          </a:p>
        </p:txBody>
      </p:sp>
      <p:sp>
        <p:nvSpPr>
          <p:cNvPr id="5" name="Footer Placeholder 4"/>
          <p:cNvSpPr>
            <a:spLocks noGrp="1"/>
          </p:cNvSpPr>
          <p:nvPr>
            <p:ph type="ftr" sz="quarter" idx="11"/>
          </p:nvPr>
        </p:nvSpPr>
        <p:spPr/>
        <p:txBody>
          <a:bodyPr/>
          <a:lstStyle/>
          <a:p>
            <a:endParaRPr lang="ar-JO"/>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865C93-0C13-8644-9F70-0326211A3E7D}" type="slidenum">
              <a:rPr lang="ar-JO" smtClean="0"/>
              <a:t>‹#›</a:t>
            </a:fld>
            <a:endParaRPr lang="ar-JO"/>
          </a:p>
        </p:txBody>
      </p:sp>
    </p:spTree>
    <p:extLst>
      <p:ext uri="{BB962C8B-B14F-4D97-AF65-F5344CB8AC3E}">
        <p14:creationId xmlns:p14="http://schemas.microsoft.com/office/powerpoint/2010/main" val="1606778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8CEFC52-3BE3-2A4C-B31C-ED4DC363E3BC}" type="datetimeFigureOut">
              <a:rPr lang="ar-JO" smtClean="0"/>
              <a:t>19/06/1444</a:t>
            </a:fld>
            <a:endParaRPr lang="ar-JO"/>
          </a:p>
        </p:txBody>
      </p:sp>
      <p:sp>
        <p:nvSpPr>
          <p:cNvPr id="8" name="Footer Placeholder 7"/>
          <p:cNvSpPr>
            <a:spLocks noGrp="1"/>
          </p:cNvSpPr>
          <p:nvPr>
            <p:ph type="ftr" sz="quarter" idx="11"/>
          </p:nvPr>
        </p:nvSpPr>
        <p:spPr/>
        <p:txBody>
          <a:bodyPr/>
          <a:lstStyle/>
          <a:p>
            <a:endParaRPr lang="ar-JO"/>
          </a:p>
        </p:txBody>
      </p:sp>
      <p:sp>
        <p:nvSpPr>
          <p:cNvPr id="9" name="Slide Number Placeholder 8"/>
          <p:cNvSpPr>
            <a:spLocks noGrp="1"/>
          </p:cNvSpPr>
          <p:nvPr>
            <p:ph type="sldNum" sz="quarter" idx="12"/>
          </p:nvPr>
        </p:nvSpPr>
        <p:spPr/>
        <p:txBody>
          <a:bodyPr/>
          <a:lstStyle/>
          <a:p>
            <a:fld id="{9A865C93-0C13-8644-9F70-0326211A3E7D}" type="slidenum">
              <a:rPr lang="ar-JO" smtClean="0"/>
              <a:t>‹#›</a:t>
            </a:fld>
            <a:endParaRPr lang="ar-JO"/>
          </a:p>
        </p:txBody>
      </p:sp>
    </p:spTree>
    <p:extLst>
      <p:ext uri="{BB962C8B-B14F-4D97-AF65-F5344CB8AC3E}">
        <p14:creationId xmlns:p14="http://schemas.microsoft.com/office/powerpoint/2010/main" val="1297706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8CEFC52-3BE3-2A4C-B31C-ED4DC363E3BC}" type="datetimeFigureOut">
              <a:rPr lang="ar-JO" smtClean="0"/>
              <a:t>19/06/1444</a:t>
            </a:fld>
            <a:endParaRPr lang="ar-JO"/>
          </a:p>
        </p:txBody>
      </p:sp>
      <p:sp>
        <p:nvSpPr>
          <p:cNvPr id="8" name="Footer Placeholder 7"/>
          <p:cNvSpPr>
            <a:spLocks noGrp="1"/>
          </p:cNvSpPr>
          <p:nvPr>
            <p:ph type="ftr" sz="quarter" idx="11"/>
          </p:nvPr>
        </p:nvSpPr>
        <p:spPr/>
        <p:txBody>
          <a:bodyPr/>
          <a:lstStyle/>
          <a:p>
            <a:endParaRPr lang="ar-JO"/>
          </a:p>
        </p:txBody>
      </p:sp>
      <p:sp>
        <p:nvSpPr>
          <p:cNvPr id="9" name="Slide Number Placeholder 8"/>
          <p:cNvSpPr>
            <a:spLocks noGrp="1"/>
          </p:cNvSpPr>
          <p:nvPr>
            <p:ph type="sldNum" sz="quarter" idx="12"/>
          </p:nvPr>
        </p:nvSpPr>
        <p:spPr/>
        <p:txBody>
          <a:bodyPr/>
          <a:lstStyle/>
          <a:p>
            <a:fld id="{9A865C93-0C13-8644-9F70-0326211A3E7D}" type="slidenum">
              <a:rPr lang="ar-JO" smtClean="0"/>
              <a:t>‹#›</a:t>
            </a:fld>
            <a:endParaRPr lang="ar-JO"/>
          </a:p>
        </p:txBody>
      </p:sp>
    </p:spTree>
    <p:extLst>
      <p:ext uri="{BB962C8B-B14F-4D97-AF65-F5344CB8AC3E}">
        <p14:creationId xmlns:p14="http://schemas.microsoft.com/office/powerpoint/2010/main" val="3160661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CEFC52-3BE3-2A4C-B31C-ED4DC363E3BC}" type="datetimeFigureOut">
              <a:rPr lang="ar-JO" smtClean="0"/>
              <a:t>19/06/1444</a:t>
            </a:fld>
            <a:endParaRPr lang="ar-JO"/>
          </a:p>
        </p:txBody>
      </p:sp>
      <p:sp>
        <p:nvSpPr>
          <p:cNvPr id="5" name="Footer Placeholder 4"/>
          <p:cNvSpPr>
            <a:spLocks noGrp="1"/>
          </p:cNvSpPr>
          <p:nvPr>
            <p:ph type="ftr" sz="quarter" idx="11"/>
          </p:nvPr>
        </p:nvSpPr>
        <p:spPr/>
        <p:txBody>
          <a:bodyPr/>
          <a:lstStyle/>
          <a:p>
            <a:endParaRPr lang="ar-JO"/>
          </a:p>
        </p:txBody>
      </p:sp>
      <p:sp>
        <p:nvSpPr>
          <p:cNvPr id="6" name="Slide Number Placeholder 5"/>
          <p:cNvSpPr>
            <a:spLocks noGrp="1"/>
          </p:cNvSpPr>
          <p:nvPr>
            <p:ph type="sldNum" sz="quarter" idx="12"/>
          </p:nvPr>
        </p:nvSpPr>
        <p:spPr/>
        <p:txBody>
          <a:bodyPr/>
          <a:lstStyle/>
          <a:p>
            <a:fld id="{9A865C93-0C13-8644-9F70-0326211A3E7D}" type="slidenum">
              <a:rPr lang="ar-JO" smtClean="0"/>
              <a:t>‹#›</a:t>
            </a:fld>
            <a:endParaRPr lang="ar-JO"/>
          </a:p>
        </p:txBody>
      </p:sp>
    </p:spTree>
    <p:extLst>
      <p:ext uri="{BB962C8B-B14F-4D97-AF65-F5344CB8AC3E}">
        <p14:creationId xmlns:p14="http://schemas.microsoft.com/office/powerpoint/2010/main" val="1219662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CEFC52-3BE3-2A4C-B31C-ED4DC363E3BC}" type="datetimeFigureOut">
              <a:rPr lang="ar-JO" smtClean="0"/>
              <a:t>19/06/1444</a:t>
            </a:fld>
            <a:endParaRPr lang="ar-JO"/>
          </a:p>
        </p:txBody>
      </p:sp>
      <p:sp>
        <p:nvSpPr>
          <p:cNvPr id="5" name="Footer Placeholder 4"/>
          <p:cNvSpPr>
            <a:spLocks noGrp="1"/>
          </p:cNvSpPr>
          <p:nvPr>
            <p:ph type="ftr" sz="quarter" idx="11"/>
          </p:nvPr>
        </p:nvSpPr>
        <p:spPr/>
        <p:txBody>
          <a:bodyPr/>
          <a:lstStyle/>
          <a:p>
            <a:endParaRPr lang="ar-JO"/>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865C93-0C13-8644-9F70-0326211A3E7D}" type="slidenum">
              <a:rPr lang="ar-JO" smtClean="0"/>
              <a:t>‹#›</a:t>
            </a:fld>
            <a:endParaRPr lang="ar-JO"/>
          </a:p>
        </p:txBody>
      </p:sp>
    </p:spTree>
    <p:extLst>
      <p:ext uri="{BB962C8B-B14F-4D97-AF65-F5344CB8AC3E}">
        <p14:creationId xmlns:p14="http://schemas.microsoft.com/office/powerpoint/2010/main" val="4284624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CEFC52-3BE3-2A4C-B31C-ED4DC363E3BC}" type="datetimeFigureOut">
              <a:rPr lang="ar-JO" smtClean="0"/>
              <a:t>19/06/1444</a:t>
            </a:fld>
            <a:endParaRPr lang="ar-JO"/>
          </a:p>
        </p:txBody>
      </p:sp>
      <p:sp>
        <p:nvSpPr>
          <p:cNvPr id="5" name="Footer Placeholder 4"/>
          <p:cNvSpPr>
            <a:spLocks noGrp="1"/>
          </p:cNvSpPr>
          <p:nvPr>
            <p:ph type="ftr" sz="quarter" idx="11"/>
          </p:nvPr>
        </p:nvSpPr>
        <p:spPr/>
        <p:txBody>
          <a:bodyPr/>
          <a:lstStyle>
            <a:lvl1pPr>
              <a:defRPr sz="1000" b="1"/>
            </a:lvl1pPr>
          </a:lstStyle>
          <a:p>
            <a:endParaRPr lang="ar-JO"/>
          </a:p>
        </p:txBody>
      </p:sp>
      <p:sp>
        <p:nvSpPr>
          <p:cNvPr id="6" name="Slide Number Placeholder 5"/>
          <p:cNvSpPr>
            <a:spLocks noGrp="1"/>
          </p:cNvSpPr>
          <p:nvPr>
            <p:ph type="sldNum" sz="quarter" idx="12"/>
          </p:nvPr>
        </p:nvSpPr>
        <p:spPr/>
        <p:txBody>
          <a:bodyPr/>
          <a:lstStyle/>
          <a:p>
            <a:fld id="{9A865C93-0C13-8644-9F70-0326211A3E7D}" type="slidenum">
              <a:rPr lang="ar-JO" smtClean="0"/>
              <a:t>‹#›</a:t>
            </a:fld>
            <a:endParaRPr lang="ar-JO"/>
          </a:p>
        </p:txBody>
      </p:sp>
    </p:spTree>
    <p:extLst>
      <p:ext uri="{BB962C8B-B14F-4D97-AF65-F5344CB8AC3E}">
        <p14:creationId xmlns:p14="http://schemas.microsoft.com/office/powerpoint/2010/main" val="4031739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CEFC52-3BE3-2A4C-B31C-ED4DC363E3BC}" type="datetimeFigureOut">
              <a:rPr lang="ar-JO" smtClean="0"/>
              <a:t>19/06/1444</a:t>
            </a:fld>
            <a:endParaRPr lang="ar-JO"/>
          </a:p>
        </p:txBody>
      </p:sp>
      <p:sp>
        <p:nvSpPr>
          <p:cNvPr id="5" name="Footer Placeholder 4"/>
          <p:cNvSpPr>
            <a:spLocks noGrp="1"/>
          </p:cNvSpPr>
          <p:nvPr>
            <p:ph type="ftr" sz="quarter" idx="11"/>
          </p:nvPr>
        </p:nvSpPr>
        <p:spPr/>
        <p:txBody>
          <a:bodyPr/>
          <a:lstStyle>
            <a:lvl1pPr>
              <a:defRPr sz="1000" b="1"/>
            </a:lvl1pPr>
          </a:lstStyle>
          <a:p>
            <a:endParaRPr lang="ar-JO"/>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865C93-0C13-8644-9F70-0326211A3E7D}" type="slidenum">
              <a:rPr lang="ar-JO" smtClean="0"/>
              <a:t>‹#›</a:t>
            </a:fld>
            <a:endParaRPr lang="ar-JO"/>
          </a:p>
        </p:txBody>
      </p:sp>
    </p:spTree>
    <p:extLst>
      <p:ext uri="{BB962C8B-B14F-4D97-AF65-F5344CB8AC3E}">
        <p14:creationId xmlns:p14="http://schemas.microsoft.com/office/powerpoint/2010/main" val="2948950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CEFC52-3BE3-2A4C-B31C-ED4DC363E3BC}" type="datetimeFigureOut">
              <a:rPr lang="ar-JO" smtClean="0"/>
              <a:t>19/06/1444</a:t>
            </a:fld>
            <a:endParaRPr lang="ar-JO"/>
          </a:p>
        </p:txBody>
      </p:sp>
      <p:sp>
        <p:nvSpPr>
          <p:cNvPr id="6" name="Footer Placeholder 5"/>
          <p:cNvSpPr>
            <a:spLocks noGrp="1"/>
          </p:cNvSpPr>
          <p:nvPr>
            <p:ph type="ftr" sz="quarter" idx="11"/>
          </p:nvPr>
        </p:nvSpPr>
        <p:spPr/>
        <p:txBody>
          <a:bodyPr/>
          <a:lstStyle/>
          <a:p>
            <a:endParaRPr lang="ar-JO"/>
          </a:p>
        </p:txBody>
      </p:sp>
      <p:sp>
        <p:nvSpPr>
          <p:cNvPr id="7" name="Slide Number Placeholder 6"/>
          <p:cNvSpPr>
            <a:spLocks noGrp="1"/>
          </p:cNvSpPr>
          <p:nvPr>
            <p:ph type="sldNum" sz="quarter" idx="12"/>
          </p:nvPr>
        </p:nvSpPr>
        <p:spPr/>
        <p:txBody>
          <a:bodyPr/>
          <a:lstStyle/>
          <a:p>
            <a:fld id="{9A865C93-0C13-8644-9F70-0326211A3E7D}" type="slidenum">
              <a:rPr lang="ar-JO" smtClean="0"/>
              <a:t>‹#›</a:t>
            </a:fld>
            <a:endParaRPr lang="ar-JO"/>
          </a:p>
        </p:txBody>
      </p:sp>
    </p:spTree>
    <p:extLst>
      <p:ext uri="{BB962C8B-B14F-4D97-AF65-F5344CB8AC3E}">
        <p14:creationId xmlns:p14="http://schemas.microsoft.com/office/powerpoint/2010/main" val="283170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CEFC52-3BE3-2A4C-B31C-ED4DC363E3BC}" type="datetimeFigureOut">
              <a:rPr lang="ar-JO" smtClean="0"/>
              <a:t>19/06/1444</a:t>
            </a:fld>
            <a:endParaRPr lang="ar-JO"/>
          </a:p>
        </p:txBody>
      </p:sp>
      <p:sp>
        <p:nvSpPr>
          <p:cNvPr id="8" name="Footer Placeholder 7"/>
          <p:cNvSpPr>
            <a:spLocks noGrp="1"/>
          </p:cNvSpPr>
          <p:nvPr>
            <p:ph type="ftr" sz="quarter" idx="11"/>
          </p:nvPr>
        </p:nvSpPr>
        <p:spPr/>
        <p:txBody>
          <a:bodyPr/>
          <a:lstStyle/>
          <a:p>
            <a:endParaRPr lang="ar-JO"/>
          </a:p>
        </p:txBody>
      </p:sp>
      <p:sp>
        <p:nvSpPr>
          <p:cNvPr id="9" name="Slide Number Placeholder 8"/>
          <p:cNvSpPr>
            <a:spLocks noGrp="1"/>
          </p:cNvSpPr>
          <p:nvPr>
            <p:ph type="sldNum" sz="quarter" idx="12"/>
          </p:nvPr>
        </p:nvSpPr>
        <p:spPr/>
        <p:txBody>
          <a:bodyPr/>
          <a:lstStyle/>
          <a:p>
            <a:fld id="{9A865C93-0C13-8644-9F70-0326211A3E7D}" type="slidenum">
              <a:rPr lang="ar-JO" smtClean="0"/>
              <a:t>‹#›</a:t>
            </a:fld>
            <a:endParaRPr lang="ar-JO"/>
          </a:p>
        </p:txBody>
      </p:sp>
    </p:spTree>
    <p:extLst>
      <p:ext uri="{BB962C8B-B14F-4D97-AF65-F5344CB8AC3E}">
        <p14:creationId xmlns:p14="http://schemas.microsoft.com/office/powerpoint/2010/main" val="224773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CEFC52-3BE3-2A4C-B31C-ED4DC363E3BC}" type="datetimeFigureOut">
              <a:rPr lang="ar-JO" smtClean="0"/>
              <a:t>19/06/1444</a:t>
            </a:fld>
            <a:endParaRPr lang="ar-JO"/>
          </a:p>
        </p:txBody>
      </p:sp>
      <p:sp>
        <p:nvSpPr>
          <p:cNvPr id="4" name="Footer Placeholder 3"/>
          <p:cNvSpPr>
            <a:spLocks noGrp="1"/>
          </p:cNvSpPr>
          <p:nvPr>
            <p:ph type="ftr" sz="quarter" idx="11"/>
          </p:nvPr>
        </p:nvSpPr>
        <p:spPr/>
        <p:txBody>
          <a:bodyPr/>
          <a:lstStyle/>
          <a:p>
            <a:endParaRPr lang="ar-JO"/>
          </a:p>
        </p:txBody>
      </p:sp>
      <p:sp>
        <p:nvSpPr>
          <p:cNvPr id="5" name="Slide Number Placeholder 4"/>
          <p:cNvSpPr>
            <a:spLocks noGrp="1"/>
          </p:cNvSpPr>
          <p:nvPr>
            <p:ph type="sldNum" sz="quarter" idx="12"/>
          </p:nvPr>
        </p:nvSpPr>
        <p:spPr/>
        <p:txBody>
          <a:bodyPr/>
          <a:lstStyle/>
          <a:p>
            <a:fld id="{9A865C93-0C13-8644-9F70-0326211A3E7D}" type="slidenum">
              <a:rPr lang="ar-JO" smtClean="0"/>
              <a:t>‹#›</a:t>
            </a:fld>
            <a:endParaRPr lang="ar-JO"/>
          </a:p>
        </p:txBody>
      </p:sp>
    </p:spTree>
    <p:extLst>
      <p:ext uri="{BB962C8B-B14F-4D97-AF65-F5344CB8AC3E}">
        <p14:creationId xmlns:p14="http://schemas.microsoft.com/office/powerpoint/2010/main" val="3442289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EFC52-3BE3-2A4C-B31C-ED4DC363E3BC}" type="datetimeFigureOut">
              <a:rPr lang="ar-JO" smtClean="0"/>
              <a:t>19/06/1444</a:t>
            </a:fld>
            <a:endParaRPr lang="ar-JO"/>
          </a:p>
        </p:txBody>
      </p:sp>
      <p:sp>
        <p:nvSpPr>
          <p:cNvPr id="3" name="Footer Placeholder 2"/>
          <p:cNvSpPr>
            <a:spLocks noGrp="1"/>
          </p:cNvSpPr>
          <p:nvPr>
            <p:ph type="ftr" sz="quarter" idx="11"/>
          </p:nvPr>
        </p:nvSpPr>
        <p:spPr/>
        <p:txBody>
          <a:bodyPr/>
          <a:lstStyle/>
          <a:p>
            <a:endParaRPr lang="ar-JO"/>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A865C93-0C13-8644-9F70-0326211A3E7D}" type="slidenum">
              <a:rPr lang="ar-JO" smtClean="0"/>
              <a:t>‹#›</a:t>
            </a:fld>
            <a:endParaRPr lang="ar-JO"/>
          </a:p>
        </p:txBody>
      </p:sp>
    </p:spTree>
    <p:extLst>
      <p:ext uri="{BB962C8B-B14F-4D97-AF65-F5344CB8AC3E}">
        <p14:creationId xmlns:p14="http://schemas.microsoft.com/office/powerpoint/2010/main" val="194024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EFC52-3BE3-2A4C-B31C-ED4DC363E3BC}" type="datetimeFigureOut">
              <a:rPr lang="ar-JO" smtClean="0"/>
              <a:t>19/06/1444</a:t>
            </a:fld>
            <a:endParaRPr lang="ar-JO"/>
          </a:p>
        </p:txBody>
      </p:sp>
      <p:sp>
        <p:nvSpPr>
          <p:cNvPr id="6" name="Footer Placeholder 5"/>
          <p:cNvSpPr>
            <a:spLocks noGrp="1"/>
          </p:cNvSpPr>
          <p:nvPr>
            <p:ph type="ftr" sz="quarter" idx="11"/>
          </p:nvPr>
        </p:nvSpPr>
        <p:spPr/>
        <p:txBody>
          <a:bodyPr/>
          <a:lstStyle/>
          <a:p>
            <a:endParaRPr lang="ar-JO"/>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A865C93-0C13-8644-9F70-0326211A3E7D}" type="slidenum">
              <a:rPr lang="ar-JO" smtClean="0"/>
              <a:t>‹#›</a:t>
            </a:fld>
            <a:endParaRPr lang="ar-JO"/>
          </a:p>
        </p:txBody>
      </p:sp>
    </p:spTree>
    <p:extLst>
      <p:ext uri="{BB962C8B-B14F-4D97-AF65-F5344CB8AC3E}">
        <p14:creationId xmlns:p14="http://schemas.microsoft.com/office/powerpoint/2010/main" val="361237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EFC52-3BE3-2A4C-B31C-ED4DC363E3BC}" type="datetimeFigureOut">
              <a:rPr lang="ar-JO" smtClean="0"/>
              <a:t>19/06/1444</a:t>
            </a:fld>
            <a:endParaRPr lang="ar-JO"/>
          </a:p>
        </p:txBody>
      </p:sp>
      <p:sp>
        <p:nvSpPr>
          <p:cNvPr id="6" name="Footer Placeholder 5"/>
          <p:cNvSpPr>
            <a:spLocks noGrp="1"/>
          </p:cNvSpPr>
          <p:nvPr>
            <p:ph type="ftr" sz="quarter" idx="11"/>
          </p:nvPr>
        </p:nvSpPr>
        <p:spPr/>
        <p:txBody>
          <a:bodyPr/>
          <a:lstStyle/>
          <a:p>
            <a:endParaRPr lang="ar-JO"/>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A865C93-0C13-8644-9F70-0326211A3E7D}" type="slidenum">
              <a:rPr lang="ar-JO" smtClean="0"/>
              <a:t>‹#›</a:t>
            </a:fld>
            <a:endParaRPr lang="ar-JO"/>
          </a:p>
        </p:txBody>
      </p:sp>
    </p:spTree>
    <p:extLst>
      <p:ext uri="{BB962C8B-B14F-4D97-AF65-F5344CB8AC3E}">
        <p14:creationId xmlns:p14="http://schemas.microsoft.com/office/powerpoint/2010/main" val="1564737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18CEFC52-3BE3-2A4C-B31C-ED4DC363E3BC}" type="datetimeFigureOut">
              <a:rPr lang="ar-JO" smtClean="0"/>
              <a:t>19/06/1444</a:t>
            </a:fld>
            <a:endParaRPr lang="ar-JO"/>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ar-JO"/>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A865C93-0C13-8644-9F70-0326211A3E7D}" type="slidenum">
              <a:rPr lang="ar-JO" smtClean="0"/>
              <a:t>‹#›</a:t>
            </a:fld>
            <a:endParaRPr lang="ar-JO"/>
          </a:p>
        </p:txBody>
      </p:sp>
    </p:spTree>
    <p:extLst>
      <p:ext uri="{BB962C8B-B14F-4D97-AF65-F5344CB8AC3E}">
        <p14:creationId xmlns:p14="http://schemas.microsoft.com/office/powerpoint/2010/main" val="419053869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edium.com/seed-digital/how-to-business-model-canvas-explained-ad3676b6fe4a"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عنوان 1">
            <a:extLst>
              <a:ext uri="{FF2B5EF4-FFF2-40B4-BE49-F238E27FC236}">
                <a16:creationId xmlns:a16="http://schemas.microsoft.com/office/drawing/2014/main" id="{D641CBC7-DB95-E61D-C4F8-E4A8E1B3ACC2}"/>
              </a:ext>
            </a:extLst>
          </p:cNvPr>
          <p:cNvSpPr txBox="1">
            <a:spLocks noGrp="1"/>
          </p:cNvSpPr>
          <p:nvPr>
            <p:ph type="title"/>
          </p:nvPr>
        </p:nvSpPr>
        <p:spPr>
          <a:xfrm>
            <a:off x="784747" y="475795"/>
            <a:ext cx="10515600" cy="1325563"/>
          </a:xfrm>
          <a:prstGeom prst="rect">
            <a:avLst/>
          </a:prstGeom>
        </p:spPr>
        <p:txBody>
          <a:bodyPr vert="horz" lIns="91440" tIns="45720" rIns="91440" bIns="45720" rtlCol="1" anchor="b">
            <a:normAutofit fontScale="9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5200" b="1" dirty="0">
                <a:solidFill>
                  <a:srgbClr val="00B050"/>
                </a:solidFill>
                <a:latin typeface="Calibri Light" panose="020F0302020204030204" pitchFamily="34" charset="0"/>
              </a:rPr>
              <a:t>BRT Road Cameras</a:t>
            </a:r>
            <a:br>
              <a:rPr lang="en-GB" sz="5200" b="1" dirty="0">
                <a:solidFill>
                  <a:srgbClr val="00B050"/>
                </a:solidFill>
                <a:latin typeface="-webkit-standard"/>
              </a:rPr>
            </a:br>
            <a:r>
              <a:rPr lang="en-GB" sz="5200" b="1" dirty="0">
                <a:latin typeface="Calibri Light" panose="020F0302020204030204" pitchFamily="34" charset="0"/>
              </a:rPr>
              <a:t>Faster and Safer</a:t>
            </a:r>
            <a:endParaRPr lang="en-GB" sz="5200" b="1" dirty="0">
              <a:latin typeface="-webkit-standard"/>
            </a:endParaRPr>
          </a:p>
        </p:txBody>
      </p:sp>
      <p:pic>
        <p:nvPicPr>
          <p:cNvPr id="5" name="صورة 5">
            <a:extLst>
              <a:ext uri="{FF2B5EF4-FFF2-40B4-BE49-F238E27FC236}">
                <a16:creationId xmlns:a16="http://schemas.microsoft.com/office/drawing/2014/main" id="{8E5EFE50-7C53-7849-C954-6417476F5F11}"/>
              </a:ext>
            </a:extLst>
          </p:cNvPr>
          <p:cNvPicPr>
            <a:picLocks noChangeAspect="1"/>
          </p:cNvPicPr>
          <p:nvPr/>
        </p:nvPicPr>
        <p:blipFill>
          <a:blip r:embed="rId2"/>
          <a:stretch>
            <a:fillRect/>
          </a:stretch>
        </p:blipFill>
        <p:spPr>
          <a:xfrm>
            <a:off x="0" y="-1"/>
            <a:ext cx="1842447" cy="1992573"/>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905241763"/>
              </p:ext>
            </p:extLst>
          </p:nvPr>
        </p:nvGraphicFramePr>
        <p:xfrm>
          <a:off x="1897038" y="3098041"/>
          <a:ext cx="9059588" cy="2682240"/>
        </p:xfrm>
        <a:graphic>
          <a:graphicData uri="http://schemas.openxmlformats.org/drawingml/2006/table">
            <a:tbl>
              <a:tblPr firstRow="1" bandRow="1">
                <a:tableStyleId>{7DF18680-E054-41AD-8BC1-D1AEF772440D}</a:tableStyleId>
              </a:tblPr>
              <a:tblGrid>
                <a:gridCol w="4529794">
                  <a:extLst>
                    <a:ext uri="{9D8B030D-6E8A-4147-A177-3AD203B41FA5}">
                      <a16:colId xmlns:a16="http://schemas.microsoft.com/office/drawing/2014/main" val="20000"/>
                    </a:ext>
                  </a:extLst>
                </a:gridCol>
                <a:gridCol w="4529794">
                  <a:extLst>
                    <a:ext uri="{9D8B030D-6E8A-4147-A177-3AD203B41FA5}">
                      <a16:colId xmlns:a16="http://schemas.microsoft.com/office/drawing/2014/main" val="20001"/>
                    </a:ext>
                  </a:extLst>
                </a:gridCol>
              </a:tblGrid>
              <a:tr h="689300">
                <a:tc>
                  <a:txBody>
                    <a:bodyPr/>
                    <a:lstStyle/>
                    <a:p>
                      <a:pPr algn="l"/>
                      <a:r>
                        <a:rPr lang="en-GB" sz="2000" b="1" dirty="0"/>
                        <a:t>Group member </a:t>
                      </a:r>
                      <a:endParaRPr lang="en-US" sz="2000" b="1" dirty="0">
                        <a:solidFill>
                          <a:schemeClr val="tx1"/>
                        </a:solidFill>
                      </a:endParaRPr>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GB" sz="2000" b="1" dirty="0"/>
                        <a:t>ID</a:t>
                      </a:r>
                    </a:p>
                    <a:p>
                      <a:pPr algn="l"/>
                      <a:endParaRPr lang="en-US" sz="2000" b="1" dirty="0"/>
                    </a:p>
                  </a:txBody>
                  <a:tcPr/>
                </a:tc>
                <a:extLst>
                  <a:ext uri="{0D108BD9-81ED-4DB2-BD59-A6C34878D82A}">
                    <a16:rowId xmlns:a16="http://schemas.microsoft.com/office/drawing/2014/main" val="10000"/>
                  </a:ext>
                </a:extLst>
              </a:tr>
              <a:tr h="394403">
                <a:tc>
                  <a:txBody>
                    <a:bodyPr/>
                    <a:lstStyle/>
                    <a:p>
                      <a:pPr algn="l"/>
                      <a:r>
                        <a:rPr lang="en-GB" sz="2000" b="1" dirty="0"/>
                        <a:t>Mohammad </a:t>
                      </a:r>
                      <a:r>
                        <a:rPr lang="en-GB" sz="2000" b="1" dirty="0" err="1"/>
                        <a:t>Roshdi</a:t>
                      </a:r>
                      <a:r>
                        <a:rPr lang="en-GB" sz="2000" b="1" dirty="0"/>
                        <a:t> </a:t>
                      </a:r>
                      <a:r>
                        <a:rPr lang="en-GB" sz="2000" b="1" dirty="0" err="1"/>
                        <a:t>Khatatbeh</a:t>
                      </a:r>
                      <a:endParaRPr lang="en-US" sz="2000" b="1" dirty="0"/>
                    </a:p>
                  </a:txBody>
                  <a:tcPr/>
                </a:tc>
                <a:tc>
                  <a:txBody>
                    <a:bodyPr/>
                    <a:lstStyle/>
                    <a:p>
                      <a:pPr algn="l"/>
                      <a:r>
                        <a:rPr lang="en-GB" sz="2000" b="1" dirty="0"/>
                        <a:t>0189721</a:t>
                      </a:r>
                      <a:endParaRPr lang="en-US" sz="2000" b="1" dirty="0"/>
                    </a:p>
                  </a:txBody>
                  <a:tcPr/>
                </a:tc>
                <a:extLst>
                  <a:ext uri="{0D108BD9-81ED-4DB2-BD59-A6C34878D82A}">
                    <a16:rowId xmlns:a16="http://schemas.microsoft.com/office/drawing/2014/main" val="10001"/>
                  </a:ext>
                </a:extLst>
              </a:tr>
              <a:tr h="394403">
                <a:tc>
                  <a:txBody>
                    <a:bodyPr/>
                    <a:lstStyle/>
                    <a:p>
                      <a:pPr algn="l"/>
                      <a:r>
                        <a:rPr lang="en-GB" sz="2000" b="1" dirty="0"/>
                        <a:t>Tsneem </a:t>
                      </a:r>
                      <a:r>
                        <a:rPr lang="en-GB" sz="2000" b="1" dirty="0" err="1"/>
                        <a:t>Abdeljaleel</a:t>
                      </a:r>
                      <a:r>
                        <a:rPr lang="en-GB" sz="2000" b="1" dirty="0"/>
                        <a:t> Alzboon</a:t>
                      </a:r>
                      <a:endParaRPr lang="en-US" sz="2000" b="1" dirty="0"/>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GB" sz="2000" b="1" dirty="0"/>
                        <a:t>0192212</a:t>
                      </a:r>
                      <a:endParaRPr lang="en-GB" sz="2000" b="1" dirty="0">
                        <a:latin typeface="-webkit-standard"/>
                      </a:endParaRPr>
                    </a:p>
                  </a:txBody>
                  <a:tcPr/>
                </a:tc>
                <a:extLst>
                  <a:ext uri="{0D108BD9-81ED-4DB2-BD59-A6C34878D82A}">
                    <a16:rowId xmlns:a16="http://schemas.microsoft.com/office/drawing/2014/main" val="10002"/>
                  </a:ext>
                </a:extLst>
              </a:tr>
              <a:tr h="394403">
                <a:tc>
                  <a:txBody>
                    <a:bodyPr/>
                    <a:lstStyle/>
                    <a:p>
                      <a:pPr algn="l"/>
                      <a:r>
                        <a:rPr lang="en-GB" sz="2000" b="1" dirty="0" err="1"/>
                        <a:t>Ayat</a:t>
                      </a:r>
                      <a:r>
                        <a:rPr lang="en-GB" sz="2000" b="1" dirty="0"/>
                        <a:t> Mohammad </a:t>
                      </a:r>
                      <a:r>
                        <a:rPr lang="en-GB" sz="2000" b="1" dirty="0" err="1"/>
                        <a:t>Alsheikh</a:t>
                      </a:r>
                      <a:r>
                        <a:rPr lang="en-GB" sz="2000" b="1" dirty="0"/>
                        <a:t> </a:t>
                      </a:r>
                      <a:endParaRPr lang="en-US" sz="2000" b="1" dirty="0"/>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GB" sz="2000" b="1" dirty="0"/>
                        <a:t>0195384</a:t>
                      </a:r>
                      <a:endParaRPr lang="en-GB" sz="2000" b="1" dirty="0">
                        <a:latin typeface="-webkit-standard"/>
                      </a:endParaRPr>
                    </a:p>
                  </a:txBody>
                  <a:tcPr/>
                </a:tc>
                <a:extLst>
                  <a:ext uri="{0D108BD9-81ED-4DB2-BD59-A6C34878D82A}">
                    <a16:rowId xmlns:a16="http://schemas.microsoft.com/office/drawing/2014/main" val="10003"/>
                  </a:ext>
                </a:extLst>
              </a:tr>
              <a:tr h="394403">
                <a:tc>
                  <a:txBody>
                    <a:bodyPr/>
                    <a:lstStyle/>
                    <a:p>
                      <a:pPr algn="l"/>
                      <a:r>
                        <a:rPr lang="en-GB" sz="2000" b="1" dirty="0"/>
                        <a:t>Zaid </a:t>
                      </a:r>
                      <a:r>
                        <a:rPr lang="en-GB" sz="2000" b="1" dirty="0" err="1"/>
                        <a:t>Mazen</a:t>
                      </a:r>
                      <a:r>
                        <a:rPr lang="en-GB" sz="2000" b="1" dirty="0"/>
                        <a:t> </a:t>
                      </a:r>
                      <a:r>
                        <a:rPr lang="en-GB" sz="2000" b="1" dirty="0" err="1"/>
                        <a:t>Aburasheid</a:t>
                      </a:r>
                      <a:r>
                        <a:rPr lang="en-GB" sz="2000" b="1" dirty="0"/>
                        <a:t> </a:t>
                      </a:r>
                      <a:endParaRPr lang="en-US" sz="2000" b="1" dirty="0"/>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GB" sz="2000" b="1" dirty="0"/>
                        <a:t>0206186</a:t>
                      </a:r>
                      <a:endParaRPr lang="en-GB" sz="2000" b="1" dirty="0">
                        <a:latin typeface="-webkit-standard"/>
                      </a:endParaRPr>
                    </a:p>
                  </a:txBody>
                  <a:tcPr/>
                </a:tc>
                <a:extLst>
                  <a:ext uri="{0D108BD9-81ED-4DB2-BD59-A6C34878D82A}">
                    <a16:rowId xmlns:a16="http://schemas.microsoft.com/office/drawing/2014/main" val="10004"/>
                  </a:ext>
                </a:extLst>
              </a:tr>
              <a:tr h="394403">
                <a:tc>
                  <a:txBody>
                    <a:bodyPr/>
                    <a:lstStyle/>
                    <a:p>
                      <a:pPr algn="l"/>
                      <a:r>
                        <a:rPr lang="en-GB" sz="2000" b="1" dirty="0"/>
                        <a:t>Dina </a:t>
                      </a:r>
                      <a:r>
                        <a:rPr lang="en-GB" sz="2000" b="1" dirty="0" err="1"/>
                        <a:t>hisham</a:t>
                      </a:r>
                      <a:r>
                        <a:rPr lang="en-GB" sz="2000" b="1" dirty="0"/>
                        <a:t> </a:t>
                      </a:r>
                      <a:r>
                        <a:rPr lang="en-GB" sz="2000" b="1" dirty="0" err="1"/>
                        <a:t>Alalawneh</a:t>
                      </a:r>
                      <a:endParaRPr lang="en-US" sz="2000" b="1" dirty="0"/>
                    </a:p>
                  </a:txBody>
                  <a:tcPr/>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GB" sz="2000" b="1" dirty="0"/>
                        <a:t>0187733</a:t>
                      </a:r>
                      <a:endParaRPr lang="en-GB" sz="2000" b="1" dirty="0">
                        <a:latin typeface=".AppleSystemUIFont"/>
                      </a:endParaRPr>
                    </a:p>
                  </a:txBody>
                  <a:tcPr/>
                </a:tc>
                <a:extLst>
                  <a:ext uri="{0D108BD9-81ED-4DB2-BD59-A6C34878D82A}">
                    <a16:rowId xmlns:a16="http://schemas.microsoft.com/office/drawing/2014/main" val="10005"/>
                  </a:ext>
                </a:extLst>
              </a:tr>
            </a:tbl>
          </a:graphicData>
        </a:graphic>
      </p:graphicFrame>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10385946" y="-1"/>
            <a:ext cx="1721177" cy="2101756"/>
          </a:xfrm>
          <a:prstGeom prst="rect">
            <a:avLst/>
          </a:prstGeom>
        </p:spPr>
      </p:pic>
    </p:spTree>
    <p:extLst>
      <p:ext uri="{BB962C8B-B14F-4D97-AF65-F5344CB8AC3E}">
        <p14:creationId xmlns:p14="http://schemas.microsoft.com/office/powerpoint/2010/main" val="2350282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0F59C05-A111-2A27-8758-509B3B5B35E7}"/>
              </a:ext>
            </a:extLst>
          </p:cNvPr>
          <p:cNvSpPr>
            <a:spLocks noGrp="1"/>
          </p:cNvSpPr>
          <p:nvPr>
            <p:ph type="title"/>
          </p:nvPr>
        </p:nvSpPr>
        <p:spPr>
          <a:xfrm>
            <a:off x="1209546" y="976976"/>
            <a:ext cx="8761413" cy="706964"/>
          </a:xfrm>
        </p:spPr>
        <p:txBody>
          <a:bodyPr/>
          <a:lstStyle/>
          <a:p>
            <a:pPr algn="ctr"/>
            <a:r>
              <a:rPr lang="ar-JO" b="0" i="0" u="none" strike="noStrike" dirty="0">
                <a:solidFill>
                  <a:srgbClr val="00B050"/>
                </a:solidFill>
                <a:effectLst/>
                <a:latin typeface="Calibri" panose="020F0502020204030204" pitchFamily="34" charset="0"/>
              </a:rPr>
              <a:t>    </a:t>
            </a:r>
            <a:r>
              <a:rPr lang="en-GB" b="0" i="0" u="none" strike="noStrike" dirty="0">
                <a:solidFill>
                  <a:srgbClr val="00B050"/>
                </a:solidFill>
                <a:effectLst/>
                <a:latin typeface="Calibri" panose="020F0502020204030204" pitchFamily="34" charset="0"/>
              </a:rPr>
              <a:t>Methodology</a:t>
            </a:r>
            <a:endParaRPr lang="ar-JO" dirty="0">
              <a:solidFill>
                <a:srgbClr val="00B050"/>
              </a:solidFill>
            </a:endParaRPr>
          </a:p>
        </p:txBody>
      </p:sp>
      <p:pic>
        <p:nvPicPr>
          <p:cNvPr id="14" name="صورة 13">
            <a:extLst>
              <a:ext uri="{FF2B5EF4-FFF2-40B4-BE49-F238E27FC236}">
                <a16:creationId xmlns:a16="http://schemas.microsoft.com/office/drawing/2014/main" id="{0BDE160A-AD52-4BFD-DF75-16DB105808EA}"/>
              </a:ext>
            </a:extLst>
          </p:cNvPr>
          <p:cNvPicPr>
            <a:picLocks noChangeAspect="1"/>
          </p:cNvPicPr>
          <p:nvPr/>
        </p:nvPicPr>
        <p:blipFill>
          <a:blip r:embed="rId2"/>
          <a:stretch>
            <a:fillRect/>
          </a:stretch>
        </p:blipFill>
        <p:spPr>
          <a:xfrm>
            <a:off x="0" y="-7030"/>
            <a:ext cx="1733266" cy="2013251"/>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0385946" y="-1"/>
            <a:ext cx="1721177" cy="2101756"/>
          </a:xfrm>
          <a:prstGeom prst="rect">
            <a:avLst/>
          </a:prstGeom>
        </p:spPr>
      </p:pic>
      <p:graphicFrame>
        <p:nvGraphicFramePr>
          <p:cNvPr id="8" name="Content Placeholder 7">
            <a:extLst>
              <a:ext uri="{FF2B5EF4-FFF2-40B4-BE49-F238E27FC236}">
                <a16:creationId xmlns:a16="http://schemas.microsoft.com/office/drawing/2014/main" id="{FC034C2F-9E74-7DD6-EBD8-53EE7E718569}"/>
              </a:ext>
            </a:extLst>
          </p:cNvPr>
          <p:cNvGraphicFramePr>
            <a:graphicFrameLocks noGrp="1"/>
          </p:cNvGraphicFramePr>
          <p:nvPr>
            <p:ph idx="1"/>
            <p:extLst>
              <p:ext uri="{D42A27DB-BD31-4B8C-83A1-F6EECF244321}">
                <p14:modId xmlns:p14="http://schemas.microsoft.com/office/powerpoint/2010/main" val="1287072206"/>
              </p:ext>
            </p:extLst>
          </p:nvPr>
        </p:nvGraphicFramePr>
        <p:xfrm>
          <a:off x="1873770" y="2603500"/>
          <a:ext cx="7060368" cy="3602428"/>
        </p:xfrm>
        <a:graphic>
          <a:graphicData uri="http://schemas.openxmlformats.org/drawingml/2006/table">
            <a:tbl>
              <a:tblPr firstRow="1" firstCol="1" bandRow="1">
                <a:tableStyleId>{5C22544A-7EE6-4342-B048-85BDC9FD1C3A}</a:tableStyleId>
              </a:tblPr>
              <a:tblGrid>
                <a:gridCol w="957491">
                  <a:extLst>
                    <a:ext uri="{9D8B030D-6E8A-4147-A177-3AD203B41FA5}">
                      <a16:colId xmlns:a16="http://schemas.microsoft.com/office/drawing/2014/main" val="40076457"/>
                    </a:ext>
                  </a:extLst>
                </a:gridCol>
                <a:gridCol w="1037535">
                  <a:extLst>
                    <a:ext uri="{9D8B030D-6E8A-4147-A177-3AD203B41FA5}">
                      <a16:colId xmlns:a16="http://schemas.microsoft.com/office/drawing/2014/main" val="3957245800"/>
                    </a:ext>
                  </a:extLst>
                </a:gridCol>
                <a:gridCol w="662995">
                  <a:extLst>
                    <a:ext uri="{9D8B030D-6E8A-4147-A177-3AD203B41FA5}">
                      <a16:colId xmlns:a16="http://schemas.microsoft.com/office/drawing/2014/main" val="2459350735"/>
                    </a:ext>
                  </a:extLst>
                </a:gridCol>
                <a:gridCol w="678853">
                  <a:extLst>
                    <a:ext uri="{9D8B030D-6E8A-4147-A177-3AD203B41FA5}">
                      <a16:colId xmlns:a16="http://schemas.microsoft.com/office/drawing/2014/main" val="602931892"/>
                    </a:ext>
                  </a:extLst>
                </a:gridCol>
                <a:gridCol w="886511">
                  <a:extLst>
                    <a:ext uri="{9D8B030D-6E8A-4147-A177-3AD203B41FA5}">
                      <a16:colId xmlns:a16="http://schemas.microsoft.com/office/drawing/2014/main" val="1910874045"/>
                    </a:ext>
                  </a:extLst>
                </a:gridCol>
                <a:gridCol w="594279">
                  <a:extLst>
                    <a:ext uri="{9D8B030D-6E8A-4147-A177-3AD203B41FA5}">
                      <a16:colId xmlns:a16="http://schemas.microsoft.com/office/drawing/2014/main" val="1534957746"/>
                    </a:ext>
                  </a:extLst>
                </a:gridCol>
                <a:gridCol w="978634">
                  <a:extLst>
                    <a:ext uri="{9D8B030D-6E8A-4147-A177-3AD203B41FA5}">
                      <a16:colId xmlns:a16="http://schemas.microsoft.com/office/drawing/2014/main" val="2137825965"/>
                    </a:ext>
                  </a:extLst>
                </a:gridCol>
                <a:gridCol w="752854">
                  <a:extLst>
                    <a:ext uri="{9D8B030D-6E8A-4147-A177-3AD203B41FA5}">
                      <a16:colId xmlns:a16="http://schemas.microsoft.com/office/drawing/2014/main" val="867016035"/>
                    </a:ext>
                  </a:extLst>
                </a:gridCol>
                <a:gridCol w="511216">
                  <a:extLst>
                    <a:ext uri="{9D8B030D-6E8A-4147-A177-3AD203B41FA5}">
                      <a16:colId xmlns:a16="http://schemas.microsoft.com/office/drawing/2014/main" val="983255496"/>
                    </a:ext>
                  </a:extLst>
                </a:gridCol>
              </a:tblGrid>
              <a:tr h="378980">
                <a:tc>
                  <a:txBody>
                    <a:bodyPr/>
                    <a:lstStyle/>
                    <a:p>
                      <a:pPr marL="0" marR="0">
                        <a:lnSpc>
                          <a:spcPct val="120000"/>
                        </a:lnSpc>
                        <a:spcBef>
                          <a:spcPts val="0"/>
                        </a:spcBef>
                        <a:spcAft>
                          <a:spcPts val="0"/>
                        </a:spcAft>
                      </a:pPr>
                      <a:r>
                        <a:rPr lang="en-US" sz="1000">
                          <a:effectLst/>
                        </a:rPr>
                        <a:t>Name</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Work</a:t>
                      </a:r>
                    </a:p>
                    <a:p>
                      <a:pPr marL="0" marR="0">
                        <a:lnSpc>
                          <a:spcPct val="120000"/>
                        </a:lnSpc>
                        <a:spcBef>
                          <a:spcPts val="0"/>
                        </a:spcBef>
                        <a:spcAft>
                          <a:spcPts val="0"/>
                        </a:spcAft>
                      </a:pPr>
                      <a:r>
                        <a:rPr lang="en-US" sz="1000">
                          <a:effectLst/>
                        </a:rPr>
                        <a:t>package</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Priority        </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budget</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description</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status</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Directed</a:t>
                      </a:r>
                    </a:p>
                    <a:p>
                      <a:pPr marL="0" marR="0">
                        <a:lnSpc>
                          <a:spcPct val="120000"/>
                        </a:lnSpc>
                        <a:spcBef>
                          <a:spcPts val="0"/>
                        </a:spcBef>
                        <a:spcAft>
                          <a:spcPts val="0"/>
                        </a:spcAft>
                      </a:pPr>
                      <a:r>
                        <a:rPr lang="en-US" sz="1000">
                          <a:effectLst/>
                        </a:rPr>
                        <a:t>path</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Potential</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Step</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extLst>
                  <a:ext uri="{0D108BD9-81ED-4DB2-BD59-A6C34878D82A}">
                    <a16:rowId xmlns:a16="http://schemas.microsoft.com/office/drawing/2014/main" val="1777406690"/>
                  </a:ext>
                </a:extLst>
              </a:tr>
              <a:tr h="771055">
                <a:tc>
                  <a:txBody>
                    <a:bodyPr/>
                    <a:lstStyle/>
                    <a:p>
                      <a:pPr marL="0" marR="0">
                        <a:lnSpc>
                          <a:spcPct val="120000"/>
                        </a:lnSpc>
                        <a:spcBef>
                          <a:spcPts val="0"/>
                        </a:spcBef>
                        <a:spcAft>
                          <a:spcPts val="0"/>
                        </a:spcAft>
                      </a:pPr>
                      <a:r>
                        <a:rPr lang="en-US" sz="1000">
                          <a:effectLst/>
                        </a:rPr>
                        <a:t>Mohammed</a:t>
                      </a:r>
                    </a:p>
                    <a:p>
                      <a:pPr marL="0" marR="0">
                        <a:lnSpc>
                          <a:spcPct val="120000"/>
                        </a:lnSpc>
                        <a:spcBef>
                          <a:spcPts val="0"/>
                        </a:spcBef>
                        <a:spcAft>
                          <a:spcPts val="0"/>
                        </a:spcAft>
                      </a:pPr>
                      <a:r>
                        <a:rPr lang="en-US" sz="1000">
                          <a:effectLst/>
                        </a:rPr>
                        <a:t> </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Programming </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High</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2000</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Develop a full functional system</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Open</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None</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dirty="0">
                          <a:effectLst/>
                        </a:rPr>
                        <a:t>High</a:t>
                      </a:r>
                      <a:endParaRPr lang="en-US"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1</a:t>
                      </a:r>
                    </a:p>
                    <a:p>
                      <a:pPr marL="0" marR="0">
                        <a:lnSpc>
                          <a:spcPct val="120000"/>
                        </a:lnSpc>
                        <a:spcBef>
                          <a:spcPts val="0"/>
                        </a:spcBef>
                        <a:spcAft>
                          <a:spcPts val="0"/>
                        </a:spcAft>
                      </a:pPr>
                      <a:r>
                        <a:rPr lang="en-US" sz="1000">
                          <a:effectLst/>
                        </a:rPr>
                        <a:t> </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extLst>
                  <a:ext uri="{0D108BD9-81ED-4DB2-BD59-A6C34878D82A}">
                    <a16:rowId xmlns:a16="http://schemas.microsoft.com/office/drawing/2014/main" val="1000728148"/>
                  </a:ext>
                </a:extLst>
              </a:tr>
              <a:tr h="910282">
                <a:tc>
                  <a:txBody>
                    <a:bodyPr/>
                    <a:lstStyle/>
                    <a:p>
                      <a:pPr marL="0" marR="0">
                        <a:lnSpc>
                          <a:spcPct val="120000"/>
                        </a:lnSpc>
                        <a:spcBef>
                          <a:spcPts val="0"/>
                        </a:spcBef>
                        <a:spcAft>
                          <a:spcPts val="0"/>
                        </a:spcAft>
                      </a:pPr>
                      <a:r>
                        <a:rPr lang="en-US" sz="1000">
                          <a:effectLst/>
                        </a:rPr>
                        <a:t>Zaid </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Leading and logistics</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High</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500</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Making it familiar with funding agencies</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Open</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Government </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High</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dirty="0">
                          <a:effectLst/>
                        </a:rPr>
                        <a:t>2</a:t>
                      </a:r>
                      <a:endParaRPr lang="en-US"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extLst>
                  <a:ext uri="{0D108BD9-81ED-4DB2-BD59-A6C34878D82A}">
                    <a16:rowId xmlns:a16="http://schemas.microsoft.com/office/drawing/2014/main" val="3769384398"/>
                  </a:ext>
                </a:extLst>
              </a:tr>
              <a:tr h="575018">
                <a:tc>
                  <a:txBody>
                    <a:bodyPr/>
                    <a:lstStyle/>
                    <a:p>
                      <a:pPr marL="0" marR="0">
                        <a:lnSpc>
                          <a:spcPct val="120000"/>
                        </a:lnSpc>
                        <a:spcBef>
                          <a:spcPts val="0"/>
                        </a:spcBef>
                        <a:spcAft>
                          <a:spcPts val="0"/>
                        </a:spcAft>
                      </a:pPr>
                      <a:r>
                        <a:rPr lang="en-US" sz="1000">
                          <a:effectLst/>
                        </a:rPr>
                        <a:t>Tsneem</a:t>
                      </a:r>
                    </a:p>
                    <a:p>
                      <a:pPr marL="0" marR="0">
                        <a:lnSpc>
                          <a:spcPct val="120000"/>
                        </a:lnSpc>
                        <a:spcBef>
                          <a:spcPts val="0"/>
                        </a:spcBef>
                        <a:spcAft>
                          <a:spcPts val="0"/>
                        </a:spcAft>
                      </a:pPr>
                      <a:r>
                        <a:rPr lang="en-US" sz="1000">
                          <a:effectLst/>
                        </a:rPr>
                        <a:t> </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Marketing and word spreading</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High</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500</a:t>
                      </a:r>
                    </a:p>
                    <a:p>
                      <a:pPr marL="0" marR="0">
                        <a:lnSpc>
                          <a:spcPct val="120000"/>
                        </a:lnSpc>
                        <a:spcBef>
                          <a:spcPts val="0"/>
                        </a:spcBef>
                        <a:spcAft>
                          <a:spcPts val="0"/>
                        </a:spcAft>
                      </a:pPr>
                      <a:r>
                        <a:rPr lang="en-US" sz="1000">
                          <a:effectLst/>
                        </a:rPr>
                        <a:t> </a:t>
                      </a:r>
                    </a:p>
                    <a:p>
                      <a:pPr marL="0" marR="0">
                        <a:lnSpc>
                          <a:spcPct val="120000"/>
                        </a:lnSpc>
                        <a:spcBef>
                          <a:spcPts val="0"/>
                        </a:spcBef>
                        <a:spcAft>
                          <a:spcPts val="0"/>
                        </a:spcAft>
                      </a:pPr>
                      <a:r>
                        <a:rPr lang="en-US" sz="1000">
                          <a:effectLst/>
                        </a:rPr>
                        <a:t> </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Attract citizens   </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Open</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Feedback to office</a:t>
                      </a:r>
                    </a:p>
                    <a:p>
                      <a:pPr marL="0" marR="0">
                        <a:lnSpc>
                          <a:spcPct val="120000"/>
                        </a:lnSpc>
                        <a:spcBef>
                          <a:spcPts val="0"/>
                        </a:spcBef>
                        <a:spcAft>
                          <a:spcPts val="0"/>
                        </a:spcAft>
                      </a:pPr>
                      <a:r>
                        <a:rPr lang="en-US" sz="1000">
                          <a:effectLst/>
                        </a:rPr>
                        <a:t> </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High</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3</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extLst>
                  <a:ext uri="{0D108BD9-81ED-4DB2-BD59-A6C34878D82A}">
                    <a16:rowId xmlns:a16="http://schemas.microsoft.com/office/drawing/2014/main" val="3366873079"/>
                  </a:ext>
                </a:extLst>
              </a:tr>
              <a:tr h="967093">
                <a:tc>
                  <a:txBody>
                    <a:bodyPr/>
                    <a:lstStyle/>
                    <a:p>
                      <a:pPr marL="0" marR="0">
                        <a:lnSpc>
                          <a:spcPct val="120000"/>
                        </a:lnSpc>
                        <a:spcBef>
                          <a:spcPts val="0"/>
                        </a:spcBef>
                        <a:spcAft>
                          <a:spcPts val="0"/>
                        </a:spcAft>
                      </a:pPr>
                      <a:r>
                        <a:rPr lang="en-US" sz="1000">
                          <a:effectLst/>
                        </a:rPr>
                        <a:t>Ayat </a:t>
                      </a:r>
                    </a:p>
                    <a:p>
                      <a:pPr marL="0" marR="0">
                        <a:lnSpc>
                          <a:spcPct val="120000"/>
                        </a:lnSpc>
                        <a:spcBef>
                          <a:spcPts val="0"/>
                        </a:spcBef>
                        <a:spcAft>
                          <a:spcPts val="0"/>
                        </a:spcAft>
                      </a:pPr>
                      <a:r>
                        <a:rPr lang="en-US" sz="1000">
                          <a:effectLst/>
                        </a:rPr>
                        <a:t> </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Customer</a:t>
                      </a:r>
                    </a:p>
                    <a:p>
                      <a:pPr marL="0" marR="0">
                        <a:lnSpc>
                          <a:spcPct val="120000"/>
                        </a:lnSpc>
                        <a:spcBef>
                          <a:spcPts val="0"/>
                        </a:spcBef>
                        <a:spcAft>
                          <a:spcPts val="0"/>
                        </a:spcAft>
                      </a:pPr>
                      <a:r>
                        <a:rPr lang="en-US" sz="1000">
                          <a:effectLst/>
                        </a:rPr>
                        <a:t>     care</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High</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500</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Helping to have loyal and a happy client</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Open</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Feedback to office</a:t>
                      </a:r>
                    </a:p>
                    <a:p>
                      <a:pPr marL="0" marR="0">
                        <a:lnSpc>
                          <a:spcPct val="120000"/>
                        </a:lnSpc>
                        <a:spcBef>
                          <a:spcPts val="0"/>
                        </a:spcBef>
                        <a:spcAft>
                          <a:spcPts val="0"/>
                        </a:spcAft>
                      </a:pPr>
                      <a:r>
                        <a:rPr lang="en-US" sz="1000">
                          <a:effectLst/>
                        </a:rPr>
                        <a:t> </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a:effectLst/>
                        </a:rPr>
                        <a:t>High</a:t>
                      </a:r>
                      <a:endParaRPr lang="en-US" sz="100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tc>
                  <a:txBody>
                    <a:bodyPr/>
                    <a:lstStyle/>
                    <a:p>
                      <a:pPr marL="0" marR="0">
                        <a:lnSpc>
                          <a:spcPct val="120000"/>
                        </a:lnSpc>
                        <a:spcBef>
                          <a:spcPts val="0"/>
                        </a:spcBef>
                        <a:spcAft>
                          <a:spcPts val="0"/>
                        </a:spcAft>
                      </a:pPr>
                      <a:r>
                        <a:rPr lang="en-US" sz="1000" dirty="0">
                          <a:effectLst/>
                        </a:rPr>
                        <a:t>4</a:t>
                      </a:r>
                      <a:endParaRPr lang="en-US" sz="1000" dirty="0">
                        <a:effectLst/>
                        <a:latin typeface="Calibri" panose="020F0502020204030204" pitchFamily="34" charset="0"/>
                        <a:ea typeface="Times New Roman" panose="02020603050405020304" pitchFamily="18" charset="0"/>
                        <a:cs typeface="Arial" panose="020B0604020202020204" pitchFamily="34" charset="0"/>
                      </a:endParaRPr>
                    </a:p>
                  </a:txBody>
                  <a:tcPr marL="65365" marR="65365" marT="0" marB="0"/>
                </a:tc>
                <a:extLst>
                  <a:ext uri="{0D108BD9-81ED-4DB2-BD59-A6C34878D82A}">
                    <a16:rowId xmlns:a16="http://schemas.microsoft.com/office/drawing/2014/main" val="1372520981"/>
                  </a:ext>
                </a:extLst>
              </a:tr>
            </a:tbl>
          </a:graphicData>
        </a:graphic>
      </p:graphicFrame>
    </p:spTree>
    <p:extLst>
      <p:ext uri="{BB962C8B-B14F-4D97-AF65-F5344CB8AC3E}">
        <p14:creationId xmlns:p14="http://schemas.microsoft.com/office/powerpoint/2010/main" val="50721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15373B3-727B-A3D3-8F88-31BDE23F2AC4}"/>
              </a:ext>
            </a:extLst>
          </p:cNvPr>
          <p:cNvSpPr>
            <a:spLocks noGrp="1"/>
          </p:cNvSpPr>
          <p:nvPr>
            <p:ph type="title"/>
          </p:nvPr>
        </p:nvSpPr>
        <p:spPr/>
        <p:txBody>
          <a:bodyPr/>
          <a:lstStyle/>
          <a:p>
            <a:pPr algn="ctr"/>
            <a:r>
              <a:rPr lang="en-GB" b="1" i="0" u="none" strike="noStrike">
                <a:solidFill>
                  <a:srgbClr val="00B050"/>
                </a:solidFill>
                <a:effectLst/>
                <a:latin typeface="Calibri" panose="020F0502020204030204" pitchFamily="34" charset="0"/>
              </a:rPr>
              <a:t>Project’s Timeline</a:t>
            </a:r>
            <a:endParaRPr lang="ar-JO" b="1">
              <a:solidFill>
                <a:srgbClr val="00B050"/>
              </a:solidFill>
            </a:endParaRPr>
          </a:p>
        </p:txBody>
      </p:sp>
      <p:pic>
        <p:nvPicPr>
          <p:cNvPr id="6" name="عنصر نائب للمحتوى 5">
            <a:extLst>
              <a:ext uri="{FF2B5EF4-FFF2-40B4-BE49-F238E27FC236}">
                <a16:creationId xmlns:a16="http://schemas.microsoft.com/office/drawing/2014/main" id="{3DCF6030-FBF3-AD4B-2237-D14CB6880CC9}"/>
              </a:ext>
            </a:extLst>
          </p:cNvPr>
          <p:cNvPicPr>
            <a:picLocks noGrp="1" noChangeAspect="1"/>
          </p:cNvPicPr>
          <p:nvPr>
            <p:ph idx="1"/>
          </p:nvPr>
        </p:nvPicPr>
        <p:blipFill>
          <a:blip r:embed="rId2"/>
          <a:stretch>
            <a:fillRect/>
          </a:stretch>
        </p:blipFill>
        <p:spPr>
          <a:xfrm>
            <a:off x="696036" y="2402007"/>
            <a:ext cx="10481479" cy="4455994"/>
          </a:xfrm>
          <a:prstGeom prst="rect">
            <a:avLst/>
          </a:prstGeom>
        </p:spPr>
      </p:pic>
      <p:pic>
        <p:nvPicPr>
          <p:cNvPr id="9" name="صورة 8">
            <a:extLst>
              <a:ext uri="{FF2B5EF4-FFF2-40B4-BE49-F238E27FC236}">
                <a16:creationId xmlns:a16="http://schemas.microsoft.com/office/drawing/2014/main" id="{989FB5DB-2722-0620-A057-A0A03C26DE40}"/>
              </a:ext>
            </a:extLst>
          </p:cNvPr>
          <p:cNvPicPr>
            <a:picLocks noChangeAspect="1"/>
          </p:cNvPicPr>
          <p:nvPr/>
        </p:nvPicPr>
        <p:blipFill>
          <a:blip r:embed="rId3"/>
          <a:stretch>
            <a:fillRect/>
          </a:stretch>
        </p:blipFill>
        <p:spPr>
          <a:xfrm>
            <a:off x="173283" y="104205"/>
            <a:ext cx="1723755" cy="1893343"/>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10385946" y="-1"/>
            <a:ext cx="1721177" cy="2101756"/>
          </a:xfrm>
          <a:prstGeom prst="rect">
            <a:avLst/>
          </a:prstGeom>
        </p:spPr>
      </p:pic>
    </p:spTree>
    <p:extLst>
      <p:ext uri="{BB962C8B-B14F-4D97-AF65-F5344CB8AC3E}">
        <p14:creationId xmlns:p14="http://schemas.microsoft.com/office/powerpoint/2010/main" val="18099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3B321B4B-84CA-BD74-CB12-57F9F5985A56}"/>
              </a:ext>
            </a:extLst>
          </p:cNvPr>
          <p:cNvSpPr>
            <a:spLocks noGrp="1"/>
          </p:cNvSpPr>
          <p:nvPr>
            <p:ph idx="1"/>
          </p:nvPr>
        </p:nvSpPr>
        <p:spPr>
          <a:xfrm>
            <a:off x="838199" y="1253331"/>
            <a:ext cx="10515600" cy="5065582"/>
          </a:xfrm>
        </p:spPr>
        <p:txBody>
          <a:bodyPr>
            <a:normAutofit/>
          </a:bodyPr>
          <a:lstStyle/>
          <a:p>
            <a:pPr algn="ctr"/>
            <a:endParaRPr lang="en-GB" b="0" i="0" u="none" strike="noStrike" dirty="0">
              <a:solidFill>
                <a:srgbClr val="00B050"/>
              </a:solidFill>
              <a:effectLst/>
              <a:latin typeface="Calibri" panose="020F0502020204030204" pitchFamily="34" charset="0"/>
            </a:endParaRPr>
          </a:p>
          <a:p>
            <a:pPr algn="ctr"/>
            <a:endParaRPr lang="en-GB" dirty="0">
              <a:solidFill>
                <a:srgbClr val="00B050"/>
              </a:solidFill>
              <a:latin typeface="Calibri" panose="020F0502020204030204" pitchFamily="34" charset="0"/>
            </a:endParaRPr>
          </a:p>
          <a:p>
            <a:pPr algn="ctr"/>
            <a:endParaRPr lang="en-GB" b="0" i="0" u="none" strike="noStrike" dirty="0">
              <a:solidFill>
                <a:srgbClr val="00B050"/>
              </a:solidFill>
              <a:effectLst/>
              <a:latin typeface="Calibri" panose="020F0502020204030204" pitchFamily="34" charset="0"/>
            </a:endParaRPr>
          </a:p>
          <a:p>
            <a:r>
              <a:rPr lang="en-GB" b="0" i="0" u="none" strike="noStrike" dirty="0">
                <a:solidFill>
                  <a:srgbClr val="00B050"/>
                </a:solidFill>
                <a:effectLst/>
                <a:latin typeface="Calibri" panose="020F0502020204030204" pitchFamily="34" charset="0"/>
              </a:rPr>
              <a:t>Project Customers</a:t>
            </a:r>
            <a:endParaRPr lang="en-GB" dirty="0">
              <a:solidFill>
                <a:srgbClr val="000000"/>
              </a:solidFill>
              <a:latin typeface="-webkit-standard"/>
            </a:endParaRPr>
          </a:p>
          <a:p>
            <a:r>
              <a:rPr lang="en-GB" b="0" i="0" u="none" strike="noStrike" dirty="0">
                <a:solidFill>
                  <a:srgbClr val="000000"/>
                </a:solidFill>
                <a:effectLst/>
                <a:latin typeface="-webkit-standard"/>
              </a:rPr>
              <a:t>All the citizens that need to transport around the city</a:t>
            </a:r>
          </a:p>
          <a:p>
            <a:endParaRPr lang="en-GB" b="0" i="0" u="none" strike="noStrike" dirty="0">
              <a:solidFill>
                <a:srgbClr val="000000"/>
              </a:solidFill>
              <a:effectLst/>
              <a:latin typeface="-webkit-standard"/>
            </a:endParaRPr>
          </a:p>
          <a:p>
            <a:r>
              <a:rPr lang="en-GB" b="0" i="0" u="none" strike="noStrike" dirty="0">
                <a:solidFill>
                  <a:srgbClr val="00B050"/>
                </a:solidFill>
                <a:effectLst/>
                <a:latin typeface="Calibri" panose="020F0502020204030204" pitchFamily="34" charset="0"/>
              </a:rPr>
              <a:t>Funding Opportunities</a:t>
            </a:r>
            <a:endParaRPr lang="en-GB" b="0" i="0" u="none" strike="noStrike" dirty="0">
              <a:solidFill>
                <a:srgbClr val="00B050"/>
              </a:solidFill>
              <a:effectLst/>
              <a:latin typeface="-webkit-standard"/>
            </a:endParaRPr>
          </a:p>
          <a:p>
            <a:r>
              <a:rPr lang="en-GB" b="0" i="0" u="none" strike="noStrike" dirty="0">
                <a:solidFill>
                  <a:srgbClr val="000000"/>
                </a:solidFill>
                <a:effectLst/>
                <a:latin typeface="-webkit-standard"/>
              </a:rPr>
              <a:t>Government will be the main supporter to improve their BRT project and solve the traffic problem </a:t>
            </a:r>
          </a:p>
          <a:p>
            <a:r>
              <a:rPr lang="en-GB" b="0" i="0" u="none" strike="noStrike" dirty="0">
                <a:solidFill>
                  <a:srgbClr val="000000"/>
                </a:solidFill>
                <a:effectLst/>
                <a:latin typeface="-webkit-standard"/>
              </a:rPr>
              <a:t>Transport companies (JET) they may support the project with the buses that they have   </a:t>
            </a:r>
          </a:p>
          <a:p>
            <a:endParaRPr lang="en-GB" b="0" i="0" u="none" strike="noStrike" dirty="0">
              <a:solidFill>
                <a:srgbClr val="000000"/>
              </a:solidFill>
              <a:effectLst/>
              <a:latin typeface="-webkit-standard"/>
            </a:endParaRPr>
          </a:p>
        </p:txBody>
      </p:sp>
      <p:pic>
        <p:nvPicPr>
          <p:cNvPr id="6" name="صورة 5">
            <a:extLst>
              <a:ext uri="{FF2B5EF4-FFF2-40B4-BE49-F238E27FC236}">
                <a16:creationId xmlns:a16="http://schemas.microsoft.com/office/drawing/2014/main" id="{D0ED0CF1-CB5D-BAD5-C8B9-DB82072CCE49}"/>
              </a:ext>
            </a:extLst>
          </p:cNvPr>
          <p:cNvPicPr>
            <a:picLocks noChangeAspect="1"/>
          </p:cNvPicPr>
          <p:nvPr/>
        </p:nvPicPr>
        <p:blipFill>
          <a:blip r:embed="rId2"/>
          <a:stretch>
            <a:fillRect/>
          </a:stretch>
        </p:blipFill>
        <p:spPr>
          <a:xfrm>
            <a:off x="109742" y="-21015"/>
            <a:ext cx="1456915" cy="1846640"/>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0385946" y="-1"/>
            <a:ext cx="1721177" cy="2101756"/>
          </a:xfrm>
          <a:prstGeom prst="rect">
            <a:avLst/>
          </a:prstGeom>
        </p:spPr>
      </p:pic>
    </p:spTree>
    <p:extLst>
      <p:ext uri="{BB962C8B-B14F-4D97-AF65-F5344CB8AC3E}">
        <p14:creationId xmlns:p14="http://schemas.microsoft.com/office/powerpoint/2010/main" val="2711718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73DDDC0-AFFF-3376-B362-683F20FABF08}"/>
              </a:ext>
            </a:extLst>
          </p:cNvPr>
          <p:cNvSpPr>
            <a:spLocks noGrp="1"/>
          </p:cNvSpPr>
          <p:nvPr>
            <p:ph type="title"/>
          </p:nvPr>
        </p:nvSpPr>
        <p:spPr/>
        <p:txBody>
          <a:bodyPr/>
          <a:lstStyle/>
          <a:p>
            <a:pPr algn="ctr"/>
            <a:r>
              <a:rPr lang="en-GB" b="0" i="0" u="none" strike="noStrike">
                <a:solidFill>
                  <a:srgbClr val="00B050"/>
                </a:solidFill>
                <a:effectLst/>
                <a:latin typeface="Calibri" panose="020F0502020204030204" pitchFamily="34" charset="0"/>
              </a:rPr>
              <a:t>References</a:t>
            </a:r>
            <a:endParaRPr lang="ar-JO">
              <a:solidFill>
                <a:srgbClr val="00B050"/>
              </a:solidFill>
            </a:endParaRPr>
          </a:p>
        </p:txBody>
      </p:sp>
      <p:sp>
        <p:nvSpPr>
          <p:cNvPr id="3" name="عنصر نائب للمحتوى 2">
            <a:extLst>
              <a:ext uri="{FF2B5EF4-FFF2-40B4-BE49-F238E27FC236}">
                <a16:creationId xmlns:a16="http://schemas.microsoft.com/office/drawing/2014/main" id="{816D5B58-B75B-585C-5031-3BEF005A4846}"/>
              </a:ext>
            </a:extLst>
          </p:cNvPr>
          <p:cNvSpPr>
            <a:spLocks noGrp="1"/>
          </p:cNvSpPr>
          <p:nvPr>
            <p:ph idx="1"/>
          </p:nvPr>
        </p:nvSpPr>
        <p:spPr>
          <a:xfrm>
            <a:off x="838200" y="2506662"/>
            <a:ext cx="10515600" cy="4351338"/>
          </a:xfrm>
        </p:spPr>
        <p:txBody>
          <a:bodyPr/>
          <a:lstStyle/>
          <a:p>
            <a:r>
              <a:rPr lang="en-GB" b="0" i="0" u="sng" strike="noStrike" dirty="0">
                <a:solidFill>
                  <a:srgbClr val="525252"/>
                </a:solidFill>
                <a:effectLst/>
                <a:latin typeface="-webkit-standard"/>
                <a:hlinkClick r:id="rId2"/>
              </a:rPr>
              <a:t>https://medium.com/seed-digital/how-to-business-model-canvas-explained-ad3676b6fe4a</a:t>
            </a:r>
            <a:endParaRPr lang="en-GB" b="0" i="0" u="none" strike="noStrike" dirty="0">
              <a:solidFill>
                <a:srgbClr val="000000"/>
              </a:solidFill>
              <a:effectLst/>
              <a:latin typeface="-webkit-standard"/>
            </a:endParaRPr>
          </a:p>
          <a:p>
            <a:r>
              <a:rPr lang="en-GB" b="0" i="0" u="sng" strike="noStrike" dirty="0">
                <a:solidFill>
                  <a:srgbClr val="525252"/>
                </a:solidFill>
                <a:effectLst/>
                <a:latin typeface="-webkit-standard"/>
              </a:rPr>
              <a:t>http://www.ammanbrt.jo/</a:t>
            </a:r>
            <a:endParaRPr lang="en-GB" b="0" i="0" u="none" strike="noStrike" dirty="0">
              <a:solidFill>
                <a:srgbClr val="000000"/>
              </a:solidFill>
              <a:effectLst/>
              <a:latin typeface="-webkit-standard"/>
            </a:endParaRPr>
          </a:p>
        </p:txBody>
      </p:sp>
      <p:pic>
        <p:nvPicPr>
          <p:cNvPr id="6" name="صورة 5">
            <a:extLst>
              <a:ext uri="{FF2B5EF4-FFF2-40B4-BE49-F238E27FC236}">
                <a16:creationId xmlns:a16="http://schemas.microsoft.com/office/drawing/2014/main" id="{E4271C7B-30E0-ABA3-D782-9246F222FD40}"/>
              </a:ext>
            </a:extLst>
          </p:cNvPr>
          <p:cNvPicPr>
            <a:picLocks noChangeAspect="1"/>
          </p:cNvPicPr>
          <p:nvPr/>
        </p:nvPicPr>
        <p:blipFill>
          <a:blip r:embed="rId3"/>
          <a:stretch>
            <a:fillRect/>
          </a:stretch>
        </p:blipFill>
        <p:spPr>
          <a:xfrm>
            <a:off x="142724" y="0"/>
            <a:ext cx="1399419" cy="1773763"/>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10385946" y="-1"/>
            <a:ext cx="1721177" cy="2101756"/>
          </a:xfrm>
          <a:prstGeom prst="rect">
            <a:avLst/>
          </a:prstGeom>
        </p:spPr>
      </p:pic>
    </p:spTree>
    <p:extLst>
      <p:ext uri="{BB962C8B-B14F-4D97-AF65-F5344CB8AC3E}">
        <p14:creationId xmlns:p14="http://schemas.microsoft.com/office/powerpoint/2010/main" val="307843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5D2864F-ED1C-4A29-E428-AA0B40D588D4}"/>
              </a:ext>
            </a:extLst>
          </p:cNvPr>
          <p:cNvSpPr>
            <a:spLocks noGrp="1"/>
          </p:cNvSpPr>
          <p:nvPr>
            <p:ph type="title"/>
          </p:nvPr>
        </p:nvSpPr>
        <p:spPr>
          <a:xfrm>
            <a:off x="136788" y="170429"/>
            <a:ext cx="11586046" cy="1460500"/>
          </a:xfrm>
        </p:spPr>
        <p:txBody>
          <a:bodyPr/>
          <a:lstStyle/>
          <a:p>
            <a:pPr algn="ctr"/>
            <a:r>
              <a:rPr lang="en-GB" b="1" dirty="0">
                <a:solidFill>
                  <a:srgbClr val="00B050"/>
                </a:solidFill>
              </a:rPr>
              <a:t>Summary</a:t>
            </a:r>
            <a:endParaRPr lang="ar-JO" b="1" dirty="0">
              <a:solidFill>
                <a:srgbClr val="00B050"/>
              </a:solidFill>
            </a:endParaRPr>
          </a:p>
        </p:txBody>
      </p:sp>
      <p:sp>
        <p:nvSpPr>
          <p:cNvPr id="3" name="عنصر نائب للمحتوى 2">
            <a:extLst>
              <a:ext uri="{FF2B5EF4-FFF2-40B4-BE49-F238E27FC236}">
                <a16:creationId xmlns:a16="http://schemas.microsoft.com/office/drawing/2014/main" id="{37AB1AE5-C165-0905-3C8A-0AC9EB590373}"/>
              </a:ext>
            </a:extLst>
          </p:cNvPr>
          <p:cNvSpPr>
            <a:spLocks noGrp="1"/>
          </p:cNvSpPr>
          <p:nvPr>
            <p:ph idx="1"/>
          </p:nvPr>
        </p:nvSpPr>
        <p:spPr/>
        <p:txBody>
          <a:bodyPr>
            <a:normAutofit lnSpcReduction="10000"/>
          </a:bodyPr>
          <a:lstStyle/>
          <a:p>
            <a:pPr marL="0" indent="0" rtl="1">
              <a:buNone/>
            </a:pPr>
            <a:endParaRPr lang="ar-JO" dirty="0">
              <a:solidFill>
                <a:srgbClr val="202122"/>
              </a:solidFill>
              <a:latin typeface="Arial" panose="020B0604020202020204" pitchFamily="34" charset="0"/>
            </a:endParaRPr>
          </a:p>
          <a:p>
            <a:pPr marL="0" indent="0" rtl="1">
              <a:buNone/>
            </a:pPr>
            <a:r>
              <a:rPr lang="en-GB" b="0" i="0" u="none" strike="noStrike" dirty="0">
                <a:solidFill>
                  <a:srgbClr val="202122"/>
                </a:solidFill>
                <a:effectLst/>
                <a:latin typeface="Arial" panose="020B0604020202020204" pitchFamily="34" charset="0"/>
              </a:rPr>
              <a:t>After lunching Bus rapid transit (BRT) project in 2021 it served thousands of citizens during last year, but some people complained about some issues that they faced during using this transport system such as safety, availability, and the late arrival</a:t>
            </a:r>
            <a:r>
              <a:rPr lang="ar-JO" dirty="0">
                <a:solidFill>
                  <a:srgbClr val="202122"/>
                </a:solidFill>
                <a:latin typeface="Arial" panose="020B0604020202020204" pitchFamily="34" charset="0"/>
              </a:rPr>
              <a:t>.</a:t>
            </a:r>
            <a:endParaRPr lang="en-GB" b="0" i="0" u="none" strike="noStrike" dirty="0">
              <a:solidFill>
                <a:srgbClr val="000000"/>
              </a:solidFill>
              <a:effectLst/>
              <a:latin typeface="-webkit-standard"/>
            </a:endParaRPr>
          </a:p>
          <a:p>
            <a:r>
              <a:rPr lang="en-GB" b="0" i="0" u="none" strike="noStrike" dirty="0">
                <a:solidFill>
                  <a:srgbClr val="202122"/>
                </a:solidFill>
                <a:effectLst/>
                <a:latin typeface="Arial" panose="020B0604020202020204" pitchFamily="34" charset="0"/>
              </a:rPr>
              <a:t>So, we had thought for a solution for those problems to make the (BRT) more efficient by </a:t>
            </a:r>
            <a:r>
              <a:rPr lang="en-GB" b="0" i="0" u="none" strike="noStrike" dirty="0">
                <a:solidFill>
                  <a:srgbClr val="202124"/>
                </a:solidFill>
                <a:effectLst/>
                <a:latin typeface="inherit"/>
              </a:rPr>
              <a:t>using cameras beside the traffic lights that are in the bus route and   connect them to an AI system to control   the traffic lights, do some calculations and for monitoring. and with an application to provide the passengers with useful information.</a:t>
            </a:r>
            <a:endParaRPr lang="en-GB" b="0" i="0" u="none" strike="noStrike" dirty="0">
              <a:solidFill>
                <a:srgbClr val="000000"/>
              </a:solidFill>
              <a:effectLst/>
              <a:latin typeface="-webkit-standard"/>
            </a:endParaRPr>
          </a:p>
          <a:p>
            <a:r>
              <a:rPr lang="en-GB" b="0" i="0" u="none" strike="noStrike" dirty="0">
                <a:solidFill>
                  <a:srgbClr val="202124"/>
                </a:solidFill>
                <a:effectLst/>
                <a:latin typeface="inherit"/>
              </a:rPr>
              <a:t>This will improve the level of the BRT performance to become the best transport system you can use.</a:t>
            </a:r>
            <a:endParaRPr lang="en-GB" b="0" i="0" u="none" strike="noStrike" dirty="0">
              <a:solidFill>
                <a:srgbClr val="000000"/>
              </a:solidFill>
              <a:effectLst/>
              <a:latin typeface="-webkit-standard"/>
            </a:endParaRPr>
          </a:p>
        </p:txBody>
      </p:sp>
      <p:pic>
        <p:nvPicPr>
          <p:cNvPr id="6" name="صورة 5">
            <a:extLst>
              <a:ext uri="{FF2B5EF4-FFF2-40B4-BE49-F238E27FC236}">
                <a16:creationId xmlns:a16="http://schemas.microsoft.com/office/drawing/2014/main" id="{8E5EFE50-7C53-7849-C954-6417476F5F11}"/>
              </a:ext>
            </a:extLst>
          </p:cNvPr>
          <p:cNvPicPr>
            <a:picLocks noChangeAspect="1"/>
          </p:cNvPicPr>
          <p:nvPr/>
        </p:nvPicPr>
        <p:blipFill>
          <a:blip r:embed="rId2"/>
          <a:stretch>
            <a:fillRect/>
          </a:stretch>
        </p:blipFill>
        <p:spPr>
          <a:xfrm>
            <a:off x="1" y="0"/>
            <a:ext cx="1421190" cy="180135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0385946" y="-1"/>
            <a:ext cx="1721177" cy="2101756"/>
          </a:xfrm>
          <a:prstGeom prst="rect">
            <a:avLst/>
          </a:prstGeom>
        </p:spPr>
      </p:pic>
    </p:spTree>
    <p:extLst>
      <p:ext uri="{BB962C8B-B14F-4D97-AF65-F5344CB8AC3E}">
        <p14:creationId xmlns:p14="http://schemas.microsoft.com/office/powerpoint/2010/main" val="1018448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6EC23324-1702-EAEE-988D-88BD407965A1}"/>
              </a:ext>
            </a:extLst>
          </p:cNvPr>
          <p:cNvSpPr>
            <a:spLocks noGrp="1"/>
          </p:cNvSpPr>
          <p:nvPr>
            <p:ph idx="1"/>
          </p:nvPr>
        </p:nvSpPr>
        <p:spPr>
          <a:xfrm>
            <a:off x="838200" y="786190"/>
            <a:ext cx="10515600" cy="5390773"/>
          </a:xfrm>
        </p:spPr>
        <p:txBody>
          <a:bodyPr>
            <a:normAutofit/>
          </a:bodyPr>
          <a:lstStyle/>
          <a:p>
            <a:pPr marL="0" indent="0" algn="ctr">
              <a:buNone/>
            </a:pPr>
            <a:r>
              <a:rPr lang="en-GB" sz="5600" i="0" u="none" strike="noStrike" dirty="0">
                <a:solidFill>
                  <a:srgbClr val="00B050"/>
                </a:solidFill>
                <a:effectLst/>
                <a:latin typeface="Calibri" panose="020F0502020204030204" pitchFamily="34" charset="0"/>
              </a:rPr>
              <a:t>Objectives</a:t>
            </a:r>
            <a:endParaRPr lang="en-GB" sz="5600" i="0" u="none" strike="noStrike" dirty="0">
              <a:solidFill>
                <a:srgbClr val="00B050"/>
              </a:solidFill>
              <a:effectLst/>
              <a:latin typeface="-webkit-standard"/>
            </a:endParaRPr>
          </a:p>
          <a:p>
            <a:pPr marL="0" indent="0" algn="just">
              <a:buNone/>
            </a:pPr>
            <a:endParaRPr lang="en-GB" dirty="0">
              <a:solidFill>
                <a:srgbClr val="000000"/>
              </a:solidFill>
              <a:latin typeface="-webkit-standard"/>
            </a:endParaRPr>
          </a:p>
          <a:p>
            <a:pPr marL="0" indent="0" algn="just">
              <a:buNone/>
            </a:pPr>
            <a:endParaRPr lang="en-GB" i="0" u="none" strike="noStrike" dirty="0">
              <a:solidFill>
                <a:srgbClr val="000000"/>
              </a:solidFill>
              <a:effectLst/>
              <a:latin typeface="Wingdings 2" pitchFamily="2" charset="2"/>
            </a:endParaRPr>
          </a:p>
          <a:p>
            <a:pPr algn="just"/>
            <a:r>
              <a:rPr lang="en-GB" i="0" u="none" strike="noStrike" dirty="0">
                <a:solidFill>
                  <a:srgbClr val="000000"/>
                </a:solidFill>
                <a:effectLst/>
                <a:latin typeface="Wingdings 2" pitchFamily="2" charset="2"/>
              </a:rPr>
              <a:t> </a:t>
            </a:r>
            <a:r>
              <a:rPr lang="en-GB" i="0" u="none" strike="noStrike" dirty="0">
                <a:solidFill>
                  <a:srgbClr val="000000"/>
                </a:solidFill>
                <a:effectLst/>
                <a:latin typeface="Calibri Light" panose="020F0302020204030204" pitchFamily="34" charset="0"/>
              </a:rPr>
              <a:t>AI system connected with cameras will detect the bus from long distention and it will give access and priority for the bus by turning other path traffic lights to red before the bus arrive, so it won’t need to waste time on stopping on road intersections.</a:t>
            </a:r>
            <a:endParaRPr lang="en-GB" i="0" u="none" strike="noStrike" dirty="0">
              <a:solidFill>
                <a:srgbClr val="000000"/>
              </a:solidFill>
              <a:effectLst/>
              <a:latin typeface="-webkit-standard"/>
            </a:endParaRPr>
          </a:p>
          <a:p>
            <a:pPr algn="just"/>
            <a:r>
              <a:rPr lang="en-GB" i="0" u="none" strike="noStrike" dirty="0">
                <a:solidFill>
                  <a:srgbClr val="000000"/>
                </a:solidFill>
                <a:effectLst/>
                <a:latin typeface="Wingdings 2" pitchFamily="2" charset="2"/>
              </a:rPr>
              <a:t> </a:t>
            </a:r>
            <a:r>
              <a:rPr lang="en-GB" i="0" u="none" strike="noStrike" dirty="0">
                <a:solidFill>
                  <a:srgbClr val="000000"/>
                </a:solidFill>
                <a:effectLst/>
                <a:latin typeface="-webkit-standard"/>
              </a:rPr>
              <a:t>Al system will detect the number of passengers in the bus and the bus speed on the road that will alert the system if there are any violations for safety guarantee. </a:t>
            </a:r>
          </a:p>
          <a:p>
            <a:pPr algn="just"/>
            <a:r>
              <a:rPr lang="en-GB" i="0" u="none" strike="noStrike" dirty="0">
                <a:solidFill>
                  <a:srgbClr val="000000"/>
                </a:solidFill>
                <a:effectLst/>
                <a:latin typeface="Wingdings 2" pitchFamily="2" charset="2"/>
              </a:rPr>
              <a:t> </a:t>
            </a:r>
            <a:r>
              <a:rPr lang="en-GB" i="0" u="none" strike="noStrike" dirty="0">
                <a:solidFill>
                  <a:srgbClr val="000000"/>
                </a:solidFill>
                <a:effectLst/>
                <a:latin typeface="-webkit-standard"/>
              </a:rPr>
              <a:t>Improving availability: the cameras will do some calculations by detecting the number of the passengers in every path to provide the path with right number of vehicles it needs. </a:t>
            </a:r>
          </a:p>
          <a:p>
            <a:pPr algn="just"/>
            <a:r>
              <a:rPr lang="en-GB" i="0" u="none" strike="noStrike" dirty="0">
                <a:solidFill>
                  <a:srgbClr val="000000"/>
                </a:solidFill>
                <a:effectLst/>
                <a:latin typeface="Wingdings 2" pitchFamily="2" charset="2"/>
              </a:rPr>
              <a:t> </a:t>
            </a:r>
            <a:r>
              <a:rPr lang="en-GB" i="0" u="none" strike="noStrike" dirty="0">
                <a:solidFill>
                  <a:srgbClr val="000000"/>
                </a:solidFill>
                <a:effectLst/>
                <a:latin typeface="-webkit-standard"/>
              </a:rPr>
              <a:t>Application service connected with the cameras </a:t>
            </a:r>
            <a:r>
              <a:rPr lang="en-GB" i="0" u="none" strike="noStrike" dirty="0" err="1">
                <a:solidFill>
                  <a:srgbClr val="000000"/>
                </a:solidFill>
                <a:effectLst/>
                <a:latin typeface="-webkit-standard"/>
              </a:rPr>
              <a:t>fortracking</a:t>
            </a:r>
            <a:r>
              <a:rPr lang="en-GB" i="0" u="none" strike="noStrike" dirty="0">
                <a:solidFill>
                  <a:srgbClr val="000000"/>
                </a:solidFill>
                <a:effectLst/>
                <a:latin typeface="-webkit-standard"/>
              </a:rPr>
              <a:t> nearest bus and nearest riding points to the user.</a:t>
            </a:r>
          </a:p>
        </p:txBody>
      </p:sp>
      <p:pic>
        <p:nvPicPr>
          <p:cNvPr id="6" name="صورة 5">
            <a:extLst>
              <a:ext uri="{FF2B5EF4-FFF2-40B4-BE49-F238E27FC236}">
                <a16:creationId xmlns:a16="http://schemas.microsoft.com/office/drawing/2014/main" id="{4DDE384D-D6DC-FE69-9B2D-B82F3348F867}"/>
              </a:ext>
            </a:extLst>
          </p:cNvPr>
          <p:cNvPicPr>
            <a:picLocks noChangeAspect="1"/>
          </p:cNvPicPr>
          <p:nvPr/>
        </p:nvPicPr>
        <p:blipFill>
          <a:blip r:embed="rId2"/>
          <a:stretch>
            <a:fillRect/>
          </a:stretch>
        </p:blipFill>
        <p:spPr>
          <a:xfrm>
            <a:off x="0" y="0"/>
            <a:ext cx="1647767" cy="2088545"/>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0385946" y="-1"/>
            <a:ext cx="1721177" cy="2101756"/>
          </a:xfrm>
          <a:prstGeom prst="rect">
            <a:avLst/>
          </a:prstGeom>
        </p:spPr>
      </p:pic>
    </p:spTree>
    <p:extLst>
      <p:ext uri="{BB962C8B-B14F-4D97-AF65-F5344CB8AC3E}">
        <p14:creationId xmlns:p14="http://schemas.microsoft.com/office/powerpoint/2010/main" val="211875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360228E5-90DB-43AC-1D54-350BD8772CBF}"/>
              </a:ext>
            </a:extLst>
          </p:cNvPr>
          <p:cNvSpPr>
            <a:spLocks noGrp="1"/>
          </p:cNvSpPr>
          <p:nvPr>
            <p:ph idx="1"/>
          </p:nvPr>
        </p:nvSpPr>
        <p:spPr>
          <a:xfrm>
            <a:off x="944034" y="679127"/>
            <a:ext cx="10515600" cy="5499746"/>
          </a:xfrm>
        </p:spPr>
        <p:txBody>
          <a:bodyPr>
            <a:normAutofit/>
          </a:bodyPr>
          <a:lstStyle/>
          <a:p>
            <a:pPr marL="0" indent="0" algn="ctr">
              <a:buNone/>
            </a:pPr>
            <a:r>
              <a:rPr lang="en-GB" sz="4900" b="0" i="0" u="none" strike="noStrike" dirty="0">
                <a:solidFill>
                  <a:srgbClr val="00B050"/>
                </a:solidFill>
                <a:effectLst/>
                <a:latin typeface="Calibri" panose="020F0502020204030204" pitchFamily="34" charset="0"/>
              </a:rPr>
              <a:t>Beneficiaries</a:t>
            </a:r>
            <a:endParaRPr lang="en-GB" b="0" i="0" u="none" strike="noStrike" dirty="0">
              <a:solidFill>
                <a:srgbClr val="00B050"/>
              </a:solidFill>
              <a:effectLst/>
              <a:latin typeface="Calibri" panose="020F0502020204030204" pitchFamily="34" charset="0"/>
            </a:endParaRPr>
          </a:p>
          <a:p>
            <a:pPr algn="ctr"/>
            <a:endParaRPr lang="en-GB" b="0" i="0" u="none" strike="noStrike" dirty="0">
              <a:solidFill>
                <a:srgbClr val="00B050"/>
              </a:solidFill>
              <a:effectLst/>
              <a:latin typeface="-webkit-standard"/>
            </a:endParaRPr>
          </a:p>
          <a:p>
            <a:pPr algn="just"/>
            <a:endParaRPr lang="ar-JO" b="1" i="0" u="none" strike="noStrike" dirty="0">
              <a:solidFill>
                <a:srgbClr val="000000"/>
              </a:solidFill>
              <a:effectLst/>
              <a:latin typeface="-webkit-standard"/>
            </a:endParaRPr>
          </a:p>
          <a:p>
            <a:pPr algn="just"/>
            <a:endParaRPr lang="ar-JO" b="1" dirty="0">
              <a:solidFill>
                <a:srgbClr val="000000"/>
              </a:solidFill>
              <a:latin typeface="-webkit-standard"/>
            </a:endParaRPr>
          </a:p>
          <a:p>
            <a:pPr algn="just"/>
            <a:r>
              <a:rPr lang="en-GB" b="1" i="0" u="none" strike="noStrike" dirty="0">
                <a:solidFill>
                  <a:srgbClr val="000000"/>
                </a:solidFill>
                <a:effectLst/>
                <a:latin typeface="-webkit-standard"/>
              </a:rPr>
              <a:t>Passenger</a:t>
            </a:r>
            <a:r>
              <a:rPr lang="en-GB" b="0" i="0" u="none" strike="noStrike" dirty="0">
                <a:solidFill>
                  <a:srgbClr val="000000"/>
                </a:solidFill>
                <a:effectLst/>
                <a:latin typeface="-webkit-standard"/>
              </a:rPr>
              <a:t>: It’s all about making the passenger reach his destination safely and as fast as possible so the more efficient the BRT is the more passenger will use the bus . </a:t>
            </a:r>
          </a:p>
          <a:p>
            <a:pPr algn="just"/>
            <a:r>
              <a:rPr lang="en-GB" b="1" i="0" u="none" strike="noStrike" dirty="0">
                <a:solidFill>
                  <a:srgbClr val="000000"/>
                </a:solidFill>
                <a:effectLst/>
                <a:latin typeface="-webkit-standard"/>
              </a:rPr>
              <a:t>Government</a:t>
            </a:r>
            <a:r>
              <a:rPr lang="en-GB" b="0" i="0" u="none" strike="noStrike" dirty="0">
                <a:solidFill>
                  <a:srgbClr val="000000"/>
                </a:solidFill>
                <a:effectLst/>
                <a:latin typeface="-webkit-standard"/>
              </a:rPr>
              <a:t>: when the project works more efficient more citizens will use it and that will increase the revenue.</a:t>
            </a:r>
          </a:p>
          <a:p>
            <a:pPr algn="just"/>
            <a:r>
              <a:rPr lang="en-GB" b="1" i="0" u="none" strike="noStrike" dirty="0">
                <a:solidFill>
                  <a:srgbClr val="000000"/>
                </a:solidFill>
                <a:effectLst/>
                <a:latin typeface="-webkit-standard"/>
              </a:rPr>
              <a:t>The traffic</a:t>
            </a:r>
            <a:r>
              <a:rPr lang="en-GB" b="0" i="0" u="none" strike="noStrike" dirty="0">
                <a:solidFill>
                  <a:srgbClr val="000000"/>
                </a:solidFill>
                <a:effectLst/>
                <a:latin typeface="-webkit-standard"/>
              </a:rPr>
              <a:t>: more citizens will use the BRT instead of their cars to save time, and by applying the full control of the traffic lights it will make the traffic move faster.</a:t>
            </a:r>
          </a:p>
        </p:txBody>
      </p:sp>
      <p:pic>
        <p:nvPicPr>
          <p:cNvPr id="6" name="صورة 5">
            <a:extLst>
              <a:ext uri="{FF2B5EF4-FFF2-40B4-BE49-F238E27FC236}">
                <a16:creationId xmlns:a16="http://schemas.microsoft.com/office/drawing/2014/main" id="{7CCA2CC8-8CC9-D10F-0DCA-5CBD97EACE8C}"/>
              </a:ext>
            </a:extLst>
          </p:cNvPr>
          <p:cNvPicPr>
            <a:picLocks noChangeAspect="1"/>
          </p:cNvPicPr>
          <p:nvPr/>
        </p:nvPicPr>
        <p:blipFill>
          <a:blip r:embed="rId2"/>
          <a:stretch>
            <a:fillRect/>
          </a:stretch>
        </p:blipFill>
        <p:spPr>
          <a:xfrm>
            <a:off x="52010" y="130772"/>
            <a:ext cx="1784048" cy="1559916"/>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0385946" y="-1"/>
            <a:ext cx="1721177" cy="2101756"/>
          </a:xfrm>
          <a:prstGeom prst="rect">
            <a:avLst/>
          </a:prstGeom>
        </p:spPr>
      </p:pic>
    </p:spTree>
    <p:extLst>
      <p:ext uri="{BB962C8B-B14F-4D97-AF65-F5344CB8AC3E}">
        <p14:creationId xmlns:p14="http://schemas.microsoft.com/office/powerpoint/2010/main" val="5849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6708F9B8-438A-46EE-3BC6-2B3A3C461B0A}"/>
              </a:ext>
            </a:extLst>
          </p:cNvPr>
          <p:cNvSpPr>
            <a:spLocks noGrp="1"/>
          </p:cNvSpPr>
          <p:nvPr>
            <p:ph idx="1"/>
          </p:nvPr>
        </p:nvSpPr>
        <p:spPr>
          <a:xfrm>
            <a:off x="1110343" y="688256"/>
            <a:ext cx="10515600" cy="5481487"/>
          </a:xfrm>
        </p:spPr>
        <p:txBody>
          <a:bodyPr>
            <a:normAutofit/>
          </a:bodyPr>
          <a:lstStyle/>
          <a:p>
            <a:pPr marL="0" indent="0" algn="ctr">
              <a:buNone/>
            </a:pPr>
            <a:r>
              <a:rPr lang="en-GB" sz="5100" b="0" i="0" u="none" strike="noStrike" dirty="0">
                <a:solidFill>
                  <a:srgbClr val="00B050"/>
                </a:solidFill>
                <a:effectLst/>
                <a:latin typeface="Calibri" panose="020F0502020204030204" pitchFamily="34" charset="0"/>
              </a:rPr>
              <a:t>Impact summary</a:t>
            </a:r>
            <a:endParaRPr lang="en-GB" sz="5100" b="0" i="0" u="none" strike="noStrike" dirty="0">
              <a:solidFill>
                <a:srgbClr val="00B050"/>
              </a:solidFill>
              <a:effectLst/>
              <a:latin typeface="-webkit-standard"/>
            </a:endParaRPr>
          </a:p>
          <a:p>
            <a:pPr algn="ctr"/>
            <a:endParaRPr lang="ar-JO" b="0" i="0" u="none" strike="noStrike" dirty="0">
              <a:solidFill>
                <a:srgbClr val="000000"/>
              </a:solidFill>
              <a:effectLst/>
              <a:latin typeface="-webkit-standard"/>
            </a:endParaRPr>
          </a:p>
          <a:p>
            <a:pPr algn="ctr"/>
            <a:endParaRPr lang="ar-JO" dirty="0">
              <a:solidFill>
                <a:srgbClr val="000000"/>
              </a:solidFill>
              <a:latin typeface="-webkit-standard"/>
            </a:endParaRPr>
          </a:p>
          <a:p>
            <a:r>
              <a:rPr lang="en-GB" b="0" i="0" u="none" strike="noStrike" dirty="0">
                <a:solidFill>
                  <a:srgbClr val="000000"/>
                </a:solidFill>
                <a:effectLst/>
                <a:latin typeface="-webkit-standard"/>
              </a:rPr>
              <a:t>Lately the population number in Jordan is growing so fast in the last 10 years because of the immigrants and the born rate and this huge number of people in a small city like Amman has made traffic issues that effected our life in so many ways, people are getting so late for their jobs, schools, and collages   because of the slow flow of the traffic.</a:t>
            </a:r>
          </a:p>
          <a:p>
            <a:r>
              <a:rPr lang="en-GB" b="0" i="0" u="none" strike="noStrike" dirty="0">
                <a:solidFill>
                  <a:srgbClr val="000000"/>
                </a:solidFill>
                <a:effectLst/>
                <a:latin typeface="-webkit-standard"/>
              </a:rPr>
              <a:t>So, we must decrease the number and the usage of the vehicles on the roads, But how?</a:t>
            </a:r>
          </a:p>
          <a:p>
            <a:r>
              <a:rPr lang="en-GB" b="0" i="0" u="none" strike="noStrike" dirty="0">
                <a:solidFill>
                  <a:srgbClr val="000000"/>
                </a:solidFill>
                <a:effectLst/>
                <a:latin typeface="-webkit-standard"/>
              </a:rPr>
              <a:t>After the BRT improvement we have to persuade people for using the BRT instead of using their cars to go to the daily rides by posting the benefits of using the bus instead of their cars and how this will affect their time and will cost less money and will make less population and much more.</a:t>
            </a:r>
          </a:p>
          <a:p>
            <a:r>
              <a:rPr lang="en-GB" b="0" i="0" u="none" strike="noStrike" dirty="0">
                <a:solidFill>
                  <a:srgbClr val="000000"/>
                </a:solidFill>
                <a:effectLst/>
                <a:latin typeface="-webkit-standard"/>
              </a:rPr>
              <a:t>It’s the time for the BRT to become the first transport system used in Jordan. </a:t>
            </a:r>
          </a:p>
        </p:txBody>
      </p:sp>
      <p:pic>
        <p:nvPicPr>
          <p:cNvPr id="6" name="صورة 5">
            <a:extLst>
              <a:ext uri="{FF2B5EF4-FFF2-40B4-BE49-F238E27FC236}">
                <a16:creationId xmlns:a16="http://schemas.microsoft.com/office/drawing/2014/main" id="{8C1F65F1-21A0-F0B8-47AF-48BF0F94B5D1}"/>
              </a:ext>
            </a:extLst>
          </p:cNvPr>
          <p:cNvPicPr>
            <a:picLocks noChangeAspect="1"/>
          </p:cNvPicPr>
          <p:nvPr/>
        </p:nvPicPr>
        <p:blipFill>
          <a:blip r:embed="rId2"/>
          <a:stretch>
            <a:fillRect/>
          </a:stretch>
        </p:blipFill>
        <p:spPr>
          <a:xfrm>
            <a:off x="0" y="0"/>
            <a:ext cx="1481667" cy="1878013"/>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0385946" y="13647"/>
            <a:ext cx="1721177" cy="2101756"/>
          </a:xfrm>
          <a:prstGeom prst="rect">
            <a:avLst/>
          </a:prstGeom>
        </p:spPr>
      </p:pic>
    </p:spTree>
    <p:extLst>
      <p:ext uri="{BB962C8B-B14F-4D97-AF65-F5344CB8AC3E}">
        <p14:creationId xmlns:p14="http://schemas.microsoft.com/office/powerpoint/2010/main" val="207155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صورة 5">
            <a:extLst>
              <a:ext uri="{FF2B5EF4-FFF2-40B4-BE49-F238E27FC236}">
                <a16:creationId xmlns:a16="http://schemas.microsoft.com/office/drawing/2014/main" id="{C59A9E7C-7039-1528-B146-8013D79FDE76}"/>
              </a:ext>
            </a:extLst>
          </p:cNvPr>
          <p:cNvPicPr>
            <a:picLocks noChangeAspect="1"/>
          </p:cNvPicPr>
          <p:nvPr/>
        </p:nvPicPr>
        <p:blipFill>
          <a:blip r:embed="rId2"/>
          <a:stretch>
            <a:fillRect/>
          </a:stretch>
        </p:blipFill>
        <p:spPr>
          <a:xfrm>
            <a:off x="1335431" y="1624667"/>
            <a:ext cx="9050515" cy="5233333"/>
          </a:xfrm>
          <a:prstGeom prst="rect">
            <a:avLst/>
          </a:prstGeom>
        </p:spPr>
      </p:pic>
      <p:pic>
        <p:nvPicPr>
          <p:cNvPr id="9" name="صورة 8">
            <a:extLst>
              <a:ext uri="{FF2B5EF4-FFF2-40B4-BE49-F238E27FC236}">
                <a16:creationId xmlns:a16="http://schemas.microsoft.com/office/drawing/2014/main" id="{7A813714-3A26-DC58-06C9-0BF2C85531F3}"/>
              </a:ext>
            </a:extLst>
          </p:cNvPr>
          <p:cNvPicPr>
            <a:picLocks noChangeAspect="1"/>
          </p:cNvPicPr>
          <p:nvPr/>
        </p:nvPicPr>
        <p:blipFill>
          <a:blip r:embed="rId3"/>
          <a:stretch>
            <a:fillRect/>
          </a:stretch>
        </p:blipFill>
        <p:spPr>
          <a:xfrm>
            <a:off x="-67617" y="0"/>
            <a:ext cx="1582518" cy="1910687"/>
          </a:xfrm>
          <a:prstGeom prst="rect">
            <a:avLst/>
          </a:prstGeom>
        </p:spPr>
      </p:pic>
      <p:sp>
        <p:nvSpPr>
          <p:cNvPr id="11" name="مربع نص 10">
            <a:extLst>
              <a:ext uri="{FF2B5EF4-FFF2-40B4-BE49-F238E27FC236}">
                <a16:creationId xmlns:a16="http://schemas.microsoft.com/office/drawing/2014/main" id="{1D3CB7D4-48FA-932F-9040-4816BF34D553}"/>
              </a:ext>
            </a:extLst>
          </p:cNvPr>
          <p:cNvSpPr txBox="1"/>
          <p:nvPr/>
        </p:nvSpPr>
        <p:spPr>
          <a:xfrm>
            <a:off x="1669142" y="441230"/>
            <a:ext cx="6646333" cy="800219"/>
          </a:xfrm>
          <a:prstGeom prst="rect">
            <a:avLst/>
          </a:prstGeom>
          <a:noFill/>
        </p:spPr>
        <p:txBody>
          <a:bodyPr wrap="square">
            <a:spAutoFit/>
          </a:bodyPr>
          <a:lstStyle/>
          <a:p>
            <a:r>
              <a:rPr lang="en-GB" sz="4600" b="0" i="0" u="none" strike="noStrike" dirty="0">
                <a:solidFill>
                  <a:srgbClr val="00B050"/>
                </a:solidFill>
                <a:effectLst/>
                <a:latin typeface="Calibri" panose="020F0502020204030204" pitchFamily="34" charset="0"/>
              </a:rPr>
              <a:t>Business model</a:t>
            </a:r>
            <a:endParaRPr lang="ar-JO" sz="4600" dirty="0">
              <a:solidFill>
                <a:srgbClr val="00B050"/>
              </a:solidFill>
            </a:endParaRP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10385946" y="-1"/>
            <a:ext cx="1721177" cy="2101756"/>
          </a:xfrm>
          <a:prstGeom prst="rect">
            <a:avLst/>
          </a:prstGeom>
        </p:spPr>
      </p:pic>
    </p:spTree>
    <p:extLst>
      <p:ext uri="{BB962C8B-B14F-4D97-AF65-F5344CB8AC3E}">
        <p14:creationId xmlns:p14="http://schemas.microsoft.com/office/powerpoint/2010/main" val="1011515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EBC0720C-3903-25E1-C354-5E8FC17BBCBF}"/>
              </a:ext>
            </a:extLst>
          </p:cNvPr>
          <p:cNvSpPr>
            <a:spLocks noGrp="1"/>
          </p:cNvSpPr>
          <p:nvPr>
            <p:ph idx="1"/>
          </p:nvPr>
        </p:nvSpPr>
        <p:spPr>
          <a:xfrm>
            <a:off x="838200" y="1039434"/>
            <a:ext cx="10515600" cy="4351338"/>
          </a:xfrm>
        </p:spPr>
        <p:txBody>
          <a:bodyPr>
            <a:normAutofit/>
          </a:bodyPr>
          <a:lstStyle/>
          <a:p>
            <a:pPr marL="0" indent="0" algn="ctr">
              <a:buNone/>
            </a:pPr>
            <a:r>
              <a:rPr lang="en-GB" sz="4300" b="1" i="0" u="none" strike="noStrike" dirty="0">
                <a:solidFill>
                  <a:srgbClr val="00B050"/>
                </a:solidFill>
                <a:effectLst/>
                <a:latin typeface="Calibri" panose="020F0502020204030204" pitchFamily="34" charset="0"/>
              </a:rPr>
              <a:t>Required </a:t>
            </a:r>
            <a:r>
              <a:rPr lang="en-US" sz="4300" b="1" dirty="0">
                <a:solidFill>
                  <a:srgbClr val="00B050"/>
                </a:solidFill>
                <a:latin typeface="Calibri" panose="020F0502020204030204" pitchFamily="34" charset="0"/>
              </a:rPr>
              <a:t>R</a:t>
            </a:r>
            <a:r>
              <a:rPr lang="en-GB" sz="4300" b="1" i="0" u="none" strike="noStrike" dirty="0">
                <a:solidFill>
                  <a:srgbClr val="00B050"/>
                </a:solidFill>
                <a:effectLst/>
                <a:latin typeface="Calibri" panose="020F0502020204030204" pitchFamily="34" charset="0"/>
              </a:rPr>
              <a:t>resources </a:t>
            </a:r>
          </a:p>
          <a:p>
            <a:pPr algn="ctr"/>
            <a:endParaRPr lang="en-GB" b="1" dirty="0">
              <a:solidFill>
                <a:srgbClr val="00B050"/>
              </a:solidFill>
              <a:latin typeface="Calibri" panose="020F0502020204030204" pitchFamily="34" charset="0"/>
            </a:endParaRPr>
          </a:p>
          <a:p>
            <a:pPr algn="ctr"/>
            <a:endParaRPr lang="en-GB" b="0" i="0" u="none" strike="noStrike" dirty="0">
              <a:solidFill>
                <a:srgbClr val="00B050"/>
              </a:solidFill>
              <a:effectLst/>
              <a:latin typeface="-webkit-standard"/>
            </a:endParaRPr>
          </a:p>
          <a:p>
            <a:r>
              <a:rPr lang="en-GB" b="0" i="0" u="none" strike="noStrike" dirty="0">
                <a:solidFill>
                  <a:srgbClr val="000000"/>
                </a:solidFill>
                <a:effectLst/>
                <a:latin typeface="-webkit-standard"/>
              </a:rPr>
              <a:t>Smart Cameras: used on the traffic lights that is connected to the AI system</a:t>
            </a:r>
          </a:p>
          <a:p>
            <a:r>
              <a:rPr lang="en-GB" b="0" i="0" u="none" strike="noStrike" dirty="0">
                <a:solidFill>
                  <a:srgbClr val="000000"/>
                </a:solidFill>
                <a:effectLst/>
                <a:latin typeface="-webkit-standard"/>
              </a:rPr>
              <a:t>AI system: do some calculations and detections </a:t>
            </a:r>
          </a:p>
          <a:p>
            <a:r>
              <a:rPr lang="en-GB" b="0" i="0" u="none" strike="noStrike" dirty="0">
                <a:solidFill>
                  <a:srgbClr val="000000"/>
                </a:solidFill>
                <a:effectLst/>
                <a:latin typeface="-webkit-standard"/>
              </a:rPr>
              <a:t>More buses: AI will count the need for each track </a:t>
            </a:r>
          </a:p>
          <a:p>
            <a:r>
              <a:rPr lang="en-GB" b="0" i="0" u="none" strike="noStrike" dirty="0">
                <a:solidFill>
                  <a:srgbClr val="000000"/>
                </a:solidFill>
                <a:effectLst/>
                <a:latin typeface="Calibri" panose="020F0502020204030204" pitchFamily="34" charset="0"/>
              </a:rPr>
              <a:t>Staff: AI programmer, engineers, bus drivers.</a:t>
            </a:r>
            <a:endParaRPr lang="en-GB" b="0" i="0" u="none" strike="noStrike" dirty="0">
              <a:solidFill>
                <a:srgbClr val="000000"/>
              </a:solidFill>
              <a:effectLst/>
              <a:latin typeface="-webkit-standard"/>
            </a:endParaRPr>
          </a:p>
          <a:p>
            <a:r>
              <a:rPr lang="en-GB" b="0" i="0" u="none" strike="noStrike" dirty="0">
                <a:solidFill>
                  <a:srgbClr val="000000"/>
                </a:solidFill>
                <a:effectLst/>
                <a:latin typeface="Calibri" panose="020F0502020204030204" pitchFamily="34" charset="0"/>
              </a:rPr>
              <a:t>control offices: watch the AI system workflow.</a:t>
            </a:r>
            <a:endParaRPr lang="en-GB" b="0" i="0" u="none" strike="noStrike" dirty="0">
              <a:solidFill>
                <a:srgbClr val="000000"/>
              </a:solidFill>
              <a:effectLst/>
              <a:latin typeface="-webkit-standard"/>
            </a:endParaRPr>
          </a:p>
        </p:txBody>
      </p:sp>
      <p:pic>
        <p:nvPicPr>
          <p:cNvPr id="6" name="صورة 5">
            <a:extLst>
              <a:ext uri="{FF2B5EF4-FFF2-40B4-BE49-F238E27FC236}">
                <a16:creationId xmlns:a16="http://schemas.microsoft.com/office/drawing/2014/main" id="{321140A7-65EF-BCB8-2453-8D74BBD1BB9F}"/>
              </a:ext>
            </a:extLst>
          </p:cNvPr>
          <p:cNvPicPr>
            <a:picLocks noChangeAspect="1"/>
          </p:cNvPicPr>
          <p:nvPr/>
        </p:nvPicPr>
        <p:blipFill>
          <a:blip r:embed="rId2"/>
          <a:stretch>
            <a:fillRect/>
          </a:stretch>
        </p:blipFill>
        <p:spPr>
          <a:xfrm>
            <a:off x="229810" y="0"/>
            <a:ext cx="1705428" cy="2161630"/>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0385946" y="-1"/>
            <a:ext cx="1721177" cy="2101756"/>
          </a:xfrm>
          <a:prstGeom prst="rect">
            <a:avLst/>
          </a:prstGeom>
        </p:spPr>
      </p:pic>
    </p:spTree>
    <p:extLst>
      <p:ext uri="{BB962C8B-B14F-4D97-AF65-F5344CB8AC3E}">
        <p14:creationId xmlns:p14="http://schemas.microsoft.com/office/powerpoint/2010/main" val="3633428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CCFA130A-3E1F-458A-F547-55ABC53BCE7D}"/>
              </a:ext>
            </a:extLst>
          </p:cNvPr>
          <p:cNvSpPr>
            <a:spLocks noGrp="1"/>
          </p:cNvSpPr>
          <p:nvPr>
            <p:ph idx="1"/>
          </p:nvPr>
        </p:nvSpPr>
        <p:spPr>
          <a:xfrm>
            <a:off x="2954867" y="461766"/>
            <a:ext cx="10515600" cy="4351338"/>
          </a:xfrm>
        </p:spPr>
        <p:txBody>
          <a:bodyPr>
            <a:normAutofit/>
          </a:bodyPr>
          <a:lstStyle/>
          <a:p>
            <a:pPr marL="0" indent="0" algn="l">
              <a:buNone/>
            </a:pPr>
            <a:r>
              <a:rPr lang="en-GB" sz="4800" b="0" i="0" u="none" strike="noStrike" dirty="0">
                <a:solidFill>
                  <a:srgbClr val="00B050"/>
                </a:solidFill>
                <a:effectLst/>
                <a:latin typeface="Calibri" panose="020F0502020204030204" pitchFamily="34" charset="0"/>
              </a:rPr>
              <a:t>Project’s Budget</a:t>
            </a:r>
          </a:p>
          <a:p>
            <a:pPr algn="l"/>
            <a:endParaRPr lang="en-GB" sz="10700" b="0" i="0" u="none" strike="noStrike" dirty="0">
              <a:solidFill>
                <a:srgbClr val="00B050"/>
              </a:solidFill>
              <a:effectLst/>
              <a:latin typeface="-webkit-standard"/>
            </a:endParaRPr>
          </a:p>
          <a:p>
            <a:pPr algn="l"/>
            <a:endParaRPr lang="en-GB" sz="10700" b="0" i="0" u="none" strike="noStrike" dirty="0">
              <a:solidFill>
                <a:srgbClr val="000000"/>
              </a:solidFill>
              <a:effectLst/>
              <a:latin typeface="-webkit-standard"/>
            </a:endParaRPr>
          </a:p>
          <a:p>
            <a:pPr algn="l"/>
            <a:endParaRPr lang="ar-JO" dirty="0"/>
          </a:p>
        </p:txBody>
      </p:sp>
      <p:pic>
        <p:nvPicPr>
          <p:cNvPr id="6" name="صورة 5">
            <a:extLst>
              <a:ext uri="{FF2B5EF4-FFF2-40B4-BE49-F238E27FC236}">
                <a16:creationId xmlns:a16="http://schemas.microsoft.com/office/drawing/2014/main" id="{41AB3C56-EE75-12D5-A6BB-CC5997D4932B}"/>
              </a:ext>
            </a:extLst>
          </p:cNvPr>
          <p:cNvPicPr>
            <a:picLocks noChangeAspect="1"/>
          </p:cNvPicPr>
          <p:nvPr/>
        </p:nvPicPr>
        <p:blipFill>
          <a:blip r:embed="rId2"/>
          <a:stretch>
            <a:fillRect/>
          </a:stretch>
        </p:blipFill>
        <p:spPr>
          <a:xfrm>
            <a:off x="0" y="0"/>
            <a:ext cx="1632857" cy="2069646"/>
          </a:xfrm>
          <a:prstGeom prst="rect">
            <a:avLst/>
          </a:prstGeom>
        </p:spPr>
      </p:pic>
      <p:pic>
        <p:nvPicPr>
          <p:cNvPr id="11" name="صورة 10">
            <a:extLst>
              <a:ext uri="{FF2B5EF4-FFF2-40B4-BE49-F238E27FC236}">
                <a16:creationId xmlns:a16="http://schemas.microsoft.com/office/drawing/2014/main" id="{66631089-76DB-B56F-3832-E25A4C1C55FD}"/>
              </a:ext>
            </a:extLst>
          </p:cNvPr>
          <p:cNvPicPr>
            <a:picLocks noChangeAspect="1"/>
          </p:cNvPicPr>
          <p:nvPr/>
        </p:nvPicPr>
        <p:blipFill>
          <a:blip r:embed="rId3"/>
          <a:stretch>
            <a:fillRect/>
          </a:stretch>
        </p:blipFill>
        <p:spPr>
          <a:xfrm>
            <a:off x="0" y="2069646"/>
            <a:ext cx="12098789" cy="4121150"/>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10385946" y="-1"/>
            <a:ext cx="1721177" cy="2101756"/>
          </a:xfrm>
          <a:prstGeom prst="rect">
            <a:avLst/>
          </a:prstGeom>
        </p:spPr>
      </p:pic>
    </p:spTree>
    <p:extLst>
      <p:ext uri="{BB962C8B-B14F-4D97-AF65-F5344CB8AC3E}">
        <p14:creationId xmlns:p14="http://schemas.microsoft.com/office/powerpoint/2010/main" val="2092832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5FC0B706-1419-B0FD-E81B-A64144FAE8E0}"/>
              </a:ext>
            </a:extLst>
          </p:cNvPr>
          <p:cNvSpPr>
            <a:spLocks noGrp="1"/>
          </p:cNvSpPr>
          <p:nvPr>
            <p:ph idx="1"/>
          </p:nvPr>
        </p:nvSpPr>
        <p:spPr>
          <a:xfrm>
            <a:off x="838200" y="574523"/>
            <a:ext cx="10515600" cy="5442858"/>
          </a:xfrm>
        </p:spPr>
        <p:txBody>
          <a:bodyPr>
            <a:normAutofit fontScale="70000" lnSpcReduction="20000"/>
          </a:bodyPr>
          <a:lstStyle/>
          <a:p>
            <a:pPr marL="0" indent="0" algn="ctr">
              <a:buNone/>
            </a:pPr>
            <a:r>
              <a:rPr lang="en-GB" sz="5400" b="1" dirty="0">
                <a:solidFill>
                  <a:srgbClr val="00B050"/>
                </a:solidFill>
                <a:latin typeface="Calibri" panose="020F0502020204030204" pitchFamily="34" charset="0"/>
              </a:rPr>
              <a:t>J</a:t>
            </a:r>
            <a:r>
              <a:rPr lang="en-GB" sz="5400" b="1" i="0" u="none" strike="noStrike" dirty="0">
                <a:solidFill>
                  <a:srgbClr val="00B050"/>
                </a:solidFill>
                <a:effectLst/>
                <a:latin typeface="Calibri" panose="020F0502020204030204" pitchFamily="34" charset="0"/>
              </a:rPr>
              <a:t>ustification </a:t>
            </a:r>
            <a:r>
              <a:rPr lang="en-GB" sz="5400" b="1" dirty="0">
                <a:solidFill>
                  <a:srgbClr val="00B050"/>
                </a:solidFill>
                <a:latin typeface="Calibri" panose="020F0502020204030204" pitchFamily="34" charset="0"/>
              </a:rPr>
              <a:t>o</a:t>
            </a:r>
            <a:r>
              <a:rPr lang="en-GB" sz="5400" b="1" i="0" u="none" strike="noStrike" dirty="0">
                <a:solidFill>
                  <a:srgbClr val="00B050"/>
                </a:solidFill>
                <a:effectLst/>
                <a:latin typeface="Calibri" panose="020F0502020204030204" pitchFamily="34" charset="0"/>
              </a:rPr>
              <a:t>f Resources</a:t>
            </a:r>
          </a:p>
          <a:p>
            <a:pPr algn="l"/>
            <a:endParaRPr lang="en-GB" sz="5500" b="0" i="0" u="none" strike="noStrike" dirty="0">
              <a:solidFill>
                <a:srgbClr val="00B050"/>
              </a:solidFill>
              <a:effectLst/>
              <a:latin typeface="-webkit-standard"/>
            </a:endParaRPr>
          </a:p>
          <a:p>
            <a:pPr algn="l"/>
            <a:endParaRPr lang="ar-JO" sz="2900" b="1" i="0" u="none" strike="noStrike" dirty="0">
              <a:solidFill>
                <a:srgbClr val="000000"/>
              </a:solidFill>
              <a:effectLst/>
              <a:latin typeface="-webkit-standard"/>
            </a:endParaRPr>
          </a:p>
          <a:p>
            <a:pPr algn="l"/>
            <a:endParaRPr lang="ar-JO" sz="2900" b="1" dirty="0">
              <a:solidFill>
                <a:srgbClr val="000000"/>
              </a:solidFill>
              <a:latin typeface="-webkit-standard"/>
            </a:endParaRPr>
          </a:p>
          <a:p>
            <a:pPr algn="l"/>
            <a:r>
              <a:rPr lang="en-GB" sz="2900" b="1" i="0" u="none" strike="noStrike" dirty="0">
                <a:solidFill>
                  <a:srgbClr val="000000"/>
                </a:solidFill>
                <a:effectLst/>
                <a:latin typeface="-webkit-standard"/>
              </a:rPr>
              <a:t>Cameras</a:t>
            </a:r>
            <a:r>
              <a:rPr lang="en-GB" sz="2900" i="0" u="none" strike="noStrike" dirty="0">
                <a:solidFill>
                  <a:srgbClr val="000000"/>
                </a:solidFill>
                <a:effectLst/>
                <a:latin typeface="-webkit-standard"/>
              </a:rPr>
              <a:t> are needed at every traffic light in the Bus Road to provide   the AI system that is connected to with the information needed.</a:t>
            </a:r>
          </a:p>
          <a:p>
            <a:pPr algn="l"/>
            <a:r>
              <a:rPr lang="en-GB" sz="2900" b="1" i="0" u="none" strike="noStrike" dirty="0">
                <a:solidFill>
                  <a:srgbClr val="000000"/>
                </a:solidFill>
                <a:effectLst/>
                <a:latin typeface="-webkit-standard"/>
              </a:rPr>
              <a:t>AI system</a:t>
            </a:r>
            <a:r>
              <a:rPr lang="en-GB" sz="2900" i="0" u="none" strike="noStrike" dirty="0">
                <a:solidFill>
                  <a:srgbClr val="000000"/>
                </a:solidFill>
                <a:effectLst/>
                <a:latin typeface="-webkit-standard"/>
              </a:rPr>
              <a:t> that is connected to the cameras will do calculations, monitoring, recognition, and control the traffic lights.</a:t>
            </a:r>
          </a:p>
          <a:p>
            <a:pPr algn="l"/>
            <a:r>
              <a:rPr lang="en-GB" sz="2900" b="1" i="0" u="none" strike="noStrike" dirty="0">
                <a:solidFill>
                  <a:srgbClr val="000000"/>
                </a:solidFill>
                <a:effectLst/>
                <a:latin typeface="-webkit-standard"/>
              </a:rPr>
              <a:t>Staff</a:t>
            </a:r>
            <a:r>
              <a:rPr lang="en-GB" sz="2900" i="0" u="none" strike="noStrike" dirty="0">
                <a:solidFill>
                  <a:srgbClr val="000000"/>
                </a:solidFill>
                <a:effectLst/>
                <a:latin typeface="-webkit-standard"/>
              </a:rPr>
              <a:t> will help in programming the system, connect the AI with cameras, camera installation, daily checking out and repair.</a:t>
            </a:r>
          </a:p>
          <a:p>
            <a:pPr algn="l"/>
            <a:r>
              <a:rPr lang="en-GB" sz="2900" b="1" i="0" u="none" strike="noStrike" dirty="0">
                <a:solidFill>
                  <a:srgbClr val="000000"/>
                </a:solidFill>
                <a:effectLst/>
                <a:latin typeface="-webkit-standard"/>
              </a:rPr>
              <a:t>Extra buses </a:t>
            </a:r>
            <a:r>
              <a:rPr lang="en-GB" sz="2900" i="0" u="none" strike="noStrike" dirty="0">
                <a:solidFill>
                  <a:srgbClr val="000000"/>
                </a:solidFill>
                <a:effectLst/>
                <a:latin typeface="-webkit-standard"/>
              </a:rPr>
              <a:t>for meeting people need.</a:t>
            </a:r>
          </a:p>
          <a:p>
            <a:pPr algn="l"/>
            <a:r>
              <a:rPr lang="en-GB" sz="2900" b="1" i="0" u="none" strike="noStrike" dirty="0">
                <a:solidFill>
                  <a:srgbClr val="000000"/>
                </a:solidFill>
                <a:effectLst/>
                <a:latin typeface="-webkit-standard"/>
              </a:rPr>
              <a:t>Control offices</a:t>
            </a:r>
            <a:r>
              <a:rPr lang="en-GB" sz="2900" i="0" u="none" strike="noStrike" dirty="0">
                <a:solidFill>
                  <a:srgbClr val="000000"/>
                </a:solidFill>
                <a:effectLst/>
                <a:latin typeface="-webkit-standard"/>
              </a:rPr>
              <a:t> we can’t fully trust the Ai, so we need control offices to monitor the whole process.</a:t>
            </a:r>
          </a:p>
          <a:p>
            <a:pPr marL="0" indent="0" algn="l">
              <a:buNone/>
            </a:pPr>
            <a:r>
              <a:rPr lang="en-GB" sz="2900" i="0" u="none" strike="noStrike" dirty="0">
                <a:solidFill>
                  <a:srgbClr val="000000"/>
                </a:solidFill>
                <a:effectLst/>
                <a:latin typeface="-webkit-standard"/>
              </a:rPr>
              <a:t> </a:t>
            </a:r>
          </a:p>
        </p:txBody>
      </p:sp>
      <p:pic>
        <p:nvPicPr>
          <p:cNvPr id="6" name="صورة 5">
            <a:extLst>
              <a:ext uri="{FF2B5EF4-FFF2-40B4-BE49-F238E27FC236}">
                <a16:creationId xmlns:a16="http://schemas.microsoft.com/office/drawing/2014/main" id="{553BE2CF-E8FC-1150-D6AF-B694F5E56879}"/>
              </a:ext>
            </a:extLst>
          </p:cNvPr>
          <p:cNvPicPr>
            <a:picLocks noChangeAspect="1"/>
          </p:cNvPicPr>
          <p:nvPr/>
        </p:nvPicPr>
        <p:blipFill>
          <a:blip r:embed="rId3"/>
          <a:stretch>
            <a:fillRect/>
          </a:stretch>
        </p:blipFill>
        <p:spPr>
          <a:xfrm>
            <a:off x="0" y="-4913"/>
            <a:ext cx="1572381" cy="1992993"/>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10385946" y="-1"/>
            <a:ext cx="1721177" cy="2101756"/>
          </a:xfrm>
          <a:prstGeom prst="rect">
            <a:avLst/>
          </a:prstGeom>
        </p:spPr>
      </p:pic>
    </p:spTree>
    <p:extLst>
      <p:ext uri="{BB962C8B-B14F-4D97-AF65-F5344CB8AC3E}">
        <p14:creationId xmlns:p14="http://schemas.microsoft.com/office/powerpoint/2010/main" val="2904539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29</TotalTime>
  <Words>859</Words>
  <Application>Microsoft Office PowerPoint</Application>
  <PresentationFormat>Widescreen</PresentationFormat>
  <Paragraphs>131</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.AppleSystemUIFont</vt:lpstr>
      <vt:lpstr>Arial</vt:lpstr>
      <vt:lpstr>Calibri</vt:lpstr>
      <vt:lpstr>Calibri Light</vt:lpstr>
      <vt:lpstr>Century Gothic</vt:lpstr>
      <vt:lpstr>inherit</vt:lpstr>
      <vt:lpstr>-webkit-standard</vt:lpstr>
      <vt:lpstr>Wingdings 2</vt:lpstr>
      <vt:lpstr>Wingdings 3</vt:lpstr>
      <vt:lpstr>Ion Boardroom</vt:lpstr>
      <vt:lpstr>BRT Road Cameras Faster and Safer</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Methodology</vt:lpstr>
      <vt:lpstr>Project’s Timeline</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BRT Road Cameras Faster and Safer</dc:title>
  <dc:creator>Dina Hisham Alayan Al-Alawneh</dc:creator>
  <cp:lastModifiedBy>Zaid Mazen MOHAMMAD EID aburasheid</cp:lastModifiedBy>
  <cp:revision>8</cp:revision>
  <dcterms:created xsi:type="dcterms:W3CDTF">2023-01-10T11:52:42Z</dcterms:created>
  <dcterms:modified xsi:type="dcterms:W3CDTF">2023-01-11T13:11:37Z</dcterms:modified>
</cp:coreProperties>
</file>