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357" r:id="rId2"/>
    <p:sldId id="256" r:id="rId3"/>
    <p:sldId id="257" r:id="rId4"/>
    <p:sldId id="306" r:id="rId5"/>
    <p:sldId id="307" r:id="rId6"/>
    <p:sldId id="308" r:id="rId7"/>
    <p:sldId id="309" r:id="rId8"/>
    <p:sldId id="310" r:id="rId9"/>
    <p:sldId id="311" r:id="rId10"/>
    <p:sldId id="259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49" r:id="rId31"/>
    <p:sldId id="351" r:id="rId32"/>
    <p:sldId id="352" r:id="rId33"/>
    <p:sldId id="353" r:id="rId34"/>
    <p:sldId id="354" r:id="rId35"/>
    <p:sldId id="355" r:id="rId36"/>
    <p:sldId id="260" r:id="rId37"/>
    <p:sldId id="261" r:id="rId38"/>
    <p:sldId id="262" r:id="rId39"/>
    <p:sldId id="263" r:id="rId40"/>
    <p:sldId id="264" r:id="rId41"/>
    <p:sldId id="350" r:id="rId42"/>
    <p:sldId id="265" r:id="rId43"/>
    <p:sldId id="266" r:id="rId44"/>
    <p:sldId id="267" r:id="rId45"/>
    <p:sldId id="340" r:id="rId46"/>
    <p:sldId id="356" r:id="rId47"/>
    <p:sldId id="341" r:id="rId48"/>
    <p:sldId id="342" r:id="rId49"/>
    <p:sldId id="343" r:id="rId50"/>
    <p:sldId id="344" r:id="rId51"/>
    <p:sldId id="345" r:id="rId52"/>
    <p:sldId id="346" r:id="rId53"/>
    <p:sldId id="348" r:id="rId54"/>
    <p:sldId id="347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5" autoAdjust="0"/>
    <p:restoredTop sz="94660"/>
  </p:normalViewPr>
  <p:slideViewPr>
    <p:cSldViewPr>
      <p:cViewPr varScale="1">
        <p:scale>
          <a:sx n="78" d="100"/>
          <a:sy n="78" d="100"/>
        </p:scale>
        <p:origin x="136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6F2287E-E3A6-4F69-97F2-EC3198702777}" type="datetimeFigureOut">
              <a:rPr lang="ar-JO" smtClean="0"/>
              <a:pPr/>
              <a:t>05/06/1444</a:t>
            </a:fld>
            <a:endParaRPr lang="ar-J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J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36E4DD5-1612-43B2-AF87-933770A7609A}" type="slidenum">
              <a:rPr lang="ar-JO" smtClean="0"/>
              <a:pPr/>
              <a:t>‹#›</a:t>
            </a:fld>
            <a:endParaRPr lang="ar-J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D5500A-8801-4283-8F96-80E8663B2F4A}" type="slidenum">
              <a:rPr lang="en-US" smtClean="0">
                <a:latin typeface="Arial" pitchFamily="34" charset="0"/>
              </a:rPr>
              <a:pPr/>
              <a:t>4</a:t>
            </a:fld>
            <a:endParaRPr lang="en-US">
              <a:latin typeface="Arial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675F2-5C0E-4838-944D-C095233794BE}" type="slidenum">
              <a:rPr lang="en-US" smtClean="0">
                <a:latin typeface="Arial" pitchFamily="34" charset="0"/>
              </a:rPr>
              <a:pPr/>
              <a:t>14</a:t>
            </a:fld>
            <a:endParaRPr lang="en-US">
              <a:latin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EFC2FE-677B-4DE6-BF72-75D3960D1667}" type="slidenum">
              <a:rPr lang="en-US" smtClean="0">
                <a:latin typeface="Arial" pitchFamily="34" charset="0"/>
              </a:rPr>
              <a:pPr/>
              <a:t>15</a:t>
            </a:fld>
            <a:endParaRPr lang="en-US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6335A0-079B-4D76-8215-7FD03747F92F}" type="slidenum">
              <a:rPr lang="en-US" smtClean="0">
                <a:latin typeface="Arial" pitchFamily="34" charset="0"/>
              </a:rPr>
              <a:pPr/>
              <a:t>16</a:t>
            </a:fld>
            <a:endParaRPr lang="en-US">
              <a:latin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565C3E-79A1-4C1B-B9D0-3FE49FA9B4EF}" type="slidenum">
              <a:rPr lang="en-US" smtClean="0">
                <a:latin typeface="Arial" pitchFamily="34" charset="0"/>
              </a:rPr>
              <a:pPr/>
              <a:t>17</a:t>
            </a:fld>
            <a:endParaRPr lang="en-US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E102D7-21EA-4ADD-B048-C811742BA289}" type="slidenum">
              <a:rPr lang="en-US" smtClean="0">
                <a:latin typeface="Arial" pitchFamily="34" charset="0"/>
              </a:rPr>
              <a:pPr/>
              <a:t>18</a:t>
            </a:fld>
            <a:endParaRPr lang="en-US">
              <a:latin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5E3859-8EA3-453A-966C-B71C56FACC50}" type="slidenum">
              <a:rPr lang="en-US" smtClean="0">
                <a:latin typeface="Arial" pitchFamily="34" charset="0"/>
              </a:rPr>
              <a:pPr/>
              <a:t>19</a:t>
            </a:fld>
            <a:endParaRPr lang="en-US">
              <a:latin typeface="Arial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8408CA-06A9-472A-8C92-4DBDF9C68134}" type="slidenum">
              <a:rPr lang="en-US" smtClean="0">
                <a:latin typeface="Arial" pitchFamily="34" charset="0"/>
              </a:rPr>
              <a:pPr/>
              <a:t>20</a:t>
            </a:fld>
            <a:endParaRPr lang="en-US">
              <a:latin typeface="Arial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B52EAB-0200-4F45-853C-044A680F075B}" type="slidenum">
              <a:rPr lang="en-US" smtClean="0">
                <a:latin typeface="Arial" pitchFamily="34" charset="0"/>
              </a:rPr>
              <a:pPr/>
              <a:t>21</a:t>
            </a:fld>
            <a:endParaRPr lang="en-US">
              <a:latin typeface="Arial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C8E48E-658C-44BB-90B3-3AFA1F3F68E2}" type="slidenum">
              <a:rPr lang="en-US" smtClean="0">
                <a:latin typeface="Arial" pitchFamily="34" charset="0"/>
              </a:rPr>
              <a:pPr/>
              <a:t>22</a:t>
            </a:fld>
            <a:endParaRPr lang="en-US">
              <a:latin typeface="Arial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F5915B-F593-4C28-8286-CBC20157CEA8}" type="slidenum">
              <a:rPr lang="en-US" smtClean="0">
                <a:latin typeface="Arial" pitchFamily="34" charset="0"/>
              </a:rPr>
              <a:pPr/>
              <a:t>23</a:t>
            </a:fld>
            <a:endParaRPr lang="en-US">
              <a:latin typeface="Arial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B4C61-75AA-42E7-9904-4D6D93E70554}" type="slidenum">
              <a:rPr lang="en-US" smtClean="0">
                <a:latin typeface="Arial" pitchFamily="34" charset="0"/>
              </a:rPr>
              <a:pPr/>
              <a:t>5</a:t>
            </a:fld>
            <a:endParaRPr lang="en-US">
              <a:latin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0DF8F0-BFEC-4DEC-B36A-DE2ECE2A28AA}" type="slidenum">
              <a:rPr lang="en-US" smtClean="0">
                <a:latin typeface="Arial" pitchFamily="34" charset="0"/>
              </a:rPr>
              <a:pPr/>
              <a:t>24</a:t>
            </a:fld>
            <a:endParaRPr lang="en-US">
              <a:latin typeface="Arial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57AFA2-EC87-4661-B290-C4F3C31A8DA3}" type="slidenum">
              <a:rPr lang="en-US" smtClean="0">
                <a:latin typeface="Arial" pitchFamily="34" charset="0"/>
              </a:rPr>
              <a:pPr/>
              <a:t>25</a:t>
            </a:fld>
            <a:endParaRPr lang="en-US">
              <a:latin typeface="Arial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2ECA7-97EC-4845-8277-E206A140C319}" type="slidenum">
              <a:rPr lang="en-US" smtClean="0">
                <a:latin typeface="Arial" pitchFamily="34" charset="0"/>
              </a:rPr>
              <a:pPr/>
              <a:t>26</a:t>
            </a:fld>
            <a:endParaRPr lang="en-US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B6AADC-5024-4D3A-AAB7-C2008B43E44A}" type="slidenum">
              <a:rPr lang="en-US" smtClean="0">
                <a:latin typeface="Arial" pitchFamily="34" charset="0"/>
              </a:rPr>
              <a:pPr/>
              <a:t>27</a:t>
            </a:fld>
            <a:endParaRPr lang="en-US">
              <a:latin typeface="Arial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5720A6-3ED9-4EB4-A097-730CBCE2C41C}" type="slidenum">
              <a:rPr lang="en-US" smtClean="0">
                <a:latin typeface="Arial" pitchFamily="34" charset="0"/>
              </a:rPr>
              <a:pPr/>
              <a:t>6</a:t>
            </a:fld>
            <a:endParaRPr lang="en-US">
              <a:latin typeface="Arial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B5A096-D32A-4052-92A3-234B7CE01BEC}" type="slidenum">
              <a:rPr lang="en-US" smtClean="0">
                <a:latin typeface="Arial" pitchFamily="34" charset="0"/>
              </a:rPr>
              <a:pPr/>
              <a:t>7</a:t>
            </a:fld>
            <a:endParaRPr lang="en-US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FD2606-DDAB-46D4-B982-70C3C8576E7E}" type="slidenum">
              <a:rPr lang="en-US" smtClean="0">
                <a:latin typeface="Arial" pitchFamily="34" charset="0"/>
              </a:rPr>
              <a:pPr/>
              <a:t>8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A1FE84-1580-4C7F-AB4C-67A0117099EA}" type="slidenum">
              <a:rPr lang="en-US" smtClean="0">
                <a:latin typeface="Arial" pitchFamily="34" charset="0"/>
              </a:rPr>
              <a:pPr/>
              <a:t>9</a:t>
            </a:fld>
            <a:endParaRPr lang="en-US">
              <a:latin typeface="Arial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E23ABC-F899-4919-B9E1-6BCE4FCA24EC}" type="slidenum">
              <a:rPr lang="en-US" smtClean="0">
                <a:latin typeface="Arial" pitchFamily="34" charset="0"/>
              </a:rPr>
              <a:pPr/>
              <a:t>11</a:t>
            </a:fld>
            <a:endParaRPr lang="en-US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C9137-7434-4851-A207-9BD9E0402DD1}" type="slidenum">
              <a:rPr lang="en-US" smtClean="0">
                <a:latin typeface="Arial" pitchFamily="34" charset="0"/>
              </a:rPr>
              <a:pPr/>
              <a:t>12</a:t>
            </a:fld>
            <a:endParaRPr lang="en-US">
              <a:latin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37292-3D5D-4B8E-855B-4E57E4485D9D}" type="slidenum">
              <a:rPr lang="en-US" smtClean="0">
                <a:latin typeface="Arial" pitchFamily="34" charset="0"/>
              </a:rPr>
              <a:pPr/>
              <a:t>13</a:t>
            </a:fld>
            <a:endParaRPr lang="en-US">
              <a:latin typeface="Arial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r" rtl="1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r" rtl="1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r" rtl="1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r" rtl="1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r" rtl="1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r" rtl="1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r" rtl="1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walha.majdi@ju.edu.j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book/ch08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nltk.org/book/ch08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nltk.org/book/ch08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c.upenn.edu/collaborations/current-projects/bolt/annotation/treebank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orpus.quran.com/treebank.jsp?chapter=78&amp;verse=1&amp;token=1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95098"/>
            <a:ext cx="7391400" cy="1986301"/>
          </a:xfrm>
        </p:spPr>
        <p:txBody>
          <a:bodyPr>
            <a:noAutofit/>
          </a:bodyPr>
          <a:lstStyle/>
          <a:p>
            <a:pPr algn="ctr" rtl="0"/>
            <a:r>
              <a:rPr lang="ar-JO" sz="3600" dirty="0"/>
              <a:t>معالجة اللغات الطبيعية</a:t>
            </a:r>
            <a:br>
              <a:rPr lang="en-US" sz="3600" b="1" dirty="0"/>
            </a:br>
            <a:r>
              <a:rPr lang="en-US" sz="2800" b="1" dirty="0"/>
              <a:t>Natur</a:t>
            </a:r>
            <a:r>
              <a:rPr lang="en-US" sz="2800" dirty="0"/>
              <a:t>al Language Processing</a:t>
            </a:r>
            <a:br>
              <a:rPr lang="en-US" sz="2800" dirty="0"/>
            </a:br>
            <a:r>
              <a:rPr lang="en-US" sz="2800" dirty="0"/>
              <a:t>(1905380)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30616"/>
            <a:ext cx="6858000" cy="1446183"/>
          </a:xfrm>
        </p:spPr>
        <p:txBody>
          <a:bodyPr/>
          <a:lstStyle/>
          <a:p>
            <a:r>
              <a:rPr lang="en-US" dirty="0"/>
              <a:t>Instructor</a:t>
            </a:r>
          </a:p>
          <a:p>
            <a:r>
              <a:rPr lang="en-US" dirty="0"/>
              <a:t>Dr. Majdi Sawalha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299698"/>
            <a:ext cx="19122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The University of Jordan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521975"/>
              </p:ext>
            </p:extLst>
          </p:nvPr>
        </p:nvGraphicFramePr>
        <p:xfrm>
          <a:off x="1524000" y="5265359"/>
          <a:ext cx="7010400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10400">
                  <a:extLst>
                    <a:ext uri="{9D8B030D-6E8A-4147-A177-3AD203B41FA5}">
                      <a16:colId xmlns:a16="http://schemas.microsoft.com/office/drawing/2014/main" val="375050423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Artificial Intelligence </a:t>
                      </a:r>
                      <a:r>
                        <a:rPr lang="en-US" sz="1400" baseline="0" dirty="0"/>
                        <a:t>Department</a:t>
                      </a:r>
                    </a:p>
                    <a:p>
                      <a:pPr algn="ctr"/>
                      <a:r>
                        <a:rPr lang="en-US" sz="1400" baseline="0" dirty="0"/>
                        <a:t>King Abdullah II School of Information Technology</a:t>
                      </a:r>
                    </a:p>
                    <a:p>
                      <a:pPr algn="ctr"/>
                      <a:r>
                        <a:rPr lang="en-US" sz="1400" baseline="0" dirty="0"/>
                        <a:t>The University of Jordan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9190994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linkClick r:id="rId2"/>
                        </a:rPr>
                        <a:t>sawalha.majdi@ju.edu.jo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4503967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Office hours:</a:t>
                      </a:r>
                      <a:r>
                        <a:rPr lang="en-US" sz="1400" baseline="0" dirty="0"/>
                        <a:t> 12:30 – 13:30 SUN, TUE, THU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4057624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19857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850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Context-Free Grammars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The most commonly used mathematical system for modeling constituent structure in English and other languages.</a:t>
            </a:r>
          </a:p>
          <a:p>
            <a:pPr algn="l" rtl="0"/>
            <a:r>
              <a:rPr lang="en-US" dirty="0"/>
              <a:t>A context-free grammar consists of a set of </a:t>
            </a:r>
            <a:r>
              <a:rPr lang="en-US" b="1" dirty="0"/>
              <a:t>rules</a:t>
            </a:r>
            <a:r>
              <a:rPr lang="en-US" dirty="0"/>
              <a:t> or </a:t>
            </a:r>
            <a:r>
              <a:rPr lang="en-US" b="1" dirty="0"/>
              <a:t>productions</a:t>
            </a:r>
            <a:r>
              <a:rPr lang="en-US" dirty="0"/>
              <a:t>, each of which expresses the ways that symbols of the language can be grouped and ordered together, and a </a:t>
            </a:r>
            <a:r>
              <a:rPr lang="en-US" b="1" dirty="0"/>
              <a:t>lexicon</a:t>
            </a:r>
            <a:r>
              <a:rPr lang="en-US" dirty="0"/>
              <a:t> of words and symbols.</a:t>
            </a:r>
            <a:endParaRPr lang="ar-JO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1"/>
            <a:ext cx="8534400" cy="48768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None/>
            </a:pPr>
            <a:r>
              <a:rPr lang="en-US" sz="2400" dirty="0"/>
              <a:t>S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 NP VP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sz="2400" dirty="0"/>
              <a:t>NP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dirty="0" err="1"/>
              <a:t>Det</a:t>
            </a:r>
            <a:r>
              <a:rPr lang="en-US" sz="2400" dirty="0"/>
              <a:t> NOMINAL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sz="2400" dirty="0"/>
              <a:t>NOMINAL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Noun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sz="2400" dirty="0"/>
              <a:t>VP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Verb</a:t>
            </a:r>
          </a:p>
          <a:p>
            <a:pPr algn="l" rtl="0">
              <a:lnSpc>
                <a:spcPct val="90000"/>
              </a:lnSpc>
              <a:buNone/>
            </a:pPr>
            <a:endParaRPr lang="en-US" sz="2400" dirty="0"/>
          </a:p>
          <a:p>
            <a:pPr algn="l" rtl="0">
              <a:lnSpc>
                <a:spcPct val="90000"/>
              </a:lnSpc>
              <a:buNone/>
            </a:pPr>
            <a:r>
              <a:rPr lang="en-US" sz="2400" dirty="0" err="1"/>
              <a:t>Det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8000"/>
                </a:solidFill>
              </a:rPr>
              <a:t>a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sz="2400" dirty="0"/>
              <a:t>Noun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8000"/>
                </a:solidFill>
              </a:rPr>
              <a:t>flight</a:t>
            </a:r>
            <a:endParaRPr lang="en-US" sz="2400" dirty="0"/>
          </a:p>
          <a:p>
            <a:pPr algn="l" rtl="0">
              <a:lnSpc>
                <a:spcPct val="90000"/>
              </a:lnSpc>
              <a:buNone/>
            </a:pPr>
            <a:r>
              <a:rPr lang="en-US" sz="2400" dirty="0"/>
              <a:t>Verb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i="1" dirty="0">
                <a:solidFill>
                  <a:srgbClr val="008000"/>
                </a:solidFill>
              </a:rPr>
              <a:t>left</a:t>
            </a:r>
          </a:p>
          <a:p>
            <a:pPr algn="l" rtl="0">
              <a:lnSpc>
                <a:spcPct val="90000"/>
              </a:lnSpc>
            </a:pPr>
            <a:endParaRPr lang="en-US" sz="2400" dirty="0"/>
          </a:p>
          <a:p>
            <a:pPr algn="l" rtl="0">
              <a:lnSpc>
                <a:spcPct val="90000"/>
              </a:lnSpc>
            </a:pPr>
            <a:r>
              <a:rPr lang="en-US" sz="2400" dirty="0"/>
              <a:t>Symbols:</a:t>
            </a:r>
          </a:p>
          <a:p>
            <a:pPr algn="l" rtl="0">
              <a:lnSpc>
                <a:spcPct val="90000"/>
              </a:lnSpc>
            </a:pPr>
            <a:r>
              <a:rPr lang="en-US" sz="2400" b="1" dirty="0"/>
              <a:t>Terminal symbols </a:t>
            </a:r>
            <a:r>
              <a:rPr lang="en-US" sz="2400" dirty="0"/>
              <a:t>correspond to words in language (“flight”, “left”)</a:t>
            </a:r>
          </a:p>
          <a:p>
            <a:pPr lvl="1" algn="l" rtl="0">
              <a:lnSpc>
                <a:spcPct val="90000"/>
              </a:lnSpc>
            </a:pPr>
            <a:r>
              <a:rPr lang="en-US" sz="2000" b="1" dirty="0"/>
              <a:t>Lexicon</a:t>
            </a:r>
            <a:r>
              <a:rPr lang="en-US" sz="2000" dirty="0"/>
              <a:t> is a set of rules that these terminal symbols</a:t>
            </a:r>
          </a:p>
          <a:p>
            <a:pPr algn="l" rtl="0">
              <a:lnSpc>
                <a:spcPct val="90000"/>
              </a:lnSpc>
            </a:pPr>
            <a:r>
              <a:rPr lang="en-US" sz="2400" b="1" dirty="0"/>
              <a:t>Non-terminal symbols </a:t>
            </a:r>
            <a:r>
              <a:rPr lang="en-US" sz="2400" dirty="0"/>
              <a:t>express clusters or generalizations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1524000"/>
            <a:ext cx="3048000" cy="2743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sz="2000" dirty="0">
                <a:sym typeface="Wingdings" pitchFamily="2" charset="2"/>
              </a:rPr>
              <a:t></a:t>
            </a:r>
          </a:p>
          <a:p>
            <a:r>
              <a:rPr lang="en-US" sz="2000" b="1" dirty="0"/>
              <a:t>to the right : </a:t>
            </a:r>
            <a:r>
              <a:rPr lang="en-US" sz="2000" dirty="0"/>
              <a:t>is an ordered list of one or more terminals and non-terminals. </a:t>
            </a:r>
          </a:p>
          <a:p>
            <a:r>
              <a:rPr lang="en-US" sz="2000" b="1" dirty="0"/>
              <a:t>to the left: </a:t>
            </a:r>
            <a:r>
              <a:rPr lang="en-US" sz="2000" dirty="0"/>
              <a:t>is a single non-terminal symbol expressing some cluster or generalization.</a:t>
            </a:r>
            <a:endParaRPr lang="ar-JO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672087"/>
            <a:ext cx="2717006" cy="328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4114800" y="1143000"/>
            <a:ext cx="1600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Parse Tree</a:t>
            </a:r>
            <a:endParaRPr lang="ar-JO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CFGs: set of rules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NP VP</a:t>
            </a:r>
          </a:p>
          <a:p>
            <a:pPr lvl="1" algn="l" rtl="0"/>
            <a:r>
              <a:rPr lang="en-US" dirty="0"/>
              <a:t>This says that there are units called S, NP, and VP in this language</a:t>
            </a:r>
          </a:p>
          <a:p>
            <a:pPr lvl="1" algn="l" rtl="0"/>
            <a:r>
              <a:rPr lang="en-US" dirty="0"/>
              <a:t>That an S consists of an NP followed immediately by a VP</a:t>
            </a:r>
          </a:p>
          <a:p>
            <a:pPr lvl="1" algn="l" rtl="0"/>
            <a:r>
              <a:rPr lang="en-US" dirty="0"/>
              <a:t>Doesn’t say that that’s the only kind of S</a:t>
            </a:r>
          </a:p>
          <a:p>
            <a:pPr lvl="1" algn="l" rtl="0"/>
            <a:r>
              <a:rPr lang="en-US" dirty="0"/>
              <a:t>Nor does it say that this is the only place that NPs and VPs occur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Generativity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/>
              <a:t>As with Finite State Automatons, you can view these rules as either analysis or synthesis machines</a:t>
            </a:r>
          </a:p>
          <a:p>
            <a:pPr lvl="1" algn="l" rtl="0"/>
            <a:r>
              <a:rPr lang="en-US" dirty="0"/>
              <a:t>Generate strings in the language</a:t>
            </a:r>
          </a:p>
          <a:p>
            <a:pPr lvl="1" algn="l" rtl="0"/>
            <a:r>
              <a:rPr lang="en-US" dirty="0"/>
              <a:t>Reject strings not in the language</a:t>
            </a:r>
          </a:p>
          <a:p>
            <a:pPr lvl="1" algn="l" rtl="0"/>
            <a:r>
              <a:rPr lang="en-US" dirty="0"/>
              <a:t>Impose structures (trees) on strings in the language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Used to define grammatical vs. ungrammatical sentences</a:t>
            </a:r>
          </a:p>
          <a:p>
            <a:pPr algn="l" rtl="0"/>
            <a:r>
              <a:rPr lang="en-US" dirty="0"/>
              <a:t>A “generative grammar” is NOT only for producing/generating of output sentences, </a:t>
            </a:r>
          </a:p>
          <a:p>
            <a:pPr algn="l" rtl="0"/>
            <a:r>
              <a:rPr lang="en-US" dirty="0"/>
              <a:t>it is also for analysis/parsing of input sentences</a:t>
            </a:r>
          </a:p>
          <a:p>
            <a:pPr lvl="1" algn="l" rtl="0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A derivation is a sequence of rules applied to a string that accounts for that string</a:t>
            </a:r>
          </a:p>
          <a:p>
            <a:pPr lvl="1" algn="l" rtl="0"/>
            <a:r>
              <a:rPr lang="en-US" dirty="0"/>
              <a:t>Covers all the elements in the string</a:t>
            </a:r>
          </a:p>
          <a:p>
            <a:pPr lvl="1" algn="l" rtl="0"/>
            <a:r>
              <a:rPr lang="en-US" dirty="0"/>
              <a:t>Covers only the elements in the string</a:t>
            </a:r>
          </a:p>
          <a:p>
            <a:pPr lvl="1" algn="l" rtl="0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Derivations as Trees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2057400" y="1676400"/>
            <a:ext cx="4560887" cy="2971800"/>
            <a:chOff x="1111" y="1248"/>
            <a:chExt cx="3209" cy="2458"/>
          </a:xfrm>
        </p:grpSpPr>
        <p:sp>
          <p:nvSpPr>
            <p:cNvPr id="18436" name="Line 50"/>
            <p:cNvSpPr>
              <a:spLocks noChangeShapeType="1"/>
            </p:cNvSpPr>
            <p:nvPr/>
          </p:nvSpPr>
          <p:spPr bwMode="auto">
            <a:xfrm>
              <a:off x="1717" y="3219"/>
              <a:ext cx="1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ar-JO"/>
            </a:p>
          </p:txBody>
        </p:sp>
        <p:sp>
          <p:nvSpPr>
            <p:cNvPr id="18437" name="Line 51"/>
            <p:cNvSpPr>
              <a:spLocks noChangeShapeType="1"/>
            </p:cNvSpPr>
            <p:nvPr/>
          </p:nvSpPr>
          <p:spPr bwMode="auto">
            <a:xfrm>
              <a:off x="2153" y="3219"/>
              <a:ext cx="1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ar-JO"/>
            </a:p>
          </p:txBody>
        </p:sp>
        <p:sp>
          <p:nvSpPr>
            <p:cNvPr id="18438" name="Line 52"/>
            <p:cNvSpPr>
              <a:spLocks noChangeShapeType="1"/>
            </p:cNvSpPr>
            <p:nvPr/>
          </p:nvSpPr>
          <p:spPr bwMode="auto">
            <a:xfrm>
              <a:off x="2589" y="3219"/>
              <a:ext cx="1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ar-JO"/>
            </a:p>
          </p:txBody>
        </p:sp>
        <p:sp>
          <p:nvSpPr>
            <p:cNvPr id="18439" name="Line 53"/>
            <p:cNvSpPr>
              <a:spLocks noChangeShapeType="1"/>
            </p:cNvSpPr>
            <p:nvPr/>
          </p:nvSpPr>
          <p:spPr bwMode="auto">
            <a:xfrm>
              <a:off x="3105" y="3219"/>
              <a:ext cx="1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ar-JO"/>
            </a:p>
          </p:txBody>
        </p:sp>
        <p:sp>
          <p:nvSpPr>
            <p:cNvPr id="18440" name="Line 54"/>
            <p:cNvSpPr>
              <a:spLocks noChangeShapeType="1"/>
            </p:cNvSpPr>
            <p:nvPr/>
          </p:nvSpPr>
          <p:spPr bwMode="auto">
            <a:xfrm>
              <a:off x="3913" y="3219"/>
              <a:ext cx="1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ar-JO"/>
            </a:p>
          </p:txBody>
        </p:sp>
        <p:sp>
          <p:nvSpPr>
            <p:cNvPr id="18441" name="Line 55"/>
            <p:cNvSpPr>
              <a:spLocks noChangeShapeType="1"/>
            </p:cNvSpPr>
            <p:nvPr/>
          </p:nvSpPr>
          <p:spPr bwMode="auto">
            <a:xfrm>
              <a:off x="1717" y="1903"/>
              <a:ext cx="1" cy="11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ar-JO"/>
            </a:p>
          </p:txBody>
        </p:sp>
        <p:sp>
          <p:nvSpPr>
            <p:cNvPr id="18442" name="Line 56"/>
            <p:cNvSpPr>
              <a:spLocks noChangeShapeType="1"/>
            </p:cNvSpPr>
            <p:nvPr/>
          </p:nvSpPr>
          <p:spPr bwMode="auto">
            <a:xfrm flipH="1">
              <a:off x="2149" y="1903"/>
              <a:ext cx="956" cy="112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ar-JO"/>
            </a:p>
          </p:txBody>
        </p:sp>
        <p:sp>
          <p:nvSpPr>
            <p:cNvPr id="18443" name="Line 57"/>
            <p:cNvSpPr>
              <a:spLocks noChangeShapeType="1"/>
            </p:cNvSpPr>
            <p:nvPr/>
          </p:nvSpPr>
          <p:spPr bwMode="auto">
            <a:xfrm flipH="1">
              <a:off x="1721" y="1468"/>
              <a:ext cx="860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ar-JO"/>
            </a:p>
          </p:txBody>
        </p:sp>
        <p:sp>
          <p:nvSpPr>
            <p:cNvPr id="18444" name="Line 58"/>
            <p:cNvSpPr>
              <a:spLocks noChangeShapeType="1"/>
            </p:cNvSpPr>
            <p:nvPr/>
          </p:nvSpPr>
          <p:spPr bwMode="auto">
            <a:xfrm>
              <a:off x="2581" y="1468"/>
              <a:ext cx="524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ar-JO"/>
            </a:p>
          </p:txBody>
        </p:sp>
        <p:sp>
          <p:nvSpPr>
            <p:cNvPr id="18445" name="Line 59"/>
            <p:cNvSpPr>
              <a:spLocks noChangeShapeType="1"/>
            </p:cNvSpPr>
            <p:nvPr/>
          </p:nvSpPr>
          <p:spPr bwMode="auto">
            <a:xfrm>
              <a:off x="3105" y="1903"/>
              <a:ext cx="396" cy="25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ar-JO"/>
            </a:p>
          </p:txBody>
        </p:sp>
        <p:sp>
          <p:nvSpPr>
            <p:cNvPr id="18446" name="Line 60"/>
            <p:cNvSpPr>
              <a:spLocks noChangeShapeType="1"/>
            </p:cNvSpPr>
            <p:nvPr/>
          </p:nvSpPr>
          <p:spPr bwMode="auto">
            <a:xfrm>
              <a:off x="3501" y="2343"/>
              <a:ext cx="109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ar-JO"/>
            </a:p>
          </p:txBody>
        </p:sp>
        <p:sp>
          <p:nvSpPr>
            <p:cNvPr id="18447" name="Line 61"/>
            <p:cNvSpPr>
              <a:spLocks noChangeShapeType="1"/>
            </p:cNvSpPr>
            <p:nvPr/>
          </p:nvSpPr>
          <p:spPr bwMode="auto">
            <a:xfrm flipH="1">
              <a:off x="2581" y="2343"/>
              <a:ext cx="920" cy="6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ar-JO"/>
            </a:p>
          </p:txBody>
        </p:sp>
        <p:sp>
          <p:nvSpPr>
            <p:cNvPr id="18448" name="Line 62"/>
            <p:cNvSpPr>
              <a:spLocks noChangeShapeType="1"/>
            </p:cNvSpPr>
            <p:nvPr/>
          </p:nvSpPr>
          <p:spPr bwMode="auto">
            <a:xfrm flipH="1">
              <a:off x="3105" y="2779"/>
              <a:ext cx="505" cy="2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ar-JO"/>
            </a:p>
          </p:txBody>
        </p:sp>
        <p:sp>
          <p:nvSpPr>
            <p:cNvPr id="18449" name="Line 63"/>
            <p:cNvSpPr>
              <a:spLocks noChangeShapeType="1"/>
            </p:cNvSpPr>
            <p:nvPr/>
          </p:nvSpPr>
          <p:spPr bwMode="auto">
            <a:xfrm>
              <a:off x="3610" y="2779"/>
              <a:ext cx="307" cy="2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ar-JO"/>
            </a:p>
          </p:txBody>
        </p:sp>
        <p:sp>
          <p:nvSpPr>
            <p:cNvPr id="18450" name="Text Box 64"/>
            <p:cNvSpPr txBox="1">
              <a:spLocks noChangeArrowheads="1"/>
            </p:cNvSpPr>
            <p:nvPr/>
          </p:nvSpPr>
          <p:spPr bwMode="auto">
            <a:xfrm>
              <a:off x="2496" y="1248"/>
              <a:ext cx="1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S</a:t>
              </a:r>
              <a:endParaRPr lang="en-US"/>
            </a:p>
          </p:txBody>
        </p:sp>
        <p:sp>
          <p:nvSpPr>
            <p:cNvPr id="18451" name="Text Box 65"/>
            <p:cNvSpPr txBox="1">
              <a:spLocks noChangeArrowheads="1"/>
            </p:cNvSpPr>
            <p:nvPr/>
          </p:nvSpPr>
          <p:spPr bwMode="auto">
            <a:xfrm>
              <a:off x="1584" y="168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NP</a:t>
              </a:r>
              <a:endParaRPr lang="en-US"/>
            </a:p>
          </p:txBody>
        </p:sp>
        <p:sp>
          <p:nvSpPr>
            <p:cNvPr id="18452" name="Text Box 66"/>
            <p:cNvSpPr txBox="1">
              <a:spLocks noChangeArrowheads="1"/>
            </p:cNvSpPr>
            <p:nvPr/>
          </p:nvSpPr>
          <p:spPr bwMode="auto">
            <a:xfrm>
              <a:off x="2928" y="168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VP</a:t>
              </a:r>
              <a:endParaRPr lang="en-US"/>
            </a:p>
          </p:txBody>
        </p:sp>
        <p:sp>
          <p:nvSpPr>
            <p:cNvPr id="18453" name="Text Box 67"/>
            <p:cNvSpPr txBox="1">
              <a:spLocks noChangeArrowheads="1"/>
            </p:cNvSpPr>
            <p:nvPr/>
          </p:nvSpPr>
          <p:spPr bwMode="auto">
            <a:xfrm>
              <a:off x="3360" y="215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NP</a:t>
              </a:r>
              <a:endParaRPr lang="en-US" dirty="0"/>
            </a:p>
          </p:txBody>
        </p:sp>
        <p:sp>
          <p:nvSpPr>
            <p:cNvPr id="18454" name="Text Box 68"/>
            <p:cNvSpPr txBox="1">
              <a:spLocks noChangeArrowheads="1"/>
            </p:cNvSpPr>
            <p:nvPr/>
          </p:nvSpPr>
          <p:spPr bwMode="auto">
            <a:xfrm>
              <a:off x="1920" y="301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Verb</a:t>
              </a:r>
              <a:endParaRPr lang="en-US"/>
            </a:p>
          </p:txBody>
        </p:sp>
        <p:sp>
          <p:nvSpPr>
            <p:cNvPr id="18455" name="Text Box 69"/>
            <p:cNvSpPr txBox="1">
              <a:spLocks noChangeArrowheads="1"/>
            </p:cNvSpPr>
            <p:nvPr/>
          </p:nvSpPr>
          <p:spPr bwMode="auto">
            <a:xfrm>
              <a:off x="1111" y="3014"/>
              <a:ext cx="8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Pronoun</a:t>
              </a:r>
              <a:endParaRPr lang="en-US"/>
            </a:p>
          </p:txBody>
        </p:sp>
        <p:sp>
          <p:nvSpPr>
            <p:cNvPr id="18456" name="Text Box 70"/>
            <p:cNvSpPr txBox="1">
              <a:spLocks noChangeArrowheads="1"/>
            </p:cNvSpPr>
            <p:nvPr/>
          </p:nvSpPr>
          <p:spPr bwMode="auto">
            <a:xfrm>
              <a:off x="3408" y="2544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Nominal</a:t>
              </a:r>
              <a:endParaRPr lang="en-US"/>
            </a:p>
          </p:txBody>
        </p:sp>
        <p:sp>
          <p:nvSpPr>
            <p:cNvPr id="18457" name="Text Box 71"/>
            <p:cNvSpPr txBox="1">
              <a:spLocks noChangeArrowheads="1"/>
            </p:cNvSpPr>
            <p:nvPr/>
          </p:nvSpPr>
          <p:spPr bwMode="auto">
            <a:xfrm>
              <a:off x="2344" y="3013"/>
              <a:ext cx="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err="1"/>
                <a:t>Det</a:t>
              </a:r>
              <a:endParaRPr lang="en-US" dirty="0"/>
            </a:p>
          </p:txBody>
        </p:sp>
        <p:sp>
          <p:nvSpPr>
            <p:cNvPr id="18458" name="Text Box 72"/>
            <p:cNvSpPr txBox="1">
              <a:spLocks noChangeArrowheads="1"/>
            </p:cNvSpPr>
            <p:nvPr/>
          </p:nvSpPr>
          <p:spPr bwMode="auto">
            <a:xfrm>
              <a:off x="3648" y="3014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Noun</a:t>
              </a:r>
              <a:endParaRPr lang="en-US"/>
            </a:p>
          </p:txBody>
        </p:sp>
        <p:sp>
          <p:nvSpPr>
            <p:cNvPr id="18459" name="Text Box 73"/>
            <p:cNvSpPr txBox="1">
              <a:spLocks noChangeArrowheads="1"/>
            </p:cNvSpPr>
            <p:nvPr/>
          </p:nvSpPr>
          <p:spPr bwMode="auto">
            <a:xfrm>
              <a:off x="2880" y="3014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Noun</a:t>
              </a:r>
              <a:endParaRPr lang="en-US"/>
            </a:p>
          </p:txBody>
        </p:sp>
        <p:sp>
          <p:nvSpPr>
            <p:cNvPr id="18460" name="Text Box 74"/>
            <p:cNvSpPr txBox="1">
              <a:spLocks noChangeArrowheads="1"/>
            </p:cNvSpPr>
            <p:nvPr/>
          </p:nvSpPr>
          <p:spPr bwMode="auto">
            <a:xfrm>
              <a:off x="1632" y="3456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chemeClr val="accent2"/>
                  </a:solidFill>
                </a:rPr>
                <a:t>I</a:t>
              </a:r>
              <a:endParaRPr lang="en-US" dirty="0"/>
            </a:p>
          </p:txBody>
        </p:sp>
        <p:sp>
          <p:nvSpPr>
            <p:cNvPr id="18461" name="Text Box 75"/>
            <p:cNvSpPr txBox="1">
              <a:spLocks noChangeArrowheads="1"/>
            </p:cNvSpPr>
            <p:nvPr/>
          </p:nvSpPr>
          <p:spPr bwMode="auto">
            <a:xfrm>
              <a:off x="1872" y="3456"/>
              <a:ext cx="6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chemeClr val="accent2"/>
                  </a:solidFill>
                </a:rPr>
                <a:t>prefer</a:t>
              </a:r>
              <a:endParaRPr lang="en-US" dirty="0"/>
            </a:p>
          </p:txBody>
        </p:sp>
        <p:sp>
          <p:nvSpPr>
            <p:cNvPr id="18462" name="Text Box 76"/>
            <p:cNvSpPr txBox="1">
              <a:spLocks noChangeArrowheads="1"/>
            </p:cNvSpPr>
            <p:nvPr/>
          </p:nvSpPr>
          <p:spPr bwMode="auto">
            <a:xfrm>
              <a:off x="2832" y="3456"/>
              <a:ext cx="8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chemeClr val="accent2"/>
                  </a:solidFill>
                </a:rPr>
                <a:t>morning</a:t>
              </a:r>
              <a:endParaRPr lang="en-US" dirty="0"/>
            </a:p>
          </p:txBody>
        </p:sp>
        <p:sp>
          <p:nvSpPr>
            <p:cNvPr id="18463" name="Text Box 77"/>
            <p:cNvSpPr txBox="1">
              <a:spLocks noChangeArrowheads="1"/>
            </p:cNvSpPr>
            <p:nvPr/>
          </p:nvSpPr>
          <p:spPr bwMode="auto">
            <a:xfrm>
              <a:off x="2496" y="3456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a</a:t>
              </a:r>
              <a:endParaRPr lang="en-US"/>
            </a:p>
          </p:txBody>
        </p:sp>
        <p:sp>
          <p:nvSpPr>
            <p:cNvPr id="18464" name="Text Box 78"/>
            <p:cNvSpPr txBox="1">
              <a:spLocks noChangeArrowheads="1"/>
            </p:cNvSpPr>
            <p:nvPr/>
          </p:nvSpPr>
          <p:spPr bwMode="auto">
            <a:xfrm>
              <a:off x="3744" y="3456"/>
              <a:ext cx="5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chemeClr val="accent2"/>
                  </a:solidFill>
                </a:rPr>
                <a:t>flight</a:t>
              </a:r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28600" y="5181600"/>
            <a:ext cx="8686800" cy="11387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bracketed notation: </a:t>
            </a:r>
            <a:r>
              <a:rPr lang="en-US" sz="2400" dirty="0"/>
              <a:t>represents a parse tree in a more compact format.</a:t>
            </a:r>
          </a:p>
          <a:p>
            <a:r>
              <a:rPr lang="en-US" sz="2000" b="1" dirty="0"/>
              <a:t>[S [NP [Pro </a:t>
            </a:r>
            <a:r>
              <a:rPr lang="en-US" sz="2000" b="1" dirty="0">
                <a:solidFill>
                  <a:srgbClr val="0000CC"/>
                </a:solidFill>
              </a:rPr>
              <a:t>I</a:t>
            </a:r>
            <a:r>
              <a:rPr lang="en-US" sz="2000" b="1" dirty="0"/>
              <a:t>]] [VP [V </a:t>
            </a:r>
            <a:r>
              <a:rPr lang="en-US" sz="2000" b="1" dirty="0">
                <a:solidFill>
                  <a:srgbClr val="0000CC"/>
                </a:solidFill>
              </a:rPr>
              <a:t>prefer</a:t>
            </a:r>
            <a:r>
              <a:rPr lang="en-US" sz="2000" b="1" dirty="0"/>
              <a:t>] [NP [</a:t>
            </a:r>
            <a:r>
              <a:rPr lang="en-US" sz="2000" b="1" dirty="0" err="1"/>
              <a:t>Det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00CC"/>
                </a:solidFill>
              </a:rPr>
              <a:t>a</a:t>
            </a:r>
            <a:r>
              <a:rPr lang="en-US" sz="2000" b="1" dirty="0"/>
              <a:t>] [Nom [N </a:t>
            </a:r>
            <a:r>
              <a:rPr lang="en-US" sz="2000" b="1" dirty="0">
                <a:solidFill>
                  <a:srgbClr val="0000CC"/>
                </a:solidFill>
              </a:rPr>
              <a:t>morning</a:t>
            </a:r>
            <a:r>
              <a:rPr lang="en-US" sz="2000" b="1" dirty="0"/>
              <a:t>] [Nom [N </a:t>
            </a:r>
            <a:r>
              <a:rPr lang="en-US" sz="2000" b="1" dirty="0">
                <a:solidFill>
                  <a:srgbClr val="0000CC"/>
                </a:solidFill>
              </a:rPr>
              <a:t>flight</a:t>
            </a:r>
            <a:r>
              <a:rPr lang="en-US" sz="2000" b="1" dirty="0"/>
              <a:t>]]]]]]</a:t>
            </a:r>
            <a:endParaRPr lang="ar-JO" sz="2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CFGs more formally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 algn="l" rtl="0"/>
            <a:r>
              <a:rPr lang="en-US" dirty="0"/>
              <a:t>A context-free grammar has 4 parameters </a:t>
            </a:r>
          </a:p>
          <a:p>
            <a:pPr marL="533400" indent="-533400" algn="l" rtl="0">
              <a:buFont typeface="Wingdings" pitchFamily="2" charset="2"/>
              <a:buNone/>
            </a:pPr>
            <a:r>
              <a:rPr lang="en-US" dirty="0"/>
              <a:t>	(“is a 4-tuple”)</a:t>
            </a:r>
          </a:p>
          <a:p>
            <a:pPr marL="914400" lvl="1" indent="-457200" algn="l" rtl="0">
              <a:buFontTx/>
              <a:buAutoNum type="arabicParenR"/>
            </a:pPr>
            <a:r>
              <a:rPr lang="en-US" b="1" dirty="0"/>
              <a:t>N</a:t>
            </a:r>
            <a:r>
              <a:rPr lang="en-US" dirty="0"/>
              <a:t> : A set of non-terminal symbols (“variables”) </a:t>
            </a:r>
          </a:p>
          <a:p>
            <a:pPr marL="914400" lvl="1" indent="-457200" algn="l" rtl="0">
              <a:buFontTx/>
              <a:buAutoNum type="arabicParenR"/>
            </a:pPr>
            <a:endParaRPr lang="en-US" dirty="0"/>
          </a:p>
          <a:p>
            <a:pPr marL="914400" lvl="1" indent="-457200" algn="l" rtl="0">
              <a:buFontTx/>
              <a:buAutoNum type="arabicParenR"/>
            </a:pPr>
            <a:r>
              <a:rPr lang="en-US" b="1" dirty="0">
                <a:sym typeface="Symbol" pitchFamily="18" charset="2"/>
              </a:rPr>
              <a:t></a:t>
            </a:r>
            <a:r>
              <a:rPr lang="en-US" dirty="0">
                <a:sym typeface="Symbol" pitchFamily="18" charset="2"/>
              </a:rPr>
              <a:t> : </a:t>
            </a:r>
            <a:r>
              <a:rPr lang="en-US" dirty="0"/>
              <a:t>A set of terminal symbols </a:t>
            </a:r>
            <a:r>
              <a:rPr lang="en-US" dirty="0">
                <a:sym typeface="Symbol" pitchFamily="18" charset="2"/>
              </a:rPr>
              <a:t> (disjoint from N)</a:t>
            </a:r>
          </a:p>
          <a:p>
            <a:pPr marL="914400" lvl="1" indent="-457200" algn="l" rtl="0">
              <a:buFontTx/>
              <a:buAutoNum type="arabicParenR"/>
            </a:pPr>
            <a:endParaRPr lang="en-US" dirty="0">
              <a:sym typeface="Symbol" pitchFamily="18" charset="2"/>
            </a:endParaRPr>
          </a:p>
          <a:p>
            <a:pPr marL="914400" lvl="1" indent="-457200" algn="l" rtl="0">
              <a:buFontTx/>
              <a:buAutoNum type="arabicParenR"/>
            </a:pPr>
            <a:r>
              <a:rPr lang="en-US" b="1" dirty="0">
                <a:sym typeface="Symbol" pitchFamily="18" charset="2"/>
              </a:rPr>
              <a:t>R</a:t>
            </a:r>
            <a:r>
              <a:rPr lang="en-US" dirty="0">
                <a:sym typeface="Symbol" pitchFamily="18" charset="2"/>
              </a:rPr>
              <a:t>: A set of </a:t>
            </a:r>
            <a:r>
              <a:rPr lang="en-US" b="1" dirty="0">
                <a:sym typeface="Symbol" pitchFamily="18" charset="2"/>
              </a:rPr>
              <a:t>rules</a:t>
            </a:r>
            <a:r>
              <a:rPr lang="en-US" dirty="0">
                <a:sym typeface="Symbol" pitchFamily="18" charset="2"/>
              </a:rPr>
              <a:t> productions , each of the form</a:t>
            </a:r>
          </a:p>
          <a:p>
            <a:pPr marL="1295400" lvl="2" indent="-381000" algn="l" rtl="0"/>
            <a:r>
              <a:rPr lang="en-US" b="1" dirty="0"/>
              <a:t>A </a:t>
            </a:r>
            <a:r>
              <a:rPr lang="en-US" b="1" dirty="0">
                <a:sym typeface="Wingdings" pitchFamily="2" charset="2"/>
              </a:rPr>
              <a:t></a:t>
            </a:r>
            <a:r>
              <a:rPr lang="en-US" b="1" dirty="0"/>
              <a:t> </a:t>
            </a:r>
            <a:r>
              <a:rPr lang="en-US" b="1" dirty="0">
                <a:sym typeface="Symbol" pitchFamily="18" charset="2"/>
              </a:rPr>
              <a:t>β</a:t>
            </a:r>
          </a:p>
          <a:p>
            <a:pPr marL="1295400" lvl="2" indent="-381000" algn="l" rtl="0"/>
            <a:r>
              <a:rPr lang="en-US" dirty="0"/>
              <a:t>Where </a:t>
            </a:r>
            <a:r>
              <a:rPr lang="en-US" b="1" dirty="0"/>
              <a:t>A</a:t>
            </a:r>
            <a:r>
              <a:rPr lang="en-US" dirty="0"/>
              <a:t> is a non-terminal and </a:t>
            </a:r>
            <a:r>
              <a:rPr lang="en-US" b="1" dirty="0">
                <a:sym typeface="Symbol" pitchFamily="18" charset="2"/>
              </a:rPr>
              <a:t>β</a:t>
            </a:r>
            <a:r>
              <a:rPr lang="en-US" dirty="0">
                <a:sym typeface="Symbol" pitchFamily="18" charset="2"/>
              </a:rPr>
              <a:t> is a string of symbols from the infinite set of strings (  N)*</a:t>
            </a:r>
          </a:p>
          <a:p>
            <a:pPr marL="1295400" lvl="2" indent="-381000" algn="l" rtl="0"/>
            <a:endParaRPr lang="en-US" dirty="0">
              <a:sym typeface="Symbol" pitchFamily="18" charset="2"/>
            </a:endParaRPr>
          </a:p>
          <a:p>
            <a:pPr marL="914400" lvl="1" indent="-457200" algn="l" rtl="0">
              <a:buFontTx/>
              <a:buAutoNum type="arabicParenR"/>
            </a:pPr>
            <a:r>
              <a:rPr lang="en-US" b="1" dirty="0"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: A designated start symbol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/>
              <a:t>Parsing is the process of taking a sentence and a grammar and returning one (or more) parse tree(s) for that sentence.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(more on parsing algorithms later…)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If the parser fails – it cannot build a parse-tree for the sentence – then EITHER the sentence is ungrammatical OR the grammar is “not good enough” (it is hard to write down every grammar rule for general English!)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 free?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2400" dirty="0"/>
              <a:t>The notion of context in Context Free Grammars has nothing to do with the ordinary meaning of the word </a:t>
            </a:r>
            <a:r>
              <a:rPr lang="en-US" sz="2400" b="1" dirty="0"/>
              <a:t>context</a:t>
            </a:r>
            <a:endParaRPr lang="en-US" sz="2400" dirty="0"/>
          </a:p>
          <a:p>
            <a:pPr algn="l" rtl="0">
              <a:buFont typeface="Wingdings" pitchFamily="2" charset="2"/>
              <a:buNone/>
            </a:pPr>
            <a:endParaRPr lang="en-US" sz="2400" dirty="0"/>
          </a:p>
          <a:p>
            <a:pPr algn="l" rtl="0"/>
            <a:r>
              <a:rPr lang="en-US" sz="2400" dirty="0"/>
              <a:t>All it really means is that the non-terminal on the left-hand side of a rule is out there all by itself (free of context)</a:t>
            </a:r>
          </a:p>
          <a:p>
            <a:pPr lvl="1" algn="l" rtl="0">
              <a:buFontTx/>
              <a:buNone/>
            </a:pPr>
            <a:endParaRPr lang="en-US" sz="2400" dirty="0">
              <a:solidFill>
                <a:srgbClr val="5400A8"/>
              </a:solidFill>
              <a:latin typeface="Tahoma" pitchFamily="34" charset="0"/>
            </a:endParaRPr>
          </a:p>
          <a:p>
            <a:pPr lvl="1" algn="l" rtl="0">
              <a:buFontTx/>
              <a:buNone/>
            </a:pPr>
            <a:r>
              <a:rPr lang="en-US" sz="2400" dirty="0">
                <a:solidFill>
                  <a:srgbClr val="A50021"/>
                </a:solidFill>
              </a:rPr>
              <a:t>A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B C</a:t>
            </a:r>
          </a:p>
          <a:p>
            <a:pPr lvl="1" algn="l" rtl="0">
              <a:buFontTx/>
              <a:buNone/>
            </a:pPr>
            <a:r>
              <a:rPr lang="en-US" sz="2400" dirty="0"/>
              <a:t>Means that I can rewrite an </a:t>
            </a:r>
            <a:r>
              <a:rPr lang="en-US" sz="2400" dirty="0">
                <a:solidFill>
                  <a:srgbClr val="A50021"/>
                </a:solidFill>
              </a:rPr>
              <a:t>A</a:t>
            </a:r>
            <a:r>
              <a:rPr lang="en-US" sz="2400" dirty="0"/>
              <a:t> as </a:t>
            </a:r>
            <a:r>
              <a:rPr lang="en-US" sz="2400" dirty="0">
                <a:solidFill>
                  <a:srgbClr val="008000"/>
                </a:solidFill>
              </a:rPr>
              <a:t>a B followed by a C</a:t>
            </a:r>
            <a:r>
              <a:rPr lang="en-US" sz="2400" dirty="0"/>
              <a:t> regardless of the context in which </a:t>
            </a:r>
            <a:r>
              <a:rPr lang="en-US" sz="2400" dirty="0">
                <a:solidFill>
                  <a:srgbClr val="A50021"/>
                </a:solidFill>
              </a:rPr>
              <a:t>A</a:t>
            </a:r>
            <a:r>
              <a:rPr lang="en-US" sz="2400" dirty="0"/>
              <a:t> is found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422275"/>
            <a:ext cx="5945188" cy="738188"/>
          </a:xfrm>
        </p:spPr>
        <p:txBody>
          <a:bodyPr>
            <a:normAutofit fontScale="90000"/>
          </a:bodyPr>
          <a:lstStyle/>
          <a:p>
            <a:r>
              <a:rPr lang="en-US"/>
              <a:t>Key Constituents of English grammar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Sentences</a:t>
            </a:r>
          </a:p>
          <a:p>
            <a:pPr algn="l" rtl="0"/>
            <a:r>
              <a:rPr lang="en-US" dirty="0"/>
              <a:t>Noun phrases</a:t>
            </a:r>
          </a:p>
          <a:p>
            <a:pPr algn="l" rtl="0"/>
            <a:r>
              <a:rPr lang="en-US" dirty="0"/>
              <a:t>Verb phrases</a:t>
            </a:r>
          </a:p>
          <a:p>
            <a:pPr algn="l" rtl="0"/>
            <a:r>
              <a:rPr lang="en-US" dirty="0"/>
              <a:t>Prepositional phrases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8077200" cy="1673352"/>
          </a:xfrm>
        </p:spPr>
        <p:txBody>
          <a:bodyPr>
            <a:normAutofit fontScale="90000"/>
          </a:bodyPr>
          <a:lstStyle/>
          <a:p>
            <a:pPr rtl="0"/>
            <a:r>
              <a:rPr lang="en-US" sz="3100" b="0" i="1" dirty="0"/>
              <a:t>Part II: Syntax</a:t>
            </a:r>
            <a:br>
              <a:rPr lang="en-US" b="0" i="1" dirty="0"/>
            </a:br>
            <a:r>
              <a:rPr lang="en-US" b="0" i="1" dirty="0"/>
              <a:t>Chapter 12: Formal Grammars of English</a:t>
            </a:r>
            <a:endParaRPr lang="ar-JO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Sentence-Types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92300"/>
            <a:ext cx="7804150" cy="3983038"/>
          </a:xfrm>
        </p:spPr>
        <p:txBody>
          <a:bodyPr>
            <a:normAutofit fontScale="92500" lnSpcReduction="20000"/>
          </a:bodyPr>
          <a:lstStyle/>
          <a:p>
            <a:pPr algn="l" rtl="0">
              <a:lnSpc>
                <a:spcPct val="90000"/>
              </a:lnSpc>
            </a:pPr>
            <a:r>
              <a:rPr lang="en-US" dirty="0"/>
              <a:t>Declaratives:  </a:t>
            </a:r>
            <a:r>
              <a:rPr lang="en-US" dirty="0">
                <a:solidFill>
                  <a:srgbClr val="008000"/>
                </a:solidFill>
              </a:rPr>
              <a:t>A plane left</a:t>
            </a:r>
          </a:p>
          <a:p>
            <a:pPr lvl="1" algn="l" rtl="0">
              <a:lnSpc>
                <a:spcPct val="90000"/>
              </a:lnSpc>
              <a:buFontTx/>
              <a:buNone/>
            </a:pPr>
            <a:r>
              <a:rPr lang="en-US" i="1" dirty="0">
                <a:solidFill>
                  <a:srgbClr val="A50021"/>
                </a:solidFill>
              </a:rPr>
              <a:t>S </a:t>
            </a:r>
            <a:r>
              <a:rPr lang="en-US" i="1" dirty="0">
                <a:solidFill>
                  <a:srgbClr val="A50021"/>
                </a:solidFill>
                <a:sym typeface="Wingdings" pitchFamily="2" charset="2"/>
              </a:rPr>
              <a:t></a:t>
            </a:r>
            <a:r>
              <a:rPr lang="en-US" i="1" dirty="0">
                <a:solidFill>
                  <a:srgbClr val="A50021"/>
                </a:solidFill>
              </a:rPr>
              <a:t> NP VP</a:t>
            </a:r>
          </a:p>
          <a:p>
            <a:pPr lvl="1" algn="l" rtl="0">
              <a:lnSpc>
                <a:spcPct val="90000"/>
              </a:lnSpc>
              <a:buFontTx/>
              <a:buNone/>
            </a:pPr>
            <a:endParaRPr lang="en-US" i="1" dirty="0">
              <a:solidFill>
                <a:srgbClr val="A50021"/>
              </a:solidFill>
            </a:endParaRPr>
          </a:p>
          <a:p>
            <a:pPr algn="l" rtl="0">
              <a:lnSpc>
                <a:spcPct val="90000"/>
              </a:lnSpc>
            </a:pPr>
            <a:r>
              <a:rPr lang="en-US" dirty="0"/>
              <a:t>Imperatives:   </a:t>
            </a:r>
            <a:r>
              <a:rPr lang="en-US" dirty="0">
                <a:solidFill>
                  <a:srgbClr val="008000"/>
                </a:solidFill>
              </a:rPr>
              <a:t>Leave!</a:t>
            </a:r>
          </a:p>
          <a:p>
            <a:pPr lvl="1" algn="l" rtl="0">
              <a:lnSpc>
                <a:spcPct val="90000"/>
              </a:lnSpc>
              <a:buFontTx/>
              <a:buNone/>
            </a:pPr>
            <a:r>
              <a:rPr lang="en-US" i="1" dirty="0">
                <a:solidFill>
                  <a:srgbClr val="A50021"/>
                </a:solidFill>
              </a:rPr>
              <a:t>S </a:t>
            </a:r>
            <a:r>
              <a:rPr lang="en-US" i="1" dirty="0">
                <a:solidFill>
                  <a:srgbClr val="A50021"/>
                </a:solidFill>
                <a:sym typeface="Wingdings" pitchFamily="2" charset="2"/>
              </a:rPr>
              <a:t></a:t>
            </a:r>
            <a:r>
              <a:rPr lang="en-US" i="1" dirty="0">
                <a:solidFill>
                  <a:srgbClr val="A50021"/>
                </a:solidFill>
              </a:rPr>
              <a:t> VP</a:t>
            </a:r>
          </a:p>
          <a:p>
            <a:pPr lvl="1" algn="l" rtl="0">
              <a:lnSpc>
                <a:spcPct val="90000"/>
              </a:lnSpc>
              <a:buFontTx/>
              <a:buNone/>
            </a:pPr>
            <a:endParaRPr lang="en-US" i="1" dirty="0">
              <a:solidFill>
                <a:srgbClr val="A50021"/>
              </a:solidFill>
            </a:endParaRPr>
          </a:p>
          <a:p>
            <a:pPr algn="l" rtl="0">
              <a:lnSpc>
                <a:spcPct val="90000"/>
              </a:lnSpc>
            </a:pPr>
            <a:r>
              <a:rPr lang="en-US" dirty="0"/>
              <a:t>Yes-No Questions: </a:t>
            </a:r>
            <a:r>
              <a:rPr lang="en-US" dirty="0">
                <a:solidFill>
                  <a:srgbClr val="008000"/>
                </a:solidFill>
              </a:rPr>
              <a:t>Did the plane leave?</a:t>
            </a:r>
          </a:p>
          <a:p>
            <a:pPr lvl="1" algn="l" rtl="0">
              <a:lnSpc>
                <a:spcPct val="90000"/>
              </a:lnSpc>
              <a:buFontTx/>
              <a:buNone/>
            </a:pPr>
            <a:r>
              <a:rPr lang="en-US" i="1" dirty="0">
                <a:solidFill>
                  <a:srgbClr val="A50021"/>
                </a:solidFill>
              </a:rPr>
              <a:t>S </a:t>
            </a:r>
            <a:r>
              <a:rPr lang="en-US" i="1" dirty="0">
                <a:solidFill>
                  <a:srgbClr val="A50021"/>
                </a:solidFill>
                <a:sym typeface="Wingdings" pitchFamily="2" charset="2"/>
              </a:rPr>
              <a:t></a:t>
            </a:r>
            <a:r>
              <a:rPr lang="en-US" i="1" dirty="0">
                <a:solidFill>
                  <a:srgbClr val="A50021"/>
                </a:solidFill>
              </a:rPr>
              <a:t> Aux NP VP</a:t>
            </a:r>
          </a:p>
          <a:p>
            <a:pPr lvl="1" algn="l" rtl="0">
              <a:lnSpc>
                <a:spcPct val="90000"/>
              </a:lnSpc>
              <a:buFontTx/>
              <a:buNone/>
            </a:pPr>
            <a:endParaRPr lang="en-US" i="1" dirty="0">
              <a:solidFill>
                <a:srgbClr val="A50021"/>
              </a:solidFill>
            </a:endParaRPr>
          </a:p>
          <a:p>
            <a:pPr algn="l" rtl="0">
              <a:lnSpc>
                <a:spcPct val="90000"/>
              </a:lnSpc>
            </a:pPr>
            <a:r>
              <a:rPr lang="en-US" dirty="0"/>
              <a:t>WH Questions: </a:t>
            </a:r>
            <a:r>
              <a:rPr lang="en-US" dirty="0">
                <a:solidFill>
                  <a:srgbClr val="008000"/>
                </a:solidFill>
              </a:rPr>
              <a:t>When did the plane leave?</a:t>
            </a:r>
          </a:p>
          <a:p>
            <a:pPr lvl="1" algn="l" rtl="0">
              <a:lnSpc>
                <a:spcPct val="90000"/>
              </a:lnSpc>
              <a:buFontTx/>
              <a:buNone/>
            </a:pPr>
            <a:r>
              <a:rPr lang="en-US" i="1" dirty="0">
                <a:solidFill>
                  <a:srgbClr val="A50021"/>
                </a:solidFill>
              </a:rPr>
              <a:t>S </a:t>
            </a:r>
            <a:r>
              <a:rPr lang="en-US" i="1" dirty="0">
                <a:solidFill>
                  <a:srgbClr val="A50021"/>
                </a:solidFill>
                <a:sym typeface="Wingdings" pitchFamily="2" charset="2"/>
              </a:rPr>
              <a:t></a:t>
            </a:r>
            <a:r>
              <a:rPr lang="en-US" i="1" dirty="0">
                <a:solidFill>
                  <a:srgbClr val="A50021"/>
                </a:solidFill>
              </a:rPr>
              <a:t> WH Aux NP VP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1"/>
            <a:ext cx="8229600" cy="4876800"/>
          </a:xfrm>
        </p:spPr>
        <p:txBody>
          <a:bodyPr>
            <a:noAutofit/>
          </a:bodyPr>
          <a:lstStyle/>
          <a:p>
            <a:pPr algn="l" rtl="0">
              <a:lnSpc>
                <a:spcPct val="90000"/>
              </a:lnSpc>
            </a:pPr>
            <a:r>
              <a:rPr lang="en-US" sz="2400" dirty="0"/>
              <a:t>NP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Pronoun</a:t>
            </a:r>
          </a:p>
          <a:p>
            <a:pPr lvl="1" algn="l" rtl="0">
              <a:lnSpc>
                <a:spcPct val="90000"/>
              </a:lnSpc>
            </a:pPr>
            <a:r>
              <a:rPr lang="en-US" sz="2000" dirty="0">
                <a:solidFill>
                  <a:srgbClr val="A50021"/>
                </a:solidFill>
              </a:rPr>
              <a:t>I</a:t>
            </a:r>
            <a:r>
              <a:rPr lang="en-US" sz="2000" dirty="0"/>
              <a:t> came, </a:t>
            </a:r>
            <a:r>
              <a:rPr lang="en-US" sz="2000" dirty="0">
                <a:solidFill>
                  <a:srgbClr val="A50021"/>
                </a:solidFill>
              </a:rPr>
              <a:t>you</a:t>
            </a:r>
            <a:r>
              <a:rPr lang="en-US" sz="2000" dirty="0"/>
              <a:t> saw </a:t>
            </a:r>
            <a:r>
              <a:rPr lang="en-US" sz="2000" dirty="0">
                <a:solidFill>
                  <a:srgbClr val="A50021"/>
                </a:solidFill>
              </a:rPr>
              <a:t>it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A50021"/>
                </a:solidFill>
              </a:rPr>
              <a:t>they</a:t>
            </a:r>
            <a:r>
              <a:rPr lang="en-US" sz="2000" dirty="0"/>
              <a:t> conquered</a:t>
            </a:r>
          </a:p>
          <a:p>
            <a:pPr lvl="1" algn="l" rtl="0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algn="l" rtl="0">
              <a:lnSpc>
                <a:spcPct val="90000"/>
              </a:lnSpc>
            </a:pPr>
            <a:r>
              <a:rPr lang="en-US" sz="2400" dirty="0"/>
              <a:t>NP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Proper-Noun</a:t>
            </a:r>
          </a:p>
          <a:p>
            <a:pPr lvl="1" algn="l" rtl="0">
              <a:lnSpc>
                <a:spcPct val="90000"/>
              </a:lnSpc>
            </a:pPr>
            <a:r>
              <a:rPr lang="en-US" sz="2000" dirty="0">
                <a:solidFill>
                  <a:srgbClr val="A50021"/>
                </a:solidFill>
              </a:rPr>
              <a:t>Los Angeles</a:t>
            </a:r>
            <a:r>
              <a:rPr lang="en-US" sz="2000" dirty="0"/>
              <a:t> is west of </a:t>
            </a:r>
            <a:r>
              <a:rPr lang="en-US" sz="2000" dirty="0">
                <a:solidFill>
                  <a:srgbClr val="A50021"/>
                </a:solidFill>
              </a:rPr>
              <a:t>Texas</a:t>
            </a:r>
            <a:endParaRPr lang="en-US" sz="2000" dirty="0"/>
          </a:p>
          <a:p>
            <a:pPr lvl="1" algn="l" rtl="0">
              <a:lnSpc>
                <a:spcPct val="90000"/>
              </a:lnSpc>
            </a:pPr>
            <a:r>
              <a:rPr lang="en-US" sz="2000" dirty="0">
                <a:solidFill>
                  <a:srgbClr val="A50021"/>
                </a:solidFill>
              </a:rPr>
              <a:t>John Hennessy</a:t>
            </a:r>
            <a:r>
              <a:rPr lang="en-US" sz="2000" dirty="0"/>
              <a:t> is the president of </a:t>
            </a:r>
            <a:r>
              <a:rPr lang="en-US" sz="2000" dirty="0">
                <a:solidFill>
                  <a:srgbClr val="A50021"/>
                </a:solidFill>
              </a:rPr>
              <a:t>Stanford</a:t>
            </a:r>
          </a:p>
          <a:p>
            <a:pPr lvl="1" algn="l" rtl="0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algn="l" rtl="0">
              <a:lnSpc>
                <a:spcPct val="90000"/>
              </a:lnSpc>
            </a:pPr>
            <a:r>
              <a:rPr lang="en-US" sz="2400" dirty="0"/>
              <a:t>NP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dirty="0" err="1"/>
              <a:t>Det</a:t>
            </a:r>
            <a:r>
              <a:rPr lang="en-US" sz="2400" dirty="0"/>
              <a:t> Noun</a:t>
            </a:r>
          </a:p>
          <a:p>
            <a:pPr lvl="1" algn="l" rtl="0">
              <a:lnSpc>
                <a:spcPct val="90000"/>
              </a:lnSpc>
            </a:pPr>
            <a:r>
              <a:rPr lang="en-US" sz="2000" dirty="0">
                <a:solidFill>
                  <a:srgbClr val="A50021"/>
                </a:solidFill>
              </a:rPr>
              <a:t>The president</a:t>
            </a:r>
          </a:p>
          <a:p>
            <a:pPr lvl="1" algn="l" rtl="0">
              <a:lnSpc>
                <a:spcPct val="90000"/>
              </a:lnSpc>
              <a:buFontTx/>
              <a:buNone/>
            </a:pPr>
            <a:endParaRPr lang="en-US" sz="2000" dirty="0">
              <a:solidFill>
                <a:srgbClr val="A50021"/>
              </a:solidFill>
            </a:endParaRPr>
          </a:p>
          <a:p>
            <a:pPr algn="l" rtl="0">
              <a:lnSpc>
                <a:spcPct val="90000"/>
              </a:lnSpc>
            </a:pPr>
            <a:r>
              <a:rPr lang="en-US" sz="2400" dirty="0"/>
              <a:t>NP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Nominal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 algn="l" rtl="0">
              <a:lnSpc>
                <a:spcPct val="90000"/>
              </a:lnSpc>
            </a:pPr>
            <a:r>
              <a:rPr lang="en-US" sz="2400" dirty="0"/>
              <a:t>Nominal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Noun </a:t>
            </a:r>
            <a:r>
              <a:rPr lang="en-US" sz="2400" dirty="0" err="1"/>
              <a:t>Noun</a:t>
            </a:r>
            <a:endParaRPr lang="en-US" sz="2400" dirty="0"/>
          </a:p>
          <a:p>
            <a:pPr lvl="1" algn="l" rtl="0">
              <a:lnSpc>
                <a:spcPct val="90000"/>
              </a:lnSpc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A50021"/>
                </a:solidFill>
              </a:rPr>
              <a:t>morning flight</a:t>
            </a:r>
            <a:r>
              <a:rPr lang="en-US" sz="2000" dirty="0"/>
              <a:t> to Denver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PPs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PP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Preposition NP</a:t>
            </a:r>
          </a:p>
          <a:p>
            <a:pPr lvl="1" algn="l" rtl="0"/>
            <a:r>
              <a:rPr lang="en-US" dirty="0">
                <a:solidFill>
                  <a:srgbClr val="C00000"/>
                </a:solidFill>
              </a:rPr>
              <a:t>From</a:t>
            </a:r>
            <a:r>
              <a:rPr lang="en-US" dirty="0"/>
              <a:t> LA</a:t>
            </a:r>
          </a:p>
          <a:p>
            <a:pPr lvl="1" algn="l" rtl="0"/>
            <a:r>
              <a:rPr lang="en-US" dirty="0">
                <a:solidFill>
                  <a:srgbClr val="C00000"/>
                </a:solidFill>
              </a:rPr>
              <a:t>To</a:t>
            </a:r>
            <a:r>
              <a:rPr lang="en-US" dirty="0"/>
              <a:t> the store</a:t>
            </a:r>
          </a:p>
          <a:p>
            <a:pPr lvl="1" algn="l" rtl="0"/>
            <a:r>
              <a:rPr lang="en-US" dirty="0">
                <a:solidFill>
                  <a:srgbClr val="C00000"/>
                </a:solidFill>
              </a:rPr>
              <a:t>On</a:t>
            </a:r>
            <a:r>
              <a:rPr lang="en-US" dirty="0"/>
              <a:t> Tuesday morning</a:t>
            </a:r>
          </a:p>
          <a:p>
            <a:pPr lvl="1" algn="l" rtl="0"/>
            <a:r>
              <a:rPr lang="en-US" dirty="0">
                <a:solidFill>
                  <a:srgbClr val="C00000"/>
                </a:solidFill>
              </a:rPr>
              <a:t>With</a:t>
            </a:r>
            <a:r>
              <a:rPr lang="en-US" dirty="0"/>
              <a:t> lunch</a:t>
            </a:r>
          </a:p>
          <a:p>
            <a:pPr algn="l" rtl="0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We’ll have to deal with rules such as the following where the non-terminal on the left also appears somewhere on the right (directly)</a:t>
            </a:r>
          </a:p>
          <a:p>
            <a:pPr algn="l" rtl="0">
              <a:buFont typeface="Wingdings" pitchFamily="2" charset="2"/>
              <a:buNone/>
            </a:pPr>
            <a:endParaRPr lang="en-US" dirty="0"/>
          </a:p>
          <a:p>
            <a:pPr lvl="1" algn="l" rtl="0"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NP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chemeClr val="accent2"/>
                </a:solidFill>
              </a:rPr>
              <a:t> NP </a:t>
            </a:r>
            <a:r>
              <a:rPr lang="en-US" dirty="0">
                <a:solidFill>
                  <a:srgbClr val="A50021"/>
                </a:solidFill>
              </a:rPr>
              <a:t>PP	</a:t>
            </a:r>
            <a:r>
              <a:rPr lang="en-US" dirty="0">
                <a:solidFill>
                  <a:srgbClr val="008000"/>
                </a:solidFill>
              </a:rPr>
              <a:t>[[The flight] [to Boston]]</a:t>
            </a:r>
          </a:p>
          <a:p>
            <a:pPr lvl="1" algn="l" rtl="0"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VP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chemeClr val="accent2"/>
                </a:solidFill>
              </a:rPr>
              <a:t> VP </a:t>
            </a:r>
            <a:r>
              <a:rPr lang="en-US" dirty="0">
                <a:solidFill>
                  <a:srgbClr val="A50021"/>
                </a:solidFill>
              </a:rPr>
              <a:t>PP	</a:t>
            </a:r>
            <a:r>
              <a:rPr lang="en-US" dirty="0">
                <a:solidFill>
                  <a:srgbClr val="008000"/>
                </a:solidFill>
              </a:rPr>
              <a:t>[[departed Miami] [at noon]]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5191"/>
            <a:ext cx="8534400" cy="4625609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Of course, this is what makes syntax (and parsing) interesting</a:t>
            </a:r>
          </a:p>
          <a:p>
            <a:pPr algn="l" rtl="0">
              <a:buFont typeface="Wingdings" pitchFamily="2" charset="2"/>
              <a:buNone/>
            </a:pPr>
            <a:endParaRPr lang="en-US" sz="2400" dirty="0"/>
          </a:p>
          <a:p>
            <a:pPr lvl="1" algn="l" rtl="0">
              <a:buFontTx/>
              <a:buNone/>
            </a:pPr>
            <a:r>
              <a:rPr lang="en-US" sz="2000" dirty="0"/>
              <a:t>Flights from Denver</a:t>
            </a:r>
          </a:p>
          <a:p>
            <a:pPr lvl="1" algn="l" rtl="0">
              <a:buFontTx/>
              <a:buNone/>
            </a:pPr>
            <a:r>
              <a:rPr lang="en-US" sz="2000" dirty="0"/>
              <a:t>Flights from Denver to Miami</a:t>
            </a:r>
          </a:p>
          <a:p>
            <a:pPr lvl="1" algn="l" rtl="0">
              <a:buFontTx/>
              <a:buNone/>
            </a:pPr>
            <a:r>
              <a:rPr lang="en-US" sz="2000" dirty="0"/>
              <a:t>Flights from Denver to Miami in February</a:t>
            </a:r>
          </a:p>
          <a:p>
            <a:pPr lvl="1" algn="l" rtl="0">
              <a:buFontTx/>
              <a:buNone/>
            </a:pPr>
            <a:r>
              <a:rPr lang="en-US" sz="2000" dirty="0"/>
              <a:t>Flights from Denver to Miami in February on a Friday</a:t>
            </a:r>
          </a:p>
          <a:p>
            <a:pPr lvl="1" algn="l" rtl="0">
              <a:buFontTx/>
              <a:buNone/>
            </a:pPr>
            <a:r>
              <a:rPr lang="en-US" sz="2000" dirty="0"/>
              <a:t>Flights from Denver to Miami in February on a Friday under $300</a:t>
            </a:r>
          </a:p>
          <a:p>
            <a:pPr lvl="1" algn="l" rtl="0">
              <a:buFontTx/>
              <a:buNone/>
            </a:pPr>
            <a:r>
              <a:rPr lang="en-US" sz="2000" dirty="0"/>
              <a:t>Flights from Denver to Miami in February on a Friday under $300 with lunch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981200"/>
            <a:ext cx="8686800" cy="4114800"/>
          </a:xfrm>
        </p:spPr>
        <p:txBody>
          <a:bodyPr>
            <a:normAutofit fontScale="92500" lnSpcReduction="10000"/>
          </a:bodyPr>
          <a:lstStyle/>
          <a:p>
            <a:pPr lvl="1" algn="l" rtl="0">
              <a:buFontTx/>
              <a:buNone/>
            </a:pPr>
            <a:endParaRPr lang="en-US" dirty="0"/>
          </a:p>
          <a:p>
            <a:pPr lvl="1" algn="l" rtl="0">
              <a:buFontTx/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A50021"/>
                </a:solidFill>
              </a:rPr>
              <a:t>[</a:t>
            </a:r>
            <a:r>
              <a:rPr lang="en-US" dirty="0"/>
              <a:t>Flights</a:t>
            </a:r>
            <a:r>
              <a:rPr lang="en-US" dirty="0">
                <a:solidFill>
                  <a:srgbClr val="A50021"/>
                </a:solidFill>
              </a:rPr>
              <a:t>]</a:t>
            </a:r>
            <a:r>
              <a:rPr lang="en-US" dirty="0"/>
              <a:t> [from Denver]]</a:t>
            </a:r>
          </a:p>
          <a:p>
            <a:pPr lvl="1" algn="l" rtl="0">
              <a:buFontTx/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A50021"/>
                </a:solidFill>
              </a:rPr>
              <a:t>[</a:t>
            </a:r>
            <a:r>
              <a:rPr lang="en-US" dirty="0"/>
              <a:t>[Flights] [from Denver]</a:t>
            </a:r>
            <a:r>
              <a:rPr lang="en-US" dirty="0">
                <a:solidFill>
                  <a:srgbClr val="A50021"/>
                </a:solidFill>
              </a:rPr>
              <a:t>]</a:t>
            </a:r>
            <a:r>
              <a:rPr lang="en-US" dirty="0"/>
              <a:t> [to Miami]]</a:t>
            </a:r>
          </a:p>
          <a:p>
            <a:pPr lvl="1" algn="l" rtl="0">
              <a:buFontTx/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A50021"/>
                </a:solidFill>
              </a:rPr>
              <a:t>[</a:t>
            </a:r>
            <a:r>
              <a:rPr lang="en-US" dirty="0"/>
              <a:t>[[Flights] [from Denver]] [to Miami]</a:t>
            </a:r>
            <a:r>
              <a:rPr lang="en-US" dirty="0">
                <a:solidFill>
                  <a:srgbClr val="A50021"/>
                </a:solidFill>
              </a:rPr>
              <a:t>] </a:t>
            </a:r>
            <a:r>
              <a:rPr lang="en-US" dirty="0"/>
              <a:t>[in February]]</a:t>
            </a:r>
          </a:p>
          <a:p>
            <a:pPr lvl="1" algn="l" rtl="0">
              <a:buFontTx/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A50021"/>
                </a:solidFill>
              </a:rPr>
              <a:t>[</a:t>
            </a:r>
            <a:r>
              <a:rPr lang="en-US" dirty="0"/>
              <a:t>[[[Flights] [from Denver]] [to Miami]] [in February]</a:t>
            </a:r>
            <a:r>
              <a:rPr lang="en-US" dirty="0">
                <a:solidFill>
                  <a:srgbClr val="A50021"/>
                </a:solidFill>
              </a:rPr>
              <a:t>]</a:t>
            </a:r>
            <a:r>
              <a:rPr lang="en-US" dirty="0"/>
              <a:t> [on a Friday]]</a:t>
            </a:r>
          </a:p>
          <a:p>
            <a:pPr lvl="1" algn="l" rtl="0">
              <a:buFontTx/>
              <a:buNone/>
            </a:pPr>
            <a:r>
              <a:rPr lang="en-US" dirty="0"/>
              <a:t>Etc.</a:t>
            </a:r>
          </a:p>
          <a:p>
            <a:pPr lvl="1" algn="l" rtl="0">
              <a:buFontTx/>
              <a:buNone/>
            </a:pPr>
            <a:endParaRPr lang="en-US" dirty="0"/>
          </a:p>
          <a:p>
            <a:pPr lvl="1" algn="l" rtl="0"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NP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chemeClr val="accent2"/>
                </a:solidFill>
              </a:rPr>
              <a:t> NP </a:t>
            </a:r>
            <a:r>
              <a:rPr lang="en-US" dirty="0">
                <a:solidFill>
                  <a:srgbClr val="A50021"/>
                </a:solidFill>
              </a:rPr>
              <a:t>PP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Implications of recursion and context-freeness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If you have a rule like</a:t>
            </a:r>
          </a:p>
          <a:p>
            <a:pPr lvl="1" algn="l" rtl="0"/>
            <a:r>
              <a:rPr lang="en-US" dirty="0"/>
              <a:t>VP -&gt; V NP</a:t>
            </a:r>
          </a:p>
          <a:p>
            <a:pPr lvl="1" algn="l" rtl="0"/>
            <a:endParaRPr lang="en-US" dirty="0"/>
          </a:p>
          <a:p>
            <a:pPr lvl="1" algn="l" rtl="0"/>
            <a:r>
              <a:rPr lang="en-US" dirty="0">
                <a:solidFill>
                  <a:srgbClr val="A50021"/>
                </a:solidFill>
              </a:rPr>
              <a:t>It only cares that the thing after the verb is an NP</a:t>
            </a:r>
          </a:p>
          <a:p>
            <a:pPr lvl="1" algn="l" rtl="0">
              <a:buFontTx/>
              <a:buNone/>
            </a:pPr>
            <a:r>
              <a:rPr lang="en-US" dirty="0">
                <a:solidFill>
                  <a:srgbClr val="A50021"/>
                </a:solidFill>
              </a:rPr>
              <a:t>	It doesn’t have to know about the internal affairs of that NP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</a:t>
            </a:r>
          </a:p>
        </p:txBody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75191"/>
            <a:ext cx="8610600" cy="4625609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/>
              <a:t>VP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V NP</a:t>
            </a:r>
          </a:p>
          <a:p>
            <a:pPr algn="l" rtl="0"/>
            <a:r>
              <a:rPr lang="en-US" sz="2800" dirty="0"/>
              <a:t>(I) </a:t>
            </a:r>
            <a:r>
              <a:rPr lang="en-US" sz="2800" b="1" dirty="0"/>
              <a:t>hate</a:t>
            </a:r>
          </a:p>
          <a:p>
            <a:pPr lvl="1" algn="l" rtl="0">
              <a:buFontTx/>
              <a:buNone/>
            </a:pPr>
            <a:r>
              <a:rPr lang="en-US" sz="2000" dirty="0"/>
              <a:t>flights from Denver</a:t>
            </a:r>
          </a:p>
          <a:p>
            <a:pPr lvl="1" algn="l" rtl="0">
              <a:buFontTx/>
              <a:buNone/>
            </a:pPr>
            <a:r>
              <a:rPr lang="en-US" sz="2000" dirty="0"/>
              <a:t>flights from Denver to Miami</a:t>
            </a:r>
          </a:p>
          <a:p>
            <a:pPr lvl="1" algn="l" rtl="0">
              <a:buFontTx/>
              <a:buNone/>
            </a:pPr>
            <a:r>
              <a:rPr lang="en-US" sz="2000" dirty="0"/>
              <a:t>flights from Denver to Miami in February</a:t>
            </a:r>
          </a:p>
          <a:p>
            <a:pPr lvl="1" algn="l" rtl="0">
              <a:buFontTx/>
              <a:buNone/>
            </a:pPr>
            <a:r>
              <a:rPr lang="en-US" sz="2000" dirty="0"/>
              <a:t>flights from Denver to Miami in February on a Friday</a:t>
            </a:r>
          </a:p>
          <a:p>
            <a:pPr lvl="1" algn="l" rtl="0">
              <a:buFontTx/>
              <a:buNone/>
            </a:pPr>
            <a:r>
              <a:rPr lang="en-US" sz="2000" dirty="0"/>
              <a:t>flights from Denver to Miami in February on a Friday under $300</a:t>
            </a:r>
          </a:p>
          <a:p>
            <a:pPr lvl="1" algn="l" rtl="0">
              <a:buFontTx/>
              <a:buNone/>
            </a:pPr>
            <a:r>
              <a:rPr lang="en-US" sz="2000" dirty="0"/>
              <a:t>flights from Denver to Miami in February on a Friday under $300 with lunch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err="1"/>
              <a:t>nltk</a:t>
            </a:r>
            <a:r>
              <a:rPr lang="en-US" dirty="0"/>
              <a:t> parsing example using CFG</a:t>
            </a:r>
            <a:br>
              <a:rPr lang="en-US" dirty="0"/>
            </a:br>
            <a:r>
              <a:rPr lang="en-US" sz="3100" dirty="0">
                <a:solidFill>
                  <a:srgbClr val="FF0000"/>
                </a:solidFill>
              </a:rPr>
              <a:t>for </a:t>
            </a:r>
            <a:r>
              <a:rPr lang="en-US" sz="3100" dirty="0" err="1">
                <a:solidFill>
                  <a:srgbClr val="FF0000"/>
                </a:solidFill>
              </a:rPr>
              <a:t>nltk</a:t>
            </a:r>
            <a:r>
              <a:rPr lang="en-US" sz="3100" dirty="0">
                <a:solidFill>
                  <a:srgbClr val="FF0000"/>
                </a:solidFill>
              </a:rPr>
              <a:t> 3.0 (</a:t>
            </a:r>
            <a:r>
              <a:rPr lang="en-US" sz="3100" dirty="0">
                <a:hlinkClick r:id="rId2"/>
              </a:rPr>
              <a:t>http://www.nltk.org/book/ch08.html</a:t>
            </a:r>
            <a:r>
              <a:rPr lang="en-US" sz="3100" dirty="0"/>
              <a:t> </a:t>
            </a:r>
            <a:r>
              <a:rPr lang="en-US" sz="3100" dirty="0">
                <a:solidFill>
                  <a:srgbClr val="FF0000"/>
                </a:solidFill>
              </a:rPr>
              <a:t>)</a:t>
            </a:r>
            <a:endParaRPr lang="ar-JO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534400" cy="480060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b="1" i="1" dirty="0">
                <a:solidFill>
                  <a:srgbClr val="C00000"/>
                </a:solidFill>
              </a:rPr>
              <a:t>While hunting in Africa, I shot an elephant in my pajamas. How he got into my pajamas, I don't know.</a:t>
            </a:r>
          </a:p>
          <a:p>
            <a:pPr algn="l" rtl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groucho_grammar</a:t>
            </a:r>
            <a:r>
              <a:rPr lang="en-US" sz="2000" dirty="0"/>
              <a:t> = </a:t>
            </a:r>
            <a:r>
              <a:rPr lang="en-US" sz="2000" dirty="0" err="1"/>
              <a:t>nltk.CFG.fromstring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"""</a:t>
            </a:r>
          </a:p>
          <a:p>
            <a:pPr algn="l" rtl="0">
              <a:buNone/>
            </a:pPr>
            <a:r>
              <a:rPr lang="en-US" sz="2000" dirty="0">
                <a:solidFill>
                  <a:srgbClr val="00B050"/>
                </a:solidFill>
              </a:rPr>
              <a:t>                                     S -&gt; NP VP</a:t>
            </a:r>
          </a:p>
          <a:p>
            <a:pPr algn="l" rtl="0">
              <a:buNone/>
            </a:pPr>
            <a:r>
              <a:rPr lang="en-US" sz="2000" dirty="0">
                <a:solidFill>
                  <a:srgbClr val="00B050"/>
                </a:solidFill>
              </a:rPr>
              <a:t>                                     PP -&gt; P NP</a:t>
            </a:r>
          </a:p>
          <a:p>
            <a:pPr algn="l" rtl="0">
              <a:buNone/>
            </a:pPr>
            <a:r>
              <a:rPr lang="en-US" sz="2000" dirty="0">
                <a:solidFill>
                  <a:srgbClr val="00B050"/>
                </a:solidFill>
              </a:rPr>
              <a:t>                                     NP -&gt; Det N | Det N PP | 'I'</a:t>
            </a:r>
          </a:p>
          <a:p>
            <a:pPr algn="l" rtl="0">
              <a:buNone/>
            </a:pPr>
            <a:r>
              <a:rPr lang="en-US" sz="2000" dirty="0">
                <a:solidFill>
                  <a:srgbClr val="00B050"/>
                </a:solidFill>
              </a:rPr>
              <a:t>                                     VP -&gt; V NP | VP PP</a:t>
            </a:r>
          </a:p>
          <a:p>
            <a:pPr algn="l" rtl="0">
              <a:buNone/>
            </a:pPr>
            <a:r>
              <a:rPr lang="en-US" sz="2000" dirty="0">
                <a:solidFill>
                  <a:srgbClr val="00B050"/>
                </a:solidFill>
              </a:rPr>
              <a:t>                                     Det -&gt; 'an' | 'my'</a:t>
            </a:r>
          </a:p>
          <a:p>
            <a:pPr algn="l" rtl="0">
              <a:buNone/>
            </a:pPr>
            <a:r>
              <a:rPr lang="en-US" sz="2000" dirty="0">
                <a:solidFill>
                  <a:srgbClr val="00B050"/>
                </a:solidFill>
              </a:rPr>
              <a:t>                                     N -&gt; 'elephant' | 'pajamas'</a:t>
            </a:r>
          </a:p>
          <a:p>
            <a:pPr algn="l" rtl="0">
              <a:buNone/>
            </a:pPr>
            <a:r>
              <a:rPr lang="en-US" sz="2000" dirty="0">
                <a:solidFill>
                  <a:srgbClr val="00B050"/>
                </a:solidFill>
              </a:rPr>
              <a:t>                                     V -&gt; 'shot'</a:t>
            </a:r>
          </a:p>
          <a:p>
            <a:pPr algn="l" rtl="0">
              <a:buNone/>
            </a:pPr>
            <a:r>
              <a:rPr lang="en-US" sz="2000" dirty="0">
                <a:solidFill>
                  <a:srgbClr val="00B050"/>
                </a:solidFill>
              </a:rPr>
              <a:t>                                     P -&gt; 'in'""")</a:t>
            </a:r>
          </a:p>
          <a:p>
            <a:pPr algn="l" rtl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groucho_grammar</a:t>
            </a:r>
            <a:endParaRPr lang="en-US" sz="2000" dirty="0"/>
          </a:p>
          <a:p>
            <a:pPr algn="l" rtl="0">
              <a:buNone/>
            </a:pPr>
            <a:r>
              <a:rPr lang="en-US" sz="2000" dirty="0">
                <a:solidFill>
                  <a:srgbClr val="0000CC"/>
                </a:solidFill>
              </a:rPr>
              <a:t>&lt;Grammar with 13 productions&gt;</a:t>
            </a:r>
          </a:p>
          <a:p>
            <a:pPr algn="l" rtl="0">
              <a:buNone/>
            </a:pPr>
            <a:r>
              <a:rPr lang="en-US" sz="2000" dirty="0"/>
              <a:t>&gt;&gt;&gt; sent = [</a:t>
            </a:r>
            <a:r>
              <a:rPr lang="en-US" sz="2000" dirty="0">
                <a:solidFill>
                  <a:srgbClr val="00B050"/>
                </a:solidFill>
              </a:rPr>
              <a:t>'I', 'shot', 'an', 'elephant', 'in', 'my', 'pajamas'</a:t>
            </a:r>
            <a:r>
              <a:rPr lang="en-US" sz="2000" dirty="0"/>
              <a:t>]</a:t>
            </a:r>
          </a:p>
          <a:p>
            <a:pPr algn="l" rtl="0">
              <a:buNone/>
            </a:pPr>
            <a:r>
              <a:rPr lang="en-US" sz="2000" dirty="0"/>
              <a:t>&gt;&gt;&gt;parser = </a:t>
            </a:r>
            <a:r>
              <a:rPr lang="en-US" sz="2000" dirty="0" err="1"/>
              <a:t>nltk.ChartParser</a:t>
            </a:r>
            <a:r>
              <a:rPr lang="en-US" sz="2000" dirty="0"/>
              <a:t>(</a:t>
            </a:r>
            <a:r>
              <a:rPr lang="en-US" sz="2000" dirty="0" err="1"/>
              <a:t>groucho_grammar</a:t>
            </a:r>
            <a:r>
              <a:rPr lang="en-US" sz="2000" dirty="0"/>
              <a:t>)</a:t>
            </a:r>
          </a:p>
          <a:p>
            <a:pPr algn="l" rtl="0">
              <a:buNone/>
            </a:pPr>
            <a:endParaRPr lang="ar-JO" sz="2000" dirty="0"/>
          </a:p>
        </p:txBody>
      </p:sp>
      <p:sp>
        <p:nvSpPr>
          <p:cNvPr id="4" name="Rectangle 3"/>
          <p:cNvSpPr/>
          <p:nvPr/>
        </p:nvSpPr>
        <p:spPr>
          <a:xfrm>
            <a:off x="5486400" y="2286000"/>
            <a:ext cx="3505200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&gt;&gt;&gt; print(</a:t>
            </a:r>
            <a:r>
              <a:rPr lang="en-US" sz="1400" dirty="0" err="1"/>
              <a:t>groucho_grammar</a:t>
            </a:r>
            <a:r>
              <a:rPr lang="en-US" sz="1400" dirty="0"/>
              <a:t>)</a:t>
            </a:r>
          </a:p>
          <a:p>
            <a:r>
              <a:rPr lang="en-US" sz="1400" dirty="0">
                <a:solidFill>
                  <a:srgbClr val="0000CC"/>
                </a:solidFill>
              </a:rPr>
              <a:t>Grammar with 13 productions (start state = S)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S -&gt; NP VP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PP -&gt; P NP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NP -&gt; </a:t>
            </a:r>
            <a:r>
              <a:rPr lang="en-US" sz="1400" dirty="0" err="1">
                <a:solidFill>
                  <a:srgbClr val="0000CC"/>
                </a:solidFill>
              </a:rPr>
              <a:t>Det</a:t>
            </a:r>
            <a:r>
              <a:rPr lang="en-US" sz="1400" dirty="0">
                <a:solidFill>
                  <a:srgbClr val="0000CC"/>
                </a:solidFill>
              </a:rPr>
              <a:t> N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NP -&gt; </a:t>
            </a:r>
            <a:r>
              <a:rPr lang="en-US" sz="1400" dirty="0" err="1">
                <a:solidFill>
                  <a:srgbClr val="0000CC"/>
                </a:solidFill>
              </a:rPr>
              <a:t>Det</a:t>
            </a:r>
            <a:r>
              <a:rPr lang="en-US" sz="1400" dirty="0">
                <a:solidFill>
                  <a:srgbClr val="0000CC"/>
                </a:solidFill>
              </a:rPr>
              <a:t> N PP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NP -&gt; 'I'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VP -&gt; V NP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VP -&gt; VP PP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</a:t>
            </a:r>
            <a:r>
              <a:rPr lang="en-US" sz="1400" dirty="0" err="1">
                <a:solidFill>
                  <a:srgbClr val="0000CC"/>
                </a:solidFill>
              </a:rPr>
              <a:t>Det</a:t>
            </a:r>
            <a:r>
              <a:rPr lang="en-US" sz="1400" dirty="0">
                <a:solidFill>
                  <a:srgbClr val="0000CC"/>
                </a:solidFill>
              </a:rPr>
              <a:t> -&gt; 'an'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</a:t>
            </a:r>
            <a:r>
              <a:rPr lang="en-US" sz="1400" dirty="0" err="1">
                <a:solidFill>
                  <a:srgbClr val="0000CC"/>
                </a:solidFill>
              </a:rPr>
              <a:t>Det</a:t>
            </a:r>
            <a:r>
              <a:rPr lang="en-US" sz="1400" dirty="0">
                <a:solidFill>
                  <a:srgbClr val="0000CC"/>
                </a:solidFill>
              </a:rPr>
              <a:t> -&gt; 'my'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N -&gt; 'elephant'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N -&gt; 'pajamas'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V -&gt; 'shot'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P -&gt; 'in'</a:t>
            </a:r>
            <a:endParaRPr lang="ar-JO" sz="1400" dirty="0">
              <a:solidFill>
                <a:srgbClr val="0000C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5F6B0-BF2D-A176-C43E-A9E86FA3E64F}"/>
              </a:ext>
            </a:extLst>
          </p:cNvPr>
          <p:cNvSpPr txBox="1"/>
          <p:nvPr/>
        </p:nvSpPr>
        <p:spPr>
          <a:xfrm>
            <a:off x="447368" y="6248400"/>
            <a:ext cx="8610600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This grammar permits the sentence to be analyzed in two ways, depending on whether the prepositional phrase in my pajamas describes the elephant or the shooting event.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25609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dirty="0"/>
              <a:t>&gt;&gt;&gt; for tree in </a:t>
            </a:r>
            <a:r>
              <a:rPr lang="en-US" sz="2000" dirty="0" err="1"/>
              <a:t>parser.parse</a:t>
            </a:r>
            <a:r>
              <a:rPr lang="en-US" sz="2000" dirty="0"/>
              <a:t>(sent):</a:t>
            </a:r>
          </a:p>
          <a:p>
            <a:pPr algn="l" rtl="0">
              <a:buNone/>
            </a:pPr>
            <a:r>
              <a:rPr lang="en-US" sz="2000" dirty="0"/>
              <a:t>    		print(tree) </a:t>
            </a:r>
          </a:p>
          <a:p>
            <a:pPr algn="l" rtl="0">
              <a:buNone/>
            </a:pPr>
            <a:r>
              <a:rPr lang="en-US" sz="2000" dirty="0">
                <a:solidFill>
                  <a:srgbClr val="0000CC"/>
                </a:solidFill>
              </a:rPr>
              <a:t>((S</a:t>
            </a:r>
          </a:p>
          <a:p>
            <a:pPr algn="l" rtl="0">
              <a:buNone/>
            </a:pPr>
            <a:r>
              <a:rPr lang="en-US" sz="2000" dirty="0">
                <a:solidFill>
                  <a:srgbClr val="0000CC"/>
                </a:solidFill>
              </a:rPr>
              <a:t>  (NP I)</a:t>
            </a:r>
          </a:p>
          <a:p>
            <a:pPr algn="l" rtl="0">
              <a:buNone/>
            </a:pPr>
            <a:r>
              <a:rPr lang="en-US" sz="2000" dirty="0">
                <a:solidFill>
                  <a:srgbClr val="0000CC"/>
                </a:solidFill>
              </a:rPr>
              <a:t>  (VP</a:t>
            </a:r>
          </a:p>
          <a:p>
            <a:pPr algn="l" rtl="0">
              <a:buNone/>
            </a:pPr>
            <a:r>
              <a:rPr lang="en-US" sz="2000" dirty="0">
                <a:solidFill>
                  <a:srgbClr val="0000CC"/>
                </a:solidFill>
              </a:rPr>
              <a:t>    (VP (V shot) (NP (Det an) (N elephant)))</a:t>
            </a:r>
          </a:p>
          <a:p>
            <a:pPr algn="l" rtl="0">
              <a:buNone/>
            </a:pPr>
            <a:r>
              <a:rPr lang="en-US" sz="2000" dirty="0">
                <a:solidFill>
                  <a:srgbClr val="0000CC"/>
                </a:solidFill>
              </a:rPr>
              <a:t>    (PP (P in) (NP (Det my) (N pajamas)))))</a:t>
            </a:r>
          </a:p>
          <a:p>
            <a:pPr algn="l" rtl="0">
              <a:buNone/>
            </a:pPr>
            <a:r>
              <a:rPr lang="en-US" sz="2000" dirty="0">
                <a:solidFill>
                  <a:srgbClr val="0000CC"/>
                </a:solidFill>
              </a:rPr>
              <a:t>(S</a:t>
            </a:r>
          </a:p>
          <a:p>
            <a:pPr algn="l" rtl="0">
              <a:buNone/>
            </a:pPr>
            <a:r>
              <a:rPr lang="en-US" sz="2000" dirty="0">
                <a:solidFill>
                  <a:srgbClr val="0000CC"/>
                </a:solidFill>
              </a:rPr>
              <a:t>  (NP I)</a:t>
            </a:r>
          </a:p>
          <a:p>
            <a:pPr algn="l" rtl="0">
              <a:buNone/>
            </a:pPr>
            <a:r>
              <a:rPr lang="en-US" sz="2000" dirty="0">
                <a:solidFill>
                  <a:srgbClr val="0000CC"/>
                </a:solidFill>
              </a:rPr>
              <a:t>  (VP</a:t>
            </a:r>
          </a:p>
          <a:p>
            <a:pPr algn="l" rtl="0">
              <a:buNone/>
            </a:pPr>
            <a:r>
              <a:rPr lang="en-US" sz="2000" dirty="0">
                <a:solidFill>
                  <a:srgbClr val="0000CC"/>
                </a:solidFill>
              </a:rPr>
              <a:t>    (V shot)</a:t>
            </a:r>
          </a:p>
          <a:p>
            <a:pPr algn="l" rtl="0">
              <a:buNone/>
            </a:pPr>
            <a:r>
              <a:rPr lang="en-US" sz="2000" dirty="0">
                <a:solidFill>
                  <a:srgbClr val="0000CC"/>
                </a:solidFill>
              </a:rPr>
              <a:t>    (NP (Det an) (N elephant) (PP (P in) (NP (Det my) (N pajamas))))))</a:t>
            </a:r>
            <a:endParaRPr lang="ar-JO" sz="2000" dirty="0">
              <a:solidFill>
                <a:srgbClr val="0000CC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err="1"/>
              <a:t>nltk</a:t>
            </a:r>
            <a:r>
              <a:rPr lang="en-US" dirty="0"/>
              <a:t> parsing example using CFG</a:t>
            </a:r>
            <a:br>
              <a:rPr lang="en-US" dirty="0"/>
            </a:br>
            <a:r>
              <a:rPr lang="en-US" sz="3100" dirty="0">
                <a:solidFill>
                  <a:srgbClr val="FF0000"/>
                </a:solidFill>
              </a:rPr>
              <a:t>for </a:t>
            </a:r>
            <a:r>
              <a:rPr lang="en-US" sz="3100" dirty="0" err="1">
                <a:solidFill>
                  <a:srgbClr val="FF0000"/>
                </a:solidFill>
              </a:rPr>
              <a:t>nltk</a:t>
            </a:r>
            <a:r>
              <a:rPr lang="en-US" sz="3100" dirty="0">
                <a:solidFill>
                  <a:srgbClr val="FF0000"/>
                </a:solidFill>
              </a:rPr>
              <a:t> 3.0 (</a:t>
            </a:r>
            <a:r>
              <a:rPr lang="en-US" sz="3100" dirty="0">
                <a:hlinkClick r:id="rId2"/>
              </a:rPr>
              <a:t>http://www.nltk.org/book/ch08.html</a:t>
            </a:r>
            <a:r>
              <a:rPr lang="en-US" sz="3100" dirty="0"/>
              <a:t> </a:t>
            </a:r>
            <a:r>
              <a:rPr lang="en-US" sz="3100" dirty="0">
                <a:solidFill>
                  <a:srgbClr val="FF0000"/>
                </a:solidFill>
              </a:rPr>
              <a:t>)</a:t>
            </a:r>
            <a:endParaRPr lang="ar-JO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0868" y="1295400"/>
            <a:ext cx="300103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73303" y="4351155"/>
            <a:ext cx="3270697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5867400"/>
            <a:ext cx="5715000" cy="990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Writing Your Own Grammars</a:t>
            </a:r>
          </a:p>
          <a:p>
            <a:r>
              <a:rPr lang="en-US" dirty="0"/>
              <a:t>&gt;&gt;&gt; grammar1 = </a:t>
            </a:r>
            <a:r>
              <a:rPr lang="en-US" dirty="0" err="1"/>
              <a:t>nltk.data.load</a:t>
            </a:r>
            <a:r>
              <a:rPr lang="en-US" dirty="0"/>
              <a:t>('file:mygrammar.cfg')</a:t>
            </a:r>
          </a:p>
          <a:p>
            <a:r>
              <a:rPr lang="en-US" dirty="0"/>
              <a:t>&gt;&gt;&gt; </a:t>
            </a:r>
            <a:r>
              <a:rPr lang="en-US" dirty="0" err="1"/>
              <a:t>rd_parser</a:t>
            </a:r>
            <a:r>
              <a:rPr lang="en-US" dirty="0"/>
              <a:t> = </a:t>
            </a:r>
            <a:r>
              <a:rPr lang="en-US" dirty="0" err="1"/>
              <a:t>nltk.RecursiveDescentParser</a:t>
            </a:r>
            <a:r>
              <a:rPr lang="en-US" dirty="0"/>
              <a:t>(grammar1)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Constituency</a:t>
            </a:r>
          </a:p>
          <a:p>
            <a:pPr algn="l" rtl="0"/>
            <a:r>
              <a:rPr lang="en-US" dirty="0"/>
              <a:t>Context-Free Grammars</a:t>
            </a:r>
          </a:p>
          <a:p>
            <a:pPr algn="l" rtl="0"/>
            <a:r>
              <a:rPr lang="en-US" dirty="0" err="1"/>
              <a:t>Treebanks</a:t>
            </a:r>
            <a:endParaRPr lang="en-US" dirty="0"/>
          </a:p>
          <a:p>
            <a:pPr algn="l" rtl="0"/>
            <a:r>
              <a:rPr lang="en-US" dirty="0"/>
              <a:t>Dependency grammars</a:t>
            </a:r>
            <a:endParaRPr lang="ar-JO" dirty="0"/>
          </a:p>
          <a:p>
            <a:pPr algn="l" rt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6B1C1F-1539-92A9-7919-BD3890981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err="1"/>
              <a:t>nltk</a:t>
            </a:r>
            <a:r>
              <a:rPr lang="en-US" dirty="0"/>
              <a:t> parsing example using CFG</a:t>
            </a:r>
            <a:br>
              <a:rPr lang="en-US" dirty="0"/>
            </a:br>
            <a:r>
              <a:rPr lang="en-US" sz="3100" dirty="0">
                <a:solidFill>
                  <a:srgbClr val="FF0000"/>
                </a:solidFill>
              </a:rPr>
              <a:t>for </a:t>
            </a:r>
            <a:r>
              <a:rPr lang="en-US" sz="3100" dirty="0" err="1">
                <a:solidFill>
                  <a:srgbClr val="FF0000"/>
                </a:solidFill>
              </a:rPr>
              <a:t>nltk</a:t>
            </a:r>
            <a:r>
              <a:rPr lang="en-US" sz="3100" dirty="0">
                <a:solidFill>
                  <a:srgbClr val="FF0000"/>
                </a:solidFill>
              </a:rPr>
              <a:t> 3.0 (</a:t>
            </a:r>
            <a:r>
              <a:rPr lang="en-US" sz="3100" dirty="0">
                <a:hlinkClick r:id="rId2"/>
              </a:rPr>
              <a:t>http://www.nltk.org/book/ch08.html</a:t>
            </a:r>
            <a:r>
              <a:rPr lang="en-US" sz="3100" dirty="0"/>
              <a:t> </a:t>
            </a:r>
            <a:r>
              <a:rPr lang="en-US" sz="3100" dirty="0">
                <a:solidFill>
                  <a:srgbClr val="FF0000"/>
                </a:solidFill>
              </a:rPr>
              <a:t>)</a:t>
            </a:r>
            <a:endParaRPr lang="ar-JO" dirty="0">
              <a:solidFill>
                <a:srgbClr val="FF0000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2619CCC-0A68-18D3-533E-9E8EE34BE68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698432"/>
            <a:ext cx="2971800" cy="249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B3E28446-859C-2991-8027-9666DFA15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7103" y="4419600"/>
            <a:ext cx="3270697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A79543-8C56-637C-989D-79B42603D2CB}"/>
              </a:ext>
            </a:extLst>
          </p:cNvPr>
          <p:cNvSpPr txBox="1"/>
          <p:nvPr/>
        </p:nvSpPr>
        <p:spPr>
          <a:xfrm>
            <a:off x="76200" y="1524000"/>
            <a:ext cx="4611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&gt;&gt;&gt; for tree in </a:t>
            </a:r>
            <a:r>
              <a:rPr lang="en-US" b="1" dirty="0" err="1"/>
              <a:t>parser.parse</a:t>
            </a:r>
            <a:r>
              <a:rPr lang="en-US" b="1" dirty="0"/>
              <a:t>(sent):</a:t>
            </a:r>
          </a:p>
          <a:p>
            <a:r>
              <a:rPr lang="en-US" b="1" dirty="0"/>
              <a:t>                 </a:t>
            </a:r>
            <a:r>
              <a:rPr lang="en-US" b="1" dirty="0" err="1"/>
              <a:t>tree.pretty_print</a:t>
            </a:r>
            <a:r>
              <a:rPr lang="en-US" b="1" dirty="0"/>
              <a:t>()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61F774-3B64-E30C-F9DD-E73CE5F864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847165"/>
            <a:ext cx="3630977" cy="25724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93D34A-9270-5A04-DABA-3F93AA1AB3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74" y="4419600"/>
            <a:ext cx="2802703" cy="2438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5FF1C2-B552-62F6-91EA-40E035ABDF77}"/>
              </a:ext>
            </a:extLst>
          </p:cNvPr>
          <p:cNvSpPr txBox="1"/>
          <p:nvPr/>
        </p:nvSpPr>
        <p:spPr>
          <a:xfrm>
            <a:off x="3805213" y="1524000"/>
            <a:ext cx="1729649" cy="532453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Notice that there's no ambiguity concerning the meaning of any of the words; e.g. the word </a:t>
            </a:r>
            <a:r>
              <a:rPr lang="en-US" sz="2000" b="1" i="1" dirty="0"/>
              <a:t>shot</a:t>
            </a:r>
            <a:r>
              <a:rPr lang="en-US" sz="2000" dirty="0"/>
              <a:t> doesn't refer to the act of </a:t>
            </a:r>
            <a:r>
              <a:rPr lang="en-US" sz="2000" b="1" i="1" dirty="0"/>
              <a:t>using a gun </a:t>
            </a:r>
            <a:r>
              <a:rPr lang="en-US" sz="2000" dirty="0"/>
              <a:t>in the first sentence, and </a:t>
            </a:r>
            <a:r>
              <a:rPr lang="en-US" sz="2000" b="1" i="1" dirty="0"/>
              <a:t>using a camera </a:t>
            </a:r>
            <a:r>
              <a:rPr lang="en-US" sz="2000" dirty="0"/>
              <a:t>in the second sentence.</a:t>
            </a:r>
          </a:p>
        </p:txBody>
      </p:sp>
    </p:spTree>
    <p:extLst>
      <p:ext uri="{BB962C8B-B14F-4D97-AF65-F5344CB8AC3E}">
        <p14:creationId xmlns:p14="http://schemas.microsoft.com/office/powerpoint/2010/main" val="4061498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774D-9A6E-2A66-E9F2-5B69C405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1B68E-08F7-A039-1C4B-825A2381F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428043"/>
            <a:ext cx="8610600" cy="4931664"/>
          </a:xfrm>
        </p:spPr>
        <p:txBody>
          <a:bodyPr>
            <a:normAutofit/>
          </a:bodyPr>
          <a:lstStyle/>
          <a:p>
            <a:pPr marL="118872" indent="0" algn="l">
              <a:buNone/>
            </a:pPr>
            <a:r>
              <a:rPr 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grammar1 = </a:t>
            </a:r>
            <a:r>
              <a:rPr lang="en-US" sz="24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nltk.CFG.fromstring</a:t>
            </a:r>
            <a:r>
              <a:rPr 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"""</a:t>
            </a:r>
          </a:p>
          <a:p>
            <a:pPr marL="118872" indent="0" algn="l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S -&gt; NP VP</a:t>
            </a:r>
          </a:p>
          <a:p>
            <a:pPr marL="118872" indent="0" algn="l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VP -&gt; V NP | V NP PP</a:t>
            </a:r>
          </a:p>
          <a:p>
            <a:pPr marL="118872" indent="0" algn="l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PP -&gt; P NP</a:t>
            </a:r>
          </a:p>
          <a:p>
            <a:pPr marL="118872" indent="0" algn="l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V -&gt; "saw" | "ate" | "walked"</a:t>
            </a:r>
          </a:p>
          <a:p>
            <a:pPr marL="118872" indent="0" algn="l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NP -&gt; "John" | "Mary" | "Bob" | Det N | Det N PP</a:t>
            </a:r>
          </a:p>
          <a:p>
            <a:pPr marL="118872" indent="0" algn="l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Det -&gt; "a" | "an" | "the" | "my"</a:t>
            </a:r>
          </a:p>
          <a:p>
            <a:pPr marL="118872" indent="0" algn="l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N -&gt; "man" | "dog" | "cat" | "telescope" | "park"</a:t>
            </a:r>
          </a:p>
          <a:p>
            <a:pPr marL="118872" indent="0" algn="l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P -&gt; "in" | "on" | "by" | "with"</a:t>
            </a:r>
          </a:p>
          <a:p>
            <a:pPr marL="118872" indent="0" algn="l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"""</a:t>
            </a:r>
            <a:r>
              <a:rPr 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1894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71ED-194A-CB09-87AA-D292CC93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Recursive Descent Parser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F60C60-ABFC-BE71-5AD7-F9FB08DA7594}"/>
              </a:ext>
            </a:extLst>
          </p:cNvPr>
          <p:cNvSpPr txBox="1"/>
          <p:nvPr/>
        </p:nvSpPr>
        <p:spPr>
          <a:xfrm>
            <a:off x="304800" y="1752600"/>
            <a:ext cx="74676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&gt;&gt;&gt; sent = "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Mary saw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Bob</a:t>
            </a:r>
            <a:r>
              <a:rPr lang="en-US" sz="20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".split</a:t>
            </a:r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()</a:t>
            </a:r>
          </a:p>
          <a:p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&gt;&gt;&gt; </a:t>
            </a:r>
            <a:r>
              <a:rPr lang="en-US" sz="20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rd_parser</a:t>
            </a:r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= </a:t>
            </a:r>
            <a:r>
              <a:rPr lang="en-US" sz="20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nltk.RecursiveDescentParser</a:t>
            </a:r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(grammar1)</a:t>
            </a:r>
          </a:p>
          <a:p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&gt;&gt;&gt; for tree in </a:t>
            </a:r>
            <a:r>
              <a:rPr lang="en-US" sz="20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rd_parser.parse</a:t>
            </a:r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(sent):</a:t>
            </a:r>
          </a:p>
          <a:p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 print(tree)</a:t>
            </a:r>
          </a:p>
          <a:p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(S (NP Mary) (VP (V saw) (NP Bob)))</a:t>
            </a:r>
          </a:p>
          <a:p>
            <a:endParaRPr lang="en-US" sz="2000" dirty="0">
              <a:solidFill>
                <a:srgbClr val="0000CC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&gt;&gt;&gt; for tree in </a:t>
            </a:r>
            <a:r>
              <a:rPr lang="en-US" sz="20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rd_parser.parse</a:t>
            </a:r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(sent):</a:t>
            </a:r>
          </a:p>
          <a:p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    </a:t>
            </a:r>
            <a:r>
              <a:rPr lang="en-US" sz="20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tree.pretty_print</a:t>
            </a:r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()</a:t>
            </a:r>
          </a:p>
          <a:p>
            <a:endParaRPr lang="en-US" sz="2000" dirty="0">
              <a:solidFill>
                <a:srgbClr val="0000CC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E12FC-D0FF-2B48-1A7C-CEF399B35A92}"/>
              </a:ext>
            </a:extLst>
          </p:cNvPr>
          <p:cNvSpPr txBox="1"/>
          <p:nvPr/>
        </p:nvSpPr>
        <p:spPr>
          <a:xfrm>
            <a:off x="685800" y="4300997"/>
            <a:ext cx="277269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S        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____|___      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|           VP   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|        ___|___  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NP     V       NP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|        |         | 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Mary  saw     Bob</a:t>
            </a:r>
          </a:p>
        </p:txBody>
      </p:sp>
    </p:spTree>
    <p:extLst>
      <p:ext uri="{BB962C8B-B14F-4D97-AF65-F5344CB8AC3E}">
        <p14:creationId xmlns:p14="http://schemas.microsoft.com/office/powerpoint/2010/main" val="2286105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949C-18A4-5D6B-9075-D8BA1E39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63A49-1292-CC7B-60BE-B44A9B332D8C}"/>
              </a:ext>
            </a:extLst>
          </p:cNvPr>
          <p:cNvSpPr txBox="1"/>
          <p:nvPr/>
        </p:nvSpPr>
        <p:spPr>
          <a:xfrm>
            <a:off x="228600" y="1524000"/>
            <a:ext cx="46113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nltk.app.rdparser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()</a:t>
            </a:r>
            <a:endParaRPr lang="en-US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FA7D8A-C1B1-EFB1-41A4-8ACB8F809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33" y="1927575"/>
            <a:ext cx="560226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8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D3196-6513-E853-7A01-1851F976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Shift Reduce Parser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CF5B9-82B9-CA82-B425-B32A098AB499}"/>
              </a:ext>
            </a:extLst>
          </p:cNvPr>
          <p:cNvSpPr txBox="1"/>
          <p:nvPr/>
        </p:nvSpPr>
        <p:spPr>
          <a:xfrm>
            <a:off x="228600" y="1524000"/>
            <a:ext cx="8153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&gt;&gt;&gt; </a:t>
            </a:r>
            <a:r>
              <a:rPr lang="en-US" sz="24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sr_parser</a:t>
            </a:r>
            <a:r>
              <a:rPr 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= </a:t>
            </a:r>
            <a:r>
              <a:rPr lang="en-US" sz="24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nltk.ShiftReduceParser</a:t>
            </a:r>
            <a:r>
              <a:rPr 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(grammar1)</a:t>
            </a:r>
          </a:p>
          <a:p>
            <a:r>
              <a:rPr 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&gt;&gt;&gt; sent = </a:t>
            </a:r>
            <a:r>
              <a:rPr lang="en-US" sz="240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'Mary saw a </a:t>
            </a:r>
            <a:r>
              <a:rPr lang="en-US" sz="2400" dirty="0" err="1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dog'</a:t>
            </a:r>
            <a:r>
              <a:rPr lang="en-US" sz="24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.split</a:t>
            </a:r>
            <a:r>
              <a:rPr 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()</a:t>
            </a:r>
          </a:p>
          <a:p>
            <a:r>
              <a:rPr 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&gt;&gt;&gt; for tree in </a:t>
            </a:r>
            <a:r>
              <a:rPr lang="en-US" sz="24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sr_parser.parse</a:t>
            </a:r>
            <a:r>
              <a:rPr 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(sent):</a:t>
            </a:r>
          </a:p>
          <a:p>
            <a:r>
              <a:rPr 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		print(tree)</a:t>
            </a:r>
          </a:p>
          <a:p>
            <a:r>
              <a:rPr lang="en-US" sz="24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(S (NP Mary) (VP (V saw) (NP (Det a) (N dog))))</a:t>
            </a:r>
          </a:p>
          <a:p>
            <a:r>
              <a:rPr 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&gt;&gt;&gt; for tree in </a:t>
            </a:r>
            <a:r>
              <a:rPr lang="en-US" sz="24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sr_parser.parse</a:t>
            </a:r>
            <a:r>
              <a:rPr 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(sent):</a:t>
            </a:r>
          </a:p>
          <a:p>
            <a:r>
              <a:rPr 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		</a:t>
            </a:r>
            <a:r>
              <a:rPr lang="en-US" sz="24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tree.pretty_print</a:t>
            </a:r>
            <a:r>
              <a:rPr 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A6C66B-6BE0-43BB-6708-4132ACB13A99}"/>
              </a:ext>
            </a:extLst>
          </p:cNvPr>
          <p:cNvSpPr txBox="1"/>
          <p:nvPr/>
        </p:nvSpPr>
        <p:spPr>
          <a:xfrm>
            <a:off x="609600" y="4000594"/>
            <a:ext cx="31709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            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________|___          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|            VP       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|     _______|___      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|    |           NP   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|    |        ___|___  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NP   V      Det      N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|    |       |       | 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Mary saw      a      dog</a:t>
            </a:r>
          </a:p>
        </p:txBody>
      </p:sp>
    </p:spTree>
    <p:extLst>
      <p:ext uri="{BB962C8B-B14F-4D97-AF65-F5344CB8AC3E}">
        <p14:creationId xmlns:p14="http://schemas.microsoft.com/office/powerpoint/2010/main" val="810892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37EE-CC88-4E5A-0C4B-E9300566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Left-Corner Parser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6886C-A309-026B-C8DD-167FC82CF2C5}"/>
              </a:ext>
            </a:extLst>
          </p:cNvPr>
          <p:cNvSpPr txBox="1"/>
          <p:nvPr/>
        </p:nvSpPr>
        <p:spPr>
          <a:xfrm>
            <a:off x="304800" y="1524000"/>
            <a:ext cx="8534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&gt;&gt;&gt; </a:t>
            </a:r>
            <a:r>
              <a:rPr lang="en-US" sz="24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lc_parser</a:t>
            </a:r>
            <a:r>
              <a:rPr 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= </a:t>
            </a:r>
            <a:r>
              <a:rPr lang="en-US" sz="24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nltk.LeftCornerChartParser</a:t>
            </a:r>
            <a:r>
              <a:rPr 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(grammar1)</a:t>
            </a:r>
          </a:p>
          <a:p>
            <a:r>
              <a:rPr 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&gt;&gt;&gt; for tree in </a:t>
            </a:r>
            <a:r>
              <a:rPr lang="en-US" sz="24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lc_parser.parse</a:t>
            </a:r>
            <a:r>
              <a:rPr 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(sent):</a:t>
            </a:r>
          </a:p>
          <a:p>
            <a:r>
              <a:rPr 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		print(tree)</a:t>
            </a:r>
          </a:p>
          <a:p>
            <a:endParaRPr lang="en-US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24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(S (NP Mary) (VP (V saw) (NP (Det a) (N dog))))</a:t>
            </a:r>
          </a:p>
          <a:p>
            <a:r>
              <a:rPr 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&gt;&gt;&gt;for tree in </a:t>
            </a:r>
            <a:r>
              <a:rPr lang="en-US" sz="24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lc_parser.parse</a:t>
            </a:r>
            <a:r>
              <a:rPr 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(sent):</a:t>
            </a:r>
          </a:p>
          <a:p>
            <a:r>
              <a:rPr 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		</a:t>
            </a:r>
            <a:r>
              <a:rPr lang="en-US" sz="24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tree.pretty_print</a:t>
            </a:r>
            <a:r>
              <a:rPr 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30AA5-2D21-34DE-9411-011E9D73D4EE}"/>
              </a:ext>
            </a:extLst>
          </p:cNvPr>
          <p:cNvSpPr txBox="1"/>
          <p:nvPr/>
        </p:nvSpPr>
        <p:spPr>
          <a:xfrm>
            <a:off x="457200" y="3995678"/>
            <a:ext cx="5334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            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________|___          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|            VP       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|     _______|___      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|    |           NP   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|    |        ___|___  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NP   V      Det      N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|    |       |       | 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Mary saw      a      dog</a:t>
            </a:r>
          </a:p>
        </p:txBody>
      </p:sp>
    </p:spTree>
    <p:extLst>
      <p:ext uri="{BB962C8B-B14F-4D97-AF65-F5344CB8AC3E}">
        <p14:creationId xmlns:p14="http://schemas.microsoft.com/office/powerpoint/2010/main" val="4093638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/>
              <a:t>Treebanks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/>
              <a:t>Context-free grammar rules of the type that can be used, to assign a parse tree to any sentence. </a:t>
            </a:r>
          </a:p>
          <a:p>
            <a:pPr algn="l" rtl="0"/>
            <a:r>
              <a:rPr lang="en-US" dirty="0"/>
              <a:t>A </a:t>
            </a:r>
            <a:r>
              <a:rPr lang="en-US" b="1" dirty="0" err="1"/>
              <a:t>treebank</a:t>
            </a:r>
            <a:r>
              <a:rPr lang="en-US" dirty="0"/>
              <a:t>  is a corpus in which every sentence is syntactically annotated with a parse tree. </a:t>
            </a:r>
          </a:p>
          <a:p>
            <a:pPr algn="l" rtl="0">
              <a:buNone/>
            </a:pPr>
            <a:endParaRPr lang="en-US" dirty="0"/>
          </a:p>
          <a:p>
            <a:pPr algn="l" rtl="0"/>
            <a:r>
              <a:rPr lang="en-US" dirty="0"/>
              <a:t>The </a:t>
            </a:r>
            <a:r>
              <a:rPr lang="en-US" b="1" dirty="0"/>
              <a:t>Penn Treebank </a:t>
            </a:r>
            <a:r>
              <a:rPr lang="en-US" dirty="0"/>
              <a:t>project has produced </a:t>
            </a:r>
            <a:r>
              <a:rPr lang="en-US" dirty="0" err="1"/>
              <a:t>treebanks</a:t>
            </a:r>
            <a:r>
              <a:rPr lang="en-US" dirty="0"/>
              <a:t> from the Brown, Switchboard, ATIS, and Wall Street Journal corpora of English, </a:t>
            </a:r>
          </a:p>
          <a:p>
            <a:pPr algn="l" rtl="0"/>
            <a:r>
              <a:rPr lang="en-US" dirty="0"/>
              <a:t>as well as </a:t>
            </a:r>
            <a:r>
              <a:rPr lang="en-US" dirty="0" err="1"/>
              <a:t>treebanks</a:t>
            </a:r>
            <a:r>
              <a:rPr lang="en-US" dirty="0"/>
              <a:t>  in Arabic and Chinese. </a:t>
            </a:r>
          </a:p>
          <a:p>
            <a:pPr algn="l" rtl="0"/>
            <a:r>
              <a:rPr lang="en-US" dirty="0"/>
              <a:t>Prague Dependency Treebank for Czech, </a:t>
            </a:r>
          </a:p>
          <a:p>
            <a:pPr algn="l" rtl="0"/>
            <a:r>
              <a:rPr lang="en-US" dirty="0"/>
              <a:t>the </a:t>
            </a:r>
            <a:r>
              <a:rPr lang="en-US" dirty="0" err="1"/>
              <a:t>Negra</a:t>
            </a:r>
            <a:r>
              <a:rPr lang="en-US" dirty="0"/>
              <a:t> </a:t>
            </a:r>
            <a:r>
              <a:rPr lang="en-US" dirty="0" err="1"/>
              <a:t>treebank</a:t>
            </a:r>
            <a:r>
              <a:rPr lang="en-US" dirty="0"/>
              <a:t> for German</a:t>
            </a:r>
            <a:endParaRPr lang="ar-JO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/>
              <a:t>Example: The Penn Treebank Project</a:t>
            </a:r>
            <a:endParaRPr lang="ar-J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144000" cy="525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/>
              <a:t>Example: The Penn Treebank Project</a:t>
            </a:r>
            <a:endParaRPr lang="ar-J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877539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Arabic Penn Treebank</a:t>
            </a:r>
            <a:endParaRPr lang="ar-J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9800"/>
            <a:ext cx="90963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04800" y="60198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https://www.ldc.upenn.edu/collaborations/current-projects/bolt/annotation/treebank</a:t>
            </a:r>
            <a:r>
              <a:rPr lang="en-US" dirty="0"/>
              <a:t> </a:t>
            </a:r>
            <a:endParaRPr lang="ar-J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buNone/>
            </a:pPr>
            <a:r>
              <a:rPr lang="en-US" dirty="0"/>
              <a:t>Syntax: from Greek </a:t>
            </a:r>
            <a:r>
              <a:rPr lang="en-US" i="1" dirty="0" err="1"/>
              <a:t>syntaxis</a:t>
            </a:r>
            <a:r>
              <a:rPr lang="en-US" dirty="0"/>
              <a:t> “setting out together, arrangement’’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/>
              <a:t>Refers to the way words are arranged together, and the relationship between them.</a:t>
            </a:r>
          </a:p>
          <a:p>
            <a:pPr algn="l" rtl="0">
              <a:buNone/>
            </a:pPr>
            <a:endParaRPr lang="en-US" dirty="0"/>
          </a:p>
          <a:p>
            <a:pPr algn="l" rtl="0"/>
            <a:r>
              <a:rPr lang="en-US" dirty="0"/>
              <a:t>Distinction:</a:t>
            </a:r>
          </a:p>
          <a:p>
            <a:pPr lvl="1" algn="l" rtl="0"/>
            <a:r>
              <a:rPr lang="en-US" b="1" dirty="0"/>
              <a:t>Prescriptive grammar: how people ought to talk</a:t>
            </a:r>
          </a:p>
          <a:p>
            <a:pPr lvl="1" algn="l" rtl="0"/>
            <a:r>
              <a:rPr lang="en-US" dirty="0">
                <a:solidFill>
                  <a:srgbClr val="C00000"/>
                </a:solidFill>
              </a:rPr>
              <a:t>Descriptive grammar: how they do talk</a:t>
            </a:r>
          </a:p>
          <a:p>
            <a:pPr lvl="1" algn="l" rtl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algn="l" rtl="0"/>
            <a:r>
              <a:rPr lang="en-US" dirty="0"/>
              <a:t>Goal of syntax is to model the knowledge of that people unconsciously have about the grammar of their native language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/>
              <a:t>from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nltk.corpus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treebank</a:t>
            </a:r>
            <a:endParaRPr lang="ar-JO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buNone/>
            </a:pP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&gt;&gt;&gt; from </a:t>
            </a:r>
            <a:r>
              <a:rPr lang="en-US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nltk.corpus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import </a:t>
            </a:r>
            <a:r>
              <a:rPr lang="en-US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treebank</a:t>
            </a:r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l" rtl="0">
              <a:buNone/>
            </a:pP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&gt;&gt;&gt; t = </a:t>
            </a:r>
            <a:r>
              <a:rPr lang="en-US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treebank.parsed_sents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('wsj_0001.mrg')[0]</a:t>
            </a:r>
          </a:p>
          <a:p>
            <a:pPr algn="l" rtl="0">
              <a:buNone/>
            </a:pP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&gt;&gt;&gt; print(t)</a:t>
            </a:r>
          </a:p>
          <a:p>
            <a:pPr algn="l" rtl="0">
              <a:buNone/>
            </a:pPr>
            <a:r>
              <a:rPr lang="en-US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(S</a:t>
            </a:r>
          </a:p>
          <a:p>
            <a:pPr algn="l" rtl="0">
              <a:buNone/>
            </a:pPr>
            <a:r>
              <a:rPr lang="en-US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(NP-SBJ</a:t>
            </a:r>
          </a:p>
          <a:p>
            <a:pPr algn="l" rtl="0">
              <a:buNone/>
            </a:pPr>
            <a:r>
              <a:rPr lang="en-US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(NP (NNP Pierre) (NNP </a:t>
            </a:r>
            <a:r>
              <a:rPr lang="en-US" dirty="0" err="1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Vinken</a:t>
            </a:r>
            <a:r>
              <a:rPr lang="en-US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))</a:t>
            </a:r>
          </a:p>
          <a:p>
            <a:pPr algn="l" rtl="0">
              <a:buNone/>
            </a:pPr>
            <a:r>
              <a:rPr lang="en-US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(, ,)</a:t>
            </a:r>
          </a:p>
          <a:p>
            <a:pPr algn="l" rtl="0">
              <a:buNone/>
            </a:pPr>
            <a:r>
              <a:rPr lang="en-US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(ADJP (NP (CD 61) (NNS years)) (JJ old))</a:t>
            </a:r>
          </a:p>
          <a:p>
            <a:pPr algn="l" rtl="0">
              <a:buNone/>
            </a:pPr>
            <a:r>
              <a:rPr lang="en-US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(, ,))</a:t>
            </a:r>
          </a:p>
          <a:p>
            <a:pPr algn="l" rtl="0">
              <a:buNone/>
            </a:pPr>
            <a:r>
              <a:rPr lang="en-US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(VP</a:t>
            </a:r>
          </a:p>
          <a:p>
            <a:pPr algn="l" rtl="0">
              <a:buNone/>
            </a:pPr>
            <a:r>
              <a:rPr lang="en-US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(MD will)</a:t>
            </a:r>
          </a:p>
          <a:p>
            <a:pPr algn="l" rtl="0">
              <a:buNone/>
            </a:pPr>
            <a:r>
              <a:rPr lang="en-US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(VP</a:t>
            </a:r>
          </a:p>
          <a:p>
            <a:pPr algn="l" rtl="0">
              <a:buNone/>
            </a:pPr>
            <a:r>
              <a:rPr lang="en-US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(VB join)</a:t>
            </a:r>
          </a:p>
          <a:p>
            <a:pPr algn="l" rtl="0">
              <a:buNone/>
            </a:pPr>
            <a:r>
              <a:rPr lang="en-US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(NP (DT the) (NN board))</a:t>
            </a:r>
          </a:p>
          <a:p>
            <a:pPr algn="l" rtl="0">
              <a:buNone/>
            </a:pPr>
            <a:r>
              <a:rPr lang="en-US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(PP-CLR (IN as) (NP (DT a) (JJ nonexecutive) (NN director)))</a:t>
            </a:r>
          </a:p>
          <a:p>
            <a:pPr algn="l" rtl="0">
              <a:buNone/>
            </a:pPr>
            <a:r>
              <a:rPr lang="en-US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(NP-TMP (NNP Nov.) (CD 29))))</a:t>
            </a:r>
          </a:p>
          <a:p>
            <a:pPr algn="l" rtl="0">
              <a:buNone/>
            </a:pPr>
            <a:r>
              <a:rPr lang="en-US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(. .))</a:t>
            </a:r>
            <a:endParaRPr lang="ar-JO" dirty="0">
              <a:solidFill>
                <a:srgbClr val="0000CC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56A6-0CD4-D6B7-75A4-AC7C23D9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CE2A90-C3AE-D92B-09C4-5DC8FEF3A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4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53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DEPENDENCY GRAMMARS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492009"/>
          </a:xfrm>
        </p:spPr>
        <p:txBody>
          <a:bodyPr>
            <a:normAutofit fontScale="92500"/>
          </a:bodyPr>
          <a:lstStyle/>
          <a:p>
            <a:pPr algn="l" rtl="0"/>
            <a:r>
              <a:rPr lang="en-US" b="1" dirty="0"/>
              <a:t>Dependency grammars </a:t>
            </a:r>
            <a:r>
              <a:rPr lang="en-US" dirty="0"/>
              <a:t>are becoming quite important in speech and language processing</a:t>
            </a:r>
          </a:p>
          <a:p>
            <a:pPr algn="l" rtl="0"/>
            <a:r>
              <a:rPr lang="en-US" dirty="0"/>
              <a:t>the syntactic structure of a sentence is described purely in terms of words and binary semantic or syntactic relations between these words.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259" y="4267200"/>
            <a:ext cx="636942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1691640"/>
          <a:ext cx="4495800" cy="4617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29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Description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Argument</a:t>
                      </a:r>
                      <a:r>
                        <a:rPr lang="en-US" baseline="0" dirty="0"/>
                        <a:t> dependencies</a:t>
                      </a:r>
                      <a:endParaRPr lang="ar-J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Nominal subject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/>
                        <a:t>nsubj</a:t>
                      </a:r>
                      <a:endParaRPr lang="ar-J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Clausal subject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err="1"/>
                        <a:t>csubj</a:t>
                      </a:r>
                      <a:endParaRPr lang="ar-J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Direct</a:t>
                      </a:r>
                      <a:r>
                        <a:rPr lang="en-US" baseline="0" dirty="0"/>
                        <a:t> object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err="1"/>
                        <a:t>Dobj</a:t>
                      </a:r>
                      <a:endParaRPr lang="ar-J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Indirect object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err="1"/>
                        <a:t>iobj</a:t>
                      </a:r>
                      <a:endParaRPr lang="ar-J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Object of preposition</a:t>
                      </a:r>
                      <a:endParaRPr lang="ar-JO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err="1"/>
                        <a:t>pobject</a:t>
                      </a:r>
                      <a:endParaRPr lang="ar-JO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/>
                        <a:t>Description</a:t>
                      </a:r>
                      <a:endParaRPr lang="ar-JO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/>
                        <a:t>Modifier Dependencies</a:t>
                      </a:r>
                      <a:endParaRPr lang="ar-JO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Temporal modifier</a:t>
                      </a:r>
                      <a:endParaRPr lang="ar-JO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err="1"/>
                        <a:t>tmod</a:t>
                      </a:r>
                      <a:endParaRPr lang="ar-JO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Appositional modifier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err="1"/>
                        <a:t>appos</a:t>
                      </a:r>
                      <a:endParaRPr lang="ar-J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Determiner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err="1"/>
                        <a:t>det</a:t>
                      </a:r>
                      <a:endParaRPr lang="ar-J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Prepositional modifier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/>
                        <a:t>prep</a:t>
                      </a:r>
                      <a:endParaRPr lang="ar-J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DEPENDENCY GRAMMARS</a:t>
            </a:r>
            <a:endParaRPr lang="ar-JO" dirty="0"/>
          </a:p>
        </p:txBody>
      </p:sp>
      <p:grpSp>
        <p:nvGrpSpPr>
          <p:cNvPr id="30" name="Group 29"/>
          <p:cNvGrpSpPr/>
          <p:nvPr/>
        </p:nvGrpSpPr>
        <p:grpSpPr>
          <a:xfrm>
            <a:off x="5410200" y="2286000"/>
            <a:ext cx="3581400" cy="2960132"/>
            <a:chOff x="5562600" y="2286000"/>
            <a:chExt cx="3581400" cy="2960132"/>
          </a:xfrm>
        </p:grpSpPr>
        <p:sp>
          <p:nvSpPr>
            <p:cNvPr id="7" name="TextBox 6"/>
            <p:cNvSpPr txBox="1"/>
            <p:nvPr/>
          </p:nvSpPr>
          <p:spPr>
            <a:xfrm>
              <a:off x="6400800" y="2286000"/>
              <a:ext cx="533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hid</a:t>
              </a:r>
              <a:endParaRPr lang="ar-JO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62600" y="3200400"/>
              <a:ext cx="762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They</a:t>
              </a:r>
              <a:endParaRPr lang="ar-JO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62800" y="3200400"/>
              <a:ext cx="762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letter</a:t>
              </a:r>
              <a:endParaRPr lang="ar-JO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00800" y="4114800"/>
              <a:ext cx="762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the</a:t>
              </a:r>
              <a:endParaRPr lang="ar-JO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24800" y="4114800"/>
              <a:ext cx="762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shelf</a:t>
              </a:r>
              <a:endParaRPr lang="ar-JO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82000" y="4876800"/>
              <a:ext cx="762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the</a:t>
              </a:r>
              <a:endParaRPr lang="ar-JO" b="1" dirty="0"/>
            </a:p>
          </p:txBody>
        </p:sp>
        <p:cxnSp>
          <p:nvCxnSpPr>
            <p:cNvPr id="14" name="Straight Arrow Connector 13"/>
            <p:cNvCxnSpPr>
              <a:stCxn id="7" idx="2"/>
              <a:endCxn id="8" idx="0"/>
            </p:cNvCxnSpPr>
            <p:nvPr/>
          </p:nvCxnSpPr>
          <p:spPr>
            <a:xfrm flipH="1">
              <a:off x="5943600" y="2655332"/>
              <a:ext cx="723900" cy="5450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2"/>
              <a:endCxn id="9" idx="0"/>
            </p:cNvCxnSpPr>
            <p:nvPr/>
          </p:nvCxnSpPr>
          <p:spPr>
            <a:xfrm>
              <a:off x="6667500" y="2655332"/>
              <a:ext cx="876300" cy="5450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2"/>
              <a:endCxn id="10" idx="0"/>
            </p:cNvCxnSpPr>
            <p:nvPr/>
          </p:nvCxnSpPr>
          <p:spPr>
            <a:xfrm flipH="1">
              <a:off x="6781800" y="3569732"/>
              <a:ext cx="762000" cy="5450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2"/>
              <a:endCxn id="11" idx="0"/>
            </p:cNvCxnSpPr>
            <p:nvPr/>
          </p:nvCxnSpPr>
          <p:spPr>
            <a:xfrm>
              <a:off x="7543800" y="3569732"/>
              <a:ext cx="762000" cy="5450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2"/>
              <a:endCxn id="12" idx="0"/>
            </p:cNvCxnSpPr>
            <p:nvPr/>
          </p:nvCxnSpPr>
          <p:spPr>
            <a:xfrm>
              <a:off x="8305800" y="4484132"/>
              <a:ext cx="457200" cy="3926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15000" y="2514600"/>
              <a:ext cx="8382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err="1">
                  <a:solidFill>
                    <a:srgbClr val="0000CC"/>
                  </a:solidFill>
                </a:rPr>
                <a:t>nsubj</a:t>
              </a:r>
              <a:endParaRPr lang="ar-JO" b="1" dirty="0">
                <a:solidFill>
                  <a:srgbClr val="0000CC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10400" y="2590800"/>
              <a:ext cx="8382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err="1">
                  <a:solidFill>
                    <a:srgbClr val="0000CC"/>
                  </a:solidFill>
                </a:rPr>
                <a:t>dobj</a:t>
              </a:r>
              <a:endParaRPr lang="ar-JO" b="1" dirty="0">
                <a:solidFill>
                  <a:srgbClr val="0000CC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05600" y="3505200"/>
              <a:ext cx="8382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err="1">
                  <a:solidFill>
                    <a:srgbClr val="0000CC"/>
                  </a:solidFill>
                </a:rPr>
                <a:t>det</a:t>
              </a:r>
              <a:endParaRPr lang="ar-JO" b="1" dirty="0">
                <a:solidFill>
                  <a:srgbClr val="0000CC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96200" y="3505200"/>
              <a:ext cx="8382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rgbClr val="0000CC"/>
                  </a:solidFill>
                </a:rPr>
                <a:t>on</a:t>
              </a:r>
              <a:endParaRPr lang="ar-JO" b="1" dirty="0">
                <a:solidFill>
                  <a:srgbClr val="0000CC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01000" y="4507468"/>
              <a:ext cx="8382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err="1">
                  <a:solidFill>
                    <a:srgbClr val="0000CC"/>
                  </a:solidFill>
                </a:rPr>
                <a:t>det</a:t>
              </a:r>
              <a:endParaRPr lang="ar-JO" b="1" dirty="0">
                <a:solidFill>
                  <a:srgbClr val="0000CC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257800" y="5562600"/>
            <a:ext cx="3581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They hid the letter on the shelf</a:t>
            </a:r>
            <a:endParaRPr lang="ar-JO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8839200" cy="739409"/>
          </a:xfrm>
        </p:spPr>
        <p:txBody>
          <a:bodyPr>
            <a:normAutofit fontScale="70000" lnSpcReduction="20000"/>
          </a:bodyPr>
          <a:lstStyle/>
          <a:p>
            <a:pPr algn="l" rtl="0"/>
            <a:r>
              <a:rPr lang="en-US" dirty="0"/>
              <a:t>strong predictive parsing power: knowing the identity of the verb can help in deciding which noun is the subject or the object.</a:t>
            </a:r>
            <a:endParaRPr lang="ar-JO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DEPENDENCY GRAMMARS</a:t>
            </a:r>
            <a:endParaRPr lang="ar-J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900" y="2333625"/>
            <a:ext cx="65151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2590800"/>
            <a:ext cx="23622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/>
              <a:t> their ability to handle languages with relatively </a:t>
            </a:r>
            <a:r>
              <a:rPr lang="en-US" sz="2200" b="1" dirty="0"/>
              <a:t>free word order</a:t>
            </a:r>
            <a:r>
              <a:rPr lang="en-US" sz="2200" dirty="0"/>
              <a:t>.</a:t>
            </a:r>
            <a:endParaRPr lang="ar-JO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467761"/>
            <a:ext cx="259080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000" dirty="0"/>
              <a:t>Example of </a:t>
            </a:r>
            <a:r>
              <a:rPr lang="en-US" sz="2000" dirty="0" err="1"/>
              <a:t>Quranic</a:t>
            </a:r>
            <a:r>
              <a:rPr lang="en-US" sz="2000" dirty="0"/>
              <a:t> Arabic  sentence form the </a:t>
            </a:r>
            <a:r>
              <a:rPr lang="en-US" sz="2000" dirty="0" err="1"/>
              <a:t>Quranic</a:t>
            </a:r>
            <a:r>
              <a:rPr lang="en-US" sz="2000" dirty="0"/>
              <a:t> Arabic Corpus</a:t>
            </a:r>
            <a:endParaRPr lang="ar-JO" sz="2000" dirty="0"/>
          </a:p>
        </p:txBody>
      </p:sp>
      <p:sp>
        <p:nvSpPr>
          <p:cNvPr id="8" name="Rectangle 7"/>
          <p:cNvSpPr/>
          <p:nvPr/>
        </p:nvSpPr>
        <p:spPr>
          <a:xfrm>
            <a:off x="152400" y="64770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http://corpus.quran.com/treebank.jsp?chapter=78&amp;verse=1&amp;token=1</a:t>
            </a:r>
            <a:r>
              <a:rPr lang="en-US" dirty="0"/>
              <a:t> </a:t>
            </a:r>
            <a:endParaRPr lang="ar-JO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dependency grammar in NLTK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915400" cy="5029200"/>
          </a:xfrm>
        </p:spPr>
        <p:txBody>
          <a:bodyPr>
            <a:normAutofit fontScale="85000" lnSpcReduction="20000"/>
          </a:bodyPr>
          <a:lstStyle/>
          <a:p>
            <a:pPr algn="l" rtl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groucho_dep_grammar</a:t>
            </a:r>
            <a:r>
              <a:rPr lang="en-US" sz="2400" dirty="0"/>
              <a:t> = </a:t>
            </a:r>
            <a:r>
              <a:rPr lang="en-US" sz="2400" dirty="0" err="1"/>
              <a:t>nltk.DependencyGrammar.fromstring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B050"/>
                </a:solidFill>
              </a:rPr>
              <a:t>"""</a:t>
            </a:r>
          </a:p>
          <a:p>
            <a:pPr algn="l" rtl="0">
              <a:buNone/>
            </a:pPr>
            <a:r>
              <a:rPr lang="en-US" sz="2400" dirty="0">
                <a:solidFill>
                  <a:srgbClr val="00B050"/>
                </a:solidFill>
              </a:rPr>
              <a:t>	'shot' -&gt; 'I' | 'elephant' | 'in'</a:t>
            </a:r>
          </a:p>
          <a:p>
            <a:pPr algn="l" rtl="0">
              <a:buNone/>
            </a:pPr>
            <a:r>
              <a:rPr lang="en-US" sz="2400" dirty="0">
                <a:solidFill>
                  <a:srgbClr val="00B050"/>
                </a:solidFill>
              </a:rPr>
              <a:t>	'elephant' -&gt; 'an' | 'in'</a:t>
            </a:r>
          </a:p>
          <a:p>
            <a:pPr algn="l" rtl="0">
              <a:buNone/>
            </a:pPr>
            <a:r>
              <a:rPr lang="en-US" sz="2400" dirty="0">
                <a:solidFill>
                  <a:srgbClr val="00B050"/>
                </a:solidFill>
              </a:rPr>
              <a:t>	'in' -&gt; 'pajamas'</a:t>
            </a:r>
          </a:p>
          <a:p>
            <a:pPr algn="l" rtl="0">
              <a:buNone/>
            </a:pPr>
            <a:r>
              <a:rPr lang="en-US" sz="2400" dirty="0">
                <a:solidFill>
                  <a:srgbClr val="00B050"/>
                </a:solidFill>
              </a:rPr>
              <a:t>	'pajamas' -&gt; 'my‘</a:t>
            </a:r>
          </a:p>
          <a:p>
            <a:pPr algn="l" rtl="0">
              <a:buNone/>
            </a:pPr>
            <a:r>
              <a:rPr lang="en-US" sz="2400" dirty="0">
                <a:solidFill>
                  <a:srgbClr val="00B050"/>
                </a:solidFill>
              </a:rPr>
              <a:t>    """</a:t>
            </a:r>
            <a:r>
              <a:rPr lang="en-US" sz="2400" dirty="0"/>
              <a:t>)</a:t>
            </a:r>
          </a:p>
          <a:p>
            <a:pPr algn="l" rtl="0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algn="l" rtl="0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algn="l" rtl="0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algn="l" rtl="0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algn="l" rtl="0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algn="l" rtl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pdp</a:t>
            </a:r>
            <a:r>
              <a:rPr lang="en-US" sz="2400" dirty="0"/>
              <a:t> = </a:t>
            </a:r>
            <a:r>
              <a:rPr lang="en-US" sz="2400" dirty="0" err="1"/>
              <a:t>nltk.ProjectiveDependencyParser</a:t>
            </a:r>
            <a:r>
              <a:rPr lang="en-US" sz="2400" dirty="0"/>
              <a:t>(</a:t>
            </a:r>
            <a:r>
              <a:rPr lang="en-US" sz="2400" dirty="0" err="1"/>
              <a:t>groucho_dep_grammar</a:t>
            </a:r>
            <a:r>
              <a:rPr lang="en-US" sz="2400" dirty="0"/>
              <a:t>)</a:t>
            </a:r>
          </a:p>
          <a:p>
            <a:pPr algn="l" rtl="0">
              <a:buNone/>
            </a:pPr>
            <a:r>
              <a:rPr lang="en-US" sz="2400" dirty="0"/>
              <a:t>&gt;&gt;&gt; sent =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'I shot an elephant in my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pajamas</a:t>
            </a:r>
            <a:r>
              <a:rPr lang="en-US" sz="2400" dirty="0" err="1"/>
              <a:t>'.split</a:t>
            </a:r>
            <a:r>
              <a:rPr lang="en-US" sz="2400" dirty="0"/>
              <a:t>()</a:t>
            </a:r>
          </a:p>
          <a:p>
            <a:pPr algn="l" rtl="0">
              <a:buNone/>
            </a:pPr>
            <a:r>
              <a:rPr lang="en-US" sz="2400" dirty="0"/>
              <a:t>&gt;&gt;&gt; trees = </a:t>
            </a:r>
            <a:r>
              <a:rPr lang="en-US" sz="2400" dirty="0" err="1"/>
              <a:t>pdp.parse</a:t>
            </a:r>
            <a:r>
              <a:rPr lang="en-US" sz="2400" dirty="0"/>
              <a:t>(sent)</a:t>
            </a:r>
          </a:p>
          <a:p>
            <a:pPr algn="l" rtl="0">
              <a:buNone/>
            </a:pPr>
            <a:r>
              <a:rPr lang="en-US" sz="2400" dirty="0"/>
              <a:t>&gt;&gt;&gt; for tree in trees:</a:t>
            </a:r>
          </a:p>
          <a:p>
            <a:pPr algn="l" rtl="0">
              <a:buNone/>
            </a:pPr>
            <a:r>
              <a:rPr lang="en-US" sz="2400" dirty="0"/>
              <a:t>	   print(tree)</a:t>
            </a:r>
          </a:p>
          <a:p>
            <a:pPr algn="l" rtl="0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algn="l" rtl="0">
              <a:buNone/>
            </a:pPr>
            <a:r>
              <a:rPr lang="en-US" sz="2400" dirty="0">
                <a:solidFill>
                  <a:srgbClr val="0000CC"/>
                </a:solidFill>
              </a:rPr>
              <a:t>(shot I (elephant an (in (pajamas my))))</a:t>
            </a:r>
          </a:p>
          <a:p>
            <a:pPr algn="l" rtl="0">
              <a:buNone/>
            </a:pPr>
            <a:r>
              <a:rPr lang="en-US" sz="2400" dirty="0">
                <a:solidFill>
                  <a:srgbClr val="0000CC"/>
                </a:solidFill>
              </a:rPr>
              <a:t>(shot I (elephant an) (in (pajamas my)))</a:t>
            </a:r>
            <a:endParaRPr lang="ar-JO" sz="2400" dirty="0">
              <a:solidFill>
                <a:srgbClr val="0000C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29200" y="1981200"/>
            <a:ext cx="3733800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&gt;&gt;&gt; print </a:t>
            </a:r>
            <a:r>
              <a:rPr lang="en-US" sz="1600" dirty="0" err="1"/>
              <a:t>groucho_dep_grammar</a:t>
            </a:r>
            <a:endParaRPr lang="en-US" sz="1600" dirty="0"/>
          </a:p>
          <a:p>
            <a:r>
              <a:rPr lang="en-US" sz="1600" dirty="0">
                <a:solidFill>
                  <a:srgbClr val="0000CC"/>
                </a:solidFill>
              </a:rPr>
              <a:t>Dependency grammar with 7 productions</a:t>
            </a:r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00CC"/>
                </a:solidFill>
              </a:rPr>
              <a:t>'shot' -&gt; 'I'</a:t>
            </a:r>
          </a:p>
          <a:p>
            <a:r>
              <a:rPr lang="en-US" sz="1600" dirty="0">
                <a:solidFill>
                  <a:srgbClr val="0000CC"/>
                </a:solidFill>
              </a:rPr>
              <a:t>  'shot' -&gt; 'elephant'</a:t>
            </a:r>
          </a:p>
          <a:p>
            <a:r>
              <a:rPr lang="en-US" sz="1600" dirty="0">
                <a:solidFill>
                  <a:srgbClr val="0000CC"/>
                </a:solidFill>
              </a:rPr>
              <a:t>  'shot' -&gt; 'in'</a:t>
            </a:r>
          </a:p>
          <a:p>
            <a:r>
              <a:rPr lang="en-US" sz="1600" dirty="0">
                <a:solidFill>
                  <a:srgbClr val="0000CC"/>
                </a:solidFill>
              </a:rPr>
              <a:t>  'elephant' -&gt; 'an'</a:t>
            </a:r>
          </a:p>
          <a:p>
            <a:r>
              <a:rPr lang="en-US" sz="1600" dirty="0">
                <a:solidFill>
                  <a:srgbClr val="0000CC"/>
                </a:solidFill>
              </a:rPr>
              <a:t>  'elephant' -&gt; 'in'</a:t>
            </a:r>
          </a:p>
          <a:p>
            <a:r>
              <a:rPr lang="en-US" sz="1600" dirty="0">
                <a:solidFill>
                  <a:srgbClr val="0000CC"/>
                </a:solidFill>
              </a:rPr>
              <a:t>  'in' -&gt; 'pajamas'</a:t>
            </a:r>
          </a:p>
          <a:p>
            <a:r>
              <a:rPr lang="en-US" sz="1600" dirty="0">
                <a:solidFill>
                  <a:srgbClr val="0000CC"/>
                </a:solidFill>
              </a:rPr>
              <a:t>  'pajamas' -&gt; 'my'</a:t>
            </a:r>
            <a:endParaRPr lang="ar-JO" sz="1600" dirty="0">
              <a:solidFill>
                <a:srgbClr val="0000CC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1900" y="4838700"/>
            <a:ext cx="14097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5181600"/>
            <a:ext cx="2362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D852-1A59-5534-7B8B-21066410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9FF88-C913-C725-79A4-840134B6C205}"/>
              </a:ext>
            </a:extLst>
          </p:cNvPr>
          <p:cNvSpPr txBox="1"/>
          <p:nvPr/>
        </p:nvSpPr>
        <p:spPr>
          <a:xfrm>
            <a:off x="228600" y="1905000"/>
            <a:ext cx="40386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for tree in trees:</a:t>
            </a:r>
          </a:p>
          <a:p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</a:t>
            </a:r>
            <a:r>
              <a:rPr lang="en-US" sz="20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tree.pretty_print</a:t>
            </a:r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()</a:t>
            </a:r>
          </a:p>
          <a:p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</a:t>
            </a:r>
          </a:p>
          <a:p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</a:t>
            </a:r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shot                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___|______             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|       elephant       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|    ______|________    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|   |               in 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|   |               |   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|   |            pajamas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|   |               |   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I   an              my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4D56F-E2BF-5E0E-EAA2-9E01D9574812}"/>
              </a:ext>
            </a:extLst>
          </p:cNvPr>
          <p:cNvSpPr txBox="1"/>
          <p:nvPr/>
        </p:nvSpPr>
        <p:spPr>
          <a:xfrm>
            <a:off x="4114800" y="3429000"/>
            <a:ext cx="3733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shot         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_____|________    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|     |        in 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|     |        |   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|  elephant pajamas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|     |        |    </a:t>
            </a:r>
          </a:p>
          <a:p>
            <a:r>
              <a:rPr lang="en-US" sz="2000" dirty="0">
                <a:solidFill>
                  <a:srgbClr val="0000C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I     an       my </a:t>
            </a:r>
            <a:endParaRPr lang="en-US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372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13.4 Dynamic Programming Parsing Methods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b="1" dirty="0"/>
              <a:t>Dynamic programming </a:t>
            </a:r>
            <a:r>
              <a:rPr lang="en-US" dirty="0"/>
              <a:t>provides a frame work for solving parsing ambiguity.</a:t>
            </a:r>
          </a:p>
          <a:p>
            <a:pPr algn="l" rtl="0"/>
            <a:r>
              <a:rPr lang="en-US" dirty="0"/>
              <a:t>dynamic programming approaches systematically fill in tables of solutions to sub-problems. When complete, the tables contain the solution to all the sub-problems needed to solve the problem as a whole.</a:t>
            </a:r>
          </a:p>
          <a:p>
            <a:pPr algn="l" rtl="0"/>
            <a:r>
              <a:rPr lang="en-US" dirty="0"/>
              <a:t>the three most widely used methods are:</a:t>
            </a:r>
          </a:p>
          <a:p>
            <a:pPr lvl="1" algn="l" rtl="0"/>
            <a:r>
              <a:rPr lang="en-US" dirty="0"/>
              <a:t>the </a:t>
            </a:r>
            <a:r>
              <a:rPr lang="en-US" dirty="0" err="1"/>
              <a:t>Cocke</a:t>
            </a:r>
            <a:r>
              <a:rPr lang="en-US" dirty="0"/>
              <a:t>-</a:t>
            </a:r>
            <a:r>
              <a:rPr lang="en-US" dirty="0" err="1"/>
              <a:t>Kasami</a:t>
            </a:r>
            <a:r>
              <a:rPr lang="en-US" dirty="0"/>
              <a:t>-Younger (CKY) algorithm, </a:t>
            </a:r>
          </a:p>
          <a:p>
            <a:pPr lvl="1" algn="l" rtl="0"/>
            <a:r>
              <a:rPr lang="en-US" dirty="0"/>
              <a:t>the </a:t>
            </a:r>
            <a:r>
              <a:rPr lang="en-US" dirty="0" err="1"/>
              <a:t>Earley</a:t>
            </a:r>
            <a:r>
              <a:rPr lang="en-US" dirty="0"/>
              <a:t> algorithm,</a:t>
            </a:r>
          </a:p>
          <a:p>
            <a:pPr lvl="1" algn="l" rtl="0"/>
            <a:r>
              <a:rPr lang="en-US" dirty="0"/>
              <a:t>Chart Parsing.</a:t>
            </a:r>
            <a:endParaRPr lang="ar-JO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CKY Parsing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the grammars used with it must be in Chomsky Normal Form (CNF).</a:t>
            </a:r>
          </a:p>
          <a:p>
            <a:pPr algn="l" rtl="0"/>
            <a:r>
              <a:rPr lang="en-US" dirty="0"/>
              <a:t>grammars in CNF are restricted to rules of the form A → B C, or A → w. </a:t>
            </a:r>
          </a:p>
          <a:p>
            <a:pPr algn="l" rtl="0"/>
            <a:r>
              <a:rPr lang="en-US" dirty="0"/>
              <a:t>The right-hand side of each rule must expand to either two </a:t>
            </a:r>
            <a:r>
              <a:rPr lang="en-US" dirty="0" err="1"/>
              <a:t>nonterminals</a:t>
            </a:r>
            <a:r>
              <a:rPr lang="en-US" dirty="0"/>
              <a:t> or to a single terminal.</a:t>
            </a:r>
          </a:p>
          <a:p>
            <a:pPr algn="l" rtl="0"/>
            <a:r>
              <a:rPr lang="en-US" dirty="0"/>
              <a:t>any context-free grammar can be converted into a corresponding CNF grammar that accepts exactly the same set of strings as the original grammar.</a:t>
            </a:r>
            <a:endParaRPr lang="ar-JO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a generic CFG into one represented in CNF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54209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rules that mix terminals with non-terminals on the right-hand side: </a:t>
            </a:r>
          </a:p>
          <a:p>
            <a:pPr lvl="1" algn="l" rtl="0"/>
            <a:r>
              <a:rPr lang="en-US" dirty="0"/>
              <a:t>Introduce a new dummy non-terminal that covers only the original terminal.</a:t>
            </a:r>
          </a:p>
          <a:p>
            <a:pPr lvl="1" algn="l" rtl="0"/>
            <a:r>
              <a:rPr lang="en-US" dirty="0"/>
              <a:t>INF-VP → to VP   </a:t>
            </a:r>
            <a:r>
              <a:rPr lang="en-US" dirty="0">
                <a:solidFill>
                  <a:srgbClr val="FF0000"/>
                </a:solidFill>
              </a:rPr>
              <a:t>CONVERTED</a:t>
            </a:r>
            <a:r>
              <a:rPr lang="en-US" dirty="0"/>
              <a:t> INF-VP → TO VP,  TO → to.</a:t>
            </a:r>
          </a:p>
          <a:p>
            <a:pPr algn="l" rtl="0"/>
            <a:r>
              <a:rPr lang="en-US" dirty="0"/>
              <a:t>rules that have a single non-terminal on the right called (</a:t>
            </a:r>
            <a:r>
              <a:rPr lang="en-US" b="1" dirty="0"/>
              <a:t>unit production</a:t>
            </a:r>
            <a:r>
              <a:rPr lang="en-US" dirty="0"/>
              <a:t>):</a:t>
            </a:r>
          </a:p>
          <a:p>
            <a:pPr lvl="1" algn="l" rtl="0"/>
            <a:r>
              <a:rPr lang="en-US" dirty="0"/>
              <a:t>rewrite the right-hand side of the original rules with the right-hand side of all the non-unit production rules that they ultimately lead to.</a:t>
            </a:r>
          </a:p>
          <a:p>
            <a:pPr lvl="1" algn="l" rtl="0"/>
            <a:r>
              <a:rPr lang="en-US" dirty="0"/>
              <a:t>if A </a:t>
            </a:r>
            <a:r>
              <a:rPr lang="en-US" baseline="30000" dirty="0"/>
              <a:t>∗</a:t>
            </a:r>
            <a:r>
              <a:rPr lang="en-US" dirty="0"/>
              <a:t>⇒ B by a chain of one or more unit productions, and </a:t>
            </a:r>
            <a:r>
              <a:rPr lang="en-US" dirty="0" err="1"/>
              <a:t>B→γ</a:t>
            </a:r>
            <a:r>
              <a:rPr lang="en-US" dirty="0"/>
              <a:t> is a non-unit production in our grammar, then we add A →γ for each such rule in the grammar, and discard all the intervening unit productions.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2800" dirty="0"/>
              <a:t>Why should we care?</a:t>
            </a:r>
          </a:p>
          <a:p>
            <a:pPr lvl="1" algn="l" rtl="0"/>
            <a:r>
              <a:rPr lang="en-US" sz="2400" dirty="0"/>
              <a:t>Grammar checkers</a:t>
            </a:r>
          </a:p>
          <a:p>
            <a:pPr lvl="1" algn="l" rtl="0"/>
            <a:r>
              <a:rPr lang="en-US" sz="2400" dirty="0"/>
              <a:t>Question answering </a:t>
            </a:r>
          </a:p>
          <a:p>
            <a:pPr lvl="1" algn="l" rtl="0"/>
            <a:r>
              <a:rPr lang="en-US" sz="2400" dirty="0"/>
              <a:t>Information extraction</a:t>
            </a:r>
          </a:p>
          <a:p>
            <a:pPr lvl="1" algn="l" rtl="0"/>
            <a:r>
              <a:rPr lang="en-US" sz="2400" dirty="0"/>
              <a:t>Machine translation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rules where the right-hand side’s length is greater than two:</a:t>
            </a:r>
          </a:p>
          <a:p>
            <a:pPr lvl="1" algn="l" rtl="0"/>
            <a:r>
              <a:rPr lang="en-US" dirty="0"/>
              <a:t>Introduce a new non-terminals that spread the longer sequences over several new productions.</a:t>
            </a:r>
          </a:p>
          <a:p>
            <a:pPr lvl="1" algn="l" rtl="0"/>
            <a:r>
              <a:rPr lang="en-US" dirty="0"/>
              <a:t>Formally, if we have a rule like</a:t>
            </a:r>
          </a:p>
          <a:p>
            <a:pPr lvl="1" algn="l" rtl="0"/>
            <a:r>
              <a:rPr lang="en-US" dirty="0"/>
              <a:t>A → B </a:t>
            </a:r>
            <a:r>
              <a:rPr lang="en-US" dirty="0" err="1"/>
              <a:t>Cγ</a:t>
            </a:r>
            <a:endParaRPr lang="en-US" dirty="0"/>
          </a:p>
          <a:p>
            <a:pPr lvl="1" algn="l" rtl="0"/>
            <a:r>
              <a:rPr lang="en-US" dirty="0"/>
              <a:t>we replace the leftmost pair of non-terminals with a new non-terminal and introduce a new production result in the following new rules.</a:t>
            </a:r>
          </a:p>
          <a:p>
            <a:pPr lvl="1" algn="l" rtl="0"/>
            <a:r>
              <a:rPr lang="en-US" dirty="0"/>
              <a:t>X1 → B C</a:t>
            </a:r>
          </a:p>
          <a:p>
            <a:pPr lvl="1" algn="l" rtl="0"/>
            <a:r>
              <a:rPr lang="en-US" dirty="0"/>
              <a:t>A → X1 γ</a:t>
            </a:r>
          </a:p>
          <a:p>
            <a:pPr lvl="1" algn="l" rtl="0"/>
            <a:r>
              <a:rPr lang="en-US" dirty="0"/>
              <a:t>the rule S → Aux NP VP would be replaced by the two rules </a:t>
            </a:r>
            <a:r>
              <a:rPr lang="en-US" dirty="0">
                <a:solidFill>
                  <a:srgbClr val="0000CC"/>
                </a:solidFill>
              </a:rPr>
              <a:t>S → X1 VP </a:t>
            </a:r>
            <a:r>
              <a:rPr lang="en-US" dirty="0"/>
              <a:t>and </a:t>
            </a:r>
            <a:r>
              <a:rPr lang="en-US" dirty="0">
                <a:solidFill>
                  <a:srgbClr val="0000CC"/>
                </a:solidFill>
              </a:rPr>
              <a:t>X1 → Aux NP</a:t>
            </a:r>
            <a:r>
              <a:rPr lang="en-US" dirty="0"/>
              <a:t>.</a:t>
            </a:r>
            <a:endParaRPr lang="ar-JO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Blackadder ITC" pitchFamily="82" charset="0"/>
              </a:rPr>
              <a:t>L</a:t>
            </a:r>
            <a:r>
              <a:rPr lang="en-US" i="1" dirty="0"/>
              <a:t>1</a:t>
            </a:r>
            <a:r>
              <a:rPr lang="en-US" dirty="0"/>
              <a:t> in CNF</a:t>
            </a:r>
            <a:endParaRPr lang="ar-J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30118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CKY Recognition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dirty="0"/>
              <a:t>With our grammar now in CNF, each non-terminal node above the part-of-speech level in a parse tree will have exactly two daughters. </a:t>
            </a:r>
          </a:p>
          <a:p>
            <a:pPr algn="l" rtl="0"/>
            <a:r>
              <a:rPr lang="en-US" dirty="0"/>
              <a:t>A simple two-dimensional matrix can be used to encode the structure of an entire tree. </a:t>
            </a:r>
          </a:p>
          <a:p>
            <a:pPr algn="l" rtl="0"/>
            <a:r>
              <a:rPr lang="en-US" dirty="0"/>
              <a:t>For a sentence of length </a:t>
            </a:r>
            <a:r>
              <a:rPr lang="en-US" b="1" i="1" dirty="0"/>
              <a:t>n</a:t>
            </a:r>
            <a:r>
              <a:rPr lang="en-US" dirty="0"/>
              <a:t>, we will be working with the upper-triangular portion of an (n+1)×(n+1) matrix. </a:t>
            </a:r>
          </a:p>
          <a:p>
            <a:pPr algn="l" rtl="0"/>
            <a:r>
              <a:rPr lang="en-US" dirty="0"/>
              <a:t>Each cell </a:t>
            </a:r>
            <a:r>
              <a:rPr lang="en-US" b="1" i="1" dirty="0"/>
              <a:t>[</a:t>
            </a:r>
            <a:r>
              <a:rPr lang="en-US" b="1" i="1" dirty="0" err="1"/>
              <a:t>i</a:t>
            </a:r>
            <a:r>
              <a:rPr lang="en-US" b="1" i="1" dirty="0"/>
              <a:t>, j] </a:t>
            </a:r>
            <a:r>
              <a:rPr lang="en-US" dirty="0"/>
              <a:t>in this matrix contains a set of non-terminals that represent all the constituents that span positions </a:t>
            </a:r>
            <a:r>
              <a:rPr lang="en-US" b="1" i="1" dirty="0" err="1"/>
              <a:t>i</a:t>
            </a:r>
            <a:r>
              <a:rPr lang="en-US" dirty="0"/>
              <a:t> through </a:t>
            </a:r>
            <a:r>
              <a:rPr lang="en-US" b="1" i="1" dirty="0"/>
              <a:t>j</a:t>
            </a:r>
            <a:r>
              <a:rPr lang="en-US" dirty="0"/>
              <a:t> of the input. </a:t>
            </a:r>
          </a:p>
          <a:p>
            <a:pPr algn="l" rtl="0"/>
            <a:r>
              <a:rPr lang="en-US" dirty="0"/>
              <a:t>indexes are pointing at the gaps between the input words (</a:t>
            </a:r>
            <a:r>
              <a:rPr lang="en-US" b="1" dirty="0">
                <a:solidFill>
                  <a:srgbClr val="0000CC"/>
                </a:solidFill>
              </a:rPr>
              <a:t>0</a:t>
            </a:r>
            <a:r>
              <a:rPr lang="en-US" dirty="0"/>
              <a:t> Book </a:t>
            </a:r>
            <a:r>
              <a:rPr lang="en-US" b="1" dirty="0">
                <a:solidFill>
                  <a:srgbClr val="0000CC"/>
                </a:solidFill>
              </a:rPr>
              <a:t>1</a:t>
            </a:r>
            <a:r>
              <a:rPr lang="en-US" dirty="0"/>
              <a:t> that </a:t>
            </a:r>
            <a:r>
              <a:rPr lang="en-US" b="1" dirty="0">
                <a:solidFill>
                  <a:srgbClr val="0000CC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/>
              <a:t>flight </a:t>
            </a:r>
            <a:r>
              <a:rPr lang="en-US" b="1" dirty="0">
                <a:solidFill>
                  <a:srgbClr val="0000CC"/>
                </a:solidFill>
              </a:rPr>
              <a:t>3</a:t>
            </a:r>
            <a:r>
              <a:rPr lang="en-US" dirty="0"/>
              <a:t>). </a:t>
            </a:r>
          </a:p>
          <a:p>
            <a:pPr algn="l" rtl="0"/>
            <a:r>
              <a:rPr lang="en-US" dirty="0"/>
              <a:t>It follows then that the cell that represents the entire input resides in position </a:t>
            </a:r>
            <a:r>
              <a:rPr lang="en-US" b="1" dirty="0">
                <a:solidFill>
                  <a:srgbClr val="0000CC"/>
                </a:solidFill>
              </a:rPr>
              <a:t>[0,n] </a:t>
            </a:r>
            <a:r>
              <a:rPr lang="en-US" dirty="0"/>
              <a:t>in the matrix.</a:t>
            </a:r>
            <a:endParaRPr lang="ar-JO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the flight through Houston</a:t>
            </a:r>
            <a:endParaRPr lang="ar-J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62" y="1524000"/>
            <a:ext cx="898563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CKY Parsing</a:t>
            </a:r>
            <a:endParaRPr lang="ar-J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038600"/>
            <a:ext cx="40005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1963" y="1484522"/>
            <a:ext cx="4872037" cy="5221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/>
        </p:nvGrpSpPr>
        <p:grpSpPr>
          <a:xfrm>
            <a:off x="7467600" y="4724400"/>
            <a:ext cx="1143000" cy="1055132"/>
            <a:chOff x="7467600" y="4724400"/>
            <a:chExt cx="1143000" cy="1055132"/>
          </a:xfrm>
        </p:grpSpPr>
        <p:sp>
          <p:nvSpPr>
            <p:cNvPr id="6" name="TextBox 5"/>
            <p:cNvSpPr txBox="1"/>
            <p:nvPr/>
          </p:nvSpPr>
          <p:spPr>
            <a:xfrm>
              <a:off x="8001000" y="4724400"/>
              <a:ext cx="6096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PP</a:t>
              </a:r>
              <a:endParaRPr lang="ar-JO" b="1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>
              <a:off x="8305800" y="5093732"/>
              <a:ext cx="0" cy="6858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1"/>
            </p:cNvCxnSpPr>
            <p:nvPr/>
          </p:nvCxnSpPr>
          <p:spPr>
            <a:xfrm flipH="1">
              <a:off x="7467600" y="4909066"/>
              <a:ext cx="533400" cy="322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34200" y="3810000"/>
            <a:ext cx="1828800" cy="914400"/>
            <a:chOff x="6934200" y="3810000"/>
            <a:chExt cx="1828800" cy="914400"/>
          </a:xfrm>
        </p:grpSpPr>
        <p:sp>
          <p:nvSpPr>
            <p:cNvPr id="19" name="TextBox 18"/>
            <p:cNvSpPr txBox="1"/>
            <p:nvPr/>
          </p:nvSpPr>
          <p:spPr>
            <a:xfrm>
              <a:off x="7772400" y="3810000"/>
              <a:ext cx="99060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b="1" dirty="0"/>
                <a:t>Nominal</a:t>
              </a:r>
              <a:endParaRPr lang="ar-JO" sz="1600" b="1" dirty="0"/>
            </a:p>
          </p:txBody>
        </p:sp>
        <p:cxnSp>
          <p:nvCxnSpPr>
            <p:cNvPr id="24" name="Straight Arrow Connector 23"/>
            <p:cNvCxnSpPr>
              <a:stCxn id="19" idx="2"/>
              <a:endCxn id="6" idx="0"/>
            </p:cNvCxnSpPr>
            <p:nvPr/>
          </p:nvCxnSpPr>
          <p:spPr>
            <a:xfrm>
              <a:off x="8267700" y="4148554"/>
              <a:ext cx="38100" cy="5758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1"/>
            </p:cNvCxnSpPr>
            <p:nvPr/>
          </p:nvCxnSpPr>
          <p:spPr>
            <a:xfrm flipH="1" flipV="1">
              <a:off x="6934200" y="3886200"/>
              <a:ext cx="838200" cy="930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638800" y="2895600"/>
            <a:ext cx="2971800" cy="914400"/>
            <a:chOff x="5638800" y="2895600"/>
            <a:chExt cx="2971800" cy="914400"/>
          </a:xfrm>
        </p:grpSpPr>
        <p:sp>
          <p:nvSpPr>
            <p:cNvPr id="28" name="TextBox 27"/>
            <p:cNvSpPr txBox="1"/>
            <p:nvPr/>
          </p:nvSpPr>
          <p:spPr>
            <a:xfrm>
              <a:off x="8001000" y="2895600"/>
              <a:ext cx="6096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NP</a:t>
              </a:r>
              <a:endParaRPr lang="ar-JO" b="1" dirty="0"/>
            </a:p>
          </p:txBody>
        </p:sp>
        <p:cxnSp>
          <p:nvCxnSpPr>
            <p:cNvPr id="30" name="Straight Arrow Connector 29"/>
            <p:cNvCxnSpPr>
              <a:stCxn id="28" idx="2"/>
              <a:endCxn id="19" idx="0"/>
            </p:cNvCxnSpPr>
            <p:nvPr/>
          </p:nvCxnSpPr>
          <p:spPr>
            <a:xfrm flipH="1">
              <a:off x="8267700" y="3264932"/>
              <a:ext cx="38100" cy="5450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8" idx="1"/>
            </p:cNvCxnSpPr>
            <p:nvPr/>
          </p:nvCxnSpPr>
          <p:spPr>
            <a:xfrm flipH="1" flipV="1">
              <a:off x="5638800" y="2895600"/>
              <a:ext cx="2362200" cy="1846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257800" y="1828800"/>
            <a:ext cx="3733800" cy="2971800"/>
            <a:chOff x="5257800" y="1828800"/>
            <a:chExt cx="3733800" cy="2971800"/>
          </a:xfrm>
        </p:grpSpPr>
        <p:sp>
          <p:nvSpPr>
            <p:cNvPr id="35" name="TextBox 34"/>
            <p:cNvSpPr txBox="1"/>
            <p:nvPr/>
          </p:nvSpPr>
          <p:spPr>
            <a:xfrm>
              <a:off x="7696200" y="1828800"/>
              <a:ext cx="1295400" cy="86177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b="1" dirty="0"/>
                <a:t>S1, VP, X2</a:t>
              </a:r>
            </a:p>
            <a:p>
              <a:r>
                <a:rPr lang="en-US" sz="1600" b="1" dirty="0"/>
                <a:t>        S2, VP</a:t>
              </a:r>
            </a:p>
            <a:p>
              <a:r>
                <a:rPr lang="en-US" sz="1600" b="1" dirty="0"/>
                <a:t>                S3</a:t>
              </a:r>
              <a:endParaRPr lang="ar-JO" sz="1600" b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5257800" y="1981200"/>
              <a:ext cx="2514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7924800" y="2133600"/>
              <a:ext cx="228600" cy="762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6477000" y="2057400"/>
              <a:ext cx="1676400" cy="2286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8305800" y="2362200"/>
              <a:ext cx="152400" cy="2438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8534400" y="2667000"/>
              <a:ext cx="76200" cy="21336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 flipV="1">
              <a:off x="7010400" y="2057400"/>
              <a:ext cx="1447800" cy="4572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Grammars (CFG)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Capture constituency and ordering</a:t>
            </a:r>
          </a:p>
          <a:p>
            <a:pPr lvl="1" algn="l" rtl="0"/>
            <a:r>
              <a:rPr lang="en-US" dirty="0"/>
              <a:t>Ordering:</a:t>
            </a:r>
          </a:p>
          <a:p>
            <a:pPr lvl="2" algn="l" rtl="0"/>
            <a:r>
              <a:rPr lang="en-US" dirty="0"/>
              <a:t>What are the rules that govern the ordering of words and bigger units in the language?</a:t>
            </a:r>
          </a:p>
          <a:p>
            <a:pPr lvl="1" algn="l" rtl="0"/>
            <a:r>
              <a:rPr lang="en-US" dirty="0"/>
              <a:t>Constituency:</a:t>
            </a:r>
          </a:p>
          <a:p>
            <a:pPr lvl="1" algn="l" rtl="0">
              <a:buFontTx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A50021"/>
                </a:solidFill>
              </a:rPr>
              <a:t>How words group into units and how the various kinds of units behave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Constituency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l" rtl="0">
              <a:lnSpc>
                <a:spcPct val="90000"/>
              </a:lnSpc>
            </a:pPr>
            <a:r>
              <a:rPr lang="en-US" dirty="0"/>
              <a:t>E.g., Noun phrases (NPs)</a:t>
            </a:r>
          </a:p>
          <a:p>
            <a:pPr lvl="2" algn="l" rtl="0">
              <a:lnSpc>
                <a:spcPct val="90000"/>
              </a:lnSpc>
            </a:pPr>
            <a:endParaRPr lang="en-US" dirty="0"/>
          </a:p>
          <a:p>
            <a:pPr lvl="2" algn="l" rtl="0">
              <a:lnSpc>
                <a:spcPct val="90000"/>
              </a:lnSpc>
            </a:pPr>
            <a:r>
              <a:rPr lang="en-US" dirty="0"/>
              <a:t>Three parties from Brooklyn</a:t>
            </a:r>
          </a:p>
          <a:p>
            <a:pPr lvl="2" algn="l" rtl="0">
              <a:lnSpc>
                <a:spcPct val="90000"/>
              </a:lnSpc>
            </a:pPr>
            <a:r>
              <a:rPr lang="en-US" dirty="0"/>
              <a:t>A high-class spot such as Mindy’s</a:t>
            </a:r>
          </a:p>
          <a:p>
            <a:pPr lvl="2" algn="l" rtl="0">
              <a:lnSpc>
                <a:spcPct val="90000"/>
              </a:lnSpc>
            </a:pPr>
            <a:r>
              <a:rPr lang="en-US" dirty="0"/>
              <a:t>The Broadway coppers</a:t>
            </a:r>
          </a:p>
          <a:p>
            <a:pPr lvl="2" algn="l" rtl="0">
              <a:lnSpc>
                <a:spcPct val="90000"/>
              </a:lnSpc>
            </a:pPr>
            <a:r>
              <a:rPr lang="en-US" dirty="0"/>
              <a:t>They</a:t>
            </a:r>
          </a:p>
          <a:p>
            <a:pPr lvl="2" algn="l" rtl="0">
              <a:lnSpc>
                <a:spcPct val="90000"/>
              </a:lnSpc>
            </a:pPr>
            <a:r>
              <a:rPr lang="en-US" dirty="0"/>
              <a:t>Harry the Horse</a:t>
            </a:r>
          </a:p>
          <a:p>
            <a:pPr lvl="2" algn="l" rtl="0">
              <a:lnSpc>
                <a:spcPct val="90000"/>
              </a:lnSpc>
            </a:pPr>
            <a:r>
              <a:rPr lang="en-US" dirty="0"/>
              <a:t>The reason he comes into the Hot Box</a:t>
            </a:r>
          </a:p>
          <a:p>
            <a:pPr algn="l" rtl="0">
              <a:lnSpc>
                <a:spcPct val="90000"/>
              </a:lnSpc>
            </a:pPr>
            <a:endParaRPr lang="en-US" dirty="0"/>
          </a:p>
          <a:p>
            <a:pPr algn="l" rtl="0">
              <a:lnSpc>
                <a:spcPct val="90000"/>
              </a:lnSpc>
            </a:pPr>
            <a:endParaRPr lang="en-US" dirty="0"/>
          </a:p>
          <a:p>
            <a:pPr algn="l" rtl="0">
              <a:lnSpc>
                <a:spcPct val="90000"/>
              </a:lnSpc>
            </a:pPr>
            <a:r>
              <a:rPr lang="en-US" dirty="0"/>
              <a:t>How do we know these form a constituent?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Constituency (II)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105400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</a:pPr>
            <a:r>
              <a:rPr lang="en-US" sz="2400" dirty="0"/>
              <a:t>They can all appear before a verb:</a:t>
            </a:r>
          </a:p>
          <a:p>
            <a:pPr lvl="2" algn="l" rtl="0">
              <a:lnSpc>
                <a:spcPct val="90000"/>
              </a:lnSpc>
            </a:pPr>
            <a:r>
              <a:rPr lang="en-US" sz="2000" dirty="0"/>
              <a:t>Three parties from Brooklyn </a:t>
            </a:r>
            <a:r>
              <a:rPr lang="en-US" sz="2000" dirty="0">
                <a:solidFill>
                  <a:srgbClr val="A50021"/>
                </a:solidFill>
              </a:rPr>
              <a:t>arrive</a:t>
            </a:r>
            <a:r>
              <a:rPr lang="en-US" sz="2000" dirty="0"/>
              <a:t>…</a:t>
            </a:r>
          </a:p>
          <a:p>
            <a:pPr lvl="2" algn="l" rtl="0">
              <a:lnSpc>
                <a:spcPct val="90000"/>
              </a:lnSpc>
            </a:pPr>
            <a:r>
              <a:rPr lang="en-US" sz="2000" dirty="0"/>
              <a:t>A high-class spot such as Mindy’s </a:t>
            </a:r>
            <a:r>
              <a:rPr lang="en-US" sz="2000" dirty="0">
                <a:solidFill>
                  <a:srgbClr val="A50021"/>
                </a:solidFill>
              </a:rPr>
              <a:t>attracts</a:t>
            </a:r>
            <a:r>
              <a:rPr lang="en-US" sz="2000" dirty="0"/>
              <a:t>…</a:t>
            </a:r>
          </a:p>
          <a:p>
            <a:pPr lvl="2" algn="l" rtl="0">
              <a:lnSpc>
                <a:spcPct val="90000"/>
              </a:lnSpc>
            </a:pPr>
            <a:r>
              <a:rPr lang="en-US" sz="2000" dirty="0"/>
              <a:t>The Broadway coppers </a:t>
            </a:r>
            <a:r>
              <a:rPr lang="en-US" sz="2000" dirty="0">
                <a:solidFill>
                  <a:srgbClr val="A50021"/>
                </a:solidFill>
              </a:rPr>
              <a:t>love</a:t>
            </a:r>
            <a:r>
              <a:rPr lang="en-US" sz="2000" dirty="0"/>
              <a:t>…</a:t>
            </a:r>
          </a:p>
          <a:p>
            <a:pPr lvl="2" algn="l" rtl="0">
              <a:lnSpc>
                <a:spcPct val="90000"/>
              </a:lnSpc>
            </a:pPr>
            <a:r>
              <a:rPr lang="en-US" sz="2000" dirty="0"/>
              <a:t>They </a:t>
            </a:r>
            <a:r>
              <a:rPr lang="en-US" sz="2000" dirty="0">
                <a:solidFill>
                  <a:srgbClr val="A50021"/>
                </a:solidFill>
              </a:rPr>
              <a:t>sit</a:t>
            </a:r>
            <a:endParaRPr lang="en-US" sz="2000" dirty="0"/>
          </a:p>
          <a:p>
            <a:pPr lvl="1" algn="l" rtl="0">
              <a:lnSpc>
                <a:spcPct val="90000"/>
              </a:lnSpc>
            </a:pPr>
            <a:endParaRPr lang="en-US" sz="2400" dirty="0"/>
          </a:p>
          <a:p>
            <a:pPr lvl="1" algn="l" rtl="0">
              <a:lnSpc>
                <a:spcPct val="90000"/>
              </a:lnSpc>
            </a:pPr>
            <a:r>
              <a:rPr lang="en-US" sz="2400" dirty="0"/>
              <a:t>But individual words can’t always appear before verbs:</a:t>
            </a:r>
          </a:p>
          <a:p>
            <a:pPr lvl="2" algn="l" rtl="0">
              <a:lnSpc>
                <a:spcPct val="90000"/>
              </a:lnSpc>
            </a:pPr>
            <a:r>
              <a:rPr lang="en-US" sz="2000" dirty="0"/>
              <a:t>*from </a:t>
            </a:r>
            <a:r>
              <a:rPr lang="en-US" sz="2000" dirty="0">
                <a:solidFill>
                  <a:srgbClr val="A50021"/>
                </a:solidFill>
              </a:rPr>
              <a:t>arrive</a:t>
            </a:r>
            <a:r>
              <a:rPr lang="en-US" sz="2000" dirty="0"/>
              <a:t>…</a:t>
            </a:r>
          </a:p>
          <a:p>
            <a:pPr lvl="2" algn="l" rtl="0">
              <a:lnSpc>
                <a:spcPct val="90000"/>
              </a:lnSpc>
            </a:pPr>
            <a:r>
              <a:rPr lang="en-US" sz="2000" dirty="0"/>
              <a:t>*as </a:t>
            </a:r>
            <a:r>
              <a:rPr lang="en-US" sz="2000" dirty="0">
                <a:solidFill>
                  <a:srgbClr val="A50021"/>
                </a:solidFill>
              </a:rPr>
              <a:t>attracts</a:t>
            </a:r>
            <a:r>
              <a:rPr lang="en-US" sz="2000" dirty="0"/>
              <a:t>…</a:t>
            </a:r>
          </a:p>
          <a:p>
            <a:pPr lvl="2" algn="l" rtl="0">
              <a:lnSpc>
                <a:spcPct val="90000"/>
              </a:lnSpc>
            </a:pPr>
            <a:r>
              <a:rPr lang="en-US" sz="2000" dirty="0"/>
              <a:t>*the </a:t>
            </a:r>
            <a:r>
              <a:rPr lang="en-US" sz="2000" dirty="0">
                <a:solidFill>
                  <a:srgbClr val="A50021"/>
                </a:solidFill>
              </a:rPr>
              <a:t>is</a:t>
            </a:r>
            <a:endParaRPr lang="en-US" sz="2000" dirty="0"/>
          </a:p>
          <a:p>
            <a:pPr lvl="2" algn="l" rtl="0">
              <a:lnSpc>
                <a:spcPct val="90000"/>
              </a:lnSpc>
            </a:pPr>
            <a:r>
              <a:rPr lang="en-US" sz="2000" dirty="0"/>
              <a:t>*spot </a:t>
            </a:r>
            <a:r>
              <a:rPr lang="en-US" sz="2000" dirty="0">
                <a:solidFill>
                  <a:srgbClr val="A50021"/>
                </a:solidFill>
              </a:rPr>
              <a:t>is</a:t>
            </a:r>
            <a:r>
              <a:rPr lang="en-US" sz="2000" dirty="0"/>
              <a:t>…</a:t>
            </a:r>
          </a:p>
          <a:p>
            <a:pPr lvl="1" algn="l" rtl="0">
              <a:lnSpc>
                <a:spcPct val="90000"/>
              </a:lnSpc>
            </a:pPr>
            <a:endParaRPr lang="en-US" sz="2400" dirty="0"/>
          </a:p>
          <a:p>
            <a:pPr lvl="1" algn="l" rtl="0">
              <a:lnSpc>
                <a:spcPct val="90000"/>
              </a:lnSpc>
            </a:pPr>
            <a:r>
              <a:rPr lang="en-US" sz="2400" dirty="0"/>
              <a:t>Must be able to state generalizations like:</a:t>
            </a:r>
          </a:p>
          <a:p>
            <a:pPr lvl="2" algn="l" rtl="0">
              <a:lnSpc>
                <a:spcPct val="90000"/>
              </a:lnSpc>
            </a:pPr>
            <a:r>
              <a:rPr lang="en-US" sz="2000" dirty="0">
                <a:solidFill>
                  <a:srgbClr val="A50021"/>
                </a:solidFill>
              </a:rPr>
              <a:t>Noun phrases can occur before verbs</a:t>
            </a:r>
          </a:p>
          <a:p>
            <a:pPr lvl="2" algn="l" rtl="0">
              <a:lnSpc>
                <a:spcPct val="90000"/>
              </a:lnSpc>
              <a:buFontTx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Constituency (III)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724400"/>
          </a:xfrm>
        </p:spPr>
        <p:txBody>
          <a:bodyPr>
            <a:normAutofit fontScale="92500"/>
          </a:bodyPr>
          <a:lstStyle/>
          <a:p>
            <a:pPr algn="l" rtl="0"/>
            <a:r>
              <a:rPr lang="en-US" dirty="0" err="1"/>
              <a:t>Preposing</a:t>
            </a:r>
            <a:r>
              <a:rPr lang="en-US" dirty="0"/>
              <a:t> and </a:t>
            </a:r>
            <a:r>
              <a:rPr lang="en-US" dirty="0" err="1"/>
              <a:t>postposing</a:t>
            </a:r>
            <a:r>
              <a:rPr lang="en-US" dirty="0"/>
              <a:t>:</a:t>
            </a:r>
          </a:p>
          <a:p>
            <a:pPr lvl="1" algn="l" rtl="0"/>
            <a:r>
              <a:rPr lang="en-US" dirty="0">
                <a:solidFill>
                  <a:srgbClr val="A50021"/>
                </a:solidFill>
              </a:rPr>
              <a:t>On September 17th</a:t>
            </a:r>
            <a:r>
              <a:rPr lang="en-US" dirty="0"/>
              <a:t>, I’d like to fly from Atlanta to Denver</a:t>
            </a:r>
          </a:p>
          <a:p>
            <a:pPr lvl="1" algn="l" rtl="0"/>
            <a:r>
              <a:rPr lang="en-US" dirty="0"/>
              <a:t>I’d like to fly </a:t>
            </a:r>
            <a:r>
              <a:rPr lang="en-US" dirty="0">
                <a:solidFill>
                  <a:srgbClr val="A50021"/>
                </a:solidFill>
              </a:rPr>
              <a:t>on September 17th</a:t>
            </a:r>
            <a:r>
              <a:rPr lang="en-US" dirty="0"/>
              <a:t> from Atlanta to Denver</a:t>
            </a:r>
          </a:p>
          <a:p>
            <a:pPr lvl="1" algn="l" rtl="0"/>
            <a:r>
              <a:rPr lang="en-US" dirty="0"/>
              <a:t>I’d like to fly from Atlanta to Denver </a:t>
            </a:r>
            <a:r>
              <a:rPr lang="en-US" dirty="0">
                <a:solidFill>
                  <a:srgbClr val="A50021"/>
                </a:solidFill>
              </a:rPr>
              <a:t>on September 17th</a:t>
            </a:r>
            <a:r>
              <a:rPr lang="en-US" dirty="0"/>
              <a:t>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But not:</a:t>
            </a:r>
          </a:p>
          <a:p>
            <a:pPr lvl="1" algn="l" rtl="0"/>
            <a:r>
              <a:rPr lang="en-US" dirty="0"/>
              <a:t>*</a:t>
            </a:r>
            <a:r>
              <a:rPr lang="en-US" dirty="0">
                <a:solidFill>
                  <a:srgbClr val="A50021"/>
                </a:solidFill>
              </a:rPr>
              <a:t>On September</a:t>
            </a:r>
            <a:r>
              <a:rPr lang="en-US" dirty="0"/>
              <a:t>, I’d like to fly </a:t>
            </a:r>
            <a:r>
              <a:rPr lang="en-US" dirty="0">
                <a:solidFill>
                  <a:srgbClr val="A50021"/>
                </a:solidFill>
              </a:rPr>
              <a:t>17th</a:t>
            </a:r>
            <a:r>
              <a:rPr lang="en-US" dirty="0"/>
              <a:t> from Atlanta to Denver</a:t>
            </a:r>
          </a:p>
          <a:p>
            <a:pPr lvl="1" algn="l" rtl="0"/>
            <a:r>
              <a:rPr lang="en-US" dirty="0"/>
              <a:t>*</a:t>
            </a:r>
            <a:r>
              <a:rPr lang="en-US" dirty="0">
                <a:solidFill>
                  <a:srgbClr val="A50021"/>
                </a:solidFill>
              </a:rPr>
              <a:t>On</a:t>
            </a:r>
            <a:r>
              <a:rPr lang="en-US" dirty="0"/>
              <a:t> I’d like to fly </a:t>
            </a:r>
            <a:r>
              <a:rPr lang="en-US" dirty="0">
                <a:solidFill>
                  <a:srgbClr val="A50021"/>
                </a:solidFill>
              </a:rPr>
              <a:t>September 17th</a:t>
            </a:r>
            <a:r>
              <a:rPr lang="en-US" dirty="0"/>
              <a:t> from Atlanta to Denver</a:t>
            </a:r>
          </a:p>
          <a:p>
            <a:pPr lvl="1" algn="l" rtl="0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1357</TotalTime>
  <Words>3573</Words>
  <Application>Microsoft Office PowerPoint</Application>
  <PresentationFormat>On-screen Show (4:3)</PresentationFormat>
  <Paragraphs>535</Paragraphs>
  <Slides>54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Blackadder ITC</vt:lpstr>
      <vt:lpstr>Calibri</vt:lpstr>
      <vt:lpstr>Corbel</vt:lpstr>
      <vt:lpstr>Lucida Sans Unicode</vt:lpstr>
      <vt:lpstr>Tahoma</vt:lpstr>
      <vt:lpstr>Wingdings</vt:lpstr>
      <vt:lpstr>Wingdings 2</vt:lpstr>
      <vt:lpstr>Wingdings 3</vt:lpstr>
      <vt:lpstr>Module</vt:lpstr>
      <vt:lpstr>معالجة اللغات الطبيعية Natural Language Processing (1905380)</vt:lpstr>
      <vt:lpstr>Part II: Syntax Chapter 12: Formal Grammars of English</vt:lpstr>
      <vt:lpstr>Outline</vt:lpstr>
      <vt:lpstr>Syntax</vt:lpstr>
      <vt:lpstr>Syntax</vt:lpstr>
      <vt:lpstr>Context-Free Grammars (CFG)</vt:lpstr>
      <vt:lpstr>Constituency</vt:lpstr>
      <vt:lpstr>Constituency (II)</vt:lpstr>
      <vt:lpstr>Constituency (III)</vt:lpstr>
      <vt:lpstr>Context-Free Grammars</vt:lpstr>
      <vt:lpstr>CFG example</vt:lpstr>
      <vt:lpstr>CFGs: set of rules</vt:lpstr>
      <vt:lpstr>Generativity</vt:lpstr>
      <vt:lpstr>Derivations</vt:lpstr>
      <vt:lpstr>Derivations as Trees</vt:lpstr>
      <vt:lpstr>CFGs more formally</vt:lpstr>
      <vt:lpstr>Parsing</vt:lpstr>
      <vt:lpstr>Context- free?</vt:lpstr>
      <vt:lpstr>Key Constituents of English grammar</vt:lpstr>
      <vt:lpstr>Sentence-Types</vt:lpstr>
      <vt:lpstr>NPs</vt:lpstr>
      <vt:lpstr>PPs</vt:lpstr>
      <vt:lpstr>Recursion</vt:lpstr>
      <vt:lpstr>Recursion</vt:lpstr>
      <vt:lpstr>Recursion</vt:lpstr>
      <vt:lpstr>Implications of recursion and context-freeness</vt:lpstr>
      <vt:lpstr>The point</vt:lpstr>
      <vt:lpstr>nltk parsing example using CFG for nltk 3.0 (http://www.nltk.org/book/ch08.html )</vt:lpstr>
      <vt:lpstr>nltk parsing example using CFG for nltk 3.0 (http://www.nltk.org/book/ch08.html )</vt:lpstr>
      <vt:lpstr>nltk parsing example using CFG for nltk 3.0 (http://www.nltk.org/book/ch08.html )</vt:lpstr>
      <vt:lpstr>Context Free Grammar</vt:lpstr>
      <vt:lpstr>Recursive Descent Parser</vt:lpstr>
      <vt:lpstr>PowerPoint Presentation</vt:lpstr>
      <vt:lpstr>Shift Reduce Parser</vt:lpstr>
      <vt:lpstr>The Left-Corner Parser</vt:lpstr>
      <vt:lpstr>Treebanks</vt:lpstr>
      <vt:lpstr>Example: The Penn Treebank Project</vt:lpstr>
      <vt:lpstr>Example: The Penn Treebank Project</vt:lpstr>
      <vt:lpstr>Arabic Penn Treebank</vt:lpstr>
      <vt:lpstr>from nltk.corpus import treebank</vt:lpstr>
      <vt:lpstr>PowerPoint Presentation</vt:lpstr>
      <vt:lpstr>DEPENDENCY GRAMMARS</vt:lpstr>
      <vt:lpstr>DEPENDENCY GRAMMARS</vt:lpstr>
      <vt:lpstr>DEPENDENCY GRAMMARS</vt:lpstr>
      <vt:lpstr>dependency grammar in NLTK</vt:lpstr>
      <vt:lpstr>PowerPoint Presentation</vt:lpstr>
      <vt:lpstr>13.4 Dynamic Programming Parsing Methods</vt:lpstr>
      <vt:lpstr>CKY Parsing</vt:lpstr>
      <vt:lpstr>Converting a generic CFG into one represented in CNF</vt:lpstr>
      <vt:lpstr>PowerPoint Presentation</vt:lpstr>
      <vt:lpstr>L1 in CNF</vt:lpstr>
      <vt:lpstr>CKY Recognition</vt:lpstr>
      <vt:lpstr>Book the flight through Houston</vt:lpstr>
      <vt:lpstr>CKY Parsing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with Python</dc:title>
  <dc:creator>Majdi</dc:creator>
  <cp:lastModifiedBy>Majdi Sawalha</cp:lastModifiedBy>
  <cp:revision>107</cp:revision>
  <dcterms:created xsi:type="dcterms:W3CDTF">2006-08-16T00:00:00Z</dcterms:created>
  <dcterms:modified xsi:type="dcterms:W3CDTF">2022-12-28T00:04:42Z</dcterms:modified>
</cp:coreProperties>
</file>