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73" r:id="rId5"/>
    <p:sldId id="268" r:id="rId6"/>
    <p:sldId id="274" r:id="rId7"/>
    <p:sldId id="270" r:id="rId8"/>
    <p:sldId id="278" r:id="rId9"/>
    <p:sldId id="277" r:id="rId10"/>
    <p:sldId id="276" r:id="rId11"/>
    <p:sldId id="275" r:id="rId12"/>
    <p:sldId id="265" r:id="rId13"/>
    <p:sldId id="267" r:id="rId14"/>
  </p:sldIdLst>
  <p:sldSz cx="9144000" cy="6858000" type="screen4x3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'alg1'!$B$10</c:f>
              <c:strCache>
                <c:ptCount val="1"/>
                <c:pt idx="0">
                  <c:v>Последовательный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'alg1'!$A$11:$A$16</c:f>
              <c:numCache>
                <c:formatCode>General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</c:numCache>
            </c:numRef>
          </c:cat>
          <c:val>
            <c:numRef>
              <c:f>'alg1'!$B$11:$B$16</c:f>
              <c:numCache>
                <c:formatCode>0.00000</c:formatCode>
                <c:ptCount val="6"/>
                <c:pt idx="0">
                  <c:v>9.7199980160000005E-3</c:v>
                </c:pt>
                <c:pt idx="1">
                  <c:v>9.8049233249999992E-3</c:v>
                </c:pt>
                <c:pt idx="2">
                  <c:v>9.9430084229999993E-3</c:v>
                </c:pt>
                <c:pt idx="3">
                  <c:v>9.9810467529999995E-3</c:v>
                </c:pt>
                <c:pt idx="4">
                  <c:v>1.0032245343E-2</c:v>
                </c:pt>
                <c:pt idx="5">
                  <c:v>9.8989917740000006E-3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B-47EC-A3C0-3C7280CA2079}"/>
            </c:ext>
          </c:extLst>
        </c:ser>
        <c:ser>
          <c:idx val="1"/>
          <c:order val="1"/>
          <c:tx>
            <c:strRef>
              <c:f>'alg1'!$C$10</c:f>
              <c:strCache>
                <c:ptCount val="1"/>
                <c:pt idx="0">
                  <c:v>Векторизованный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'alg1'!$A$11:$A$16</c:f>
              <c:numCache>
                <c:formatCode>General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</c:numCache>
            </c:numRef>
          </c:cat>
          <c:val>
            <c:numRef>
              <c:f>'alg1'!$C$11:$C$16</c:f>
              <c:numCache>
                <c:formatCode>0.00000</c:formatCode>
                <c:ptCount val="6"/>
                <c:pt idx="0">
                  <c:v>9.6479457859999992E-3</c:v>
                </c:pt>
                <c:pt idx="1">
                  <c:v>9.8770328519999992E-3</c:v>
                </c:pt>
                <c:pt idx="2">
                  <c:v>1.0578870773E-2</c:v>
                </c:pt>
                <c:pt idx="3">
                  <c:v>1.0625839232999999E-2</c:v>
                </c:pt>
                <c:pt idx="4">
                  <c:v>1.0413064194E-2</c:v>
                </c:pt>
                <c:pt idx="5">
                  <c:v>1.0767221451E-2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B-47EC-A3C0-3C7280CA2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001832"/>
        <c:axId val="500996584"/>
      </c:lineChart>
      <c:catAx>
        <c:axId val="501001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Размер таблицы 10</a:t>
                </a:r>
                <a:r>
                  <a:rPr lang="ru-RU" cap="none" baseline="30000" dirty="0" smtClean="0"/>
                  <a:t>7 </a:t>
                </a:r>
                <a:r>
                  <a:rPr lang="ru-RU" cap="none" baseline="0" dirty="0" smtClean="0"/>
                  <a:t>элементов</a:t>
                </a:r>
                <a:endParaRPr lang="ru-RU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0996584"/>
        <c:crosses val="autoZero"/>
        <c:auto val="1"/>
        <c:lblAlgn val="ctr"/>
        <c:lblOffset val="100"/>
        <c:noMultiLvlLbl val="0"/>
      </c:catAx>
      <c:valAx>
        <c:axId val="500996584"/>
        <c:scaling>
          <c:orientation val="minMax"/>
          <c:max val="1.2000000000000002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Время выполнения, </a:t>
                </a:r>
                <a:r>
                  <a:rPr lang="ru-RU" cap="none" baseline="0" dirty="0" err="1" smtClean="0"/>
                  <a:t>мсек</a:t>
                </a:r>
                <a:endParaRPr lang="ru-RU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1001832"/>
        <c:crosses val="autoZero"/>
        <c:crossBetween val="midCat"/>
        <c:majorUnit val="1.0000000000000002E-3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Последовательный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'alg2'!$F$11:$F$16</c:f>
              <c:numCache>
                <c:formatCode>0.00000</c:formatCode>
                <c:ptCount val="6"/>
                <c:pt idx="0">
                  <c:v>3.2560575962065998E-2</c:v>
                </c:pt>
                <c:pt idx="1">
                  <c:v>4.3350212097167995E-2</c:v>
                </c:pt>
                <c:pt idx="2">
                  <c:v>5.4318943977355996E-2</c:v>
                </c:pt>
                <c:pt idx="3">
                  <c:v>6.5096693992613988E-2</c:v>
                </c:pt>
                <c:pt idx="4">
                  <c:v>7.5970243930816E-2</c:v>
                </c:pt>
                <c:pt idx="5">
                  <c:v>8.6745036125184E-2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2-4888-8815-389490119574}"/>
            </c:ext>
          </c:extLst>
        </c:ser>
        <c:ser>
          <c:idx val="1"/>
          <c:order val="1"/>
          <c:tx>
            <c:v>Векторизованный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'alg2'!$G$11:$G$16</c:f>
              <c:numCache>
                <c:formatCode>0.00000</c:formatCode>
                <c:ptCount val="6"/>
                <c:pt idx="0">
                  <c:v>2.188404417038E-2</c:v>
                </c:pt>
                <c:pt idx="1">
                  <c:v>2.9108067989350003E-2</c:v>
                </c:pt>
                <c:pt idx="2">
                  <c:v>3.6521127700805997E-2</c:v>
                </c:pt>
                <c:pt idx="3">
                  <c:v>4.3804000377655999E-2</c:v>
                </c:pt>
                <c:pt idx="4">
                  <c:v>5.0466952323914002E-2</c:v>
                </c:pt>
                <c:pt idx="5">
                  <c:v>5.8170138359069999E-2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A2-4888-8815-389490119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018560"/>
        <c:axId val="501026432"/>
      </c:lineChart>
      <c:catAx>
        <c:axId val="501018560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Размер таблицы 10</a:t>
                </a:r>
                <a:r>
                  <a:rPr lang="ru-RU" cap="none" baseline="30000" dirty="0" smtClean="0"/>
                  <a:t>7</a:t>
                </a:r>
                <a:r>
                  <a:rPr lang="ru-RU" cap="none" baseline="0" dirty="0" smtClean="0"/>
                  <a:t> элементов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1026432"/>
        <c:crosses val="autoZero"/>
        <c:auto val="1"/>
        <c:lblAlgn val="ctr"/>
        <c:lblOffset val="100"/>
        <c:noMultiLvlLbl val="0"/>
      </c:catAx>
      <c:valAx>
        <c:axId val="5010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Время выполнения, </a:t>
                </a:r>
                <a:r>
                  <a:rPr lang="ru-RU" cap="none" baseline="0" dirty="0" err="1" smtClean="0"/>
                  <a:t>мсек</a:t>
                </a:r>
                <a:endParaRPr lang="ru-RU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1018560"/>
        <c:crosses val="autoZero"/>
        <c:crossBetween val="between"/>
        <c:minorUnit val="5.000000000000001E-3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'alg3'!$G$10</c:f>
              <c:strCache>
                <c:ptCount val="1"/>
                <c:pt idx="0">
                  <c:v>Последовательный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'alg3'!$A$11:$A$16</c:f>
              <c:numCache>
                <c:formatCode>General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</c:numCache>
            </c:numRef>
          </c:cat>
          <c:val>
            <c:numRef>
              <c:f>'alg3'!$G$11:$G$16</c:f>
              <c:numCache>
                <c:formatCode>0.00000</c:formatCode>
                <c:ptCount val="6"/>
                <c:pt idx="0">
                  <c:v>6.2417984000000002E-6</c:v>
                </c:pt>
                <c:pt idx="1">
                  <c:v>8.1581405600000005E-6</c:v>
                </c:pt>
                <c:pt idx="2">
                  <c:v>6.6614150999999996E-6</c:v>
                </c:pt>
                <c:pt idx="3">
                  <c:v>7.4195861800000003E-6</c:v>
                </c:pt>
                <c:pt idx="4">
                  <c:v>7.4195861800000003E-6</c:v>
                </c:pt>
                <c:pt idx="5">
                  <c:v>6.5612793000000001E-6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28-4446-82CB-F6D6A04D0DF8}"/>
            </c:ext>
          </c:extLst>
        </c:ser>
        <c:ser>
          <c:idx val="1"/>
          <c:order val="1"/>
          <c:tx>
            <c:strRef>
              <c:f>'alg3'!$H$10</c:f>
              <c:strCache>
                <c:ptCount val="1"/>
                <c:pt idx="0">
                  <c:v>Векторизованный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'alg3'!$A$11:$A$16</c:f>
              <c:numCache>
                <c:formatCode>General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</c:numCache>
            </c:numRef>
          </c:cat>
          <c:val>
            <c:numRef>
              <c:f>'alg3'!$H$11:$H$16</c:f>
              <c:numCache>
                <c:formatCode>0.00000</c:formatCode>
                <c:ptCount val="6"/>
                <c:pt idx="0">
                  <c:v>5.1491959619522003</c:v>
                </c:pt>
                <c:pt idx="1">
                  <c:v>6.8573183012008601</c:v>
                </c:pt>
                <c:pt idx="2">
                  <c:v>8.5715251827240007</c:v>
                </c:pt>
                <c:pt idx="3">
                  <c:v>10.3015615606308</c:v>
                </c:pt>
                <c:pt idx="4">
                  <c:v>12.0127261710167</c:v>
                </c:pt>
                <c:pt idx="5">
                  <c:v>13.72985653877258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28-4446-82CB-F6D6A04D0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768216"/>
        <c:axId val="550769200"/>
      </c:lineChart>
      <c:catAx>
        <c:axId val="55076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Размер таблицы 10</a:t>
                </a:r>
                <a:r>
                  <a:rPr lang="ru-RU" cap="none" baseline="30000" dirty="0" smtClean="0"/>
                  <a:t>7</a:t>
                </a:r>
                <a:r>
                  <a:rPr lang="ru-RU" cap="none" baseline="0" dirty="0" smtClean="0"/>
                  <a:t> элементов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0769200"/>
        <c:crosses val="autoZero"/>
        <c:auto val="1"/>
        <c:lblAlgn val="ctr"/>
        <c:lblOffset val="100"/>
        <c:noMultiLvlLbl val="0"/>
      </c:catAx>
      <c:valAx>
        <c:axId val="5507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Время выполнения, сек</a:t>
                </a:r>
                <a:endParaRPr lang="ru-RU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0768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'alg2 autovec'!$B$1</c:f>
              <c:strCache>
                <c:ptCount val="1"/>
                <c:pt idx="0">
                  <c:v>Автовекторизация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'alg2 autovec'!$A$2:$A$7</c:f>
              <c:numCache>
                <c:formatCode>0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</c:numCache>
            </c:numRef>
          </c:cat>
          <c:val>
            <c:numRef>
              <c:f>'alg2 autovec'!$E$2:$E$7</c:f>
              <c:numCache>
                <c:formatCode>0.0000</c:formatCode>
                <c:ptCount val="6"/>
                <c:pt idx="0">
                  <c:v>8.7105574131012012E-2</c:v>
                </c:pt>
                <c:pt idx="1">
                  <c:v>0.11596208238601599</c:v>
                </c:pt>
                <c:pt idx="2">
                  <c:v>0.14489618635177601</c:v>
                </c:pt>
                <c:pt idx="3">
                  <c:v>0.1739673538208</c:v>
                </c:pt>
                <c:pt idx="4">
                  <c:v>0.202817614078522</c:v>
                </c:pt>
                <c:pt idx="5">
                  <c:v>0.23182661199569798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21-4C83-8F8B-AAB224A29ACD}"/>
            </c:ext>
          </c:extLst>
        </c:ser>
        <c:ser>
          <c:idx val="1"/>
          <c:order val="1"/>
          <c:tx>
            <c:strRef>
              <c:f>'alg2 autovec'!$C$1</c:f>
              <c:strCache>
                <c:ptCount val="1"/>
                <c:pt idx="0">
                  <c:v>Векторизация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'alg2 autovec'!$A$2:$A$7</c:f>
              <c:numCache>
                <c:formatCode>0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</c:numCache>
            </c:numRef>
          </c:cat>
          <c:val>
            <c:numRef>
              <c:f>'alg2 autovec'!$F$2:$F$7</c:f>
              <c:numCache>
                <c:formatCode>0.0000</c:formatCode>
                <c:ptCount val="6"/>
                <c:pt idx="0">
                  <c:v>8.8470483779907988E-2</c:v>
                </c:pt>
                <c:pt idx="1">
                  <c:v>0.11801540803909399</c:v>
                </c:pt>
                <c:pt idx="2">
                  <c:v>0.14758412599563597</c:v>
                </c:pt>
                <c:pt idx="3">
                  <c:v>0.17704417800903399</c:v>
                </c:pt>
                <c:pt idx="4">
                  <c:v>0.206574879646302</c:v>
                </c:pt>
                <c:pt idx="5">
                  <c:v>0.236104197978974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21-4C83-8F8B-AAB224A29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188576"/>
        <c:axId val="405179392"/>
      </c:lineChart>
      <c:catAx>
        <c:axId val="40518857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Размер таблицы 10</a:t>
                </a:r>
                <a:r>
                  <a:rPr lang="ru-RU" cap="none" baseline="30000" dirty="0" smtClean="0"/>
                  <a:t>7</a:t>
                </a:r>
                <a:r>
                  <a:rPr lang="ru-RU" cap="none" baseline="0" dirty="0" smtClean="0"/>
                  <a:t> элементов</a:t>
                </a:r>
              </a:p>
            </c:rich>
          </c:tx>
          <c:layout>
            <c:manualLayout>
              <c:xMode val="edge"/>
              <c:yMode val="edge"/>
              <c:x val="0.40987099317007103"/>
              <c:y val="3.14673800173802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179392"/>
        <c:crosses val="max"/>
        <c:auto val="1"/>
        <c:lblAlgn val="ctr"/>
        <c:lblOffset val="100"/>
        <c:noMultiLvlLbl val="0"/>
      </c:catAx>
      <c:valAx>
        <c:axId val="405179392"/>
        <c:scaling>
          <c:orientation val="minMax"/>
          <c:max val="0.25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 smtClean="0"/>
                  <a:t>Время выполнения, </a:t>
                </a:r>
                <a:r>
                  <a:rPr lang="ru-RU" cap="none" baseline="0" dirty="0" err="1" smtClean="0"/>
                  <a:t>мсек</a:t>
                </a:r>
                <a:endParaRPr lang="ru-RU" cap="none" baseline="0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188576"/>
        <c:crosses val="autoZero"/>
        <c:crossBetween val="between"/>
        <c:majorUnit val="5.000000000000001E-2"/>
        <c:minorUnit val="1.0000000000000002E-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4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>
                <a:cs typeface="Arial" charset="0"/>
              </a:rPr>
              <a:t>Федеральное государственное бюджетное образовательное </a:t>
            </a:r>
            <a:br>
              <a:rPr lang="ru-RU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учреждение</a:t>
            </a:r>
            <a:r>
              <a:rPr lang="en-US" sz="1800" dirty="0">
                <a:cs typeface="Arial" charset="0"/>
              </a:rPr>
              <a:t> </a:t>
            </a:r>
            <a:r>
              <a:rPr lang="ru-RU" sz="1800" dirty="0">
                <a:cs typeface="Arial" charset="0"/>
              </a:rPr>
              <a:t>высшего образования</a:t>
            </a:r>
            <a:br>
              <a:rPr lang="ru-RU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“</a:t>
            </a:r>
            <a:r>
              <a:rPr lang="ru-RU" sz="1800" dirty="0">
                <a:cs typeface="Arial" charset="0"/>
              </a:rPr>
              <a:t>Сибирский государственный университет </a:t>
            </a:r>
            <a:br>
              <a:rPr lang="ru-RU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телекоммуникаций и информатики</a:t>
            </a:r>
            <a:r>
              <a:rPr lang="en-US" sz="1800" dirty="0">
                <a:cs typeface="Arial" charset="0"/>
              </a:rPr>
              <a:t>”</a:t>
            </a:r>
            <a:br>
              <a:rPr lang="en-US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/>
            </a:r>
            <a:br>
              <a:rPr lang="ru-RU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472583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190134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>
                <a:latin typeface="+mj-lt"/>
              </a:rPr>
              <a:t>Применение векторизации в задачах поиска в таблицах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923928" y="4145780"/>
            <a:ext cx="5224134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ИС-341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latin typeface="+mj-lt"/>
              </a:rPr>
              <a:t>Тимошкин Владислав Николаевич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Руководитель 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к.т.н. доцент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err="1">
                <a:latin typeface="+mj-lt"/>
              </a:rPr>
              <a:t>Молдованова</a:t>
            </a:r>
            <a:r>
              <a:rPr lang="ru-RU" sz="2000" dirty="0">
                <a:latin typeface="+mj-lt"/>
              </a:rPr>
              <a:t> Ольга Владимировна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>
                <a:latin typeface="+mj-lt"/>
                <a:ea typeface="+mj-ea"/>
                <a:cs typeface="Arial" pitchFamily="34" charset="0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2736"/>
            <a:ext cx="7560840" cy="5073427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sz="1800" b="1" dirty="0">
                <a:solidFill>
                  <a:prstClr val="black"/>
                </a:solidFill>
              </a:rPr>
              <a:t>Зависимость времени выполнения последовательного и векторизованного метода </a:t>
            </a:r>
            <a:r>
              <a:rPr lang="ru-RU" sz="1800" b="1" dirty="0" smtClean="0">
                <a:solidFill>
                  <a:prstClr val="black"/>
                </a:solidFill>
              </a:rPr>
              <a:t>поиска делением интервала поиска на М частей от </a:t>
            </a:r>
            <a:r>
              <a:rPr lang="ru-RU" sz="1800" b="1" dirty="0">
                <a:solidFill>
                  <a:prstClr val="black"/>
                </a:solidFill>
              </a:rPr>
              <a:t>размера таблицы с помощью компилятора </a:t>
            </a:r>
            <a:endParaRPr lang="ru-RU" sz="1800" b="1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Intel</a:t>
            </a:r>
            <a:r>
              <a:rPr lang="en-US" sz="1800" b="1" dirty="0">
                <a:solidFill>
                  <a:prstClr val="black"/>
                </a:solidFill>
              </a:rPr>
              <a:t>® C/C++ Compiler</a:t>
            </a:r>
            <a:endParaRPr lang="ru-RU" sz="1800" b="1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556215"/>
              </p:ext>
            </p:extLst>
          </p:nvPr>
        </p:nvGraphicFramePr>
        <p:xfrm>
          <a:off x="899592" y="2276872"/>
          <a:ext cx="6768752" cy="407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682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ru-RU" sz="1800" b="1" dirty="0" smtClean="0"/>
              <a:t>Сравнение </a:t>
            </a:r>
            <a:r>
              <a:rPr lang="ru-RU" sz="1800" b="1" dirty="0" smtClean="0"/>
              <a:t>векторизованного </a:t>
            </a:r>
            <a:r>
              <a:rPr lang="ru-RU" sz="1800" b="1" dirty="0" smtClean="0"/>
              <a:t>метода линейного векторного поиска и автоматически векторизованного с помощью компилятора </a:t>
            </a:r>
            <a:r>
              <a:rPr lang="en-US" sz="1800" b="1" dirty="0">
                <a:solidFill>
                  <a:prstClr val="black"/>
                </a:solidFill>
              </a:rPr>
              <a:t>Intel® C/C++ Compiler</a:t>
            </a:r>
            <a:endParaRPr lang="ru-RU" sz="1800" b="1" dirty="0">
              <a:solidFill>
                <a:prstClr val="black"/>
              </a:solidFill>
            </a:endParaRP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333678"/>
              </p:ext>
            </p:extLst>
          </p:nvPr>
        </p:nvGraphicFramePr>
        <p:xfrm>
          <a:off x="611560" y="1916832"/>
          <a:ext cx="7560840" cy="4439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404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algn="just"/>
            <a:r>
              <a:rPr lang="ru-RU" sz="2800" dirty="0" smtClean="0"/>
              <a:t>Реализованы </a:t>
            </a:r>
            <a:r>
              <a:rPr lang="ru-RU" sz="2800" dirty="0"/>
              <a:t>последовательные </a:t>
            </a:r>
            <a:r>
              <a:rPr lang="ru-RU" sz="2800" dirty="0" smtClean="0"/>
              <a:t>методы </a:t>
            </a:r>
            <a:r>
              <a:rPr lang="ru-RU" sz="2800" dirty="0"/>
              <a:t>поиска </a:t>
            </a:r>
          </a:p>
          <a:p>
            <a:pPr algn="just"/>
            <a:r>
              <a:rPr lang="ru-RU" sz="2800" dirty="0" smtClean="0"/>
              <a:t>Реализованы векторизованные версии алгоритмов поиска с </a:t>
            </a:r>
            <a:r>
              <a:rPr lang="ru-RU" sz="2800" dirty="0"/>
              <a:t>помощью функций-</a:t>
            </a:r>
            <a:r>
              <a:rPr lang="ru-RU" sz="2800" dirty="0" err="1"/>
              <a:t>интринсиков</a:t>
            </a:r>
            <a:endParaRPr lang="ru-RU" sz="2800" dirty="0"/>
          </a:p>
          <a:p>
            <a:pPr algn="just"/>
            <a:r>
              <a:rPr lang="ru-RU" sz="2800" dirty="0" smtClean="0"/>
              <a:t>Исследованы </a:t>
            </a:r>
            <a:r>
              <a:rPr lang="ru-RU" sz="2800" dirty="0"/>
              <a:t>возможности автоматической векторизации алгоритмов с помощью </a:t>
            </a:r>
            <a:r>
              <a:rPr lang="ru-RU" sz="2800" dirty="0" smtClean="0"/>
              <a:t>компиляторов </a:t>
            </a:r>
            <a:r>
              <a:rPr lang="en-US" sz="2800" dirty="0"/>
              <a:t>Intel® </a:t>
            </a:r>
            <a:r>
              <a:rPr lang="en-US" sz="2800" dirty="0" smtClean="0"/>
              <a:t>C/C</a:t>
            </a:r>
            <a:r>
              <a:rPr lang="en-US" sz="2800" dirty="0"/>
              <a:t>++ Compiler, GNU GCC C/C++, LLVM/CLANG</a:t>
            </a:r>
            <a:endParaRPr lang="ru-RU" sz="2800" dirty="0"/>
          </a:p>
          <a:p>
            <a:pPr algn="just"/>
            <a:r>
              <a:rPr lang="ru-RU" sz="2800" dirty="0" smtClean="0"/>
              <a:t>Проведен </a:t>
            </a:r>
            <a:r>
              <a:rPr lang="ru-RU" sz="2800" dirty="0"/>
              <a:t>анализ эффективности реализованных алгоритмов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7787208" cy="4536504"/>
          </a:xfrm>
        </p:spPr>
        <p:txBody>
          <a:bodyPr/>
          <a:lstStyle/>
          <a:p>
            <a:pPr algn="just"/>
            <a:r>
              <a:rPr lang="ru-RU" sz="2800" dirty="0" smtClean="0"/>
              <a:t>Вычисление </a:t>
            </a:r>
            <a:r>
              <a:rPr lang="ru-RU" sz="2800" dirty="0"/>
              <a:t>значений тригонометрических функций</a:t>
            </a:r>
          </a:p>
          <a:p>
            <a:r>
              <a:rPr lang="ru-RU" sz="2800" dirty="0"/>
              <a:t>Использование в математических сопроцессорах</a:t>
            </a:r>
          </a:p>
          <a:p>
            <a:r>
              <a:rPr lang="ru-RU" sz="2800" dirty="0"/>
              <a:t>Возможность ускорения выполнения алгоритмов с помощью внедрения векторных инструкций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13387"/>
          </a:xfrm>
        </p:spPr>
        <p:txBody>
          <a:bodyPr/>
          <a:lstStyle/>
          <a:p>
            <a:pPr algn="just"/>
            <a:r>
              <a:rPr lang="ru-RU" sz="2800" dirty="0"/>
              <a:t>Реализовать последовательные </a:t>
            </a:r>
            <a:r>
              <a:rPr lang="ru-RU" sz="2800" dirty="0" smtClean="0"/>
              <a:t>методы </a:t>
            </a:r>
            <a:r>
              <a:rPr lang="ru-RU" sz="2800" dirty="0"/>
              <a:t>поиска </a:t>
            </a:r>
          </a:p>
          <a:p>
            <a:pPr algn="just"/>
            <a:r>
              <a:rPr lang="ru-RU" sz="2800" dirty="0"/>
              <a:t>Выполнить векторизацию последовательных алгоритмов с помощью функций-</a:t>
            </a:r>
            <a:r>
              <a:rPr lang="ru-RU" sz="2800" dirty="0" err="1"/>
              <a:t>интринсиков</a:t>
            </a:r>
            <a:endParaRPr lang="ru-RU" sz="2800" dirty="0"/>
          </a:p>
          <a:p>
            <a:pPr algn="just"/>
            <a:r>
              <a:rPr lang="ru-RU" sz="2800" dirty="0"/>
              <a:t>Исследовать возможности </a:t>
            </a:r>
            <a:r>
              <a:rPr lang="ru-RU" sz="2800" dirty="0" smtClean="0"/>
              <a:t>автоматической векторизации </a:t>
            </a:r>
            <a:r>
              <a:rPr lang="ru-RU" sz="2800" dirty="0"/>
              <a:t>алгоритмов с помощью </a:t>
            </a:r>
            <a:r>
              <a:rPr lang="ru-RU" sz="2800" dirty="0" smtClean="0"/>
              <a:t>компиляторов </a:t>
            </a:r>
            <a:r>
              <a:rPr lang="en-US" sz="2800" dirty="0" smtClean="0"/>
              <a:t>Intel</a:t>
            </a:r>
            <a:r>
              <a:rPr lang="en-US" sz="2800" dirty="0"/>
              <a:t>® </a:t>
            </a:r>
            <a:r>
              <a:rPr lang="en-US" sz="2800" dirty="0" smtClean="0"/>
              <a:t>C/C</a:t>
            </a:r>
            <a:r>
              <a:rPr lang="en-US" sz="2800" dirty="0"/>
              <a:t>++ Compiler, </a:t>
            </a: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    </a:t>
            </a:r>
            <a:r>
              <a:rPr lang="en-US" sz="2800" dirty="0" smtClean="0"/>
              <a:t>GNU </a:t>
            </a:r>
            <a:r>
              <a:rPr lang="en-US" sz="2800" dirty="0"/>
              <a:t>GCC C/C++, </a:t>
            </a:r>
            <a:r>
              <a:rPr lang="en-US" sz="2800" dirty="0" smtClean="0"/>
              <a:t>LLVM/CLANG</a:t>
            </a:r>
            <a:endParaRPr lang="ru-RU" sz="2800" dirty="0" smtClean="0"/>
          </a:p>
          <a:p>
            <a:pPr algn="just"/>
            <a:r>
              <a:rPr lang="ru-RU" sz="2800" dirty="0" smtClean="0"/>
              <a:t>Провести </a:t>
            </a:r>
            <a:r>
              <a:rPr lang="ru-RU" sz="2800" dirty="0"/>
              <a:t>анализ эффективности реализованных алгоритмов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894730"/>
            <a:ext cx="7056784" cy="5231433"/>
          </a:xfrm>
        </p:spPr>
        <p:txBody>
          <a:bodyPr/>
          <a:lstStyle/>
          <a:p>
            <a:pPr marL="0" lvl="0" indent="0" algn="ctr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800" b="1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векторизованного метода поиска делением интервала поиска пополам</a:t>
            </a:r>
          </a:p>
          <a:p>
            <a:pPr marL="0" lvl="0" indent="0" algn="ctr">
              <a:lnSpc>
                <a:spcPts val="122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8799"/>
          <a:stretch/>
        </p:blipFill>
        <p:spPr>
          <a:xfrm>
            <a:off x="1043608" y="1844824"/>
            <a:ext cx="7192805" cy="43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5852" y="894730"/>
            <a:ext cx="6871740" cy="5054550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векторизованного </a:t>
            </a:r>
            <a:r>
              <a:rPr lang="ru-RU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метода </a:t>
            </a:r>
            <a:r>
              <a:rPr lang="ru-RU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линейного векторного поиска</a:t>
            </a:r>
            <a:endParaRPr lang="en-US" sz="18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17282"/>
          <a:stretch/>
        </p:blipFill>
        <p:spPr>
          <a:xfrm>
            <a:off x="1475656" y="1844824"/>
            <a:ext cx="6909220" cy="43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052736"/>
            <a:ext cx="7272808" cy="5073427"/>
          </a:xfrm>
        </p:spPr>
        <p:txBody>
          <a:bodyPr/>
          <a:lstStyle/>
          <a:p>
            <a:pPr marL="0" lvl="0" indent="0" algn="ctr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prstClr val="black"/>
                </a:solidFill>
              </a:rPr>
              <a:t>Реализация векторизованного метода поиска делением интервала поиска на М частей</a:t>
            </a:r>
          </a:p>
          <a:p>
            <a:pPr marL="0" lvl="0" indent="0" algn="ctr">
              <a:lnSpc>
                <a:spcPts val="122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3035"/>
          <a:stretch/>
        </p:blipFill>
        <p:spPr>
          <a:xfrm>
            <a:off x="1691680" y="2204864"/>
            <a:ext cx="5916002" cy="36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7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96752"/>
            <a:ext cx="7862066" cy="501558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/>
              <a:t>Тестирование проводилось на узле </a:t>
            </a:r>
            <a:r>
              <a:rPr lang="en-US" sz="2000" dirty="0"/>
              <a:t>cnmic2 </a:t>
            </a:r>
            <a:r>
              <a:rPr lang="ru-RU" sz="2000" dirty="0"/>
              <a:t>кластера </a:t>
            </a:r>
            <a:r>
              <a:rPr lang="en-US" sz="2000"/>
              <a:t>oak </a:t>
            </a:r>
            <a:r>
              <a:rPr lang="ru-RU" sz="2000"/>
              <a:t>мультикластерной вычислительной системы Центра параллельных вычислительных технологий СибГУТИ </a:t>
            </a:r>
            <a:r>
              <a:rPr lang="ru-RU" sz="2000" smtClean="0"/>
              <a:t>:</a:t>
            </a:r>
            <a:endParaRPr lang="ru-RU" sz="2000" dirty="0" smtClean="0"/>
          </a:p>
          <a:p>
            <a:r>
              <a:rPr lang="en-US" sz="2000" dirty="0" smtClean="0"/>
              <a:t>CPU </a:t>
            </a:r>
            <a:r>
              <a:rPr lang="en-US" sz="2000" dirty="0"/>
              <a:t>2 x Intel Xeon E5620 (2,4 GHz; Intel-64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HDD </a:t>
            </a:r>
            <a:r>
              <a:rPr lang="en-US" sz="2000" dirty="0"/>
              <a:t>SATAII 250GB (Seagate </a:t>
            </a:r>
            <a:r>
              <a:rPr lang="en-US" sz="2000" dirty="0" smtClean="0"/>
              <a:t>ST3250318AS)</a:t>
            </a:r>
          </a:p>
          <a:p>
            <a:pPr marL="0" indent="0">
              <a:buNone/>
            </a:pPr>
            <a:r>
              <a:rPr lang="ru-RU" sz="2000" dirty="0" smtClean="0"/>
              <a:t>Программное обеспечение:</a:t>
            </a:r>
            <a:endParaRPr lang="en-US" sz="2000" dirty="0" smtClean="0"/>
          </a:p>
          <a:p>
            <a:r>
              <a:rPr lang="en-US" sz="2000" dirty="0" smtClean="0"/>
              <a:t>OC</a:t>
            </a:r>
            <a:r>
              <a:rPr lang="ru-RU" sz="2000" dirty="0" smtClean="0"/>
              <a:t> </a:t>
            </a:r>
            <a:r>
              <a:rPr lang="en-US" sz="2000" dirty="0"/>
              <a:t>CentOS release 6.5 (Final</a:t>
            </a:r>
            <a:r>
              <a:rPr lang="en-US" sz="2000" dirty="0" smtClean="0"/>
              <a:t>)</a:t>
            </a:r>
            <a:endParaRPr lang="ru-RU" sz="2000" dirty="0"/>
          </a:p>
          <a:p>
            <a:r>
              <a:rPr lang="en-US" sz="2000" dirty="0"/>
              <a:t>GNU GCC C/C</a:t>
            </a:r>
            <a:r>
              <a:rPr lang="en-US" sz="2000" dirty="0" smtClean="0"/>
              <a:t>++ - gcc-6.3.0</a:t>
            </a:r>
            <a:endParaRPr lang="ru-RU" sz="2000" dirty="0" smtClean="0"/>
          </a:p>
          <a:p>
            <a:r>
              <a:rPr lang="en-US" sz="2000" dirty="0"/>
              <a:t>Intel® C/C++ Compiler </a:t>
            </a:r>
            <a:r>
              <a:rPr lang="en-US" sz="2000" dirty="0" smtClean="0"/>
              <a:t>- </a:t>
            </a:r>
            <a:r>
              <a:rPr lang="en-US" sz="2000" dirty="0" err="1" smtClean="0"/>
              <a:t>icc</a:t>
            </a:r>
            <a:r>
              <a:rPr lang="en-US" sz="2000" dirty="0" smtClean="0"/>
              <a:t> </a:t>
            </a:r>
            <a:r>
              <a:rPr lang="en-US" sz="2000" dirty="0"/>
              <a:t>version </a:t>
            </a:r>
            <a:r>
              <a:rPr lang="en-US" sz="2000" dirty="0" smtClean="0"/>
              <a:t>17.0.0</a:t>
            </a:r>
          </a:p>
          <a:p>
            <a:r>
              <a:rPr lang="en-US" sz="2000" dirty="0" smtClean="0"/>
              <a:t>LLVM/CLANG - clang </a:t>
            </a:r>
            <a:r>
              <a:rPr lang="en-US" sz="2000"/>
              <a:t>version </a:t>
            </a:r>
            <a:r>
              <a:rPr lang="en-US" sz="2000" smtClean="0"/>
              <a:t>3.9.1</a:t>
            </a:r>
            <a:endParaRPr lang="ru-RU" sz="2000" smtClean="0"/>
          </a:p>
          <a:p>
            <a:pPr algn="just"/>
            <a:r>
              <a:rPr lang="ru-RU" sz="2000" dirty="0"/>
              <a:t>Набор векторных инструкций: </a:t>
            </a:r>
            <a:r>
              <a:rPr lang="en-US" sz="2000"/>
              <a:t>AVX</a:t>
            </a:r>
          </a:p>
          <a:p>
            <a:pPr algn="just"/>
            <a:r>
              <a:rPr lang="ru-RU" sz="2000"/>
              <a:t>Тип тестовых данных: </a:t>
            </a:r>
            <a:r>
              <a:rPr lang="en-US" sz="2000" smtClean="0"/>
              <a:t>double</a:t>
            </a:r>
            <a:endParaRPr lang="en-US" sz="2000"/>
          </a:p>
          <a:p>
            <a:pPr algn="just"/>
            <a:r>
              <a:rPr lang="ru-RU" sz="2000" smtClean="0"/>
              <a:t>За </a:t>
            </a:r>
            <a:r>
              <a:rPr lang="ru-RU" sz="2000" dirty="0"/>
              <a:t>итоговое время берется среднее время </a:t>
            </a:r>
            <a:r>
              <a:rPr lang="ru-RU" sz="2000"/>
              <a:t>выполнения </a:t>
            </a:r>
            <a:r>
              <a:rPr lang="en-US" sz="2000" smtClean="0"/>
              <a:t>20</a:t>
            </a:r>
            <a:r>
              <a:rPr lang="ru-RU" sz="2000" smtClean="0"/>
              <a:t>00 </a:t>
            </a:r>
            <a:r>
              <a:rPr lang="ru-RU" sz="2000" dirty="0"/>
              <a:t>запусков</a:t>
            </a:r>
          </a:p>
          <a:p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46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5073427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b="1" dirty="0" smtClean="0"/>
              <a:t>Зависимость времени выполнения последовательного и векторизованного метода поиска делением интервала поиска пополам от размера таблицы с помощью компилятора </a:t>
            </a:r>
            <a:r>
              <a:rPr lang="en-US" sz="1800" b="1" dirty="0" smtClean="0"/>
              <a:t>Intel</a:t>
            </a:r>
            <a:r>
              <a:rPr lang="en-US" sz="1800" b="1" dirty="0"/>
              <a:t>® C/C++ </a:t>
            </a:r>
            <a:r>
              <a:rPr lang="en-US" sz="1800" b="1" dirty="0" smtClean="0"/>
              <a:t>Compiler</a:t>
            </a:r>
            <a:endParaRPr lang="ru-RU" sz="1800" b="1" dirty="0" smtClean="0"/>
          </a:p>
          <a:p>
            <a:pPr marL="0" indent="0" algn="ctr">
              <a:buNone/>
            </a:pPr>
            <a:endParaRPr lang="ru-RU" sz="2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114008"/>
              </p:ext>
            </p:extLst>
          </p:nvPr>
        </p:nvGraphicFramePr>
        <p:xfrm>
          <a:off x="899592" y="1988840"/>
          <a:ext cx="727280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204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5073427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sz="1800" b="1" dirty="0">
                <a:solidFill>
                  <a:prstClr val="black"/>
                </a:solidFill>
              </a:rPr>
              <a:t>Зависимость времени выполнения последовательного и векторизованного метода </a:t>
            </a:r>
            <a:r>
              <a:rPr lang="ru-RU" sz="1800" b="1" dirty="0" smtClean="0">
                <a:solidFill>
                  <a:prstClr val="black"/>
                </a:solidFill>
              </a:rPr>
              <a:t>линейного векторного поиска от </a:t>
            </a:r>
            <a:r>
              <a:rPr lang="ru-RU" sz="1800" b="1" dirty="0">
                <a:solidFill>
                  <a:prstClr val="black"/>
                </a:solidFill>
              </a:rPr>
              <a:t>размера таблицы с помощью компилятора </a:t>
            </a:r>
            <a:r>
              <a:rPr lang="en-US" sz="1800" b="1" dirty="0">
                <a:solidFill>
                  <a:prstClr val="black"/>
                </a:solidFill>
              </a:rPr>
              <a:t>Intel® C/C++ Compiler</a:t>
            </a:r>
            <a:endParaRPr lang="ru-RU" sz="1800" b="1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332440"/>
              </p:ext>
            </p:extLst>
          </p:nvPr>
        </p:nvGraphicFramePr>
        <p:xfrm>
          <a:off x="971600" y="1988839"/>
          <a:ext cx="7128792" cy="436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109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384</Words>
  <Application>Microsoft Office PowerPoint</Application>
  <PresentationFormat>Экран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Федеральное государственное бюджетное образовательное  учреждение высшего образования “Сибирский государственный университет  телекоммуникаций и информатики”  Кафедра вычислительных систем</vt:lpstr>
      <vt:lpstr>АКТУАЛЬНОСТЬ РАБОТЫ</vt:lpstr>
      <vt:lpstr>ПОСТАНОВКА ЗАДАЧИ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Владислав Тимошкин</cp:lastModifiedBy>
  <cp:revision>108</cp:revision>
  <cp:lastPrinted>2017-06-26T04:07:12Z</cp:lastPrinted>
  <dcterms:created xsi:type="dcterms:W3CDTF">2009-05-05T08:04:11Z</dcterms:created>
  <dcterms:modified xsi:type="dcterms:W3CDTF">2017-06-26T13:36:43Z</dcterms:modified>
</cp:coreProperties>
</file>