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175947" y="3015049"/>
            <a:ext cx="8080162" cy="14086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69332"/>
            <a:ext cx="8791575" cy="266036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ru-RU" sz="1800" spc="40" dirty="0">
                <a:latin typeface="Arial" panose="020B0604020202020204" pitchFamily="34" charset="0"/>
                <a:cs typeface="Arial" panose="020B0604020202020204" pitchFamily="34" charset="0"/>
              </a:rPr>
              <a:t>Сибирский государственный университет </a:t>
            </a:r>
            <a:br>
              <a:rPr lang="ru-RU" sz="1800" spc="4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spc="40" dirty="0">
                <a:latin typeface="Arial" panose="020B0604020202020204" pitchFamily="34" charset="0"/>
                <a:cs typeface="Arial" panose="020B0604020202020204" pitchFamily="34" charset="0"/>
              </a:rPr>
              <a:t>телекоммуникаций и </a:t>
            </a:r>
            <a:r>
              <a:rPr lang="ru-RU" sz="18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информатики</a:t>
            </a:r>
            <a:br>
              <a:rPr lang="ru-RU" sz="1800" spc="4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pc="4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pc="4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br>
              <a:rPr lang="ru-RU" sz="2400" spc="4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spc="4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по дисциплине</a:t>
            </a:r>
            <a:br>
              <a:rPr lang="ru-RU" sz="1400" spc="4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spc="4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«Структуры и алгоритмы обработки данных»</a:t>
            </a:r>
            <a:endParaRPr lang="ru-RU" sz="2000" spc="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015050"/>
            <a:ext cx="8791575" cy="1594022"/>
          </a:xfrm>
        </p:spPr>
        <p:txBody>
          <a:bodyPr>
            <a:normAutofit/>
          </a:bodyPr>
          <a:lstStyle/>
          <a:p>
            <a:pPr algn="ctr"/>
            <a:r>
              <a:rPr lang="ru-RU" sz="3200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 кластеризации</a:t>
            </a:r>
          </a:p>
          <a:p>
            <a:pPr algn="ctr"/>
            <a:r>
              <a:rPr lang="ru-RU" sz="3200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en-US" sz="3200" i="1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3200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средних</a:t>
            </a:r>
            <a:endParaRPr lang="ru-RU" sz="3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3769" y="5226909"/>
            <a:ext cx="6969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Тимошкин Владислав Николаевич</a:t>
            </a:r>
          </a:p>
          <a:p>
            <a:pPr algn="ctr"/>
            <a:r>
              <a:rPr lang="ru-RU" dirty="0"/>
              <a:t>с</a:t>
            </a:r>
            <a:r>
              <a:rPr lang="ru-RU" dirty="0" smtClean="0"/>
              <a:t>тудент группы ИС-341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sz="1400" dirty="0" smtClean="0"/>
              <a:t>Новосибирск - 2014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801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609474" y="2658979"/>
            <a:ext cx="5005137" cy="10106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6005" y="18015"/>
            <a:ext cx="9905998" cy="1478570"/>
          </a:xfrm>
        </p:spPr>
        <p:txBody>
          <a:bodyPr/>
          <a:lstStyle/>
          <a:p>
            <a:r>
              <a:rPr lang="en-US" altLang="ru-RU" i="1" dirty="0"/>
              <a:t>k</a:t>
            </a:r>
            <a:r>
              <a:rPr lang="en-US" altLang="ru-RU" dirty="0"/>
              <a:t>-Means </a:t>
            </a:r>
            <a:r>
              <a:rPr lang="ru-RU" altLang="ru-RU" dirty="0"/>
              <a:t>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4650"/>
                <a:ext cx="9905999" cy="5472753"/>
              </a:xfrm>
              <a:noFill/>
            </p:spPr>
            <p:txBody>
              <a:bodyPr>
                <a:normAutofit/>
              </a:bodyPr>
              <a:lstStyle/>
              <a:p>
                <a:pPr lvl="0"/>
                <a:r>
                  <a:rPr lang="ru-RU" dirty="0" smtClean="0"/>
                  <a:t>Если </a:t>
                </a:r>
                <a:r>
                  <a:rPr lang="ru-RU" dirty="0"/>
                  <a:t>в кластер вошли три записи с наборами признаков </a:t>
                </a:r>
                <a:endParaRPr lang="ru-RU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(</a:t>
                </a:r>
                <a:r>
                  <a:rPr lang="ru-RU" dirty="0"/>
                  <a:t>х</a:t>
                </a:r>
                <a:r>
                  <a:rPr lang="ru-RU" baseline="-25000" dirty="0"/>
                  <a:t>1</a:t>
                </a:r>
                <a:r>
                  <a:rPr lang="ru-RU" dirty="0"/>
                  <a:t>, у</a:t>
                </a:r>
                <a:r>
                  <a:rPr lang="ru-RU" baseline="-25000" dirty="0"/>
                  <a:t>1</a:t>
                </a:r>
                <a:r>
                  <a:rPr lang="ru-RU" dirty="0"/>
                  <a:t>)</a:t>
                </a:r>
                <a:r>
                  <a:rPr lang="ru-RU" i="1" dirty="0"/>
                  <a:t>,</a:t>
                </a:r>
                <a:r>
                  <a:rPr lang="ru-RU" dirty="0"/>
                  <a:t> (х</a:t>
                </a:r>
                <a:r>
                  <a:rPr lang="ru-RU" baseline="-25000" dirty="0"/>
                  <a:t>2</a:t>
                </a:r>
                <a:r>
                  <a:rPr lang="ru-RU" dirty="0"/>
                  <a:t>, у</a:t>
                </a:r>
                <a:r>
                  <a:rPr lang="ru-RU" baseline="-25000" dirty="0"/>
                  <a:t>2</a:t>
                </a:r>
                <a:r>
                  <a:rPr lang="ru-RU" dirty="0"/>
                  <a:t>), (х</a:t>
                </a:r>
                <a:r>
                  <a:rPr lang="ru-RU" baseline="-25000" dirty="0"/>
                  <a:t>3</a:t>
                </a:r>
                <a:r>
                  <a:rPr lang="ru-RU" dirty="0"/>
                  <a:t>, у</a:t>
                </a:r>
                <a:r>
                  <a:rPr lang="ru-RU" baseline="-25000" dirty="0"/>
                  <a:t>3</a:t>
                </a:r>
                <a:r>
                  <a:rPr lang="ru-RU" dirty="0"/>
                  <a:t>), то координаты его </a:t>
                </a:r>
                <a:r>
                  <a:rPr lang="ru-RU" dirty="0" err="1"/>
                  <a:t>центроида</a:t>
                </a:r>
                <a:r>
                  <a:rPr lang="ru-RU" dirty="0"/>
                  <a:t> будут рассчитываться следующим образом:</a:t>
                </a:r>
              </a:p>
              <a:p>
                <a:pPr marL="0" indent="0" fontAlgn="auto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bg1"/>
                              </a:solidFill>
                            </a:rPr>
                            <m:t>𝑥</m:t>
                          </m:r>
                          <m:r>
                            <a:rPr lang="ru-RU" i="1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r>
                            <a:rPr lang="ru-RU" i="1">
                              <a:solidFill>
                                <a:schemeClr val="bg1"/>
                              </a:solidFill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bg1"/>
                          </a:solidFill>
                        </a:rPr>
                        <m:t>=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</a:rPr>
                                <m:t>3</m:t>
                              </m:r>
                            </m:den>
                          </m:f>
                          <m:r>
                            <a:rPr lang="ru-RU" i="1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pPr fontAlgn="auto"/>
                <a:r>
                  <a:rPr lang="ru-RU" dirty="0"/>
                  <a:t>Затем старый центр кластера смещается в его </a:t>
                </a:r>
                <a:r>
                  <a:rPr lang="ru-RU" dirty="0" err="1"/>
                  <a:t>центроид</a:t>
                </a:r>
                <a:r>
                  <a:rPr lang="ru-RU" dirty="0"/>
                  <a:t>. Таким образом, </a:t>
                </a:r>
                <a:r>
                  <a:rPr lang="ru-RU" dirty="0" err="1"/>
                  <a:t>центроиды</a:t>
                </a:r>
                <a:r>
                  <a:rPr lang="ru-RU" dirty="0"/>
                  <a:t> становятся новыми центрами кластеров для следующей итерации алгоритма.</a:t>
                </a:r>
              </a:p>
              <a:p>
                <a:r>
                  <a:rPr lang="ru-RU" dirty="0"/>
                  <a:t>Шаги 3 и 4 повторяются до тех пор, пока выполнение алгоритма не будет прервано либо не будет выполнено условие в соответствии с некоторым критерием сходимости.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4650"/>
                <a:ext cx="9905999" cy="5472753"/>
              </a:xfrm>
              <a:blipFill rotWithShape="0">
                <a:blip r:embed="rId2"/>
                <a:stretch>
                  <a:fillRect l="-1231" t="-16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6005" y="18015"/>
            <a:ext cx="9905998" cy="1478570"/>
          </a:xfrm>
        </p:spPr>
        <p:txBody>
          <a:bodyPr/>
          <a:lstStyle/>
          <a:p>
            <a:r>
              <a:rPr lang="en-US" altLang="ru-RU" i="1" dirty="0"/>
              <a:t>k</a:t>
            </a:r>
            <a:r>
              <a:rPr lang="en-US" altLang="ru-RU" dirty="0"/>
              <a:t>-Means </a:t>
            </a:r>
            <a:r>
              <a:rPr lang="ru-RU" altLang="ru-RU" dirty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24334"/>
            <a:ext cx="9905999" cy="4408227"/>
          </a:xfrm>
        </p:spPr>
        <p:txBody>
          <a:bodyPr/>
          <a:lstStyle/>
          <a:p>
            <a:r>
              <a:rPr lang="ru-RU" sz="2800" dirty="0"/>
              <a:t>Остановка алгоритма </a:t>
            </a:r>
            <a:r>
              <a:rPr lang="ru-RU" dirty="0"/>
              <a:t>производится тогда, когда границы кластеров и расположения </a:t>
            </a:r>
            <a:r>
              <a:rPr lang="ru-RU" dirty="0" err="1"/>
              <a:t>центроидов</a:t>
            </a:r>
            <a:r>
              <a:rPr lang="ru-RU" dirty="0"/>
              <a:t> не перестанут изменяться от итерации к итерации, т.е. на каждой итерации в каждом кластере будет оставаться один и тот же набор записей.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4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161892" y="2977661"/>
            <a:ext cx="5416061" cy="172329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6004" y="0"/>
            <a:ext cx="9905998" cy="1478570"/>
          </a:xfrm>
        </p:spPr>
        <p:txBody>
          <a:bodyPr/>
          <a:lstStyle/>
          <a:p>
            <a:r>
              <a:rPr lang="en-US" altLang="ru-RU" i="1" dirty="0"/>
              <a:t>k</a:t>
            </a:r>
            <a:r>
              <a:rPr lang="en-US" altLang="ru-RU" dirty="0"/>
              <a:t>-Means </a:t>
            </a:r>
            <a:r>
              <a:rPr lang="ru-RU" altLang="ru-RU" dirty="0"/>
              <a:t>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45877" y="1478569"/>
                <a:ext cx="9905999" cy="50041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Критерием </a:t>
                </a:r>
                <a:r>
                  <a:rPr lang="ru-RU" dirty="0"/>
                  <a:t>сходимости, то чаще всего </a:t>
                </a:r>
                <a:r>
                  <a:rPr lang="ru-RU" dirty="0" smtClean="0"/>
                  <a:t>используется сумма </a:t>
                </a:r>
                <a:r>
                  <a:rPr lang="ru-RU" dirty="0"/>
                  <a:t>квадратов ошибок между </a:t>
                </a:r>
                <a:r>
                  <a:rPr lang="ru-RU" dirty="0" err="1"/>
                  <a:t>центроидом</a:t>
                </a:r>
                <a:r>
                  <a:rPr lang="ru-RU" dirty="0"/>
                  <a:t> кластера и всеми вошедшими в него записями, т.е.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</a:rPr>
                        <m:t>𝐸</m:t>
                      </m:r>
                      <m:r>
                        <a:rPr lang="ru-RU" sz="3200" i="1" smtClean="0">
                          <a:solidFill>
                            <a:schemeClr val="bg1"/>
                          </a:solidFill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</a:rPr>
                                <m:t>𝑝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</a:rPr>
                                <m:t>𝜖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</a:rPr>
                                    <m:t>𝑝</m:t>
                                  </m:r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sz="3200" i="1" smtClean="0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200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3200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ru-RU" sz="3200" dirty="0"/>
              </a:p>
              <a:p>
                <a:endParaRPr lang="ru-RU" sz="1200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ru-RU" dirty="0"/>
                  <a:t>р ϵ </a:t>
                </a:r>
                <a:r>
                  <a:rPr lang="en-US" dirty="0"/>
                  <a:t>C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ru-RU" dirty="0"/>
                  <a:t>— произвольная точка данных, принадлежащая кластеру С</a:t>
                </a:r>
                <a:r>
                  <a:rPr lang="en-US" baseline="-25000" dirty="0" err="1"/>
                  <a:t>i</a:t>
                </a:r>
                <a:r>
                  <a:rPr lang="ru-RU" dirty="0"/>
                  <a:t>, </a:t>
                </a:r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  <a:r>
                  <a:rPr lang="ru-RU" dirty="0"/>
                  <a:t> - </a:t>
                </a:r>
                <a:r>
                  <a:rPr lang="ru-RU" dirty="0" err="1"/>
                  <a:t>центроид</a:t>
                </a:r>
                <a:r>
                  <a:rPr lang="ru-RU" dirty="0"/>
                  <a:t> данного кластера.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877" y="1478569"/>
                <a:ext cx="9905999" cy="5004117"/>
              </a:xfrm>
              <a:blipFill rotWithShape="0"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1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708399" y="2015067"/>
            <a:ext cx="5317067" cy="11514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028" y="8919"/>
            <a:ext cx="9905998" cy="1478570"/>
          </a:xfrm>
        </p:spPr>
        <p:txBody>
          <a:bodyPr/>
          <a:lstStyle/>
          <a:p>
            <a:r>
              <a:rPr lang="ru-RU" dirty="0" smtClean="0"/>
              <a:t>Вычислительная сложность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2098431"/>
            <a:ext cx="9194800" cy="4232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>
                <a:solidFill>
                  <a:schemeClr val="bg1"/>
                </a:solidFill>
              </a:rPr>
              <a:t>О(</a:t>
            </a:r>
            <a:r>
              <a:rPr lang="en-US" sz="5400" i="1" dirty="0" smtClean="0">
                <a:solidFill>
                  <a:schemeClr val="bg1"/>
                </a:solidFill>
              </a:rPr>
              <a:t>n</a:t>
            </a:r>
            <a:r>
              <a:rPr lang="ru-RU" sz="5400" dirty="0" smtClean="0">
                <a:solidFill>
                  <a:schemeClr val="bg1"/>
                </a:solidFill>
              </a:rPr>
              <a:t>) </a:t>
            </a:r>
            <a:r>
              <a:rPr lang="ru-RU" sz="5400" dirty="0">
                <a:solidFill>
                  <a:schemeClr val="bg1"/>
                </a:solidFill>
              </a:rPr>
              <a:t>= </a:t>
            </a:r>
            <a:r>
              <a:rPr lang="en-US" sz="5400" i="1" dirty="0">
                <a:solidFill>
                  <a:schemeClr val="bg1"/>
                </a:solidFill>
              </a:rPr>
              <a:t>k </a:t>
            </a:r>
            <a:r>
              <a:rPr lang="ru-RU" sz="5400" dirty="0">
                <a:solidFill>
                  <a:schemeClr val="bg1"/>
                </a:solidFill>
              </a:rPr>
              <a:t>* </a:t>
            </a:r>
            <a:r>
              <a:rPr lang="en-US" sz="5400" i="1" dirty="0" smtClean="0">
                <a:solidFill>
                  <a:schemeClr val="bg1"/>
                </a:solidFill>
              </a:rPr>
              <a:t>n </a:t>
            </a:r>
            <a:r>
              <a:rPr lang="ru-RU" sz="5400" dirty="0" smtClean="0">
                <a:solidFill>
                  <a:schemeClr val="bg1"/>
                </a:solidFill>
              </a:rPr>
              <a:t>* </a:t>
            </a:r>
            <a:r>
              <a:rPr lang="en-US" sz="5400" i="1" dirty="0" smtClean="0">
                <a:solidFill>
                  <a:schemeClr val="bg1"/>
                </a:solidFill>
              </a:rPr>
              <a:t>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3200" dirty="0" smtClean="0"/>
              <a:t>где </a:t>
            </a:r>
            <a:r>
              <a:rPr lang="en-US" sz="3200" i="1" dirty="0"/>
              <a:t>k</a:t>
            </a:r>
            <a:r>
              <a:rPr lang="ru-RU" sz="3200" dirty="0"/>
              <a:t> - число кластеров, </a:t>
            </a:r>
            <a:r>
              <a:rPr lang="en-US" sz="3200" i="1" dirty="0" smtClean="0"/>
              <a:t>n</a:t>
            </a:r>
            <a:r>
              <a:rPr lang="ru-RU" sz="3200" dirty="0" smtClean="0"/>
              <a:t> </a:t>
            </a:r>
            <a:r>
              <a:rPr lang="ru-RU" sz="3200" dirty="0"/>
              <a:t>- число </a:t>
            </a:r>
            <a:r>
              <a:rPr lang="ru-RU" sz="3200" dirty="0" smtClean="0"/>
              <a:t>записей</a:t>
            </a:r>
            <a:r>
              <a:rPr lang="en-US" sz="3200" dirty="0" smtClean="0"/>
              <a:t>,</a:t>
            </a:r>
            <a:r>
              <a:rPr lang="ru-RU" sz="3200" dirty="0" smtClean="0"/>
              <a:t> </a:t>
            </a:r>
            <a:r>
              <a:rPr lang="en-US" sz="3200" i="1" dirty="0" smtClean="0"/>
              <a:t>l</a:t>
            </a:r>
            <a:r>
              <a:rPr lang="ru-RU" sz="3200" dirty="0" smtClean="0"/>
              <a:t> </a:t>
            </a:r>
            <a:r>
              <a:rPr lang="ru-RU" sz="3200" dirty="0"/>
              <a:t>- число итераций.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874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126832" y="1816768"/>
            <a:ext cx="4138863" cy="11069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028" y="8918"/>
            <a:ext cx="9905998" cy="1478570"/>
          </a:xfrm>
        </p:spPr>
        <p:txBody>
          <a:bodyPr/>
          <a:lstStyle/>
          <a:p>
            <a:r>
              <a:rPr lang="ru-RU" b="1" dirty="0" smtClean="0"/>
              <a:t>Метрики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00028" y="1264748"/>
                <a:ext cx="9905999" cy="445025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Евклидово </a:t>
                </a:r>
                <a:r>
                  <a:rPr lang="ru-RU" dirty="0" smtClean="0"/>
                  <a:t>расстояние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chemeClr val="bg1"/>
                              </a:solidFill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</a:rPr>
                            <m:t>𝑒</m:t>
                          </m:r>
                        </m:sub>
                      </m:sSub>
                      <m:r>
                        <a:rPr lang="ru-RU" sz="2000" i="1">
                          <a:solidFill>
                            <a:schemeClr val="bg1"/>
                          </a:solidFill>
                        </a:rPr>
                        <m:t>=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chemeClr val="bg1"/>
                              </a:solidFill>
                            </a:rPr>
                            <m:t>𝑥</m:t>
                          </m:r>
                          <m:r>
                            <a:rPr lang="ru-RU" sz="2000" i="1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r>
                            <a:rPr lang="ru-RU" sz="2000" i="1">
                              <a:solidFill>
                                <a:schemeClr val="bg1"/>
                              </a:solidFill>
                            </a:rPr>
                            <m:t>𝑦</m:t>
                          </m:r>
                        </m:e>
                      </m:d>
                      <m:r>
                        <a:rPr lang="ru-RU" sz="2000" i="1">
                          <a:solidFill>
                            <a:schemeClr val="bg1"/>
                          </a:solidFill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chemeClr val="bg1"/>
                              </a:solidFill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ru-RU" sz="2000" dirty="0" smtClean="0"/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ru-RU" dirty="0"/>
                  <a:t>х = (х</a:t>
                </a:r>
                <a:r>
                  <a:rPr lang="ru-RU" baseline="-25000" dirty="0"/>
                  <a:t>1</a:t>
                </a:r>
                <a:r>
                  <a:rPr lang="ru-RU" dirty="0"/>
                  <a:t>, х</a:t>
                </a:r>
                <a:r>
                  <a:rPr lang="ru-RU" baseline="-25000" dirty="0"/>
                  <a:t>2</a:t>
                </a:r>
                <a:r>
                  <a:rPr lang="ru-RU" dirty="0"/>
                  <a:t>, ..., х</a:t>
                </a:r>
                <a:r>
                  <a:rPr lang="en-US" baseline="-25000" dirty="0"/>
                  <a:t>m</a:t>
                </a:r>
                <a:r>
                  <a:rPr lang="ru-RU" dirty="0"/>
                  <a:t>), у = (у</a:t>
                </a:r>
                <a:r>
                  <a:rPr lang="ru-RU" baseline="-25000" dirty="0"/>
                  <a:t>1</a:t>
                </a:r>
                <a:r>
                  <a:rPr lang="ru-RU" dirty="0"/>
                  <a:t>, </a:t>
                </a:r>
                <a:r>
                  <a:rPr lang="en-US" dirty="0"/>
                  <a:t>y</a:t>
                </a:r>
                <a:r>
                  <a:rPr lang="ru-RU" baseline="-25000" dirty="0"/>
                  <a:t>2</a:t>
                </a:r>
                <a:r>
                  <a:rPr lang="ru-RU" dirty="0"/>
                  <a:t>,</a:t>
                </a:r>
                <a:r>
                  <a:rPr lang="ru-RU" baseline="-25000" dirty="0"/>
                  <a:t> </a:t>
                </a:r>
                <a:r>
                  <a:rPr lang="ru-RU" dirty="0"/>
                  <a:t>…,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m</a:t>
                </a:r>
                <a:r>
                  <a:rPr lang="ru-RU" dirty="0"/>
                  <a:t>) наборы (векторы) значений признаков двух записей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r>
                  <a:rPr lang="ru-RU" dirty="0"/>
                  <a:t>Расстояние </a:t>
                </a:r>
                <a:r>
                  <a:rPr lang="ru-RU" dirty="0" smtClean="0"/>
                  <a:t>Манхэттена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028" y="1264748"/>
                <a:ext cx="9905999" cy="4450252"/>
              </a:xfrm>
              <a:blipFill rotWithShape="0">
                <a:blip r:embed="rId2"/>
                <a:stretch>
                  <a:fillRect l="-1292" t="-20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остранств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52" y="1487488"/>
            <a:ext cx="6124074" cy="470029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00028" y="8918"/>
            <a:ext cx="9905998" cy="1478570"/>
          </a:xfrm>
        </p:spPr>
        <p:txBody>
          <a:bodyPr/>
          <a:lstStyle/>
          <a:p>
            <a:r>
              <a:rPr lang="ru-RU" b="1" dirty="0" smtClean="0"/>
              <a:t>Метрики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9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028" y="8918"/>
            <a:ext cx="9905998" cy="1478570"/>
          </a:xfrm>
        </p:spPr>
        <p:txBody>
          <a:bodyPr/>
          <a:lstStyle/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53354"/>
              </p:ext>
            </p:extLst>
          </p:nvPr>
        </p:nvGraphicFramePr>
        <p:xfrm>
          <a:off x="2731475" y="1280405"/>
          <a:ext cx="6787663" cy="1021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501"/>
                <a:gridCol w="864143"/>
                <a:gridCol w="822680"/>
                <a:gridCol w="869597"/>
                <a:gridCol w="817226"/>
                <a:gridCol w="879418"/>
                <a:gridCol w="822680"/>
                <a:gridCol w="879418"/>
              </a:tblGrid>
              <a:tr h="510962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</a:tr>
              <a:tr h="510962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(1; 3)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(3; 3)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(4; 3)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(5; 3)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(1; 2)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(4; 2)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(1; 1)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(2; 1)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29508" y="3048000"/>
            <a:ext cx="90971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 smtClean="0"/>
              <a:t>1 ШАГ. </a:t>
            </a:r>
          </a:p>
          <a:p>
            <a:pPr marL="444500" lvl="0"/>
            <a:r>
              <a:rPr lang="ru-RU" sz="2000" dirty="0" smtClean="0"/>
              <a:t>Определим </a:t>
            </a:r>
            <a:r>
              <a:rPr lang="ru-RU" sz="2000" dirty="0"/>
              <a:t>число кластеров, на которое требуется разбить исходное множество </a:t>
            </a:r>
            <a:r>
              <a:rPr lang="ru-RU" sz="2000" i="1" dirty="0"/>
              <a:t>к</a:t>
            </a:r>
            <a:r>
              <a:rPr lang="ru-RU" sz="2000" dirty="0"/>
              <a:t> = 2</a:t>
            </a:r>
            <a:r>
              <a:rPr lang="ru-RU" sz="2000" dirty="0" smtClean="0"/>
              <a:t>.</a:t>
            </a:r>
          </a:p>
          <a:p>
            <a:pPr lvl="0"/>
            <a:endParaRPr lang="ru-RU" sz="2000" dirty="0"/>
          </a:p>
          <a:p>
            <a:pPr lvl="0"/>
            <a:r>
              <a:rPr lang="ru-RU" sz="2000" dirty="0" smtClean="0"/>
              <a:t>2. ШАГ. </a:t>
            </a:r>
          </a:p>
          <a:p>
            <a:pPr marL="444500" lvl="0"/>
            <a:r>
              <a:rPr lang="ru-RU" sz="2000" dirty="0" smtClean="0"/>
              <a:t>Случайным </a:t>
            </a:r>
            <a:r>
              <a:rPr lang="ru-RU" sz="2000" dirty="0"/>
              <a:t>образом выберем две точки, которые будут начальными центрами кластеров </a:t>
            </a:r>
            <a:r>
              <a:rPr lang="en-US" sz="2000" i="1" dirty="0"/>
              <a:t>m</a:t>
            </a:r>
            <a:r>
              <a:rPr lang="en-US" sz="2000" i="1" baseline="-25000" dirty="0"/>
              <a:t>l</a:t>
            </a:r>
            <a:r>
              <a:rPr lang="en-US" sz="2000" baseline="-25000" dirty="0"/>
              <a:t> </a:t>
            </a:r>
            <a:r>
              <a:rPr lang="ru-RU" sz="2000" dirty="0"/>
              <a:t>= (</a:t>
            </a:r>
            <a:r>
              <a:rPr lang="en-US" sz="2000" dirty="0"/>
              <a:t>l</a:t>
            </a:r>
            <a:r>
              <a:rPr lang="ru-RU" sz="2000" dirty="0"/>
              <a:t>; </a:t>
            </a:r>
            <a:r>
              <a:rPr lang="en-US" sz="2000" dirty="0"/>
              <a:t>l</a:t>
            </a:r>
            <a:r>
              <a:rPr lang="ru-RU" sz="2000" dirty="0"/>
              <a:t>) и </a:t>
            </a:r>
            <a:r>
              <a:rPr lang="en-US" sz="2000" i="1" dirty="0"/>
              <a:t>m</a:t>
            </a:r>
            <a:r>
              <a:rPr lang="ru-RU" sz="2000" i="1" baseline="-25000" dirty="0"/>
              <a:t>2</a:t>
            </a:r>
            <a:r>
              <a:rPr lang="ru-RU" sz="2000" baseline="-25000" dirty="0"/>
              <a:t> </a:t>
            </a:r>
            <a:r>
              <a:rPr lang="ru-RU" sz="2000" dirty="0"/>
              <a:t>= (2; 1).</a:t>
            </a:r>
          </a:p>
        </p:txBody>
      </p:sp>
    </p:spTree>
    <p:extLst>
      <p:ext uri="{BB962C8B-B14F-4D97-AF65-F5344CB8AC3E}">
        <p14:creationId xmlns:p14="http://schemas.microsoft.com/office/powerpoint/2010/main" val="1610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334125"/>
            <a:ext cx="9905999" cy="421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3 ШАГ. 1проход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00028" y="8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423621"/>
              </p:ext>
            </p:extLst>
          </p:nvPr>
        </p:nvGraphicFramePr>
        <p:xfrm>
          <a:off x="2731475" y="1280405"/>
          <a:ext cx="6787663" cy="1021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501"/>
                <a:gridCol w="864143"/>
                <a:gridCol w="822680"/>
                <a:gridCol w="869597"/>
                <a:gridCol w="817226"/>
                <a:gridCol w="879418"/>
                <a:gridCol w="822680"/>
                <a:gridCol w="879418"/>
              </a:tblGrid>
              <a:tr h="510962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</a:tr>
              <a:tr h="510962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(1; 3)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(3; 3)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(4; 3)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(5; 3)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(1; 2)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(4; 2)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(1; 1)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(2; 1)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82551"/>
              </p:ext>
            </p:extLst>
          </p:nvPr>
        </p:nvGraphicFramePr>
        <p:xfrm>
          <a:off x="1714466" y="2875546"/>
          <a:ext cx="8921449" cy="3453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767"/>
                <a:gridCol w="2338618"/>
                <a:gridCol w="2353705"/>
                <a:gridCol w="2809359"/>
              </a:tblGrid>
              <a:tr h="538621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Точка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Расстояние от </a:t>
                      </a:r>
                      <a:r>
                        <a:rPr lang="en-US" sz="1400" dirty="0">
                          <a:effectLst/>
                        </a:rPr>
                        <a:t>m</a:t>
                      </a:r>
                      <a:r>
                        <a:rPr lang="ru-RU" sz="1400" baseline="-250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Расстояние от </a:t>
                      </a:r>
                      <a:r>
                        <a:rPr lang="en-US" sz="1400" dirty="0">
                          <a:effectLst/>
                        </a:rPr>
                        <a:t>m</a:t>
                      </a:r>
                      <a:r>
                        <a:rPr lang="ru-RU" sz="1400" baseline="-250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Принадлежит к </a:t>
                      </a:r>
                      <a:r>
                        <a:rPr lang="ru-RU" sz="1400" dirty="0">
                          <a:effectLst/>
                        </a:rPr>
                        <a:t>кластеру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55863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2,00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2,24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55863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2,83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2,24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2399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3,61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2,83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58767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4,47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3,61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90723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6031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3,16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2,24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2399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2399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141413" y="3441032"/>
            <a:ext cx="10203920" cy="15881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7063"/>
                <a:ext cx="9905999" cy="46241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200" dirty="0" smtClean="0"/>
                  <a:t>Кластер </a:t>
                </a:r>
                <a:r>
                  <a:rPr lang="ru-RU" sz="2200" dirty="0"/>
                  <a:t>1 содержит точки А, Е, </a:t>
                </a:r>
                <a:r>
                  <a:rPr lang="en-US" sz="2200" dirty="0"/>
                  <a:t>G</a:t>
                </a:r>
                <a:r>
                  <a:rPr lang="ru-RU" sz="2200" dirty="0"/>
                  <a:t>, а кластер 2 - точки В, С, </a:t>
                </a:r>
                <a:r>
                  <a:rPr lang="en-US" sz="2200" dirty="0"/>
                  <a:t>D</a:t>
                </a:r>
                <a:r>
                  <a:rPr lang="ru-RU" sz="2200" dirty="0"/>
                  <a:t>, </a:t>
                </a:r>
                <a:r>
                  <a:rPr lang="en-US" sz="2200" dirty="0"/>
                  <a:t>F</a:t>
                </a:r>
                <a:r>
                  <a:rPr lang="ru-RU" sz="2200" dirty="0"/>
                  <a:t>, Н</a:t>
                </a:r>
                <a:r>
                  <a:rPr lang="ru-RU" sz="2200" dirty="0" smtClean="0"/>
                  <a:t>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Сумма </a:t>
                </a:r>
                <a:r>
                  <a:rPr lang="ru-RU" dirty="0"/>
                  <a:t>квадратичных ошибок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</a:rPr>
                      <m:t>𝐸</m:t>
                    </m:r>
                    <m:r>
                      <a:rPr lang="en-US" sz="2800" i="1" smtClean="0">
                        <a:solidFill>
                          <a:schemeClr val="bg1"/>
                        </a:solidFill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solidFill>
                              <a:schemeClr val="bg1"/>
                            </a:solidFill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</a:rPr>
                              <m:t>𝑝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</a:rPr>
                              <m:t>𝜖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</a:rPr>
                                      <m:t>𝑝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ru-RU" sz="28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sz="28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2,24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2,83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3,61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2,24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7063"/>
                <a:ext cx="9905999" cy="4624138"/>
              </a:xfrm>
              <a:blipFill rotWithShape="0"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1200028" y="8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7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896533" y="4555067"/>
            <a:ext cx="9209493" cy="406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39067" y="2997200"/>
            <a:ext cx="5943600" cy="406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270000"/>
            <a:ext cx="9905999" cy="4521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4 ШАГ. 1 проход.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00028" y="8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20161" y="2162016"/>
            <a:ext cx="101453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Центроид</a:t>
            </a:r>
            <a:r>
              <a:rPr lang="ru-RU" sz="2800" dirty="0" smtClean="0"/>
              <a:t> для первого кластера вычисляется как:</a:t>
            </a:r>
          </a:p>
          <a:p>
            <a:endParaRPr lang="ru-RU" sz="2800" dirty="0" smtClean="0"/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[(1 +1 +1) / 3, (3 + 2 +1) / 3)] = (1;2)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800" dirty="0" err="1" smtClean="0"/>
              <a:t>Центроид</a:t>
            </a:r>
            <a:r>
              <a:rPr lang="ru-RU" sz="2800" dirty="0" smtClean="0"/>
              <a:t> для кластера 2 будет равен:</a:t>
            </a:r>
          </a:p>
          <a:p>
            <a:endParaRPr lang="ru-RU" sz="2800" dirty="0" smtClean="0"/>
          </a:p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[(3</a:t>
            </a:r>
            <a:r>
              <a:rPr lang="ru-RU" sz="2400" dirty="0" smtClean="0">
                <a:solidFill>
                  <a:schemeClr val="bg1"/>
                </a:solidFill>
              </a:rPr>
              <a:t> + </a:t>
            </a:r>
            <a:r>
              <a:rPr lang="ru-RU" sz="2400" b="1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 + </a:t>
            </a:r>
            <a:r>
              <a:rPr lang="ru-RU" sz="2400" b="1" dirty="0" smtClean="0">
                <a:solidFill>
                  <a:schemeClr val="bg1"/>
                </a:solidFill>
              </a:rPr>
              <a:t>5</a:t>
            </a:r>
            <a:r>
              <a:rPr lang="ru-RU" sz="2400" dirty="0" smtClean="0">
                <a:solidFill>
                  <a:schemeClr val="bg1"/>
                </a:solidFill>
              </a:rPr>
              <a:t> + </a:t>
            </a:r>
            <a:r>
              <a:rPr lang="ru-RU" sz="2400" b="1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 + </a:t>
            </a:r>
            <a:r>
              <a:rPr lang="ru-RU" sz="2400" b="1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) / </a:t>
            </a:r>
            <a:r>
              <a:rPr lang="ru-RU" sz="2400" b="1" dirty="0" smtClean="0">
                <a:solidFill>
                  <a:schemeClr val="bg1"/>
                </a:solidFill>
              </a:rPr>
              <a:t>5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b="1" dirty="0" smtClean="0">
                <a:solidFill>
                  <a:schemeClr val="bg1"/>
                </a:solidFill>
              </a:rPr>
              <a:t>(3</a:t>
            </a:r>
            <a:r>
              <a:rPr lang="ru-RU" sz="2400" dirty="0" smtClean="0">
                <a:solidFill>
                  <a:schemeClr val="bg1"/>
                </a:solidFill>
              </a:rPr>
              <a:t> + </a:t>
            </a:r>
            <a:r>
              <a:rPr lang="ru-RU" sz="2400" b="1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 + </a:t>
            </a:r>
            <a:r>
              <a:rPr lang="ru-RU" sz="2400" b="1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 + </a:t>
            </a:r>
            <a:r>
              <a:rPr lang="ru-RU" sz="2400" b="1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 +</a:t>
            </a:r>
            <a:r>
              <a:rPr lang="ru-RU" sz="2400" b="1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) / </a:t>
            </a:r>
            <a:r>
              <a:rPr lang="ru-RU" sz="2400" b="1" dirty="0" smtClean="0">
                <a:solidFill>
                  <a:schemeClr val="bg1"/>
                </a:solidFill>
              </a:rPr>
              <a:t>5]</a:t>
            </a:r>
            <a:r>
              <a:rPr lang="ru-RU" sz="2400" dirty="0" smtClean="0">
                <a:solidFill>
                  <a:schemeClr val="bg1"/>
                </a:solidFill>
              </a:rPr>
              <a:t> = (</a:t>
            </a:r>
            <a:r>
              <a:rPr lang="ru-RU" sz="2400" b="1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,</a:t>
            </a:r>
            <a:r>
              <a:rPr lang="ru-RU" sz="2400" b="1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; </a:t>
            </a:r>
            <a:r>
              <a:rPr lang="ru-RU" sz="2400" b="1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,</a:t>
            </a:r>
            <a:r>
              <a:rPr lang="ru-RU" sz="2400" b="1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850" y="15464"/>
            <a:ext cx="9905998" cy="1478570"/>
          </a:xfrm>
        </p:spPr>
        <p:txBody>
          <a:bodyPr/>
          <a:lstStyle/>
          <a:p>
            <a:r>
              <a:rPr lang="ru-RU" altLang="ru-RU" dirty="0"/>
              <a:t>Что такое кластеризация?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1750" y="1264748"/>
            <a:ext cx="9905999" cy="1789950"/>
          </a:xfrm>
        </p:spPr>
        <p:txBody>
          <a:bodyPr/>
          <a:lstStyle/>
          <a:p>
            <a:r>
              <a:rPr lang="ru-RU" altLang="ru-RU" b="1" u="sng" dirty="0"/>
              <a:t>Кластеризация</a:t>
            </a:r>
            <a:r>
              <a:rPr lang="ru-RU" altLang="ru-RU" dirty="0"/>
              <a:t> – это автоматическое разбиение элементов некоторого множества (объекты, данные, вектора характеристик) на группы (кластеры) по принципу схожести.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 descr="http://thardes.de/wp-content/uploads/2013/06/k-means-result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6" t="6083" r="4543" b="8017"/>
          <a:stretch/>
        </p:blipFill>
        <p:spPr bwMode="auto">
          <a:xfrm>
            <a:off x="3791884" y="3054698"/>
            <a:ext cx="4266894" cy="3255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34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59568"/>
            <a:ext cx="9905999" cy="443163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3 ШАГ. 2 проход.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00028" y="8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64645"/>
              </p:ext>
            </p:extLst>
          </p:nvPr>
        </p:nvGraphicFramePr>
        <p:xfrm>
          <a:off x="1586581" y="2338136"/>
          <a:ext cx="8921449" cy="3453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767"/>
                <a:gridCol w="2338618"/>
                <a:gridCol w="2353705"/>
                <a:gridCol w="2809359"/>
              </a:tblGrid>
              <a:tr h="538621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Точка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Расстояние от </a:t>
                      </a:r>
                      <a:r>
                        <a:rPr lang="en-US" sz="1400" dirty="0">
                          <a:effectLst/>
                        </a:rPr>
                        <a:t>m</a:t>
                      </a:r>
                      <a:r>
                        <a:rPr lang="ru-RU" sz="1400" baseline="-250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Расстояние от </a:t>
                      </a:r>
                      <a:r>
                        <a:rPr lang="en-US" sz="1400" dirty="0">
                          <a:effectLst/>
                        </a:rPr>
                        <a:t>m</a:t>
                      </a:r>
                      <a:r>
                        <a:rPr lang="ru-RU" sz="1400" baseline="-250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Принадлежит к </a:t>
                      </a:r>
                      <a:r>
                        <a:rPr lang="ru-RU" sz="1400" dirty="0">
                          <a:effectLst/>
                        </a:rPr>
                        <a:t>кластеру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55863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2,67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55863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2,24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0,75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2399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3,16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0,75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58767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4,12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1,52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90723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2,63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6031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0,57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2399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2,95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2399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1,41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2,13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6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093495" y="4235115"/>
            <a:ext cx="8085221" cy="40907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93497" y="5318841"/>
            <a:ext cx="8085221" cy="40907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79095"/>
                <a:ext cx="9905999" cy="5426242"/>
              </a:xfrm>
            </p:spPr>
            <p:txBody>
              <a:bodyPr/>
              <a:lstStyle/>
              <a:p>
                <a:r>
                  <a:rPr lang="ru-RU" dirty="0" smtClean="0"/>
                  <a:t>Новая сумма квадратов ошибок: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=7,83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i="1" dirty="0" smtClean="0"/>
              </a:p>
              <a:p>
                <a:r>
                  <a:rPr lang="ru-RU" dirty="0" smtClean="0"/>
                  <a:t>ШАГ 4. Проход 2.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Новый </a:t>
                </a:r>
                <a:r>
                  <a:rPr lang="ru-RU" dirty="0" err="1"/>
                  <a:t>центроид</a:t>
                </a:r>
                <a:r>
                  <a:rPr lang="ru-RU" dirty="0"/>
                  <a:t> для 1-го </a:t>
                </a:r>
                <a:r>
                  <a:rPr lang="ru-RU" dirty="0" smtClean="0"/>
                  <a:t>кластера: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>
                    <a:solidFill>
                      <a:schemeClr val="bg1"/>
                    </a:solidFill>
                  </a:rPr>
                  <a:t>[(1</a:t>
                </a:r>
                <a:r>
                  <a:rPr lang="ru-RU" b="1" dirty="0">
                    <a:solidFill>
                      <a:schemeClr val="bg1"/>
                    </a:solidFill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</a:rPr>
                  <a:t>+1</a:t>
                </a:r>
                <a:r>
                  <a:rPr lang="ru-RU" b="1" dirty="0">
                    <a:solidFill>
                      <a:schemeClr val="bg1"/>
                    </a:solidFill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</a:rPr>
                  <a:t>+1</a:t>
                </a:r>
                <a:r>
                  <a:rPr lang="ru-RU" b="1" dirty="0">
                    <a:solidFill>
                      <a:schemeClr val="bg1"/>
                    </a:solidFill>
                  </a:rPr>
                  <a:t> + </a:t>
                </a:r>
                <a:r>
                  <a:rPr lang="ru-RU" dirty="0">
                    <a:solidFill>
                      <a:schemeClr val="bg1"/>
                    </a:solidFill>
                  </a:rPr>
                  <a:t>2)</a:t>
                </a:r>
                <a:r>
                  <a:rPr lang="ru-RU" b="1" dirty="0">
                    <a:solidFill>
                      <a:schemeClr val="bg1"/>
                    </a:solidFill>
                  </a:rPr>
                  <a:t> / </a:t>
                </a:r>
                <a:r>
                  <a:rPr lang="ru-RU" dirty="0">
                    <a:solidFill>
                      <a:schemeClr val="bg1"/>
                    </a:solidFill>
                  </a:rPr>
                  <a:t>4</a:t>
                </a:r>
                <a:r>
                  <a:rPr lang="ru-RU" b="1" dirty="0">
                    <a:solidFill>
                      <a:schemeClr val="bg1"/>
                    </a:solidFill>
                  </a:rPr>
                  <a:t>, </a:t>
                </a:r>
                <a:r>
                  <a:rPr lang="ru-RU" dirty="0">
                    <a:solidFill>
                      <a:schemeClr val="bg1"/>
                    </a:solidFill>
                  </a:rPr>
                  <a:t>(3</a:t>
                </a:r>
                <a:r>
                  <a:rPr lang="ru-RU" b="1" dirty="0">
                    <a:solidFill>
                      <a:schemeClr val="bg1"/>
                    </a:solidFill>
                  </a:rPr>
                  <a:t> + </a:t>
                </a:r>
                <a:r>
                  <a:rPr lang="ru-RU" dirty="0">
                    <a:solidFill>
                      <a:schemeClr val="bg1"/>
                    </a:solidFill>
                  </a:rPr>
                  <a:t>2</a:t>
                </a:r>
                <a:r>
                  <a:rPr lang="ru-RU" b="1" dirty="0">
                    <a:solidFill>
                      <a:schemeClr val="bg1"/>
                    </a:solidFill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</a:rPr>
                  <a:t>+1</a:t>
                </a:r>
                <a:r>
                  <a:rPr lang="ru-RU" b="1" dirty="0">
                    <a:solidFill>
                      <a:schemeClr val="bg1"/>
                    </a:solidFill>
                  </a:rPr>
                  <a:t> +</a:t>
                </a:r>
                <a:r>
                  <a:rPr lang="ru-RU" dirty="0">
                    <a:solidFill>
                      <a:schemeClr val="bg1"/>
                    </a:solidFill>
                  </a:rPr>
                  <a:t>1</a:t>
                </a:r>
                <a:r>
                  <a:rPr lang="ru-RU" b="1" dirty="0">
                    <a:solidFill>
                      <a:schemeClr val="bg1"/>
                    </a:solidFill>
                  </a:rPr>
                  <a:t>) / </a:t>
                </a:r>
                <a:r>
                  <a:rPr lang="ru-RU" dirty="0">
                    <a:solidFill>
                      <a:schemeClr val="bg1"/>
                    </a:solidFill>
                  </a:rPr>
                  <a:t>4</a:t>
                </a:r>
                <a:r>
                  <a:rPr lang="ru-RU" b="1" dirty="0">
                    <a:solidFill>
                      <a:schemeClr val="bg1"/>
                    </a:solidFill>
                  </a:rPr>
                  <a:t>)</a:t>
                </a:r>
                <a:r>
                  <a:rPr lang="ru-RU" dirty="0">
                    <a:solidFill>
                      <a:schemeClr val="bg1"/>
                    </a:solidFill>
                  </a:rPr>
                  <a:t>] </a:t>
                </a:r>
                <a:r>
                  <a:rPr lang="ru-RU" b="1" dirty="0">
                    <a:solidFill>
                      <a:schemeClr val="bg1"/>
                    </a:solidFill>
                  </a:rPr>
                  <a:t>= </a:t>
                </a:r>
                <a:r>
                  <a:rPr lang="ru-RU" dirty="0">
                    <a:solidFill>
                      <a:schemeClr val="bg1"/>
                    </a:solidFill>
                  </a:rPr>
                  <a:t>(1,25;</a:t>
                </a:r>
                <a:r>
                  <a:rPr lang="ru-RU" b="1" dirty="0">
                    <a:solidFill>
                      <a:schemeClr val="bg1"/>
                    </a:solidFill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</a:rPr>
                  <a:t>1,75)</a:t>
                </a:r>
                <a:endParaRPr lang="ru-RU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</a:t>
                </a:r>
                <a:r>
                  <a:rPr lang="ru-RU" dirty="0" err="1" smtClean="0"/>
                  <a:t>Центроид</a:t>
                </a:r>
                <a:r>
                  <a:rPr lang="ru-RU" dirty="0" smtClean="0"/>
                  <a:t> </a:t>
                </a:r>
                <a:r>
                  <a:rPr lang="ru-RU" dirty="0"/>
                  <a:t>для кластера 2 будет:</a:t>
                </a:r>
              </a:p>
              <a:p>
                <a:pPr marL="0" indent="0" algn="ctr">
                  <a:buNone/>
                </a:pPr>
                <a:r>
                  <a:rPr lang="ru-RU" dirty="0">
                    <a:solidFill>
                      <a:schemeClr val="bg1"/>
                    </a:solidFill>
                  </a:rPr>
                  <a:t>[(3</a:t>
                </a:r>
                <a:r>
                  <a:rPr lang="ru-RU" b="1" dirty="0">
                    <a:solidFill>
                      <a:schemeClr val="bg1"/>
                    </a:solidFill>
                  </a:rPr>
                  <a:t> + </a:t>
                </a:r>
                <a:r>
                  <a:rPr lang="ru-RU" dirty="0">
                    <a:solidFill>
                      <a:schemeClr val="bg1"/>
                    </a:solidFill>
                  </a:rPr>
                  <a:t>4</a:t>
                </a:r>
                <a:r>
                  <a:rPr lang="ru-RU" b="1" dirty="0">
                    <a:solidFill>
                      <a:schemeClr val="bg1"/>
                    </a:solidFill>
                  </a:rPr>
                  <a:t> + </a:t>
                </a:r>
                <a:r>
                  <a:rPr lang="ru-RU" dirty="0">
                    <a:solidFill>
                      <a:schemeClr val="bg1"/>
                    </a:solidFill>
                  </a:rPr>
                  <a:t>5</a:t>
                </a:r>
                <a:r>
                  <a:rPr lang="ru-RU" b="1" dirty="0">
                    <a:solidFill>
                      <a:schemeClr val="bg1"/>
                    </a:solidFill>
                  </a:rPr>
                  <a:t> + </a:t>
                </a:r>
                <a:r>
                  <a:rPr lang="ru-RU" dirty="0">
                    <a:solidFill>
                      <a:schemeClr val="bg1"/>
                    </a:solidFill>
                  </a:rPr>
                  <a:t>4</a:t>
                </a:r>
                <a:r>
                  <a:rPr lang="ru-RU" b="1" dirty="0">
                    <a:solidFill>
                      <a:schemeClr val="bg1"/>
                    </a:solidFill>
                  </a:rPr>
                  <a:t>) / </a:t>
                </a:r>
                <a:r>
                  <a:rPr lang="ru-RU" dirty="0">
                    <a:solidFill>
                      <a:schemeClr val="bg1"/>
                    </a:solidFill>
                  </a:rPr>
                  <a:t>4, (3</a:t>
                </a:r>
                <a:r>
                  <a:rPr lang="ru-RU" b="1" dirty="0">
                    <a:solidFill>
                      <a:schemeClr val="bg1"/>
                    </a:solidFill>
                  </a:rPr>
                  <a:t> + </a:t>
                </a:r>
                <a:r>
                  <a:rPr lang="ru-RU" dirty="0">
                    <a:solidFill>
                      <a:schemeClr val="bg1"/>
                    </a:solidFill>
                  </a:rPr>
                  <a:t>3</a:t>
                </a:r>
                <a:r>
                  <a:rPr lang="ru-RU" b="1" dirty="0">
                    <a:solidFill>
                      <a:schemeClr val="bg1"/>
                    </a:solidFill>
                  </a:rPr>
                  <a:t> + </a:t>
                </a:r>
                <a:r>
                  <a:rPr lang="ru-RU" dirty="0">
                    <a:solidFill>
                      <a:schemeClr val="bg1"/>
                    </a:solidFill>
                  </a:rPr>
                  <a:t>2</a:t>
                </a:r>
                <a:r>
                  <a:rPr lang="ru-RU" b="1" dirty="0">
                    <a:solidFill>
                      <a:schemeClr val="bg1"/>
                    </a:solidFill>
                  </a:rPr>
                  <a:t> + </a:t>
                </a:r>
                <a:r>
                  <a:rPr lang="ru-RU" dirty="0">
                    <a:solidFill>
                      <a:schemeClr val="bg1"/>
                    </a:solidFill>
                  </a:rPr>
                  <a:t>4</a:t>
                </a:r>
                <a:r>
                  <a:rPr lang="ru-RU" b="1" dirty="0">
                    <a:solidFill>
                      <a:schemeClr val="bg1"/>
                    </a:solidFill>
                  </a:rPr>
                  <a:t>) / </a:t>
                </a:r>
                <a:r>
                  <a:rPr lang="ru-RU" dirty="0">
                    <a:solidFill>
                      <a:schemeClr val="bg1"/>
                    </a:solidFill>
                  </a:rPr>
                  <a:t>4)]</a:t>
                </a:r>
                <a:r>
                  <a:rPr lang="ru-RU" b="1" dirty="0">
                    <a:solidFill>
                      <a:schemeClr val="bg1"/>
                    </a:solidFill>
                  </a:rPr>
                  <a:t> =</a:t>
                </a:r>
                <a:r>
                  <a:rPr lang="ru-RU" dirty="0">
                    <a:solidFill>
                      <a:schemeClr val="bg1"/>
                    </a:solidFill>
                  </a:rPr>
                  <a:t> (4; 2,75)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79095"/>
                <a:ext cx="9905999" cy="5426242"/>
              </a:xfrm>
              <a:blipFill rotWithShape="0">
                <a:blip r:embed="rId2"/>
                <a:stretch>
                  <a:fillRect l="-1231" t="-1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1200028" y="8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4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00667"/>
            <a:ext cx="9905999" cy="469053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ШАГ 3. Проход 3.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00028" y="8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34261"/>
              </p:ext>
            </p:extLst>
          </p:nvPr>
        </p:nvGraphicFramePr>
        <p:xfrm>
          <a:off x="1586581" y="2338136"/>
          <a:ext cx="8921449" cy="3453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767"/>
                <a:gridCol w="2338618"/>
                <a:gridCol w="2353705"/>
                <a:gridCol w="2809359"/>
              </a:tblGrid>
              <a:tr h="538621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Точка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Расстояние от </a:t>
                      </a:r>
                      <a:r>
                        <a:rPr lang="en-US" sz="1400" dirty="0">
                          <a:effectLst/>
                        </a:rPr>
                        <a:t>m</a:t>
                      </a:r>
                      <a:r>
                        <a:rPr lang="ru-RU" sz="1400" baseline="-250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Расстояние от </a:t>
                      </a:r>
                      <a:r>
                        <a:rPr lang="en-US" sz="1400" dirty="0">
                          <a:effectLst/>
                        </a:rPr>
                        <a:t>m</a:t>
                      </a:r>
                      <a:r>
                        <a:rPr lang="ru-RU" sz="1400" baseline="-250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Принадлежит к </a:t>
                      </a:r>
                      <a:r>
                        <a:rPr lang="ru-RU" sz="1400" dirty="0">
                          <a:effectLst/>
                        </a:rPr>
                        <a:t>кластеру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55863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1,27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3,01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55863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2,15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1,03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2399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3,02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0,25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58767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3,95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1,03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90723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0,35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3,09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6031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2,76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0,75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2399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3,47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  <a:tr h="362399"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1,06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2,66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tint val="20000"/>
                        <a:alpha val="73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0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866274"/>
                <a:ext cx="10264525" cy="5739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𝐸</m:t>
                      </m:r>
                      <m:r>
                        <a:rPr lang="en-US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en-US" i="1"/>
                                <m:t>𝑝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𝜖</m:t>
                              </m:r>
                              <m:r>
                                <a:rPr lang="en-US" i="1"/>
                                <m:t> 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𝑐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/>
                                      </m:ctrlPr>
                                    </m:dPr>
                                    <m:e>
                                      <m:r>
                                        <a:rPr lang="en-US" i="1"/>
                                        <m:t>𝑝</m:t>
                                      </m:r>
                                      <m:r>
                                        <a:rPr lang="en-US" i="1"/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ru-RU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  <m:r>
                                <a:rPr lang="en-US" i="1"/>
                                <m:t>=6,25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ШАГ 4. Проход 3 – алгоритм завершает свою работу.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Вычислительная </a:t>
                </a:r>
                <a:r>
                  <a:rPr lang="ru-RU" dirty="0"/>
                  <a:t>сложность </a:t>
                </a:r>
                <a:r>
                  <a:rPr lang="ru-RU" dirty="0" smtClean="0"/>
                  <a:t>алгоритма</a:t>
                </a:r>
                <a:r>
                  <a:rPr lang="ru-RU" dirty="0"/>
                  <a:t>:</a:t>
                </a:r>
              </a:p>
              <a:p>
                <a:pPr marL="0" indent="0" algn="ctr">
                  <a:buNone/>
                </a:pPr>
                <a:r>
                  <a:rPr lang="ru-RU" i="1" dirty="0" smtClean="0"/>
                  <a:t>О(п</a:t>
                </a:r>
                <a:r>
                  <a:rPr lang="ru-RU" dirty="0"/>
                  <a:t>) = </a:t>
                </a:r>
                <a:r>
                  <a:rPr lang="ru-RU" i="1" dirty="0"/>
                  <a:t>к * </a:t>
                </a:r>
                <a:r>
                  <a:rPr lang="en-US" i="1" dirty="0" smtClean="0"/>
                  <a:t>n</a:t>
                </a:r>
                <a:r>
                  <a:rPr lang="ru-RU" i="1" dirty="0" smtClean="0"/>
                  <a:t> </a:t>
                </a:r>
                <a:r>
                  <a:rPr lang="ru-RU" i="1" dirty="0"/>
                  <a:t>* </a:t>
                </a:r>
                <a:r>
                  <a:rPr lang="en-US" i="1" dirty="0"/>
                  <a:t>l</a:t>
                </a:r>
                <a:endParaRPr lang="ru-RU" i="1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i="1" dirty="0"/>
                  <a:t>k</a:t>
                </a:r>
                <a:r>
                  <a:rPr lang="ru-RU" dirty="0"/>
                  <a:t> - число кластеров, </a:t>
                </a:r>
                <a:r>
                  <a:rPr lang="en-US" i="1" dirty="0"/>
                  <a:t>n</a:t>
                </a:r>
                <a:r>
                  <a:rPr lang="ru-RU" dirty="0"/>
                  <a:t> - число записей, </a:t>
                </a:r>
                <a:r>
                  <a:rPr lang="en-US" i="1" dirty="0"/>
                  <a:t>l</a:t>
                </a:r>
                <a:r>
                  <a:rPr lang="ru-RU" dirty="0"/>
                  <a:t> - число проходов:</a:t>
                </a:r>
              </a:p>
              <a:p>
                <a:pPr marL="0" indent="0" algn="ctr">
                  <a:buNone/>
                </a:pPr>
                <a:r>
                  <a:rPr lang="ru-RU" i="1" dirty="0"/>
                  <a:t>О(п)</a:t>
                </a:r>
                <a:r>
                  <a:rPr lang="ru-RU" dirty="0"/>
                  <a:t> = 2 * 8 * 3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O (n)</a:t>
                </a:r>
                <a:r>
                  <a:rPr lang="en-US" dirty="0"/>
                  <a:t> </a:t>
                </a:r>
                <a:r>
                  <a:rPr lang="ru-RU" dirty="0"/>
                  <a:t>= 48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866274"/>
                <a:ext cx="10264525" cy="5739063"/>
              </a:xfrm>
              <a:blipFill rotWithShape="0">
                <a:blip r:embed="rId2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1200028" y="8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9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8150" y="28962"/>
            <a:ext cx="9905998" cy="1478570"/>
          </a:xfrm>
        </p:spPr>
        <p:txBody>
          <a:bodyPr/>
          <a:lstStyle/>
          <a:p>
            <a:r>
              <a:rPr lang="ru-RU" altLang="ru-RU" dirty="0"/>
              <a:t>Разница между</a:t>
            </a:r>
            <a:r>
              <a:rPr lang="en-US" altLang="ru-RU" dirty="0"/>
              <a:t/>
            </a:r>
            <a:br>
              <a:rPr lang="en-US" altLang="ru-RU" dirty="0"/>
            </a:br>
            <a:r>
              <a:rPr lang="ru-RU" altLang="ru-RU" dirty="0"/>
              <a:t>кластеризацией и классификацией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8276" y="2084064"/>
            <a:ext cx="9905999" cy="3541714"/>
          </a:xfrm>
        </p:spPr>
        <p:txBody>
          <a:bodyPr/>
          <a:lstStyle/>
          <a:p>
            <a:r>
              <a:rPr lang="ru-RU" altLang="ru-RU" i="1" u="sng" dirty="0"/>
              <a:t>Кластеризация</a:t>
            </a:r>
            <a:r>
              <a:rPr lang="ru-RU" altLang="ru-RU" dirty="0"/>
              <a:t> (</a:t>
            </a:r>
            <a:r>
              <a:rPr lang="en-US" altLang="ru-RU" dirty="0"/>
              <a:t>unsupervised classification) </a:t>
            </a:r>
            <a:r>
              <a:rPr lang="ru-RU" altLang="ru-RU" dirty="0"/>
              <a:t>разбивает множество объектов на группы, которые определяются только ее результатом</a:t>
            </a:r>
            <a:r>
              <a:rPr lang="ru-RU" altLang="ru-RU" dirty="0" smtClean="0"/>
              <a:t>.</a:t>
            </a:r>
          </a:p>
          <a:p>
            <a:pPr marL="0" indent="0">
              <a:buNone/>
            </a:pPr>
            <a:endParaRPr lang="ru-RU" altLang="ru-RU" dirty="0"/>
          </a:p>
          <a:p>
            <a:r>
              <a:rPr lang="ru-RU" altLang="ru-RU" i="1" u="sng" dirty="0"/>
              <a:t>Классификация</a:t>
            </a:r>
            <a:r>
              <a:rPr lang="ru-RU" altLang="ru-RU" dirty="0"/>
              <a:t> </a:t>
            </a:r>
            <a:r>
              <a:rPr lang="en-US" altLang="ru-RU" dirty="0"/>
              <a:t>(supervised classification) </a:t>
            </a:r>
            <a:r>
              <a:rPr lang="ru-RU" altLang="ru-RU" dirty="0"/>
              <a:t>относит каждый объект к одной из заранее определенных групп.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2187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9652" y="0"/>
            <a:ext cx="9905998" cy="1478570"/>
          </a:xfrm>
        </p:spPr>
        <p:txBody>
          <a:bodyPr/>
          <a:lstStyle/>
          <a:p>
            <a:r>
              <a:rPr lang="ru-RU" altLang="ru-RU" dirty="0"/>
              <a:t>Зачем нужна кластеризация?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0977" y="2189687"/>
            <a:ext cx="9905999" cy="3814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/>
              <a:t>Много практических применений в информатике и других областях:</a:t>
            </a:r>
            <a:endParaRPr lang="en-US" altLang="ru-RU" dirty="0"/>
          </a:p>
          <a:p>
            <a:pPr lvl="1"/>
            <a:r>
              <a:rPr lang="ru-RU" altLang="ru-RU" sz="2400" dirty="0"/>
              <a:t>Анализ данных (</a:t>
            </a:r>
            <a:r>
              <a:rPr lang="en-US" altLang="ru-RU" sz="2400" dirty="0"/>
              <a:t>Data mining)</a:t>
            </a:r>
            <a:r>
              <a:rPr lang="ru-RU" altLang="ru-RU" sz="2400" dirty="0"/>
              <a:t>;</a:t>
            </a:r>
          </a:p>
          <a:p>
            <a:pPr lvl="1"/>
            <a:r>
              <a:rPr lang="ru-RU" altLang="ru-RU" sz="2400" dirty="0"/>
              <a:t>Группировка и распознавание объектов;</a:t>
            </a:r>
          </a:p>
          <a:p>
            <a:pPr lvl="1"/>
            <a:r>
              <a:rPr lang="ru-RU" altLang="ru-RU" sz="2400" dirty="0"/>
              <a:t>Извлечение и поиск информации</a:t>
            </a:r>
            <a:r>
              <a:rPr lang="ru-RU" altLang="ru-RU" sz="2400" dirty="0" smtClean="0"/>
              <a:t>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5710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3299" y="0"/>
            <a:ext cx="9905998" cy="1478570"/>
          </a:xfrm>
        </p:spPr>
        <p:txBody>
          <a:bodyPr/>
          <a:lstStyle/>
          <a:p>
            <a:r>
              <a:rPr lang="ru-RU" altLang="ru-RU" dirty="0" smtClean="0"/>
              <a:t>Общая схема кластеризации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4994" y="1608043"/>
            <a:ext cx="9905999" cy="424174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ru-RU" altLang="ru-RU" dirty="0"/>
              <a:t>Выделение характеристик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ru-RU" altLang="ru-RU" dirty="0"/>
              <a:t>Определение метрики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ru-RU" altLang="ru-RU" dirty="0"/>
              <a:t>Разбиение объектов на группы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ru-RU" altLang="ru-RU" dirty="0"/>
              <a:t>Представление </a:t>
            </a:r>
            <a:r>
              <a:rPr lang="ru-RU" altLang="ru-RU" dirty="0" smtClean="0"/>
              <a:t>результатов</a:t>
            </a:r>
          </a:p>
          <a:p>
            <a:pPr marL="0" indent="0">
              <a:buNone/>
            </a:pPr>
            <a:endParaRPr lang="ru-RU" alt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84" y="4350795"/>
            <a:ext cx="8424862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7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9651" y="0"/>
            <a:ext cx="9905998" cy="1478570"/>
          </a:xfrm>
        </p:spPr>
        <p:txBody>
          <a:bodyPr/>
          <a:lstStyle/>
          <a:p>
            <a:r>
              <a:rPr lang="ru-RU" altLang="ru-RU" dirty="0"/>
              <a:t>Выделение характеристик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9650" y="2044771"/>
            <a:ext cx="9905999" cy="3541714"/>
          </a:xfrm>
        </p:spPr>
        <p:txBody>
          <a:bodyPr>
            <a:normAutofit fontScale="92500"/>
          </a:bodyPr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ru-RU" altLang="ru-RU" dirty="0"/>
              <a:t>Выбор свойств, характеризующих объекты:</a:t>
            </a:r>
          </a:p>
          <a:p>
            <a:pPr marL="966788" lvl="1" indent="-495300"/>
            <a:r>
              <a:rPr lang="ru-RU" altLang="ru-RU" sz="2400" dirty="0"/>
              <a:t>количественные характеристики (координаты, интервалы…);</a:t>
            </a:r>
          </a:p>
          <a:p>
            <a:pPr marL="966788" lvl="1" indent="-495300"/>
            <a:r>
              <a:rPr lang="ru-RU" altLang="ru-RU" sz="2400" dirty="0"/>
              <a:t>качественные характеристики (цвет, статус, воинское звание…).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ru-RU" altLang="ru-RU" dirty="0"/>
              <a:t>Уменьшение размерности пространства, нормализация характеристик.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ru-RU" altLang="ru-RU" dirty="0"/>
              <a:t>Представление объектов в виде характеристических векторов.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020847" y="4994030"/>
            <a:ext cx="5978769" cy="11053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5003" y="6917"/>
            <a:ext cx="9905998" cy="1478570"/>
          </a:xfrm>
        </p:spPr>
        <p:txBody>
          <a:bodyPr/>
          <a:lstStyle/>
          <a:p>
            <a:r>
              <a:rPr lang="ru-RU" altLang="ru-RU" dirty="0"/>
              <a:t>Выбор 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8199" y="1214506"/>
            <a:ext cx="9905999" cy="4402522"/>
          </a:xfrm>
        </p:spPr>
        <p:txBody>
          <a:bodyPr/>
          <a:lstStyle/>
          <a:p>
            <a:r>
              <a:rPr lang="ru-RU" altLang="ru-RU" dirty="0"/>
              <a:t>Метрика выбирается в зависимости от:</a:t>
            </a:r>
          </a:p>
          <a:p>
            <a:pPr lvl="1"/>
            <a:r>
              <a:rPr lang="ru-RU" altLang="ru-RU" sz="2400" dirty="0"/>
              <a:t>пространства, где расположены объекты;</a:t>
            </a:r>
          </a:p>
          <a:p>
            <a:pPr lvl="1"/>
            <a:r>
              <a:rPr lang="ru-RU" altLang="ru-RU" sz="2400" dirty="0"/>
              <a:t>неявных характеристик кластеров.</a:t>
            </a:r>
          </a:p>
          <a:p>
            <a:r>
              <a:rPr lang="ru-RU" altLang="ru-RU" dirty="0"/>
              <a:t>Если все координаты объекта непрерывны и вещественны, а кластеры должны представлять собой нечто вроде </a:t>
            </a:r>
            <a:r>
              <a:rPr lang="ru-RU" altLang="ru-RU" dirty="0" err="1"/>
              <a:t>гиперсфер</a:t>
            </a:r>
            <a:r>
              <a:rPr lang="ru-RU" altLang="ru-RU" dirty="0"/>
              <a:t>, то используется классическая метрика Евклида (на самом деле, чаще всего так и есть</a:t>
            </a:r>
            <a:r>
              <a:rPr lang="ru-RU" altLang="ru-RU" dirty="0" smtClean="0"/>
              <a:t>):</a:t>
            </a:r>
            <a:endParaRPr lang="ru-RU" altLang="ru-RU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01741"/>
              </p:ext>
            </p:extLst>
          </p:nvPr>
        </p:nvGraphicFramePr>
        <p:xfrm>
          <a:off x="3317108" y="4994030"/>
          <a:ext cx="51450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Уравнение" r:id="rId3" imgW="2552400" imgH="507960" progId="Equation.3">
                  <p:embed/>
                </p:oleObj>
              </mc:Choice>
              <mc:Fallback>
                <p:oleObj name="Уравнение" r:id="rId3" imgW="2552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108" y="4994030"/>
                        <a:ext cx="51450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5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2357" y="4367"/>
            <a:ext cx="9905998" cy="1478570"/>
          </a:xfrm>
        </p:spPr>
        <p:txBody>
          <a:bodyPr/>
          <a:lstStyle/>
          <a:p>
            <a:r>
              <a:rPr lang="en-US" altLang="ru-RU" i="1" dirty="0"/>
              <a:t>k</a:t>
            </a:r>
            <a:r>
              <a:rPr lang="en-US" altLang="ru-RU" dirty="0"/>
              <a:t>-Means </a:t>
            </a:r>
            <a:r>
              <a:rPr lang="ru-RU" altLang="ru-RU" dirty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en-US" i="1" dirty="0"/>
              <a:t>means</a:t>
            </a:r>
            <a:r>
              <a:rPr lang="en-US" dirty="0"/>
              <a:t> </a:t>
            </a:r>
            <a:r>
              <a:rPr lang="ru-RU" dirty="0"/>
              <a:t>наиболее популярный метод кластеризации. Был изобретён в 1950х годах математиком Гуго </a:t>
            </a:r>
            <a:r>
              <a:rPr lang="ru-RU" dirty="0" err="1"/>
              <a:t>Штейнгаузом</a:t>
            </a:r>
            <a:r>
              <a:rPr lang="ru-RU" dirty="0"/>
              <a:t> и почти одновременно Стюартом Ллойдом.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9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6003" y="0"/>
            <a:ext cx="9905998" cy="1478570"/>
          </a:xfrm>
        </p:spPr>
        <p:txBody>
          <a:bodyPr/>
          <a:lstStyle/>
          <a:p>
            <a:r>
              <a:rPr lang="en-US" altLang="ru-RU" i="1" dirty="0"/>
              <a:t>k</a:t>
            </a:r>
            <a:r>
              <a:rPr lang="en-US" altLang="ru-RU" dirty="0"/>
              <a:t>-Means </a:t>
            </a:r>
            <a:r>
              <a:rPr lang="ru-RU" altLang="ru-RU" dirty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6695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000" dirty="0"/>
              <a:t>Алгоритм состоит из четырех шагов</a:t>
            </a:r>
            <a:r>
              <a:rPr lang="ru-RU" sz="3000" dirty="0" smtClean="0"/>
              <a:t>:</a:t>
            </a:r>
            <a:endParaRPr lang="ru-RU" sz="3000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Задается число кластеров к, которое должно быть сформировано из объектов исходной выборки.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Случайным образом выбирается к записей исходной выборки, которые будут служить начальными центрами кластеров. Начальные точки, из которых потом «вырастает» кластер, часто называют «семенами» (от англ. </a:t>
            </a:r>
            <a:r>
              <a:rPr lang="en-US" dirty="0"/>
              <a:t>seeds </a:t>
            </a:r>
            <a:r>
              <a:rPr lang="ru-RU" dirty="0"/>
              <a:t>- семена).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Для каждой записи исходной выборки определяется ближайший к ней центр кластера.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Производится вычисление </a:t>
            </a:r>
            <a:r>
              <a:rPr lang="ru-RU" dirty="0" err="1"/>
              <a:t>центроидов</a:t>
            </a:r>
            <a:r>
              <a:rPr lang="ru-RU" dirty="0"/>
              <a:t> - центров тяжести кластеров.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6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671</TotalTime>
  <Words>841</Words>
  <Application>Microsoft Office PowerPoint</Application>
  <PresentationFormat>Широкоэкранный</PresentationFormat>
  <Paragraphs>254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Cambria Math</vt:lpstr>
      <vt:lpstr>Times New Roman</vt:lpstr>
      <vt:lpstr>Trebuchet MS</vt:lpstr>
      <vt:lpstr>Tw Cen MT</vt:lpstr>
      <vt:lpstr>Wingdings</vt:lpstr>
      <vt:lpstr>Контур</vt:lpstr>
      <vt:lpstr>Microsoft Equation 3.0</vt:lpstr>
      <vt:lpstr>Сибирский государственный университет  телекоммуникаций и информатики  Курсовой проект  по дисциплине  «Структуры и алгоритмы обработки данных»</vt:lpstr>
      <vt:lpstr>Что такое кластеризация?</vt:lpstr>
      <vt:lpstr>Разница между кластеризацией и классификацией</vt:lpstr>
      <vt:lpstr>Зачем нужна кластеризация?</vt:lpstr>
      <vt:lpstr>Общая схема кластеризации</vt:lpstr>
      <vt:lpstr>Выделение характеристик</vt:lpstr>
      <vt:lpstr>Выбор метрики</vt:lpstr>
      <vt:lpstr>k-Means алгоритм</vt:lpstr>
      <vt:lpstr>k-Means алгоритм</vt:lpstr>
      <vt:lpstr>k-Means алгоритм</vt:lpstr>
      <vt:lpstr>k-Means алгоритм</vt:lpstr>
      <vt:lpstr>k-Means алгоритм</vt:lpstr>
      <vt:lpstr>Вычислительная сложность</vt:lpstr>
      <vt:lpstr>Метрики</vt:lpstr>
      <vt:lpstr>Метрики</vt:lpstr>
      <vt:lpstr>Пример работы алгоритма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Сибирский государственный университет  телекоммуникаций и информатики  Курсовой проект  по дисциплине  «Структуры и алгоритмы обработки данных»</dc:title>
  <dc:creator>VLD</dc:creator>
  <cp:lastModifiedBy>VLD</cp:lastModifiedBy>
  <cp:revision>22</cp:revision>
  <dcterms:created xsi:type="dcterms:W3CDTF">2014-12-16T07:42:26Z</dcterms:created>
  <dcterms:modified xsi:type="dcterms:W3CDTF">2014-12-16T18:53:47Z</dcterms:modified>
</cp:coreProperties>
</file>