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912" r:id="rId2"/>
    <p:sldId id="2071" r:id="rId3"/>
    <p:sldId id="2060" r:id="rId4"/>
    <p:sldId id="2066" r:id="rId5"/>
    <p:sldId id="2062" r:id="rId6"/>
    <p:sldId id="2064" r:id="rId7"/>
  </p:sldIdLst>
  <p:sldSz cx="9144000" cy="6858000" type="screen4x3"/>
  <p:notesSz cx="6888163" cy="100203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FIP-INGENIERIA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501" autoAdjust="0"/>
  </p:normalViewPr>
  <p:slideViewPr>
    <p:cSldViewPr>
      <p:cViewPr varScale="1">
        <p:scale>
          <a:sx n="89" d="100"/>
          <a:sy n="89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1700" y="1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03E3F67-6771-4444-AA17-358487976964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9517548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1700" y="9517548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9ABCA01-C9F9-48A1-BAA5-F9E5B28E78F5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339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700" y="1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2C8AB27-5B11-EE4C-A3A8-0224598A12A8}" type="datetimeFigureOut">
              <a:rPr lang="es-ES" smtClean="0"/>
              <a:pPr/>
              <a:t>13/08/2024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14913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759645"/>
            <a:ext cx="5510530" cy="4509135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2" y="9517548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700" y="9517548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4BA51FC-2B66-8741-8C0D-E089261DE95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693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A51FC-2B66-8741-8C0D-E089261DE95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97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6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90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0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13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48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620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34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29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44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49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1689-9DD8-44D3-989D-50ABE7E85F18}" type="datetimeFigureOut">
              <a:rPr lang="es-CO" smtClean="0"/>
              <a:pPr/>
              <a:t>13/08/2024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57CE-E239-4735-92A5-CA28A6FDCBEC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5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340768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>
                <a:solidFill>
                  <a:schemeClr val="bg1"/>
                </a:solidFill>
                <a:latin typeface="Myriad Pro" pitchFamily="34" charset="0"/>
              </a:rPr>
              <a:t>GESTIÓN TECNOLOGÍA E INFORMÁTICA 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3547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1580" y="6118962"/>
            <a:ext cx="697130" cy="7069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9623" y="6110416"/>
            <a:ext cx="780777" cy="715518"/>
          </a:xfrm>
          <a:prstGeom prst="rect">
            <a:avLst/>
          </a:prstGeom>
        </p:spPr>
      </p:pic>
      <p:sp>
        <p:nvSpPr>
          <p:cNvPr id="6" name="28 CuadroTexto"/>
          <p:cNvSpPr txBox="1"/>
          <p:nvPr/>
        </p:nvSpPr>
        <p:spPr>
          <a:xfrm>
            <a:off x="-1" y="6391551"/>
            <a:ext cx="345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96" y="6110144"/>
            <a:ext cx="1378964" cy="654791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</a:p>
          <a:p>
            <a:pPr algn="ctr">
              <a:spcBef>
                <a:spcPct val="0"/>
              </a:spcBef>
            </a:pPr>
            <a:r>
              <a:rPr lang="es-CO" sz="1400" b="1" i="1" dirty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/>
            <a:r>
              <a:rPr lang="es-ES_tradnl" sz="1400" b="1" dirty="0">
                <a:latin typeface="Myriad Pro" pitchFamily="34" charset="0"/>
              </a:rPr>
              <a:t>GESTIÓN TECNOLOGÍA E INFORMÁTICA </a:t>
            </a:r>
            <a:endParaRPr lang="es-ES_tradnl" sz="1400" dirty="0">
              <a:latin typeface="Myriad Pro" pitchFamily="34" charset="0"/>
              <a:cs typeface="Myriad Pro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19434"/>
              </p:ext>
            </p:extLst>
          </p:nvPr>
        </p:nvGraphicFramePr>
        <p:xfrm>
          <a:off x="118494" y="2031274"/>
          <a:ext cx="9025506" cy="36224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9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39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/>
                          </a:solidFill>
                          <a:latin typeface="Myriad Pro" panose="020B0503030403020204"/>
                        </a:rPr>
                        <a:t>Compromiso</a:t>
                      </a:r>
                      <a:endParaRPr lang="es-CO" sz="1400" dirty="0">
                        <a:solidFill>
                          <a:schemeClr val="bg1"/>
                        </a:solidFill>
                        <a:latin typeface="Myriad Pro" panose="020B0503030403020204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/>
                          </a:solidFill>
                          <a:latin typeface="Myriad Pro" panose="020B0503030403020204"/>
                        </a:rPr>
                        <a:t>Del</a:t>
                      </a:r>
                      <a:r>
                        <a:rPr lang="es-ES" sz="1400" baseline="0" dirty="0">
                          <a:solidFill>
                            <a:schemeClr val="bg1"/>
                          </a:solidFill>
                          <a:latin typeface="Myriad Pro" panose="020B0503030403020204"/>
                        </a:rPr>
                        <a:t> acta Nº</a:t>
                      </a:r>
                      <a:endParaRPr lang="es-CO" sz="1400" dirty="0">
                        <a:solidFill>
                          <a:schemeClr val="bg1"/>
                        </a:solidFill>
                        <a:latin typeface="Myriad Pro" panose="020B0503030403020204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/>
                          </a:solidFill>
                          <a:latin typeface="Myriad Pro" panose="020B0503030403020204"/>
                        </a:rPr>
                        <a:t>Estado:</a:t>
                      </a:r>
                      <a:r>
                        <a:rPr lang="es-ES" sz="1400" baseline="0" dirty="0">
                          <a:solidFill>
                            <a:schemeClr val="bg1"/>
                          </a:solidFill>
                          <a:latin typeface="Myriad Pro" panose="020B0503030403020204"/>
                        </a:rPr>
                        <a:t> (Ejecutado (E), En Proceso (PR) Pendiente (P))</a:t>
                      </a:r>
                      <a:endParaRPr lang="es-CO" sz="1400" dirty="0">
                        <a:solidFill>
                          <a:schemeClr val="bg1"/>
                        </a:solidFill>
                        <a:latin typeface="Myriad Pro" panose="020B0503030403020204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Proyecto Ecoparques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10/23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PR: </a:t>
                      </a:r>
                      <a:r>
                        <a:rPr lang="es-ES" sz="14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Estamos a la espera de las tareas por parte del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área técnica.</a:t>
                      </a:r>
                      <a:endParaRPr lang="es-CO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9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Cámaras Etapa 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10/23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PR: </a:t>
                      </a: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esta esperando el funcionamiento adecuado para darle cierre al asunto por parte de Agrupación.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8347"/>
                  </a:ext>
                </a:extLst>
              </a:tr>
              <a:tr h="7139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Archivo Digital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PR: </a:t>
                      </a:r>
                      <a:r>
                        <a:rPr lang="es-ES" sz="14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realiza búsqueda de nuevo proveedor. La reunión se realizara el día 13 de agosto, con el fin de obtener nuevas propuestas para implementación digital.</a:t>
                      </a:r>
                      <a:endParaRPr lang="es-CO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184400"/>
                  </a:ext>
                </a:extLst>
              </a:tr>
              <a:tr h="7139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Cotización de Leasing Equipos de Computo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PR: </a:t>
                      </a:r>
                      <a:r>
                        <a:rPr lang="es-ES" sz="1400" dirty="0"/>
                        <a:t>Se recibieron 2 propuestas comerciales de equipos y se realiza cuadro comparativo del costo actual del contrato y se establece propuesta para remplazo de equipos.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98638"/>
                  </a:ext>
                </a:extLst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36309" r="27990" b="38729"/>
          <a:stretch/>
        </p:blipFill>
        <p:spPr>
          <a:xfrm>
            <a:off x="7738570" y="6200702"/>
            <a:ext cx="1325037" cy="520550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38100" y="764704"/>
            <a:ext cx="9032014" cy="1089412"/>
            <a:chOff x="38100" y="764704"/>
            <a:chExt cx="9032014" cy="1089412"/>
          </a:xfrm>
        </p:grpSpPr>
        <p:grpSp>
          <p:nvGrpSpPr>
            <p:cNvPr id="9" name="Grupo 8"/>
            <p:cNvGrpSpPr/>
            <p:nvPr/>
          </p:nvGrpSpPr>
          <p:grpSpPr>
            <a:xfrm>
              <a:off x="38100" y="764704"/>
              <a:ext cx="9032014" cy="1089412"/>
              <a:chOff x="38100" y="764704"/>
              <a:chExt cx="9032014" cy="108941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38100" y="980728"/>
                <a:ext cx="9025507" cy="873388"/>
                <a:chOff x="38100" y="980728"/>
                <a:chExt cx="9025507" cy="873388"/>
              </a:xfrm>
            </p:grpSpPr>
            <p:sp>
              <p:nvSpPr>
                <p:cNvPr id="1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100" y="980728"/>
                  <a:ext cx="4495800" cy="648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algn="l" defTabSz="461963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 defTabSz="461963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 defTabSz="461963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 defTabSz="461963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 defTabSz="461963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defTabSz="4619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defTabSz="4619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defTabSz="4619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defTabSz="4619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lvl="0"/>
                  <a:r>
                    <a:rPr lang="es-CO" sz="900" dirty="0">
                      <a:latin typeface="Myriad Pro" panose="020B0503030403020204"/>
                    </a:rPr>
                    <a:t>Mantener y mejorar la infraestructura tecnológica de manera que garantice la Operación de la Zona Franca Internacional de Pereira y la Seguridad Informática</a:t>
                  </a:r>
                </a:p>
              </p:txBody>
            </p:sp>
            <p:sp>
              <p:nvSpPr>
                <p:cNvPr id="2" name="Rectángulo 1"/>
                <p:cNvSpPr/>
                <p:nvPr/>
              </p:nvSpPr>
              <p:spPr>
                <a:xfrm>
                  <a:off x="5724128" y="1023119"/>
                  <a:ext cx="3339479" cy="83099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 b="1" dirty="0">
                      <a:latin typeface="Myriad Pro" pitchFamily="34" charset="0"/>
                    </a:rPr>
                    <a:t>Yuliana Melissa Montoya Guapacha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sz="1200" b="1" dirty="0">
                      <a:latin typeface="Myriad Pro" pitchFamily="34" charset="0"/>
                    </a:rPr>
                    <a:t>Yaqueline Garcia Zapata</a:t>
                  </a:r>
                </a:p>
                <a:p>
                  <a:pPr>
                    <a:spcBef>
                      <a:spcPct val="50000"/>
                    </a:spcBef>
                  </a:pPr>
                  <a:endParaRPr lang="en-US" sz="1200" b="1" dirty="0">
                    <a:latin typeface="Myriad Pro" pitchFamily="34" charset="0"/>
                  </a:endParaRPr>
                </a:p>
              </p:txBody>
            </p:sp>
          </p:grp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0974" y="778151"/>
                <a:ext cx="2412794" cy="1599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l">
                  <a:spcBef>
                    <a:spcPct val="0"/>
                  </a:spcBef>
                </a:pPr>
                <a:r>
                  <a:rPr lang="es-ES" sz="1100" b="1" dirty="0">
                    <a:solidFill>
                      <a:schemeClr val="bg1"/>
                    </a:solidFill>
                    <a:latin typeface="Myriad Pro" pitchFamily="34" charset="0"/>
                  </a:rPr>
                  <a:t>OBJETIVO: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724128" y="778151"/>
                <a:ext cx="3345986" cy="176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l">
                  <a:spcBef>
                    <a:spcPct val="0"/>
                  </a:spcBef>
                </a:pPr>
                <a:r>
                  <a:rPr lang="es-ES" sz="1100" b="1" dirty="0">
                    <a:solidFill>
                      <a:schemeClr val="bg1"/>
                    </a:solidFill>
                    <a:latin typeface="Myriad Pro" pitchFamily="34" charset="0"/>
                  </a:rPr>
                  <a:t>RESPONSABLES:</a:t>
                </a: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555776" y="764704"/>
                <a:ext cx="801004" cy="1599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l">
                  <a:spcBef>
                    <a:spcPct val="0"/>
                  </a:spcBef>
                </a:pPr>
                <a:r>
                  <a:rPr lang="es-ES" sz="1100" b="1" dirty="0">
                    <a:solidFill>
                      <a:schemeClr val="bg1"/>
                    </a:solidFill>
                    <a:latin typeface="Myriad Pro" pitchFamily="34" charset="0"/>
                  </a:rPr>
                  <a:t>META:</a:t>
                </a: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3422726" y="764704"/>
                <a:ext cx="1111173" cy="158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 dirty="0">
                    <a:latin typeface="Myriad Pro" pitchFamily="34" charset="0"/>
                  </a:rPr>
                  <a:t>85%</a:t>
                </a:r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4585985" y="764704"/>
                <a:ext cx="1066135" cy="176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l">
                  <a:spcBef>
                    <a:spcPct val="0"/>
                  </a:spcBef>
                </a:pPr>
                <a:r>
                  <a:rPr lang="es-ES" sz="1100" b="1" dirty="0">
                    <a:solidFill>
                      <a:schemeClr val="bg1"/>
                    </a:solidFill>
                    <a:latin typeface="Myriad Pro" pitchFamily="34" charset="0"/>
                  </a:rPr>
                  <a:t>PROGRESO:</a:t>
                </a:r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4598180" y="987939"/>
              <a:ext cx="504000" cy="27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latin typeface="Myriad Pro" pitchFamily="34" charset="0"/>
                </a:rPr>
                <a:t>00%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148120" y="991560"/>
              <a:ext cx="504000" cy="27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>
                  <a:latin typeface="Myriad Pro" pitchFamily="34" charset="0"/>
                </a:rPr>
                <a:t>00%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0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1281" y="6057835"/>
            <a:ext cx="748835" cy="7594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9104" y="6110144"/>
            <a:ext cx="780777" cy="715518"/>
          </a:xfrm>
          <a:prstGeom prst="rect">
            <a:avLst/>
          </a:prstGeom>
        </p:spPr>
      </p:pic>
      <p:sp>
        <p:nvSpPr>
          <p:cNvPr id="6" name="28 CuadroTexto"/>
          <p:cNvSpPr txBox="1"/>
          <p:nvPr/>
        </p:nvSpPr>
        <p:spPr>
          <a:xfrm>
            <a:off x="-1" y="6391551"/>
            <a:ext cx="345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96" y="6110144"/>
            <a:ext cx="1378964" cy="654791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</a:p>
          <a:p>
            <a:pPr algn="ctr">
              <a:spcBef>
                <a:spcPct val="0"/>
              </a:spcBef>
            </a:pPr>
            <a:r>
              <a:rPr lang="es-CO" sz="1400" b="1" i="1" dirty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/>
            <a:r>
              <a:rPr lang="es-ES_tradnl" sz="1400" b="1" dirty="0">
                <a:latin typeface="Myriad Pro" pitchFamily="34" charset="0"/>
              </a:rPr>
              <a:t>GESTIÓN TECNOLOGÍA E INFORMÁTICA </a:t>
            </a:r>
            <a:endParaRPr lang="es-ES_tradnl" sz="1400" dirty="0">
              <a:latin typeface="Myriad Pro" pitchFamily="34" charset="0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36309" r="27990" b="38729"/>
          <a:stretch/>
        </p:blipFill>
        <p:spPr>
          <a:xfrm>
            <a:off x="7738570" y="6200702"/>
            <a:ext cx="1325037" cy="520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AA83E4F-5A2E-1C69-9C51-2D063CD48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89" y="786430"/>
            <a:ext cx="8336414" cy="5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1114" y="6133168"/>
            <a:ext cx="705557" cy="715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9104" y="6110144"/>
            <a:ext cx="780777" cy="715518"/>
          </a:xfrm>
          <a:prstGeom prst="rect">
            <a:avLst/>
          </a:prstGeom>
        </p:spPr>
      </p:pic>
      <p:sp>
        <p:nvSpPr>
          <p:cNvPr id="6" name="28 CuadroTexto"/>
          <p:cNvSpPr txBox="1"/>
          <p:nvPr/>
        </p:nvSpPr>
        <p:spPr>
          <a:xfrm>
            <a:off x="-1" y="6391551"/>
            <a:ext cx="345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96" y="6110144"/>
            <a:ext cx="1378964" cy="654791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</a:p>
          <a:p>
            <a:pPr algn="ctr">
              <a:spcBef>
                <a:spcPct val="0"/>
              </a:spcBef>
            </a:pPr>
            <a:r>
              <a:rPr lang="es-CO" sz="1400" b="1" i="1" dirty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/>
            <a:r>
              <a:rPr lang="es-ES_tradnl" sz="1400" b="1" dirty="0">
                <a:latin typeface="Myriad Pro" pitchFamily="34" charset="0"/>
              </a:rPr>
              <a:t>GESTIÓN TECNOLOGÍA E INFORMÁTICA </a:t>
            </a:r>
            <a:endParaRPr lang="es-ES_tradnl" sz="1400" dirty="0">
              <a:latin typeface="Myriad Pro" pitchFamily="34" charset="0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36309" r="27990" b="38729"/>
          <a:stretch/>
        </p:blipFill>
        <p:spPr>
          <a:xfrm>
            <a:off x="7738570" y="6200702"/>
            <a:ext cx="1325037" cy="520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C0D99D-B8CC-8C75-47A4-7CB33F8FA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56" y="779450"/>
            <a:ext cx="7465887" cy="53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1281" y="6057835"/>
            <a:ext cx="748835" cy="7594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9104" y="6110144"/>
            <a:ext cx="780777" cy="715518"/>
          </a:xfrm>
          <a:prstGeom prst="rect">
            <a:avLst/>
          </a:prstGeom>
        </p:spPr>
      </p:pic>
      <p:sp>
        <p:nvSpPr>
          <p:cNvPr id="6" name="28 CuadroTexto"/>
          <p:cNvSpPr txBox="1"/>
          <p:nvPr/>
        </p:nvSpPr>
        <p:spPr>
          <a:xfrm>
            <a:off x="-1" y="6391551"/>
            <a:ext cx="345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96" y="6110144"/>
            <a:ext cx="1378964" cy="654791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</a:p>
          <a:p>
            <a:pPr algn="ctr">
              <a:spcBef>
                <a:spcPct val="0"/>
              </a:spcBef>
            </a:pPr>
            <a:r>
              <a:rPr lang="es-CO" sz="1400" b="1" i="1" dirty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/>
            <a:r>
              <a:rPr lang="es-ES_tradnl" sz="1400" b="1" dirty="0">
                <a:latin typeface="Myriad Pro" pitchFamily="34" charset="0"/>
              </a:rPr>
              <a:t>GESTIÓN TECNOLOGÍA E INFORMÁTICA </a:t>
            </a:r>
            <a:endParaRPr lang="es-ES_tradnl" sz="1400" dirty="0">
              <a:latin typeface="Myriad Pro" pitchFamily="34" charset="0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36309" r="27990" b="38729"/>
          <a:stretch/>
        </p:blipFill>
        <p:spPr>
          <a:xfrm>
            <a:off x="7738570" y="6200702"/>
            <a:ext cx="1325037" cy="520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793182-21B7-8E2B-8D0F-1A525F626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88" y="1052736"/>
            <a:ext cx="8316416" cy="45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9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384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691680" y="1340768"/>
            <a:ext cx="70778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defTabSz="457200" eaLnBrk="1" hangingPunct="1"/>
            <a:r>
              <a:rPr lang="es-ES_tradnl" sz="3600" b="1" dirty="0">
                <a:solidFill>
                  <a:prstClr val="white"/>
                </a:solidFill>
                <a:latin typeface="Myriad Pro" pitchFamily="34" charset="0"/>
              </a:rPr>
              <a:t>ANÁLISIS Y OBSERVACIONES DE  INDICADORES.</a:t>
            </a:r>
            <a:endParaRPr lang="es-ES_tradnl" sz="3600" dirty="0">
              <a:solidFill>
                <a:prstClr val="white"/>
              </a:solidFill>
              <a:latin typeface="Myriad Pro" pitchFamily="34" charset="0"/>
              <a:cs typeface="Myriad Pro"/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378679" y="2762632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s-CO" sz="1400" dirty="0">
              <a:solidFill>
                <a:prstClr val="white"/>
              </a:solidFill>
              <a:latin typeface="Myriad Pro" panose="020B0503030403020204" pitchFamily="34" charset="0"/>
            </a:endParaRPr>
          </a:p>
          <a:p>
            <a:pPr defTabSz="457200"/>
            <a:r>
              <a:rPr lang="es-CO" sz="1400" b="1" dirty="0">
                <a:solidFill>
                  <a:prstClr val="white"/>
                </a:solidFill>
                <a:latin typeface="Myriad Pro" panose="020B0503030403020204" pitchFamily="34" charset="0"/>
              </a:rPr>
              <a:t>MANTENIMIENTO  PREVENTIVO:</a:t>
            </a:r>
            <a:br>
              <a:rPr lang="es-CO" sz="1400" b="1" dirty="0">
                <a:solidFill>
                  <a:prstClr val="white"/>
                </a:solidFill>
                <a:latin typeface="Myriad Pro" panose="020B0503030403020204" pitchFamily="34" charset="0"/>
              </a:rPr>
            </a:br>
            <a:r>
              <a:rPr lang="es-ES" sz="1400" dirty="0">
                <a:solidFill>
                  <a:prstClr val="white"/>
                </a:solidFill>
                <a:latin typeface="Myriad Pro" panose="020B0503030403020204" pitchFamily="34" charset="0"/>
              </a:rPr>
              <a:t>Durante el mes de julio se programaron 21 mantenimientos preventivos, los cuales se completaron en su totalidad. De estos, 11 fueron realizados por </a:t>
            </a:r>
            <a:r>
              <a:rPr lang="es-ES" sz="1400" dirty="0" err="1">
                <a:solidFill>
                  <a:prstClr val="white"/>
                </a:solidFill>
                <a:latin typeface="Myriad Pro" panose="020B0503030403020204" pitchFamily="34" charset="0"/>
              </a:rPr>
              <a:t>Compurent</a:t>
            </a:r>
            <a:r>
              <a:rPr lang="es-ES" sz="1400" dirty="0">
                <a:solidFill>
                  <a:prstClr val="white"/>
                </a:solidFill>
                <a:latin typeface="Myriad Pro" panose="020B0503030403020204" pitchFamily="34" charset="0"/>
              </a:rPr>
              <a:t> y los otros 10 por el proceso de TI.</a:t>
            </a:r>
            <a:br>
              <a:rPr lang="es-ES" sz="1400" dirty="0">
                <a:solidFill>
                  <a:prstClr val="white"/>
                </a:solidFill>
                <a:latin typeface="Myriad Pro" panose="020B0503030403020204" pitchFamily="34" charset="0"/>
              </a:rPr>
            </a:br>
            <a:endParaRPr lang="es-ES" sz="1400" dirty="0">
              <a:solidFill>
                <a:prstClr val="white"/>
              </a:solidFill>
              <a:latin typeface="Myriad Pro" panose="020B0503030403020204" pitchFamily="34" charset="0"/>
            </a:endParaRPr>
          </a:p>
          <a:p>
            <a:pPr defTabSz="457200"/>
            <a:r>
              <a:rPr lang="es-ES" sz="1400" b="1" dirty="0">
                <a:solidFill>
                  <a:prstClr val="white"/>
                </a:solidFill>
                <a:latin typeface="Myriad Pro" panose="020B0503030403020204" pitchFamily="34" charset="0"/>
              </a:rPr>
              <a:t>SOPORTE TÉCNICO:</a:t>
            </a:r>
          </a:p>
          <a:p>
            <a:pPr defTabSz="457200"/>
            <a:r>
              <a:rPr lang="es-CO" sz="1400" dirty="0">
                <a:solidFill>
                  <a:prstClr val="white"/>
                </a:solidFill>
                <a:latin typeface="Myriad Pro" panose="020B0503030403020204" pitchFamily="34" charset="0"/>
              </a:rPr>
              <a:t>Durante el mes de Julio ingresaron 50 solicitudes de soporte las cuales fueron atendidas oportunamente. </a:t>
            </a:r>
          </a:p>
          <a:p>
            <a:pPr defTabSz="457200"/>
            <a:endParaRPr lang="es-CO" sz="1400" b="1" dirty="0">
              <a:solidFill>
                <a:prstClr val="white"/>
              </a:solidFill>
              <a:latin typeface="Myriad Pro" panose="020B0503030403020204" pitchFamily="34" charset="0"/>
            </a:endParaRPr>
          </a:p>
          <a:p>
            <a:pPr defTabSz="457200"/>
            <a:r>
              <a:rPr lang="es-ES" sz="1400" b="1" dirty="0">
                <a:solidFill>
                  <a:prstClr val="white"/>
                </a:solidFill>
                <a:latin typeface="Myriad Pro" panose="020B0503030403020204" pitchFamily="34" charset="0"/>
              </a:rPr>
              <a:t>EJECUCIÓN PRESUPUESTAL:</a:t>
            </a:r>
            <a:br>
              <a:rPr lang="es-ES" sz="1400" b="1" dirty="0">
                <a:solidFill>
                  <a:prstClr val="white"/>
                </a:solidFill>
                <a:latin typeface="Myriad Pro" panose="020B0503030403020204" pitchFamily="34" charset="0"/>
              </a:rPr>
            </a:br>
            <a:br>
              <a:rPr lang="es-ES" sz="1400" b="1" dirty="0">
                <a:solidFill>
                  <a:prstClr val="white"/>
                </a:solidFill>
                <a:latin typeface="Myriad Pro" panose="020B0503030403020204" pitchFamily="34" charset="0"/>
              </a:rPr>
            </a:br>
            <a:r>
              <a:rPr lang="es-ES" sz="1400" dirty="0">
                <a:solidFill>
                  <a:prstClr val="white"/>
                </a:solidFill>
                <a:latin typeface="Myriad Pro" panose="020B0503030403020204" pitchFamily="34" charset="0"/>
              </a:rPr>
              <a:t>Durante el mes de Julio se ejecutó un total de gastos equivalentes al 91.29%. Estos gastos incluyeron el pago de salarios, insumos para mantenimiento, la mensualidad de correos corporativos, Mega, arrendamiento de equipos de cómputo, y la base fija para el televisor de gerencia. No se ejecutó el gasto total debido a que la compra de las baterías de la UPS se realizó en el mes </a:t>
            </a:r>
            <a:r>
              <a:rPr lang="es-ES" sz="1400">
                <a:solidFill>
                  <a:prstClr val="white"/>
                </a:solidFill>
                <a:latin typeface="Myriad Pro" panose="020B0503030403020204" pitchFamily="34" charset="0"/>
              </a:rPr>
              <a:t>de Abril.</a:t>
            </a:r>
            <a:endParaRPr lang="es-ES" sz="1400" dirty="0">
              <a:solidFill>
                <a:prstClr val="white"/>
              </a:solidFill>
              <a:latin typeface="Myriad Pro" panose="020B0503030403020204" pitchFamily="34" charset="0"/>
            </a:endParaRPr>
          </a:p>
          <a:p>
            <a:pPr algn="just" defTabSz="457200"/>
            <a:br>
              <a:rPr lang="es-CO" sz="1400" dirty="0">
                <a:solidFill>
                  <a:prstClr val="white"/>
                </a:solidFill>
                <a:latin typeface="Myriad Pro" panose="020B0503030403020204" pitchFamily="34" charset="0"/>
              </a:rPr>
            </a:br>
            <a:endParaRPr lang="es-ES" sz="1400" dirty="0">
              <a:solidFill>
                <a:prstClr val="white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9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94089</TotalTime>
  <Words>386</Words>
  <Application>Microsoft Office PowerPoint</Application>
  <PresentationFormat>Presentación en pantalla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Julian B. Gutierrez</cp:lastModifiedBy>
  <cp:revision>3748</cp:revision>
  <cp:lastPrinted>2015-06-26T21:52:47Z</cp:lastPrinted>
  <dcterms:created xsi:type="dcterms:W3CDTF">2013-11-14T22:06:29Z</dcterms:created>
  <dcterms:modified xsi:type="dcterms:W3CDTF">2024-08-13T22:01:10Z</dcterms:modified>
</cp:coreProperties>
</file>