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4387E9-6DE3-46FB-AEAC-2E9EFC69046F}" type="doc">
      <dgm:prSet loTypeId="urn:microsoft.com/office/officeart/2005/8/layout/cycle2" loCatId="cycle" qsTypeId="urn:microsoft.com/office/officeart/2005/8/quickstyle/simple1" qsCatId="simple" csTypeId="urn:microsoft.com/office/officeart/2005/8/colors/colorful5" csCatId="colorful" phldr="1"/>
      <dgm:spPr>
        <a:scene3d>
          <a:camera prst="orthographicFront">
            <a:rot lat="0" lon="0" rev="0"/>
          </a:camera>
          <a:lightRig rig="balanced" dir="t">
            <a:rot lat="0" lon="0" rev="8700000"/>
          </a:lightRig>
        </a:scene3d>
      </dgm:spPr>
      <dgm:t>
        <a:bodyPr/>
        <a:lstStyle/>
        <a:p>
          <a:endParaRPr lang="es-CO"/>
        </a:p>
      </dgm:t>
    </dgm:pt>
    <dgm:pt modelId="{A4021752-C06F-4086-84B9-B256B3020A46}">
      <dgm:prSet phldrT="[Texto]"/>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b="1" dirty="0" smtClean="0">
              <a:effectLst/>
              <a:latin typeface="Arial Rounded MT Bold" panose="020F0704030504030204" pitchFamily="34" charset="0"/>
            </a:rPr>
            <a:t>INCENTIVOS</a:t>
          </a:r>
          <a:endParaRPr lang="es-CO" b="1" dirty="0">
            <a:effectLst/>
            <a:latin typeface="Arial Rounded MT Bold" panose="020F0704030504030204" pitchFamily="34" charset="0"/>
          </a:endParaRPr>
        </a:p>
      </dgm:t>
    </dgm:pt>
    <dgm:pt modelId="{873698BB-341B-4449-AFCC-CE763C06F80E}" type="parTrans" cxnId="{D78301F9-A777-4369-9BF0-B5CA14EAD729}">
      <dgm:prSet/>
      <dgm:spPr/>
      <dgm:t>
        <a:bodyPr/>
        <a:lstStyle/>
        <a:p>
          <a:endParaRPr lang="es-CO"/>
        </a:p>
      </dgm:t>
    </dgm:pt>
    <dgm:pt modelId="{ACEEF934-FCA9-4141-99C9-455D6798DF22}" type="sibTrans" cxnId="{D78301F9-A777-4369-9BF0-B5CA14EAD729}">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dgm:spPr>
      <dgm:t>
        <a:bodyPr/>
        <a:lstStyle/>
        <a:p>
          <a:endParaRPr lang="es-CO"/>
        </a:p>
      </dgm:t>
    </dgm:pt>
    <dgm:pt modelId="{8C4DDCD0-7236-4CB8-A7D0-AED4DABEE85B}">
      <dgm:prSet phldrT="[Texto]"/>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b="1" dirty="0" smtClean="0">
              <a:effectLst/>
              <a:latin typeface="Arial Rounded MT Bold" panose="020F0704030504030204" pitchFamily="34" charset="0"/>
            </a:rPr>
            <a:t>CAPITAL HUMANO</a:t>
          </a:r>
          <a:endParaRPr lang="es-CO" b="1" dirty="0">
            <a:effectLst/>
            <a:latin typeface="Arial Rounded MT Bold" panose="020F0704030504030204" pitchFamily="34" charset="0"/>
          </a:endParaRPr>
        </a:p>
      </dgm:t>
    </dgm:pt>
    <dgm:pt modelId="{2A2EB1FD-405A-4685-A81E-F75FF3012297}" type="parTrans" cxnId="{83E44F87-DDCE-4927-BAED-8ED36739FA04}">
      <dgm:prSet/>
      <dgm:spPr/>
      <dgm:t>
        <a:bodyPr/>
        <a:lstStyle/>
        <a:p>
          <a:endParaRPr lang="es-CO"/>
        </a:p>
      </dgm:t>
    </dgm:pt>
    <dgm:pt modelId="{A6D9D2EF-A663-40AB-B216-3ED090B01754}" type="sibTrans" cxnId="{83E44F87-DDCE-4927-BAED-8ED36739FA04}">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dgm:spPr>
      <dgm:t>
        <a:bodyPr/>
        <a:lstStyle/>
        <a:p>
          <a:endParaRPr lang="es-CO"/>
        </a:p>
      </dgm:t>
    </dgm:pt>
    <dgm:pt modelId="{DCA65E4F-1A63-474C-89C1-468D9A4E1E98}">
      <dgm:prSet phldrT="[Texto]"/>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b="1" dirty="0" smtClean="0">
              <a:effectLst/>
              <a:latin typeface="Arial Rounded MT Bold" panose="020F0704030504030204" pitchFamily="34" charset="0"/>
            </a:rPr>
            <a:t>INFRAESTRUCTURA</a:t>
          </a:r>
          <a:endParaRPr lang="es-CO" b="1" dirty="0">
            <a:effectLst/>
            <a:latin typeface="Arial Rounded MT Bold" panose="020F0704030504030204" pitchFamily="34" charset="0"/>
          </a:endParaRPr>
        </a:p>
      </dgm:t>
    </dgm:pt>
    <dgm:pt modelId="{C0797194-1328-4EBD-94D1-124F2442A2D9}" type="parTrans" cxnId="{8C9CE8D8-7C29-4BDB-991A-DCB66E9A9DCB}">
      <dgm:prSet/>
      <dgm:spPr/>
      <dgm:t>
        <a:bodyPr/>
        <a:lstStyle/>
        <a:p>
          <a:endParaRPr lang="es-CO"/>
        </a:p>
      </dgm:t>
    </dgm:pt>
    <dgm:pt modelId="{1AD992D4-E6D7-47D6-A7C5-D753E2D40CC4}" type="sibTrans" cxnId="{8C9CE8D8-7C29-4BDB-991A-DCB66E9A9DCB}">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dgm:spPr>
      <dgm:t>
        <a:bodyPr/>
        <a:lstStyle/>
        <a:p>
          <a:endParaRPr lang="es-CO"/>
        </a:p>
      </dgm:t>
    </dgm:pt>
    <dgm:pt modelId="{9F6218A2-69D2-4F55-B254-21A644938510}">
      <dgm:prSet phldrT="[Texto]"/>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b="1" dirty="0" smtClean="0">
              <a:effectLst/>
              <a:latin typeface="Arial Rounded MT Bold" panose="020F0704030504030204" pitchFamily="34" charset="0"/>
            </a:rPr>
            <a:t>ALIANZAS ESTRÁTEGICAS</a:t>
          </a:r>
          <a:endParaRPr lang="es-CO" dirty="0">
            <a:effectLst/>
          </a:endParaRPr>
        </a:p>
      </dgm:t>
    </dgm:pt>
    <dgm:pt modelId="{E976DDFF-1ED9-43B9-8B86-566D8854780F}" type="parTrans" cxnId="{29A4635C-7433-4CED-8EF2-C7177D0804B3}">
      <dgm:prSet/>
      <dgm:spPr/>
      <dgm:t>
        <a:bodyPr/>
        <a:lstStyle/>
        <a:p>
          <a:endParaRPr lang="es-CO"/>
        </a:p>
      </dgm:t>
    </dgm:pt>
    <dgm:pt modelId="{A8E37970-029B-40C3-9B3C-BE3156723BD3}" type="sibTrans" cxnId="{29A4635C-7433-4CED-8EF2-C7177D0804B3}">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dgm:spPr>
      <dgm:t>
        <a:bodyPr/>
        <a:lstStyle/>
        <a:p>
          <a:endParaRPr lang="es-CO"/>
        </a:p>
      </dgm:t>
    </dgm:pt>
    <dgm:pt modelId="{3E7AC767-3F57-4CA2-9A96-A143D27A5521}">
      <dgm:prSet phldrT="[Texto]"/>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b="1" dirty="0" smtClean="0">
              <a:effectLst/>
              <a:latin typeface="Arial Rounded MT Bold" panose="020F0704030504030204" pitchFamily="34" charset="0"/>
            </a:rPr>
            <a:t>ACOMPAÑAMIENTO INTEGRAL</a:t>
          </a:r>
          <a:endParaRPr lang="es-CO" b="1" dirty="0">
            <a:effectLst/>
            <a:latin typeface="Arial Rounded MT Bold" panose="020F0704030504030204" pitchFamily="34" charset="0"/>
          </a:endParaRPr>
        </a:p>
      </dgm:t>
    </dgm:pt>
    <dgm:pt modelId="{607BA48E-BC29-42AE-A110-5E847861DC53}" type="parTrans" cxnId="{E467C325-F1EE-4E40-8B49-2D3016DF5F47}">
      <dgm:prSet/>
      <dgm:spPr/>
      <dgm:t>
        <a:bodyPr/>
        <a:lstStyle/>
        <a:p>
          <a:endParaRPr lang="es-CO"/>
        </a:p>
      </dgm:t>
    </dgm:pt>
    <dgm:pt modelId="{859DE7A1-BAB0-4235-A6D5-B7773D2293DF}" type="sibTrans" cxnId="{E467C325-F1EE-4E40-8B49-2D3016DF5F47}">
      <dgm:prSet/>
      <dgm:spPr>
        <a:scene3d>
          <a:camera prst="orthographicFront">
            <a:rot lat="0" lon="0" rev="0"/>
          </a:camera>
          <a:lightRig rig="balanced" dir="t">
            <a:rot lat="0" lon="0" rev="8700000"/>
          </a:lightRig>
        </a:scene3d>
        <a:sp3d>
          <a:bevelT w="152400" h="50800" prst="softRound"/>
        </a:sp3d>
      </dgm:spPr>
      <dgm:t>
        <a:bodyPr/>
        <a:lstStyle/>
        <a:p>
          <a:endParaRPr lang="es-CO"/>
        </a:p>
      </dgm:t>
    </dgm:pt>
    <dgm:pt modelId="{FBBBD1FA-54D3-4E6E-8911-47ABA1DA383F}" type="pres">
      <dgm:prSet presAssocID="{814387E9-6DE3-46FB-AEAC-2E9EFC69046F}" presName="cycle" presStyleCnt="0">
        <dgm:presLayoutVars>
          <dgm:dir/>
          <dgm:resizeHandles val="exact"/>
        </dgm:presLayoutVars>
      </dgm:prSet>
      <dgm:spPr/>
      <dgm:t>
        <a:bodyPr/>
        <a:lstStyle/>
        <a:p>
          <a:endParaRPr lang="es-ES"/>
        </a:p>
      </dgm:t>
    </dgm:pt>
    <dgm:pt modelId="{7DC84F3B-E4EF-4ACD-BBA8-0A915458EF85}" type="pres">
      <dgm:prSet presAssocID="{A4021752-C06F-4086-84B9-B256B3020A46}" presName="node" presStyleLbl="node1" presStyleIdx="0" presStyleCnt="5" custRadScaleRad="100082">
        <dgm:presLayoutVars>
          <dgm:bulletEnabled val="1"/>
        </dgm:presLayoutVars>
      </dgm:prSet>
      <dgm:spPr/>
      <dgm:t>
        <a:bodyPr/>
        <a:lstStyle/>
        <a:p>
          <a:endParaRPr lang="es-CO"/>
        </a:p>
      </dgm:t>
    </dgm:pt>
    <dgm:pt modelId="{CA92EE10-6D1B-4E43-9A06-35ADFD102FF6}" type="pres">
      <dgm:prSet presAssocID="{ACEEF934-FCA9-4141-99C9-455D6798DF22}" presName="sibTrans" presStyleLbl="sibTrans2D1" presStyleIdx="0" presStyleCnt="5"/>
      <dgm:spPr/>
      <dgm:t>
        <a:bodyPr/>
        <a:lstStyle/>
        <a:p>
          <a:endParaRPr lang="es-ES"/>
        </a:p>
      </dgm:t>
    </dgm:pt>
    <dgm:pt modelId="{3AC994CF-7FD2-4405-A7CE-F7F47E590A9E}" type="pres">
      <dgm:prSet presAssocID="{ACEEF934-FCA9-4141-99C9-455D6798DF22}" presName="connectorText" presStyleLbl="sibTrans2D1" presStyleIdx="0" presStyleCnt="5"/>
      <dgm:spPr/>
      <dgm:t>
        <a:bodyPr/>
        <a:lstStyle/>
        <a:p>
          <a:endParaRPr lang="es-ES"/>
        </a:p>
      </dgm:t>
    </dgm:pt>
    <dgm:pt modelId="{83CBFBCE-B76E-40AA-BDF3-D1854FF720D5}" type="pres">
      <dgm:prSet presAssocID="{8C4DDCD0-7236-4CB8-A7D0-AED4DABEE85B}" presName="node" presStyleLbl="node1" presStyleIdx="1" presStyleCnt="5">
        <dgm:presLayoutVars>
          <dgm:bulletEnabled val="1"/>
        </dgm:presLayoutVars>
      </dgm:prSet>
      <dgm:spPr/>
      <dgm:t>
        <a:bodyPr/>
        <a:lstStyle/>
        <a:p>
          <a:endParaRPr lang="es-CO"/>
        </a:p>
      </dgm:t>
    </dgm:pt>
    <dgm:pt modelId="{443CC244-96E0-448D-8A51-9EC37761500A}" type="pres">
      <dgm:prSet presAssocID="{A6D9D2EF-A663-40AB-B216-3ED090B01754}" presName="sibTrans" presStyleLbl="sibTrans2D1" presStyleIdx="1" presStyleCnt="5"/>
      <dgm:spPr/>
      <dgm:t>
        <a:bodyPr/>
        <a:lstStyle/>
        <a:p>
          <a:endParaRPr lang="es-ES"/>
        </a:p>
      </dgm:t>
    </dgm:pt>
    <dgm:pt modelId="{7BEE0681-E437-4CEF-BEB5-7875EA2A6E6E}" type="pres">
      <dgm:prSet presAssocID="{A6D9D2EF-A663-40AB-B216-3ED090B01754}" presName="connectorText" presStyleLbl="sibTrans2D1" presStyleIdx="1" presStyleCnt="5"/>
      <dgm:spPr/>
      <dgm:t>
        <a:bodyPr/>
        <a:lstStyle/>
        <a:p>
          <a:endParaRPr lang="es-ES"/>
        </a:p>
      </dgm:t>
    </dgm:pt>
    <dgm:pt modelId="{A69C2EFA-7D42-4154-A037-F59AEE877567}" type="pres">
      <dgm:prSet presAssocID="{3E7AC767-3F57-4CA2-9A96-A143D27A5521}" presName="node" presStyleLbl="node1" presStyleIdx="2" presStyleCnt="5">
        <dgm:presLayoutVars>
          <dgm:bulletEnabled val="1"/>
        </dgm:presLayoutVars>
      </dgm:prSet>
      <dgm:spPr/>
      <dgm:t>
        <a:bodyPr/>
        <a:lstStyle/>
        <a:p>
          <a:endParaRPr lang="es-CO"/>
        </a:p>
      </dgm:t>
    </dgm:pt>
    <dgm:pt modelId="{76E79D74-6CBD-459F-9D75-C53169FCAC73}" type="pres">
      <dgm:prSet presAssocID="{859DE7A1-BAB0-4235-A6D5-B7773D2293DF}" presName="sibTrans" presStyleLbl="sibTrans2D1" presStyleIdx="2" presStyleCnt="5"/>
      <dgm:spPr/>
      <dgm:t>
        <a:bodyPr/>
        <a:lstStyle/>
        <a:p>
          <a:endParaRPr lang="es-ES"/>
        </a:p>
      </dgm:t>
    </dgm:pt>
    <dgm:pt modelId="{EE80A894-2776-4E5D-A578-839CE2B8BE88}" type="pres">
      <dgm:prSet presAssocID="{859DE7A1-BAB0-4235-A6D5-B7773D2293DF}" presName="connectorText" presStyleLbl="sibTrans2D1" presStyleIdx="2" presStyleCnt="5"/>
      <dgm:spPr/>
      <dgm:t>
        <a:bodyPr/>
        <a:lstStyle/>
        <a:p>
          <a:endParaRPr lang="es-ES"/>
        </a:p>
      </dgm:t>
    </dgm:pt>
    <dgm:pt modelId="{AEA48E80-A59B-49D1-BA32-E2CAC435DF97}" type="pres">
      <dgm:prSet presAssocID="{DCA65E4F-1A63-474C-89C1-468D9A4E1E98}" presName="node" presStyleLbl="node1" presStyleIdx="3" presStyleCnt="5">
        <dgm:presLayoutVars>
          <dgm:bulletEnabled val="1"/>
        </dgm:presLayoutVars>
      </dgm:prSet>
      <dgm:spPr/>
      <dgm:t>
        <a:bodyPr/>
        <a:lstStyle/>
        <a:p>
          <a:endParaRPr lang="es-ES"/>
        </a:p>
      </dgm:t>
    </dgm:pt>
    <dgm:pt modelId="{5A22ABFB-99B7-4B10-8BFD-0743959D0736}" type="pres">
      <dgm:prSet presAssocID="{1AD992D4-E6D7-47D6-A7C5-D753E2D40CC4}" presName="sibTrans" presStyleLbl="sibTrans2D1" presStyleIdx="3" presStyleCnt="5"/>
      <dgm:spPr/>
      <dgm:t>
        <a:bodyPr/>
        <a:lstStyle/>
        <a:p>
          <a:endParaRPr lang="es-ES"/>
        </a:p>
      </dgm:t>
    </dgm:pt>
    <dgm:pt modelId="{7447ECF2-554D-4E61-9150-488E5C87BA90}" type="pres">
      <dgm:prSet presAssocID="{1AD992D4-E6D7-47D6-A7C5-D753E2D40CC4}" presName="connectorText" presStyleLbl="sibTrans2D1" presStyleIdx="3" presStyleCnt="5"/>
      <dgm:spPr/>
      <dgm:t>
        <a:bodyPr/>
        <a:lstStyle/>
        <a:p>
          <a:endParaRPr lang="es-ES"/>
        </a:p>
      </dgm:t>
    </dgm:pt>
    <dgm:pt modelId="{0512B01F-3AA4-452B-8515-1C7CA7AABE3E}" type="pres">
      <dgm:prSet presAssocID="{9F6218A2-69D2-4F55-B254-21A644938510}" presName="node" presStyleLbl="node1" presStyleIdx="4" presStyleCnt="5" custRadScaleRad="99556" custRadScaleInc="1871">
        <dgm:presLayoutVars>
          <dgm:bulletEnabled val="1"/>
        </dgm:presLayoutVars>
      </dgm:prSet>
      <dgm:spPr/>
      <dgm:t>
        <a:bodyPr/>
        <a:lstStyle/>
        <a:p>
          <a:endParaRPr lang="es-CO"/>
        </a:p>
      </dgm:t>
    </dgm:pt>
    <dgm:pt modelId="{F43E077D-BA3E-4332-B168-7F67BA7B933C}" type="pres">
      <dgm:prSet presAssocID="{A8E37970-029B-40C3-9B3C-BE3156723BD3}" presName="sibTrans" presStyleLbl="sibTrans2D1" presStyleIdx="4" presStyleCnt="5"/>
      <dgm:spPr/>
      <dgm:t>
        <a:bodyPr/>
        <a:lstStyle/>
        <a:p>
          <a:endParaRPr lang="es-ES"/>
        </a:p>
      </dgm:t>
    </dgm:pt>
    <dgm:pt modelId="{22897763-418C-4AF2-BA54-0EC2092D450E}" type="pres">
      <dgm:prSet presAssocID="{A8E37970-029B-40C3-9B3C-BE3156723BD3}" presName="connectorText" presStyleLbl="sibTrans2D1" presStyleIdx="4" presStyleCnt="5"/>
      <dgm:spPr/>
      <dgm:t>
        <a:bodyPr/>
        <a:lstStyle/>
        <a:p>
          <a:endParaRPr lang="es-ES"/>
        </a:p>
      </dgm:t>
    </dgm:pt>
  </dgm:ptLst>
  <dgm:cxnLst>
    <dgm:cxn modelId="{BA0B68BF-B85A-42C1-A31B-0871EC53418E}" type="presOf" srcId="{1AD992D4-E6D7-47D6-A7C5-D753E2D40CC4}" destId="{5A22ABFB-99B7-4B10-8BFD-0743959D0736}" srcOrd="0" destOrd="0" presId="urn:microsoft.com/office/officeart/2005/8/layout/cycle2"/>
    <dgm:cxn modelId="{43C3A731-E591-45AB-84DA-9894495B2ED0}" type="presOf" srcId="{DCA65E4F-1A63-474C-89C1-468D9A4E1E98}" destId="{AEA48E80-A59B-49D1-BA32-E2CAC435DF97}" srcOrd="0" destOrd="0" presId="urn:microsoft.com/office/officeart/2005/8/layout/cycle2"/>
    <dgm:cxn modelId="{B94DC494-9230-436A-A172-0C589A5A3A9B}" type="presOf" srcId="{8C4DDCD0-7236-4CB8-A7D0-AED4DABEE85B}" destId="{83CBFBCE-B76E-40AA-BDF3-D1854FF720D5}" srcOrd="0" destOrd="0" presId="urn:microsoft.com/office/officeart/2005/8/layout/cycle2"/>
    <dgm:cxn modelId="{86C56740-FA77-436F-BB81-A6EF818A96D0}" type="presOf" srcId="{A6D9D2EF-A663-40AB-B216-3ED090B01754}" destId="{443CC244-96E0-448D-8A51-9EC37761500A}" srcOrd="0" destOrd="0" presId="urn:microsoft.com/office/officeart/2005/8/layout/cycle2"/>
    <dgm:cxn modelId="{29A4635C-7433-4CED-8EF2-C7177D0804B3}" srcId="{814387E9-6DE3-46FB-AEAC-2E9EFC69046F}" destId="{9F6218A2-69D2-4F55-B254-21A644938510}" srcOrd="4" destOrd="0" parTransId="{E976DDFF-1ED9-43B9-8B86-566D8854780F}" sibTransId="{A8E37970-029B-40C3-9B3C-BE3156723BD3}"/>
    <dgm:cxn modelId="{7A89C73C-0CA0-46AD-ABFB-B6BB3618F9D3}" type="presOf" srcId="{9F6218A2-69D2-4F55-B254-21A644938510}" destId="{0512B01F-3AA4-452B-8515-1C7CA7AABE3E}" srcOrd="0" destOrd="0" presId="urn:microsoft.com/office/officeart/2005/8/layout/cycle2"/>
    <dgm:cxn modelId="{83E44F87-DDCE-4927-BAED-8ED36739FA04}" srcId="{814387E9-6DE3-46FB-AEAC-2E9EFC69046F}" destId="{8C4DDCD0-7236-4CB8-A7D0-AED4DABEE85B}" srcOrd="1" destOrd="0" parTransId="{2A2EB1FD-405A-4685-A81E-F75FF3012297}" sibTransId="{A6D9D2EF-A663-40AB-B216-3ED090B01754}"/>
    <dgm:cxn modelId="{60303F9D-5400-4CE1-B583-F5B7A6807762}" type="presOf" srcId="{A8E37970-029B-40C3-9B3C-BE3156723BD3}" destId="{22897763-418C-4AF2-BA54-0EC2092D450E}" srcOrd="1" destOrd="0" presId="urn:microsoft.com/office/officeart/2005/8/layout/cycle2"/>
    <dgm:cxn modelId="{38F54486-5F66-4DD5-B458-57CEB920E9AA}" type="presOf" srcId="{A8E37970-029B-40C3-9B3C-BE3156723BD3}" destId="{F43E077D-BA3E-4332-B168-7F67BA7B933C}" srcOrd="0" destOrd="0" presId="urn:microsoft.com/office/officeart/2005/8/layout/cycle2"/>
    <dgm:cxn modelId="{AE6782E0-304C-4AD2-AE62-18C56A9EF563}" type="presOf" srcId="{814387E9-6DE3-46FB-AEAC-2E9EFC69046F}" destId="{FBBBD1FA-54D3-4E6E-8911-47ABA1DA383F}" srcOrd="0" destOrd="0" presId="urn:microsoft.com/office/officeart/2005/8/layout/cycle2"/>
    <dgm:cxn modelId="{DD168E07-F301-452F-A755-1C19B1FF0600}" type="presOf" srcId="{A6D9D2EF-A663-40AB-B216-3ED090B01754}" destId="{7BEE0681-E437-4CEF-BEB5-7875EA2A6E6E}" srcOrd="1" destOrd="0" presId="urn:microsoft.com/office/officeart/2005/8/layout/cycle2"/>
    <dgm:cxn modelId="{8D7CE073-0BED-42DE-9F74-519818788417}" type="presOf" srcId="{1AD992D4-E6D7-47D6-A7C5-D753E2D40CC4}" destId="{7447ECF2-554D-4E61-9150-488E5C87BA90}" srcOrd="1" destOrd="0" presId="urn:microsoft.com/office/officeart/2005/8/layout/cycle2"/>
    <dgm:cxn modelId="{8C9CE8D8-7C29-4BDB-991A-DCB66E9A9DCB}" srcId="{814387E9-6DE3-46FB-AEAC-2E9EFC69046F}" destId="{DCA65E4F-1A63-474C-89C1-468D9A4E1E98}" srcOrd="3" destOrd="0" parTransId="{C0797194-1328-4EBD-94D1-124F2442A2D9}" sibTransId="{1AD992D4-E6D7-47D6-A7C5-D753E2D40CC4}"/>
    <dgm:cxn modelId="{B49E352C-D7D0-4530-BE7F-96AFE5ECAB51}" type="presOf" srcId="{ACEEF934-FCA9-4141-99C9-455D6798DF22}" destId="{CA92EE10-6D1B-4E43-9A06-35ADFD102FF6}" srcOrd="0" destOrd="0" presId="urn:microsoft.com/office/officeart/2005/8/layout/cycle2"/>
    <dgm:cxn modelId="{1C852CC9-8034-406D-8455-7C4B48DB30E4}" type="presOf" srcId="{A4021752-C06F-4086-84B9-B256B3020A46}" destId="{7DC84F3B-E4EF-4ACD-BBA8-0A915458EF85}" srcOrd="0" destOrd="0" presId="urn:microsoft.com/office/officeart/2005/8/layout/cycle2"/>
    <dgm:cxn modelId="{8540F1A3-D27C-4835-9E99-B355BF5A1AC2}" type="presOf" srcId="{859DE7A1-BAB0-4235-A6D5-B7773D2293DF}" destId="{76E79D74-6CBD-459F-9D75-C53169FCAC73}" srcOrd="0" destOrd="0" presId="urn:microsoft.com/office/officeart/2005/8/layout/cycle2"/>
    <dgm:cxn modelId="{66E8CA9A-50FA-4A2F-9435-99AB8A0E96FD}" type="presOf" srcId="{ACEEF934-FCA9-4141-99C9-455D6798DF22}" destId="{3AC994CF-7FD2-4405-A7CE-F7F47E590A9E}" srcOrd="1" destOrd="0" presId="urn:microsoft.com/office/officeart/2005/8/layout/cycle2"/>
    <dgm:cxn modelId="{4E3D640F-D411-418F-97B9-C8DCCB6C6485}" type="presOf" srcId="{859DE7A1-BAB0-4235-A6D5-B7773D2293DF}" destId="{EE80A894-2776-4E5D-A578-839CE2B8BE88}" srcOrd="1" destOrd="0" presId="urn:microsoft.com/office/officeart/2005/8/layout/cycle2"/>
    <dgm:cxn modelId="{CD83BAED-C5DE-42FA-A1F4-7D30C5066360}" type="presOf" srcId="{3E7AC767-3F57-4CA2-9A96-A143D27A5521}" destId="{A69C2EFA-7D42-4154-A037-F59AEE877567}" srcOrd="0" destOrd="0" presId="urn:microsoft.com/office/officeart/2005/8/layout/cycle2"/>
    <dgm:cxn modelId="{D78301F9-A777-4369-9BF0-B5CA14EAD729}" srcId="{814387E9-6DE3-46FB-AEAC-2E9EFC69046F}" destId="{A4021752-C06F-4086-84B9-B256B3020A46}" srcOrd="0" destOrd="0" parTransId="{873698BB-341B-4449-AFCC-CE763C06F80E}" sibTransId="{ACEEF934-FCA9-4141-99C9-455D6798DF22}"/>
    <dgm:cxn modelId="{E467C325-F1EE-4E40-8B49-2D3016DF5F47}" srcId="{814387E9-6DE3-46FB-AEAC-2E9EFC69046F}" destId="{3E7AC767-3F57-4CA2-9A96-A143D27A5521}" srcOrd="2" destOrd="0" parTransId="{607BA48E-BC29-42AE-A110-5E847861DC53}" sibTransId="{859DE7A1-BAB0-4235-A6D5-B7773D2293DF}"/>
    <dgm:cxn modelId="{EF1E1335-AAF1-4D98-92C9-42B8D4E1716A}" type="presParOf" srcId="{FBBBD1FA-54D3-4E6E-8911-47ABA1DA383F}" destId="{7DC84F3B-E4EF-4ACD-BBA8-0A915458EF85}" srcOrd="0" destOrd="0" presId="urn:microsoft.com/office/officeart/2005/8/layout/cycle2"/>
    <dgm:cxn modelId="{91C2608C-A465-4C6B-9783-D14526EA7A73}" type="presParOf" srcId="{FBBBD1FA-54D3-4E6E-8911-47ABA1DA383F}" destId="{CA92EE10-6D1B-4E43-9A06-35ADFD102FF6}" srcOrd="1" destOrd="0" presId="urn:microsoft.com/office/officeart/2005/8/layout/cycle2"/>
    <dgm:cxn modelId="{ADE45A06-2BEE-4485-AC59-6FEA5C71B35F}" type="presParOf" srcId="{CA92EE10-6D1B-4E43-9A06-35ADFD102FF6}" destId="{3AC994CF-7FD2-4405-A7CE-F7F47E590A9E}" srcOrd="0" destOrd="0" presId="urn:microsoft.com/office/officeart/2005/8/layout/cycle2"/>
    <dgm:cxn modelId="{DB14EC6C-F5CF-4E98-907A-B8E21AC7D7F7}" type="presParOf" srcId="{FBBBD1FA-54D3-4E6E-8911-47ABA1DA383F}" destId="{83CBFBCE-B76E-40AA-BDF3-D1854FF720D5}" srcOrd="2" destOrd="0" presId="urn:microsoft.com/office/officeart/2005/8/layout/cycle2"/>
    <dgm:cxn modelId="{6C4C1952-7736-49B8-8CE6-3405B2FA5283}" type="presParOf" srcId="{FBBBD1FA-54D3-4E6E-8911-47ABA1DA383F}" destId="{443CC244-96E0-448D-8A51-9EC37761500A}" srcOrd="3" destOrd="0" presId="urn:microsoft.com/office/officeart/2005/8/layout/cycle2"/>
    <dgm:cxn modelId="{A96950A1-AF91-4AE4-989A-A6C0E1171265}" type="presParOf" srcId="{443CC244-96E0-448D-8A51-9EC37761500A}" destId="{7BEE0681-E437-4CEF-BEB5-7875EA2A6E6E}" srcOrd="0" destOrd="0" presId="urn:microsoft.com/office/officeart/2005/8/layout/cycle2"/>
    <dgm:cxn modelId="{6430D708-A2BD-42E1-B439-765BC43ABCC0}" type="presParOf" srcId="{FBBBD1FA-54D3-4E6E-8911-47ABA1DA383F}" destId="{A69C2EFA-7D42-4154-A037-F59AEE877567}" srcOrd="4" destOrd="0" presId="urn:microsoft.com/office/officeart/2005/8/layout/cycle2"/>
    <dgm:cxn modelId="{CC590D7B-9DFC-4D2D-8B2A-6C69F9CAE7FE}" type="presParOf" srcId="{FBBBD1FA-54D3-4E6E-8911-47ABA1DA383F}" destId="{76E79D74-6CBD-459F-9D75-C53169FCAC73}" srcOrd="5" destOrd="0" presId="urn:microsoft.com/office/officeart/2005/8/layout/cycle2"/>
    <dgm:cxn modelId="{7595C3B6-ECD5-4220-9086-06FC098EE97B}" type="presParOf" srcId="{76E79D74-6CBD-459F-9D75-C53169FCAC73}" destId="{EE80A894-2776-4E5D-A578-839CE2B8BE88}" srcOrd="0" destOrd="0" presId="urn:microsoft.com/office/officeart/2005/8/layout/cycle2"/>
    <dgm:cxn modelId="{062CF07B-26B0-4950-9E9E-8951183B824B}" type="presParOf" srcId="{FBBBD1FA-54D3-4E6E-8911-47ABA1DA383F}" destId="{AEA48E80-A59B-49D1-BA32-E2CAC435DF97}" srcOrd="6" destOrd="0" presId="urn:microsoft.com/office/officeart/2005/8/layout/cycle2"/>
    <dgm:cxn modelId="{52BD53AF-B8F0-4DE7-82FF-95042CAFEC66}" type="presParOf" srcId="{FBBBD1FA-54D3-4E6E-8911-47ABA1DA383F}" destId="{5A22ABFB-99B7-4B10-8BFD-0743959D0736}" srcOrd="7" destOrd="0" presId="urn:microsoft.com/office/officeart/2005/8/layout/cycle2"/>
    <dgm:cxn modelId="{B00B5659-4320-4EA7-B98E-72A7F13C1C7C}" type="presParOf" srcId="{5A22ABFB-99B7-4B10-8BFD-0743959D0736}" destId="{7447ECF2-554D-4E61-9150-488E5C87BA90}" srcOrd="0" destOrd="0" presId="urn:microsoft.com/office/officeart/2005/8/layout/cycle2"/>
    <dgm:cxn modelId="{7257237B-02BE-480D-8FFF-0A59621D7EB6}" type="presParOf" srcId="{FBBBD1FA-54D3-4E6E-8911-47ABA1DA383F}" destId="{0512B01F-3AA4-452B-8515-1C7CA7AABE3E}" srcOrd="8" destOrd="0" presId="urn:microsoft.com/office/officeart/2005/8/layout/cycle2"/>
    <dgm:cxn modelId="{4A0B5C15-6EAA-4E04-8C02-BD68A74FF48C}" type="presParOf" srcId="{FBBBD1FA-54D3-4E6E-8911-47ABA1DA383F}" destId="{F43E077D-BA3E-4332-B168-7F67BA7B933C}" srcOrd="9" destOrd="0" presId="urn:microsoft.com/office/officeart/2005/8/layout/cycle2"/>
    <dgm:cxn modelId="{ABEE1D98-6C03-43C9-94E8-C065E19B5C75}" type="presParOf" srcId="{F43E077D-BA3E-4332-B168-7F67BA7B933C}" destId="{22897763-418C-4AF2-BA54-0EC2092D450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84F3B-E4EF-4ACD-BBA8-0A915458EF85}">
      <dsp:nvSpPr>
        <dsp:cNvPr id="0" name=""/>
        <dsp:cNvSpPr/>
      </dsp:nvSpPr>
      <dsp:spPr>
        <a:xfrm>
          <a:off x="3252845" y="0"/>
          <a:ext cx="1855560" cy="1855560"/>
        </a:xfrm>
        <a:prstGeom prst="ellipse">
          <a:avLst/>
        </a:prstGeom>
        <a:solidFill>
          <a:schemeClr val="accent5">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b="1" kern="1200" dirty="0" smtClean="0">
              <a:effectLst/>
              <a:latin typeface="Arial Rounded MT Bold" panose="020F0704030504030204" pitchFamily="34" charset="0"/>
            </a:rPr>
            <a:t>INCENTIVOS</a:t>
          </a:r>
          <a:endParaRPr lang="es-CO" sz="1000" b="1" kern="1200" dirty="0">
            <a:effectLst/>
            <a:latin typeface="Arial Rounded MT Bold" panose="020F0704030504030204" pitchFamily="34" charset="0"/>
          </a:endParaRPr>
        </a:p>
      </dsp:txBody>
      <dsp:txXfrm>
        <a:off x="3524585" y="271740"/>
        <a:ext cx="1312080" cy="1312080"/>
      </dsp:txXfrm>
    </dsp:sp>
    <dsp:sp modelId="{CA92EE10-6D1B-4E43-9A06-35ADFD102FF6}">
      <dsp:nvSpPr>
        <dsp:cNvPr id="0" name=""/>
        <dsp:cNvSpPr/>
      </dsp:nvSpPr>
      <dsp:spPr>
        <a:xfrm rot="2161922">
          <a:off x="5049310" y="1425938"/>
          <a:ext cx="493278" cy="626251"/>
        </a:xfrm>
        <a:prstGeom prst="rightArrow">
          <a:avLst>
            <a:gd name="adj1" fmla="val 60000"/>
            <a:gd name="adj2" fmla="val 50000"/>
          </a:avLst>
        </a:prstGeom>
        <a:solidFill>
          <a:schemeClr val="accent5">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CO" sz="800" kern="1200"/>
        </a:p>
      </dsp:txBody>
      <dsp:txXfrm>
        <a:off x="5063465" y="1507663"/>
        <a:ext cx="345295" cy="375751"/>
      </dsp:txXfrm>
    </dsp:sp>
    <dsp:sp modelId="{83CBFBCE-B76E-40AA-BDF3-D1854FF720D5}">
      <dsp:nvSpPr>
        <dsp:cNvPr id="0" name=""/>
        <dsp:cNvSpPr/>
      </dsp:nvSpPr>
      <dsp:spPr>
        <a:xfrm>
          <a:off x="5506072" y="1638991"/>
          <a:ext cx="1855560" cy="1855560"/>
        </a:xfrm>
        <a:prstGeom prst="ellipse">
          <a:avLst/>
        </a:prstGeom>
        <a:solidFill>
          <a:schemeClr val="accent5">
            <a:hueOff val="-1838336"/>
            <a:satOff val="-2557"/>
            <a:lumOff val="-981"/>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b="1" kern="1200" dirty="0" smtClean="0">
              <a:effectLst/>
              <a:latin typeface="Arial Rounded MT Bold" panose="020F0704030504030204" pitchFamily="34" charset="0"/>
            </a:rPr>
            <a:t>CAPITAL HUMANO</a:t>
          </a:r>
          <a:endParaRPr lang="es-CO" sz="1000" b="1" kern="1200" dirty="0">
            <a:effectLst/>
            <a:latin typeface="Arial Rounded MT Bold" panose="020F0704030504030204" pitchFamily="34" charset="0"/>
          </a:endParaRPr>
        </a:p>
      </dsp:txBody>
      <dsp:txXfrm>
        <a:off x="5777812" y="1910731"/>
        <a:ext cx="1312080" cy="1312080"/>
      </dsp:txXfrm>
    </dsp:sp>
    <dsp:sp modelId="{443CC244-96E0-448D-8A51-9EC37761500A}">
      <dsp:nvSpPr>
        <dsp:cNvPr id="0" name=""/>
        <dsp:cNvSpPr/>
      </dsp:nvSpPr>
      <dsp:spPr>
        <a:xfrm rot="6480000">
          <a:off x="5761494" y="3564798"/>
          <a:ext cx="492678" cy="626251"/>
        </a:xfrm>
        <a:prstGeom prst="rightArrow">
          <a:avLst>
            <a:gd name="adj1" fmla="val 60000"/>
            <a:gd name="adj2" fmla="val 50000"/>
          </a:avLst>
        </a:prstGeom>
        <a:solidFill>
          <a:schemeClr val="accent5">
            <a:hueOff val="-1838336"/>
            <a:satOff val="-2557"/>
            <a:lumOff val="-981"/>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CO" sz="800" kern="1200"/>
        </a:p>
      </dsp:txBody>
      <dsp:txXfrm rot="10800000">
        <a:off x="5858232" y="3619763"/>
        <a:ext cx="344875" cy="375751"/>
      </dsp:txXfrm>
    </dsp:sp>
    <dsp:sp modelId="{A69C2EFA-7D42-4154-A037-F59AEE877567}">
      <dsp:nvSpPr>
        <dsp:cNvPr id="0" name=""/>
        <dsp:cNvSpPr/>
      </dsp:nvSpPr>
      <dsp:spPr>
        <a:xfrm>
          <a:off x="4645416" y="4287819"/>
          <a:ext cx="1855560" cy="1855560"/>
        </a:xfrm>
        <a:prstGeom prst="ellipse">
          <a:avLst/>
        </a:prstGeom>
        <a:solidFill>
          <a:schemeClr val="accent5">
            <a:hueOff val="-3676672"/>
            <a:satOff val="-5114"/>
            <a:lumOff val="-1961"/>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b="1" kern="1200" dirty="0" smtClean="0">
              <a:effectLst/>
              <a:latin typeface="Arial Rounded MT Bold" panose="020F0704030504030204" pitchFamily="34" charset="0"/>
            </a:rPr>
            <a:t>ACOMPAÑAMIENTO INTEGRAL</a:t>
          </a:r>
          <a:endParaRPr lang="es-CO" sz="1000" b="1" kern="1200" dirty="0">
            <a:effectLst/>
            <a:latin typeface="Arial Rounded MT Bold" panose="020F0704030504030204" pitchFamily="34" charset="0"/>
          </a:endParaRPr>
        </a:p>
      </dsp:txBody>
      <dsp:txXfrm>
        <a:off x="4917156" y="4559559"/>
        <a:ext cx="1312080" cy="1312080"/>
      </dsp:txXfrm>
    </dsp:sp>
    <dsp:sp modelId="{76E79D74-6CBD-459F-9D75-C53169FCAC73}">
      <dsp:nvSpPr>
        <dsp:cNvPr id="0" name=""/>
        <dsp:cNvSpPr/>
      </dsp:nvSpPr>
      <dsp:spPr>
        <a:xfrm rot="10800000">
          <a:off x="3948230" y="4902473"/>
          <a:ext cx="492678" cy="626251"/>
        </a:xfrm>
        <a:prstGeom prst="rightArrow">
          <a:avLst>
            <a:gd name="adj1" fmla="val 60000"/>
            <a:gd name="adj2" fmla="val 50000"/>
          </a:avLst>
        </a:prstGeom>
        <a:solidFill>
          <a:schemeClr val="accent5">
            <a:hueOff val="-3676672"/>
            <a:satOff val="-5114"/>
            <a:lumOff val="-1961"/>
            <a:alphaOff val="0"/>
          </a:schemeClr>
        </a:solidFill>
        <a:ln>
          <a:noFill/>
        </a:ln>
        <a:effectLst/>
        <a:scene3d>
          <a:camera prst="orthographicFront">
            <a:rot lat="0" lon="0" rev="0"/>
          </a:camera>
          <a:lightRig rig="balanced" dir="t">
            <a:rot lat="0" lon="0" rev="8700000"/>
          </a:lightRig>
        </a:scene3d>
        <a:sp3d>
          <a:bevelT w="152400" h="508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CO" sz="800" kern="1200"/>
        </a:p>
      </dsp:txBody>
      <dsp:txXfrm rot="10800000">
        <a:off x="4096033" y="5027723"/>
        <a:ext cx="344875" cy="375751"/>
      </dsp:txXfrm>
    </dsp:sp>
    <dsp:sp modelId="{AEA48E80-A59B-49D1-BA32-E2CAC435DF97}">
      <dsp:nvSpPr>
        <dsp:cNvPr id="0" name=""/>
        <dsp:cNvSpPr/>
      </dsp:nvSpPr>
      <dsp:spPr>
        <a:xfrm>
          <a:off x="1860273" y="4287819"/>
          <a:ext cx="1855560" cy="1855560"/>
        </a:xfrm>
        <a:prstGeom prst="ellipse">
          <a:avLst/>
        </a:prstGeom>
        <a:solidFill>
          <a:schemeClr val="accent5">
            <a:hueOff val="-5515009"/>
            <a:satOff val="-7671"/>
            <a:lumOff val="-2942"/>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b="1" kern="1200" dirty="0" smtClean="0">
              <a:effectLst/>
              <a:latin typeface="Arial Rounded MT Bold" panose="020F0704030504030204" pitchFamily="34" charset="0"/>
            </a:rPr>
            <a:t>INFRAESTRUCTURA</a:t>
          </a:r>
          <a:endParaRPr lang="es-CO" sz="1000" b="1" kern="1200" dirty="0">
            <a:effectLst/>
            <a:latin typeface="Arial Rounded MT Bold" panose="020F0704030504030204" pitchFamily="34" charset="0"/>
          </a:endParaRPr>
        </a:p>
      </dsp:txBody>
      <dsp:txXfrm>
        <a:off x="2132013" y="4559559"/>
        <a:ext cx="1312080" cy="1312080"/>
      </dsp:txXfrm>
    </dsp:sp>
    <dsp:sp modelId="{5A22ABFB-99B7-4B10-8BFD-0743959D0736}">
      <dsp:nvSpPr>
        <dsp:cNvPr id="0" name=""/>
        <dsp:cNvSpPr/>
      </dsp:nvSpPr>
      <dsp:spPr>
        <a:xfrm rot="15150605">
          <a:off x="2120704" y="3580056"/>
          <a:ext cx="501298" cy="626251"/>
        </a:xfrm>
        <a:prstGeom prst="rightArrow">
          <a:avLst>
            <a:gd name="adj1" fmla="val 60000"/>
            <a:gd name="adj2" fmla="val 50000"/>
          </a:avLst>
        </a:prstGeom>
        <a:solidFill>
          <a:schemeClr val="accent5">
            <a:hueOff val="-5515009"/>
            <a:satOff val="-7671"/>
            <a:lumOff val="-2942"/>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CO" sz="800" kern="1200"/>
        </a:p>
      </dsp:txBody>
      <dsp:txXfrm rot="10800000">
        <a:off x="2218497" y="3777024"/>
        <a:ext cx="350909" cy="375751"/>
      </dsp:txXfrm>
    </dsp:sp>
    <dsp:sp modelId="{0512B01F-3AA4-452B-8515-1C7CA7AABE3E}">
      <dsp:nvSpPr>
        <dsp:cNvPr id="0" name=""/>
        <dsp:cNvSpPr/>
      </dsp:nvSpPr>
      <dsp:spPr>
        <a:xfrm>
          <a:off x="1018345" y="1615922"/>
          <a:ext cx="1855560" cy="1855560"/>
        </a:xfrm>
        <a:prstGeom prst="ellipse">
          <a:avLst/>
        </a:prstGeom>
        <a:solidFill>
          <a:schemeClr val="accent5">
            <a:hueOff val="-7353344"/>
            <a:satOff val="-10228"/>
            <a:lumOff val="-3922"/>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b="1" kern="1200" dirty="0" smtClean="0">
              <a:effectLst/>
              <a:latin typeface="Arial Rounded MT Bold" panose="020F0704030504030204" pitchFamily="34" charset="0"/>
            </a:rPr>
            <a:t>ALIANZAS ESTRÁTEGICAS</a:t>
          </a:r>
          <a:endParaRPr lang="es-CO" sz="1000" kern="1200" dirty="0">
            <a:effectLst/>
          </a:endParaRPr>
        </a:p>
      </dsp:txBody>
      <dsp:txXfrm>
        <a:off x="1290085" y="1887662"/>
        <a:ext cx="1312080" cy="1312080"/>
      </dsp:txXfrm>
    </dsp:sp>
    <dsp:sp modelId="{F43E077D-BA3E-4332-B168-7F67BA7B933C}">
      <dsp:nvSpPr>
        <dsp:cNvPr id="0" name=""/>
        <dsp:cNvSpPr/>
      </dsp:nvSpPr>
      <dsp:spPr>
        <a:xfrm rot="19447602">
          <a:off x="2813379" y="1430544"/>
          <a:ext cx="478065" cy="626251"/>
        </a:xfrm>
        <a:prstGeom prst="rightArrow">
          <a:avLst>
            <a:gd name="adj1" fmla="val 60000"/>
            <a:gd name="adj2" fmla="val 50000"/>
          </a:avLst>
        </a:prstGeom>
        <a:solidFill>
          <a:schemeClr val="accent5">
            <a:hueOff val="-7353344"/>
            <a:satOff val="-10228"/>
            <a:lumOff val="-3922"/>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CO" sz="800" kern="1200"/>
        </a:p>
      </dsp:txBody>
      <dsp:txXfrm>
        <a:off x="2826981" y="1597815"/>
        <a:ext cx="334646" cy="3757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smtClean="0"/>
              <a:t>PE-CSC-01 OFERTA DE VALOR ZFIP V1</a:t>
            </a:r>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s-CO" smtClean="0"/>
              <a:t>19/10/2020</a:t>
            </a:r>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51E74-7378-4A9D-8E3A-CD109F7EE4BC}" type="slidenum">
              <a:rPr lang="es-CO" smtClean="0"/>
              <a:t>‹Nº›</a:t>
            </a:fld>
            <a:endParaRPr lang="es-CO"/>
          </a:p>
        </p:txBody>
      </p:sp>
    </p:spTree>
    <p:extLst>
      <p:ext uri="{BB962C8B-B14F-4D97-AF65-F5344CB8AC3E}">
        <p14:creationId xmlns:p14="http://schemas.microsoft.com/office/powerpoint/2010/main" val="1069184020"/>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smtClean="0"/>
              <a:t>PE-CSC-01 OFERTA DE VALOR ZFIP V1</a:t>
            </a:r>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s-CO" smtClean="0"/>
              <a:t>19/10/2020</a:t>
            </a:r>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D79A8-D328-4106-BF26-4F171BD0A088}" type="slidenum">
              <a:rPr lang="es-CO" smtClean="0"/>
              <a:t>‹Nº›</a:t>
            </a:fld>
            <a:endParaRPr lang="es-CO"/>
          </a:p>
        </p:txBody>
      </p:sp>
    </p:spTree>
    <p:extLst>
      <p:ext uri="{BB962C8B-B14F-4D97-AF65-F5344CB8AC3E}">
        <p14:creationId xmlns:p14="http://schemas.microsoft.com/office/powerpoint/2010/main" val="714209031"/>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07D79A8-D328-4106-BF26-4F171BD0A088}" type="slidenum">
              <a:rPr lang="es-CO" smtClean="0"/>
              <a:t>1</a:t>
            </a:fld>
            <a:endParaRPr lang="es-CO"/>
          </a:p>
        </p:txBody>
      </p:sp>
      <p:sp>
        <p:nvSpPr>
          <p:cNvPr id="5" name="Marcador de fecha 4"/>
          <p:cNvSpPr>
            <a:spLocks noGrp="1"/>
          </p:cNvSpPr>
          <p:nvPr>
            <p:ph type="dt" idx="11"/>
          </p:nvPr>
        </p:nvSpPr>
        <p:spPr/>
        <p:txBody>
          <a:bodyPr/>
          <a:lstStyle/>
          <a:p>
            <a:r>
              <a:rPr lang="es-CO" smtClean="0"/>
              <a:t>19/10/2020</a:t>
            </a:r>
            <a:endParaRPr lang="es-CO"/>
          </a:p>
        </p:txBody>
      </p:sp>
      <p:sp>
        <p:nvSpPr>
          <p:cNvPr id="6" name="Marcador de encabezado 5"/>
          <p:cNvSpPr>
            <a:spLocks noGrp="1"/>
          </p:cNvSpPr>
          <p:nvPr>
            <p:ph type="hdr" sz="quarter" idx="12"/>
          </p:nvPr>
        </p:nvSpPr>
        <p:spPr/>
        <p:txBody>
          <a:bodyPr/>
          <a:lstStyle/>
          <a:p>
            <a:r>
              <a:rPr lang="es-CO" smtClean="0"/>
              <a:t>PE-CSC-01 OFERTA DE VALOR ZFIP V1</a:t>
            </a:r>
            <a:endParaRPr lang="es-CO"/>
          </a:p>
        </p:txBody>
      </p:sp>
    </p:spTree>
    <p:extLst>
      <p:ext uri="{BB962C8B-B14F-4D97-AF65-F5344CB8AC3E}">
        <p14:creationId xmlns:p14="http://schemas.microsoft.com/office/powerpoint/2010/main" val="391461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r>
              <a:rPr lang="es-CO" smtClean="0"/>
              <a:t>19/10/2020</a:t>
            </a:r>
            <a:endParaRPr lang="es-CO"/>
          </a:p>
        </p:txBody>
      </p:sp>
      <p:sp>
        <p:nvSpPr>
          <p:cNvPr id="5" name="Marcador de pie de página 4"/>
          <p:cNvSpPr>
            <a:spLocks noGrp="1"/>
          </p:cNvSpPr>
          <p:nvPr>
            <p:ph type="ftr" sz="quarter" idx="11"/>
          </p:nvPr>
        </p:nvSpPr>
        <p:spPr/>
        <p:txBody>
          <a:bodyPr/>
          <a:lstStyle/>
          <a:p>
            <a:r>
              <a:rPr lang="es-CO" smtClean="0"/>
              <a:t>PE-CSC-01 OFERTA DE VALOR ZFIP V1</a:t>
            </a:r>
            <a:endParaRPr lang="es-CO"/>
          </a:p>
        </p:txBody>
      </p:sp>
      <p:sp>
        <p:nvSpPr>
          <p:cNvPr id="6" name="Marcador de número de diapositiva 5"/>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119704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r>
              <a:rPr lang="es-CO" smtClean="0"/>
              <a:t>19/10/2020</a:t>
            </a:r>
            <a:endParaRPr lang="es-CO"/>
          </a:p>
        </p:txBody>
      </p:sp>
      <p:sp>
        <p:nvSpPr>
          <p:cNvPr id="5" name="Marcador de pie de página 4"/>
          <p:cNvSpPr>
            <a:spLocks noGrp="1"/>
          </p:cNvSpPr>
          <p:nvPr>
            <p:ph type="ftr" sz="quarter" idx="11"/>
          </p:nvPr>
        </p:nvSpPr>
        <p:spPr/>
        <p:txBody>
          <a:bodyPr/>
          <a:lstStyle/>
          <a:p>
            <a:r>
              <a:rPr lang="es-CO" smtClean="0"/>
              <a:t>PE-CSC-01 OFERTA DE VALOR ZFIP V1</a:t>
            </a:r>
            <a:endParaRPr lang="es-CO"/>
          </a:p>
        </p:txBody>
      </p:sp>
      <p:sp>
        <p:nvSpPr>
          <p:cNvPr id="6" name="Marcador de número de diapositiva 5"/>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340504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r>
              <a:rPr lang="es-CO" smtClean="0"/>
              <a:t>19/10/2020</a:t>
            </a:r>
            <a:endParaRPr lang="es-CO"/>
          </a:p>
        </p:txBody>
      </p:sp>
      <p:sp>
        <p:nvSpPr>
          <p:cNvPr id="5" name="Marcador de pie de página 4"/>
          <p:cNvSpPr>
            <a:spLocks noGrp="1"/>
          </p:cNvSpPr>
          <p:nvPr>
            <p:ph type="ftr" sz="quarter" idx="11"/>
          </p:nvPr>
        </p:nvSpPr>
        <p:spPr/>
        <p:txBody>
          <a:bodyPr/>
          <a:lstStyle/>
          <a:p>
            <a:r>
              <a:rPr lang="es-CO" smtClean="0"/>
              <a:t>PE-CSC-01 OFERTA DE VALOR ZFIP V1</a:t>
            </a:r>
            <a:endParaRPr lang="es-CO"/>
          </a:p>
        </p:txBody>
      </p:sp>
      <p:sp>
        <p:nvSpPr>
          <p:cNvPr id="6" name="Marcador de número de diapositiva 5"/>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133467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r>
              <a:rPr lang="es-CO" smtClean="0"/>
              <a:t>19/10/2020</a:t>
            </a:r>
            <a:endParaRPr lang="es-CO"/>
          </a:p>
        </p:txBody>
      </p:sp>
      <p:sp>
        <p:nvSpPr>
          <p:cNvPr id="5" name="Marcador de pie de página 4"/>
          <p:cNvSpPr>
            <a:spLocks noGrp="1"/>
          </p:cNvSpPr>
          <p:nvPr>
            <p:ph type="ftr" sz="quarter" idx="11"/>
          </p:nvPr>
        </p:nvSpPr>
        <p:spPr/>
        <p:txBody>
          <a:bodyPr/>
          <a:lstStyle/>
          <a:p>
            <a:r>
              <a:rPr lang="es-CO" smtClean="0"/>
              <a:t>PE-CSC-01 OFERTA DE VALOR ZFIP V1</a:t>
            </a:r>
            <a:endParaRPr lang="es-CO"/>
          </a:p>
        </p:txBody>
      </p:sp>
      <p:sp>
        <p:nvSpPr>
          <p:cNvPr id="6" name="Marcador de número de diapositiva 5"/>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133228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r>
              <a:rPr lang="es-CO" smtClean="0"/>
              <a:t>19/10/2020</a:t>
            </a:r>
            <a:endParaRPr lang="es-CO"/>
          </a:p>
        </p:txBody>
      </p:sp>
      <p:sp>
        <p:nvSpPr>
          <p:cNvPr id="5" name="Marcador de pie de página 4"/>
          <p:cNvSpPr>
            <a:spLocks noGrp="1"/>
          </p:cNvSpPr>
          <p:nvPr>
            <p:ph type="ftr" sz="quarter" idx="11"/>
          </p:nvPr>
        </p:nvSpPr>
        <p:spPr/>
        <p:txBody>
          <a:bodyPr/>
          <a:lstStyle/>
          <a:p>
            <a:r>
              <a:rPr lang="es-CO" smtClean="0"/>
              <a:t>PE-CSC-01 OFERTA DE VALOR ZFIP V1</a:t>
            </a:r>
            <a:endParaRPr lang="es-CO"/>
          </a:p>
        </p:txBody>
      </p:sp>
      <p:sp>
        <p:nvSpPr>
          <p:cNvPr id="6" name="Marcador de número de diapositiva 5"/>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21478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r>
              <a:rPr lang="es-CO" smtClean="0"/>
              <a:t>19/10/2020</a:t>
            </a:r>
            <a:endParaRPr lang="es-CO"/>
          </a:p>
        </p:txBody>
      </p:sp>
      <p:sp>
        <p:nvSpPr>
          <p:cNvPr id="6" name="Marcador de pie de página 5"/>
          <p:cNvSpPr>
            <a:spLocks noGrp="1"/>
          </p:cNvSpPr>
          <p:nvPr>
            <p:ph type="ftr" sz="quarter" idx="11"/>
          </p:nvPr>
        </p:nvSpPr>
        <p:spPr/>
        <p:txBody>
          <a:bodyPr/>
          <a:lstStyle/>
          <a:p>
            <a:r>
              <a:rPr lang="es-CO" smtClean="0"/>
              <a:t>PE-CSC-01 OFERTA DE VALOR ZFIP V1</a:t>
            </a:r>
            <a:endParaRPr lang="es-CO"/>
          </a:p>
        </p:txBody>
      </p:sp>
      <p:sp>
        <p:nvSpPr>
          <p:cNvPr id="7" name="Marcador de número de diapositiva 6"/>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26595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r>
              <a:rPr lang="es-CO" smtClean="0"/>
              <a:t>19/10/2020</a:t>
            </a:r>
            <a:endParaRPr lang="es-CO"/>
          </a:p>
        </p:txBody>
      </p:sp>
      <p:sp>
        <p:nvSpPr>
          <p:cNvPr id="8" name="Marcador de pie de página 7"/>
          <p:cNvSpPr>
            <a:spLocks noGrp="1"/>
          </p:cNvSpPr>
          <p:nvPr>
            <p:ph type="ftr" sz="quarter" idx="11"/>
          </p:nvPr>
        </p:nvSpPr>
        <p:spPr/>
        <p:txBody>
          <a:bodyPr/>
          <a:lstStyle/>
          <a:p>
            <a:r>
              <a:rPr lang="es-CO" smtClean="0"/>
              <a:t>PE-CSC-01 OFERTA DE VALOR ZFIP V1</a:t>
            </a:r>
            <a:endParaRPr lang="es-CO"/>
          </a:p>
        </p:txBody>
      </p:sp>
      <p:sp>
        <p:nvSpPr>
          <p:cNvPr id="9" name="Marcador de número de diapositiva 8"/>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86889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r>
              <a:rPr lang="es-CO" smtClean="0"/>
              <a:t>19/10/2020</a:t>
            </a:r>
            <a:endParaRPr lang="es-CO"/>
          </a:p>
        </p:txBody>
      </p:sp>
      <p:sp>
        <p:nvSpPr>
          <p:cNvPr id="4" name="Marcador de pie de página 3"/>
          <p:cNvSpPr>
            <a:spLocks noGrp="1"/>
          </p:cNvSpPr>
          <p:nvPr>
            <p:ph type="ftr" sz="quarter" idx="11"/>
          </p:nvPr>
        </p:nvSpPr>
        <p:spPr/>
        <p:txBody>
          <a:bodyPr/>
          <a:lstStyle/>
          <a:p>
            <a:r>
              <a:rPr lang="es-CO" smtClean="0"/>
              <a:t>PE-CSC-01 OFERTA DE VALOR ZFIP V1</a:t>
            </a:r>
            <a:endParaRPr lang="es-CO"/>
          </a:p>
        </p:txBody>
      </p:sp>
      <p:sp>
        <p:nvSpPr>
          <p:cNvPr id="5" name="Marcador de número de diapositiva 4"/>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419022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CO" smtClean="0"/>
              <a:t>19/10/2020</a:t>
            </a:r>
            <a:endParaRPr lang="es-CO"/>
          </a:p>
        </p:txBody>
      </p:sp>
      <p:sp>
        <p:nvSpPr>
          <p:cNvPr id="3" name="Marcador de pie de página 2"/>
          <p:cNvSpPr>
            <a:spLocks noGrp="1"/>
          </p:cNvSpPr>
          <p:nvPr>
            <p:ph type="ftr" sz="quarter" idx="11"/>
          </p:nvPr>
        </p:nvSpPr>
        <p:spPr/>
        <p:txBody>
          <a:bodyPr/>
          <a:lstStyle/>
          <a:p>
            <a:r>
              <a:rPr lang="es-CO" smtClean="0"/>
              <a:t>PE-CSC-01 OFERTA DE VALOR ZFIP V1</a:t>
            </a:r>
            <a:endParaRPr lang="es-CO"/>
          </a:p>
        </p:txBody>
      </p:sp>
      <p:sp>
        <p:nvSpPr>
          <p:cNvPr id="4" name="Marcador de número de diapositiva 3"/>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2498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r>
              <a:rPr lang="es-CO" smtClean="0"/>
              <a:t>19/10/2020</a:t>
            </a:r>
            <a:endParaRPr lang="es-CO"/>
          </a:p>
        </p:txBody>
      </p:sp>
      <p:sp>
        <p:nvSpPr>
          <p:cNvPr id="6" name="Marcador de pie de página 5"/>
          <p:cNvSpPr>
            <a:spLocks noGrp="1"/>
          </p:cNvSpPr>
          <p:nvPr>
            <p:ph type="ftr" sz="quarter" idx="11"/>
          </p:nvPr>
        </p:nvSpPr>
        <p:spPr/>
        <p:txBody>
          <a:bodyPr/>
          <a:lstStyle/>
          <a:p>
            <a:r>
              <a:rPr lang="es-CO" smtClean="0"/>
              <a:t>PE-CSC-01 OFERTA DE VALOR ZFIP V1</a:t>
            </a:r>
            <a:endParaRPr lang="es-CO"/>
          </a:p>
        </p:txBody>
      </p:sp>
      <p:sp>
        <p:nvSpPr>
          <p:cNvPr id="7" name="Marcador de número de diapositiva 6"/>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333308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r>
              <a:rPr lang="es-CO" smtClean="0"/>
              <a:t>19/10/2020</a:t>
            </a:r>
            <a:endParaRPr lang="es-CO"/>
          </a:p>
        </p:txBody>
      </p:sp>
      <p:sp>
        <p:nvSpPr>
          <p:cNvPr id="6" name="Marcador de pie de página 5"/>
          <p:cNvSpPr>
            <a:spLocks noGrp="1"/>
          </p:cNvSpPr>
          <p:nvPr>
            <p:ph type="ftr" sz="quarter" idx="11"/>
          </p:nvPr>
        </p:nvSpPr>
        <p:spPr/>
        <p:txBody>
          <a:bodyPr/>
          <a:lstStyle/>
          <a:p>
            <a:r>
              <a:rPr lang="es-CO" smtClean="0"/>
              <a:t>PE-CSC-01 OFERTA DE VALOR ZFIP V1</a:t>
            </a:r>
            <a:endParaRPr lang="es-CO"/>
          </a:p>
        </p:txBody>
      </p:sp>
      <p:sp>
        <p:nvSpPr>
          <p:cNvPr id="7" name="Marcador de número de diapositiva 6"/>
          <p:cNvSpPr>
            <a:spLocks noGrp="1"/>
          </p:cNvSpPr>
          <p:nvPr>
            <p:ph type="sldNum" sz="quarter" idx="12"/>
          </p:nvPr>
        </p:nvSpPr>
        <p:spPr/>
        <p:txBody>
          <a:bodyPr/>
          <a:lstStyle/>
          <a:p>
            <a:fld id="{148C0518-B6AD-4116-8FFD-F167169C74D5}" type="slidenum">
              <a:rPr lang="es-CO" smtClean="0"/>
              <a:t>‹Nº›</a:t>
            </a:fld>
            <a:endParaRPr lang="es-CO"/>
          </a:p>
        </p:txBody>
      </p:sp>
    </p:spTree>
    <p:extLst>
      <p:ext uri="{BB962C8B-B14F-4D97-AF65-F5344CB8AC3E}">
        <p14:creationId xmlns:p14="http://schemas.microsoft.com/office/powerpoint/2010/main" val="357911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CO" smtClean="0"/>
              <a:t>19/10/2020</a:t>
            </a:r>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smtClean="0"/>
              <a:t>PE-CSC-01 OFERTA DE VALOR ZFIP V1</a:t>
            </a:r>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C0518-B6AD-4116-8FFD-F167169C74D5}" type="slidenum">
              <a:rPr lang="es-CO" smtClean="0"/>
              <a:t>‹Nº›</a:t>
            </a:fld>
            <a:endParaRPr lang="es-CO"/>
          </a:p>
        </p:txBody>
      </p:sp>
    </p:spTree>
    <p:extLst>
      <p:ext uri="{BB962C8B-B14F-4D97-AF65-F5344CB8AC3E}">
        <p14:creationId xmlns:p14="http://schemas.microsoft.com/office/powerpoint/2010/main" val="975503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902087258"/>
              </p:ext>
            </p:extLst>
          </p:nvPr>
        </p:nvGraphicFramePr>
        <p:xfrm>
          <a:off x="1697149" y="0"/>
          <a:ext cx="8361251" cy="6145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p:cNvPicPr>
            <a:picLocks noChangeAspect="1"/>
          </p:cNvPicPr>
          <p:nvPr/>
        </p:nvPicPr>
        <p:blipFill rotWithShape="1">
          <a:blip r:embed="rId8" cstate="print">
            <a:extLst>
              <a:ext uri="{28A0092B-C50C-407E-A947-70E740481C1C}">
                <a14:useLocalDpi xmlns:a14="http://schemas.microsoft.com/office/drawing/2010/main" val="0"/>
              </a:ext>
            </a:extLst>
          </a:blip>
          <a:srcRect t="14344"/>
          <a:stretch/>
        </p:blipFill>
        <p:spPr>
          <a:xfrm>
            <a:off x="4694372" y="2735244"/>
            <a:ext cx="2419123" cy="988854"/>
          </a:xfrm>
          <a:prstGeom prst="rect">
            <a:avLst/>
          </a:prstGeom>
        </p:spPr>
      </p:pic>
      <p:sp>
        <p:nvSpPr>
          <p:cNvPr id="2" name="Marcador de fecha 1"/>
          <p:cNvSpPr>
            <a:spLocks noGrp="1"/>
          </p:cNvSpPr>
          <p:nvPr>
            <p:ph type="dt" sz="half" idx="10"/>
          </p:nvPr>
        </p:nvSpPr>
        <p:spPr/>
        <p:txBody>
          <a:bodyPr/>
          <a:lstStyle/>
          <a:p>
            <a:r>
              <a:rPr lang="es-CO" smtClean="0"/>
              <a:t>19/10/2020</a:t>
            </a:r>
            <a:endParaRPr lang="es-CO"/>
          </a:p>
        </p:txBody>
      </p:sp>
      <p:sp>
        <p:nvSpPr>
          <p:cNvPr id="3" name="Marcador de pie de página 2"/>
          <p:cNvSpPr>
            <a:spLocks noGrp="1"/>
          </p:cNvSpPr>
          <p:nvPr>
            <p:ph type="ftr" sz="quarter" idx="11"/>
          </p:nvPr>
        </p:nvSpPr>
        <p:spPr/>
        <p:txBody>
          <a:bodyPr/>
          <a:lstStyle/>
          <a:p>
            <a:r>
              <a:rPr lang="es-CO" smtClean="0"/>
              <a:t>PE-CSC-01 OFERTA DE VALOR ZFIP V1</a:t>
            </a:r>
            <a:endParaRPr lang="es-CO"/>
          </a:p>
        </p:txBody>
      </p:sp>
      <p:sp>
        <p:nvSpPr>
          <p:cNvPr id="6" name="Marcador de número de diapositiva 5"/>
          <p:cNvSpPr>
            <a:spLocks noGrp="1"/>
          </p:cNvSpPr>
          <p:nvPr>
            <p:ph type="sldNum" sz="quarter" idx="12"/>
          </p:nvPr>
        </p:nvSpPr>
        <p:spPr/>
        <p:txBody>
          <a:bodyPr/>
          <a:lstStyle/>
          <a:p>
            <a:fld id="{148C0518-B6AD-4116-8FFD-F167169C74D5}" type="slidenum">
              <a:rPr lang="es-CO" smtClean="0"/>
              <a:t>1</a:t>
            </a:fld>
            <a:endParaRPr lang="es-CO"/>
          </a:p>
        </p:txBody>
      </p:sp>
    </p:spTree>
    <p:extLst>
      <p:ext uri="{BB962C8B-B14F-4D97-AF65-F5344CB8AC3E}">
        <p14:creationId xmlns:p14="http://schemas.microsoft.com/office/powerpoint/2010/main" val="570988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HD MACINTOSH:Users:macuser:Desktop:zona franca membrete_Mesa de trabajo 1.jpg"/>
          <p:cNvPicPr/>
          <p:nvPr/>
        </p:nvPicPr>
        <p:blipFill rotWithShape="1">
          <a:blip r:embed="rId2" cstate="print">
            <a:extLst>
              <a:ext uri="{28A0092B-C50C-407E-A947-70E740481C1C}">
                <a14:useLocalDpi xmlns:a14="http://schemas.microsoft.com/office/drawing/2010/main" val="0"/>
              </a:ext>
            </a:extLst>
          </a:blip>
          <a:srcRect t="91486" b="1575"/>
          <a:stretch/>
        </p:blipFill>
        <p:spPr bwMode="auto">
          <a:xfrm>
            <a:off x="2215372" y="6160169"/>
            <a:ext cx="7771765" cy="697831"/>
          </a:xfrm>
          <a:prstGeom prst="rect">
            <a:avLst/>
          </a:prstGeom>
          <a:noFill/>
          <a:ln>
            <a:noFill/>
          </a:ln>
        </p:spPr>
      </p:pic>
      <p:pic>
        <p:nvPicPr>
          <p:cNvPr id="24" name="Imagen 23"/>
          <p:cNvPicPr>
            <a:picLocks noChangeAspect="1"/>
          </p:cNvPicPr>
          <p:nvPr/>
        </p:nvPicPr>
        <p:blipFill rotWithShape="1">
          <a:blip r:embed="rId3" cstate="print">
            <a:extLst>
              <a:ext uri="{28A0092B-C50C-407E-A947-70E740481C1C}">
                <a14:useLocalDpi xmlns:a14="http://schemas.microsoft.com/office/drawing/2010/main" val="0"/>
              </a:ext>
            </a:extLst>
          </a:blip>
          <a:srcRect t="14344"/>
          <a:stretch/>
        </p:blipFill>
        <p:spPr>
          <a:xfrm>
            <a:off x="101473" y="212625"/>
            <a:ext cx="2079347" cy="849965"/>
          </a:xfrm>
          <a:prstGeom prst="rect">
            <a:avLst/>
          </a:prstGeom>
        </p:spPr>
      </p:pic>
      <p:pic>
        <p:nvPicPr>
          <p:cNvPr id="23" name="Imagen 22" descr="HD MACINTOSH:Users:macuser:Desktop:zona franca membrete_Mesa de trabajo 1.jpg"/>
          <p:cNvPicPr/>
          <p:nvPr/>
        </p:nvPicPr>
        <p:blipFill rotWithShape="1">
          <a:blip r:embed="rId4" cstate="print">
            <a:extLst>
              <a:ext uri="{28A0092B-C50C-407E-A947-70E740481C1C}">
                <a14:useLocalDpi xmlns:a14="http://schemas.microsoft.com/office/drawing/2010/main" val="0"/>
              </a:ext>
            </a:extLst>
          </a:blip>
          <a:srcRect t="16160" b="10334"/>
          <a:stretch/>
        </p:blipFill>
        <p:spPr bwMode="auto">
          <a:xfrm>
            <a:off x="2488462" y="360608"/>
            <a:ext cx="7009011" cy="5855240"/>
          </a:xfrm>
          <a:prstGeom prst="rect">
            <a:avLst/>
          </a:prstGeom>
          <a:noFill/>
          <a:ln>
            <a:noFill/>
          </a:ln>
        </p:spPr>
      </p:pic>
      <p:sp>
        <p:nvSpPr>
          <p:cNvPr id="3" name="Marcador de contenido 2"/>
          <p:cNvSpPr>
            <a:spLocks noGrp="1"/>
          </p:cNvSpPr>
          <p:nvPr>
            <p:ph idx="1"/>
          </p:nvPr>
        </p:nvSpPr>
        <p:spPr>
          <a:xfrm>
            <a:off x="838200" y="1071878"/>
            <a:ext cx="10515600" cy="4953470"/>
          </a:xfrm>
        </p:spPr>
        <p:txBody>
          <a:bodyPr>
            <a:noAutofit/>
          </a:bodyPr>
          <a:lstStyle/>
          <a:p>
            <a:pPr marL="457200" lvl="1" indent="0" algn="just">
              <a:buNone/>
            </a:pPr>
            <a:r>
              <a:rPr lang="es-CO" sz="1600" dirty="0" smtClean="0"/>
              <a:t>Se refiere a aquellos beneficios que otorga el régimen de zonas francas en el país.</a:t>
            </a:r>
          </a:p>
          <a:p>
            <a:pPr lvl="1" algn="just"/>
            <a:endParaRPr lang="es-CO" sz="1600" dirty="0" smtClean="0"/>
          </a:p>
          <a:p>
            <a:pPr marL="0" indent="0" algn="just">
              <a:buNone/>
            </a:pPr>
            <a:r>
              <a:rPr lang="es-ES_tradnl" sz="1600" b="1" dirty="0"/>
              <a:t>INCENTIVOS TRIBUTARIOS:</a:t>
            </a:r>
            <a:endParaRPr lang="es-CO" sz="1600" dirty="0"/>
          </a:p>
          <a:p>
            <a:pPr lvl="0" algn="just"/>
            <a:r>
              <a:rPr lang="es-ES_tradnl" sz="1600" dirty="0"/>
              <a:t>Tarifa del 20% sobre el Impuesto de Renta para Usuarios Industriales calificados.</a:t>
            </a:r>
            <a:endParaRPr lang="es-CO" sz="1600" dirty="0"/>
          </a:p>
          <a:p>
            <a:pPr lvl="0" algn="just"/>
            <a:r>
              <a:rPr lang="es-ES_tradnl" sz="1600" dirty="0" smtClean="0"/>
              <a:t>Derecho </a:t>
            </a:r>
            <a:r>
              <a:rPr lang="es-ES_tradnl" sz="1600" dirty="0"/>
              <a:t>a exoneración de Parafiscales sobre el pago de salarios inferiores a 10 SMMLV.  </a:t>
            </a:r>
            <a:endParaRPr lang="es-CO" sz="1600" dirty="0"/>
          </a:p>
          <a:p>
            <a:pPr lvl="0" algn="just"/>
            <a:r>
              <a:rPr lang="es-ES_tradnl" sz="1600" dirty="0"/>
              <a:t>Exención de IVA (19%) a las compras de insumos, partes, equipos y demás bienes necesarios para el desarrollo del proceso productivo provenientes del TAN (Territorio Aduanero Nacional) hacia usuarios industriales de la zona </a:t>
            </a:r>
            <a:r>
              <a:rPr lang="es-ES_tradnl" sz="1600" dirty="0" smtClean="0"/>
              <a:t>franca o entre estos.</a:t>
            </a:r>
            <a:r>
              <a:rPr lang="es-ES_tradnl" sz="1600" dirty="0"/>
              <a:t>  </a:t>
            </a:r>
            <a:endParaRPr lang="es-CO" sz="1600" dirty="0"/>
          </a:p>
          <a:p>
            <a:pPr algn="just"/>
            <a:endParaRPr lang="es-CO" sz="1600" dirty="0"/>
          </a:p>
          <a:p>
            <a:pPr marL="0" indent="0" algn="just">
              <a:buNone/>
            </a:pPr>
            <a:r>
              <a:rPr lang="es-ES_tradnl" sz="1600" b="1" dirty="0"/>
              <a:t>INCENTIVOS ADUANEROS:  </a:t>
            </a:r>
            <a:endParaRPr lang="es-CO" sz="1600" dirty="0"/>
          </a:p>
          <a:p>
            <a:pPr lvl="0" algn="just"/>
            <a:r>
              <a:rPr lang="es-ES_tradnl" sz="1600" dirty="0"/>
              <a:t>No pago de tributos aduaneros para los bienes de capital, equipos, repuestos e insumos provenientes del exterior.</a:t>
            </a:r>
            <a:endParaRPr lang="es-CO" sz="1600" dirty="0"/>
          </a:p>
          <a:p>
            <a:pPr lvl="0" algn="just"/>
            <a:r>
              <a:rPr lang="es-ES_tradnl" sz="1600" dirty="0"/>
              <a:t>Procesamiento parcial de mercancías en el TAN (Territorio Aduanero Nacional), sin necesidad de pago de tributos </a:t>
            </a:r>
            <a:r>
              <a:rPr lang="es-ES_tradnl" sz="1600" dirty="0" smtClean="0"/>
              <a:t>aduaneros.</a:t>
            </a:r>
            <a:endParaRPr lang="es-CO" sz="1600" dirty="0"/>
          </a:p>
          <a:p>
            <a:pPr lvl="0" algn="just"/>
            <a:r>
              <a:rPr lang="es-ES_tradnl" sz="1600" dirty="0" smtClean="0"/>
              <a:t>Nacionalización </a:t>
            </a:r>
            <a:r>
              <a:rPr lang="es-ES_tradnl" sz="1600" dirty="0"/>
              <a:t>parcial de las mercancías. </a:t>
            </a:r>
            <a:endParaRPr lang="es-CO" sz="1600" dirty="0"/>
          </a:p>
          <a:p>
            <a:pPr lvl="0" algn="just"/>
            <a:r>
              <a:rPr lang="es-ES_tradnl" sz="1600" dirty="0"/>
              <a:t>Almacenamiento ilimitado de mercancías sin pago de tributos aduaneros. </a:t>
            </a:r>
            <a:endParaRPr lang="es-CO" sz="1600" dirty="0"/>
          </a:p>
          <a:p>
            <a:pPr lvl="0" algn="just"/>
            <a:r>
              <a:rPr lang="es-ES_tradnl" sz="1600" dirty="0"/>
              <a:t>Generación de encadenamientos productivos permitiendo operaciones entre Usuarios de una misma zona franca y entre otras zonas francas. </a:t>
            </a:r>
            <a:endParaRPr lang="es-ES_tradnl" sz="1600" dirty="0" smtClean="0"/>
          </a:p>
          <a:p>
            <a:pPr lvl="0" algn="just"/>
            <a:endParaRPr lang="es-ES_tradnl" sz="1500" dirty="0"/>
          </a:p>
          <a:p>
            <a:pPr lvl="1" algn="just"/>
            <a:endParaRPr lang="es-CO" sz="1500" dirty="0"/>
          </a:p>
        </p:txBody>
      </p:sp>
      <p:sp>
        <p:nvSpPr>
          <p:cNvPr id="21" name="CuadroTexto 20"/>
          <p:cNvSpPr txBox="1"/>
          <p:nvPr/>
        </p:nvSpPr>
        <p:spPr>
          <a:xfrm>
            <a:off x="2386884" y="360609"/>
            <a:ext cx="7418231" cy="553998"/>
          </a:xfrm>
          <a:prstGeom prst="rect">
            <a:avLst/>
          </a:prstGeom>
          <a:noFill/>
        </p:spPr>
        <p:txBody>
          <a:bodyPr wrap="square" rtlCol="0">
            <a:spAutoFit/>
          </a:bodyPr>
          <a:lstStyle/>
          <a:p>
            <a:pPr algn="ctr"/>
            <a:r>
              <a:rPr lang="es-CO" sz="3000" b="1" dirty="0" smtClean="0"/>
              <a:t>INCENTIVOS</a:t>
            </a:r>
          </a:p>
        </p:txBody>
      </p:sp>
      <p:sp>
        <p:nvSpPr>
          <p:cNvPr id="2" name="Marcador de fecha 1"/>
          <p:cNvSpPr>
            <a:spLocks noGrp="1"/>
          </p:cNvSpPr>
          <p:nvPr>
            <p:ph type="dt" sz="half" idx="10"/>
          </p:nvPr>
        </p:nvSpPr>
        <p:spPr/>
        <p:txBody>
          <a:bodyPr/>
          <a:lstStyle/>
          <a:p>
            <a:r>
              <a:rPr lang="es-CO" smtClean="0"/>
              <a:t>19/10/2020</a:t>
            </a:r>
            <a:endParaRPr lang="es-CO"/>
          </a:p>
        </p:txBody>
      </p:sp>
      <p:sp>
        <p:nvSpPr>
          <p:cNvPr id="4" name="Marcador de pie de página 3"/>
          <p:cNvSpPr>
            <a:spLocks noGrp="1"/>
          </p:cNvSpPr>
          <p:nvPr>
            <p:ph type="ftr" sz="quarter" idx="11"/>
          </p:nvPr>
        </p:nvSpPr>
        <p:spPr/>
        <p:txBody>
          <a:bodyPr/>
          <a:lstStyle/>
          <a:p>
            <a:r>
              <a:rPr lang="es-CO" smtClean="0"/>
              <a:t>PE-CSC-01 OFERTA DE VALOR ZFIP V1</a:t>
            </a:r>
            <a:endParaRPr lang="es-CO"/>
          </a:p>
        </p:txBody>
      </p:sp>
      <p:sp>
        <p:nvSpPr>
          <p:cNvPr id="5" name="Marcador de número de diapositiva 4"/>
          <p:cNvSpPr>
            <a:spLocks noGrp="1"/>
          </p:cNvSpPr>
          <p:nvPr>
            <p:ph type="sldNum" sz="quarter" idx="12"/>
          </p:nvPr>
        </p:nvSpPr>
        <p:spPr/>
        <p:txBody>
          <a:bodyPr/>
          <a:lstStyle/>
          <a:p>
            <a:fld id="{148C0518-B6AD-4116-8FFD-F167169C74D5}" type="slidenum">
              <a:rPr lang="es-CO" smtClean="0"/>
              <a:t>2</a:t>
            </a:fld>
            <a:endParaRPr lang="es-CO"/>
          </a:p>
        </p:txBody>
      </p:sp>
    </p:spTree>
    <p:extLst>
      <p:ext uri="{BB962C8B-B14F-4D97-AF65-F5344CB8AC3E}">
        <p14:creationId xmlns:p14="http://schemas.microsoft.com/office/powerpoint/2010/main" val="721886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HD MACINTOSH:Users:macuser:Desktop:zona franca membrete_Mesa de trabajo 1.jpg"/>
          <p:cNvPicPr/>
          <p:nvPr/>
        </p:nvPicPr>
        <p:blipFill rotWithShape="1">
          <a:blip r:embed="rId2" cstate="print">
            <a:extLst>
              <a:ext uri="{28A0092B-C50C-407E-A947-70E740481C1C}">
                <a14:useLocalDpi xmlns:a14="http://schemas.microsoft.com/office/drawing/2010/main" val="0"/>
              </a:ext>
            </a:extLst>
          </a:blip>
          <a:srcRect t="91486" b="1575"/>
          <a:stretch/>
        </p:blipFill>
        <p:spPr bwMode="auto">
          <a:xfrm>
            <a:off x="2107084" y="6160169"/>
            <a:ext cx="7771765" cy="697831"/>
          </a:xfrm>
          <a:prstGeom prst="rect">
            <a:avLst/>
          </a:prstGeom>
          <a:noFill/>
          <a:ln>
            <a:noFill/>
          </a:ln>
        </p:spPr>
      </p:pic>
      <p:pic>
        <p:nvPicPr>
          <p:cNvPr id="11" name="Imagen 10"/>
          <p:cNvPicPr>
            <a:picLocks noChangeAspect="1"/>
          </p:cNvPicPr>
          <p:nvPr/>
        </p:nvPicPr>
        <p:blipFill rotWithShape="1">
          <a:blip r:embed="rId3" cstate="print">
            <a:extLst>
              <a:ext uri="{28A0092B-C50C-407E-A947-70E740481C1C}">
                <a14:useLocalDpi xmlns:a14="http://schemas.microsoft.com/office/drawing/2010/main" val="0"/>
              </a:ext>
            </a:extLst>
          </a:blip>
          <a:srcRect t="14344"/>
          <a:stretch/>
        </p:blipFill>
        <p:spPr>
          <a:xfrm>
            <a:off x="101473" y="212625"/>
            <a:ext cx="2079347" cy="849965"/>
          </a:xfrm>
          <a:prstGeom prst="rect">
            <a:avLst/>
          </a:prstGeom>
        </p:spPr>
      </p:pic>
      <p:pic>
        <p:nvPicPr>
          <p:cNvPr id="12" name="Imagen 11" descr="HD MACINTOSH:Users:macuser:Desktop:zona franca membrete_Mesa de trabajo 1.jpg"/>
          <p:cNvPicPr/>
          <p:nvPr/>
        </p:nvPicPr>
        <p:blipFill rotWithShape="1">
          <a:blip r:embed="rId4" cstate="print">
            <a:extLst>
              <a:ext uri="{28A0092B-C50C-407E-A947-70E740481C1C}">
                <a14:useLocalDpi xmlns:a14="http://schemas.microsoft.com/office/drawing/2010/main" val="0"/>
              </a:ext>
            </a:extLst>
          </a:blip>
          <a:srcRect t="16160" b="10334"/>
          <a:stretch/>
        </p:blipFill>
        <p:spPr bwMode="auto">
          <a:xfrm>
            <a:off x="2488462" y="360608"/>
            <a:ext cx="7009011" cy="5855240"/>
          </a:xfrm>
          <a:prstGeom prst="rect">
            <a:avLst/>
          </a:prstGeom>
          <a:noFill/>
          <a:ln>
            <a:noFill/>
          </a:ln>
        </p:spPr>
      </p:pic>
      <p:sp>
        <p:nvSpPr>
          <p:cNvPr id="3" name="Marcador de contenido 2"/>
          <p:cNvSpPr>
            <a:spLocks noGrp="1"/>
          </p:cNvSpPr>
          <p:nvPr>
            <p:ph idx="1"/>
          </p:nvPr>
        </p:nvSpPr>
        <p:spPr>
          <a:xfrm>
            <a:off x="838200" y="1387739"/>
            <a:ext cx="10515600" cy="1973643"/>
          </a:xfrm>
        </p:spPr>
        <p:txBody>
          <a:bodyPr>
            <a:normAutofit lnSpcReduction="10000"/>
          </a:bodyPr>
          <a:lstStyle/>
          <a:p>
            <a:pPr algn="just"/>
            <a:r>
              <a:rPr lang="es-CO" dirty="0" smtClean="0"/>
              <a:t>Zona Franca Internacional de Pereira cuenta con personal capacitado para acompañar todo tipo de actividades que las empresas usuarias requieran para sus operaciones. Adicionalmente, cuenta con una amplia población en los municipios aledaños que permite encontrar fuente de empleo en un radio muy cercano a la zona franca.</a:t>
            </a:r>
            <a:endParaRPr lang="es-CO" dirty="0"/>
          </a:p>
        </p:txBody>
      </p:sp>
      <p:sp>
        <p:nvSpPr>
          <p:cNvPr id="6" name="CuadroTexto 5"/>
          <p:cNvSpPr txBox="1"/>
          <p:nvPr/>
        </p:nvSpPr>
        <p:spPr>
          <a:xfrm>
            <a:off x="2180820" y="444085"/>
            <a:ext cx="7418231" cy="553998"/>
          </a:xfrm>
          <a:prstGeom prst="rect">
            <a:avLst/>
          </a:prstGeom>
          <a:noFill/>
        </p:spPr>
        <p:txBody>
          <a:bodyPr wrap="square" rtlCol="0">
            <a:spAutoFit/>
          </a:bodyPr>
          <a:lstStyle/>
          <a:p>
            <a:pPr algn="ctr"/>
            <a:r>
              <a:rPr lang="es-CO" sz="3000" b="1" dirty="0" smtClean="0"/>
              <a:t>CAPITAL HUMANO</a:t>
            </a:r>
          </a:p>
        </p:txBody>
      </p:sp>
      <p:sp>
        <p:nvSpPr>
          <p:cNvPr id="7" name="Marcador de contenido 2"/>
          <p:cNvSpPr txBox="1">
            <a:spLocks/>
          </p:cNvSpPr>
          <p:nvPr/>
        </p:nvSpPr>
        <p:spPr>
          <a:xfrm>
            <a:off x="681507" y="4399214"/>
            <a:ext cx="10515600" cy="19736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dirty="0" smtClean="0"/>
              <a:t>Zona Franca Internacional de Pereira brinda un acompañamiento integral a sus usuarios que les permita desarrollar de manera correcta todas las actividades enmarcadas dentro del régimen franco, operaciones o trámites aduaneros,  capacitaciones ajustadas a la medida de cada usuario, sistemas de control de inventarios y demás </a:t>
            </a:r>
            <a:r>
              <a:rPr lang="es-CO" dirty="0" smtClean="0"/>
              <a:t>trámites </a:t>
            </a:r>
            <a:r>
              <a:rPr lang="es-CO" dirty="0" smtClean="0"/>
              <a:t>ante entidades gubernamentales locales.</a:t>
            </a:r>
            <a:endParaRPr lang="es-CO" dirty="0"/>
          </a:p>
        </p:txBody>
      </p:sp>
      <p:sp>
        <p:nvSpPr>
          <p:cNvPr id="8" name="CuadroTexto 7"/>
          <p:cNvSpPr txBox="1"/>
          <p:nvPr/>
        </p:nvSpPr>
        <p:spPr>
          <a:xfrm>
            <a:off x="1994079" y="3646350"/>
            <a:ext cx="7418231" cy="553998"/>
          </a:xfrm>
          <a:prstGeom prst="rect">
            <a:avLst/>
          </a:prstGeom>
          <a:noFill/>
        </p:spPr>
        <p:txBody>
          <a:bodyPr wrap="square" rtlCol="0">
            <a:spAutoFit/>
          </a:bodyPr>
          <a:lstStyle/>
          <a:p>
            <a:pPr algn="ctr"/>
            <a:r>
              <a:rPr lang="es-CO" sz="3000" b="1" dirty="0" smtClean="0"/>
              <a:t>ACOMPAÑAMIENTO INTEGRAL</a:t>
            </a:r>
          </a:p>
        </p:txBody>
      </p:sp>
      <p:sp>
        <p:nvSpPr>
          <p:cNvPr id="2" name="Marcador de fecha 1"/>
          <p:cNvSpPr>
            <a:spLocks noGrp="1"/>
          </p:cNvSpPr>
          <p:nvPr>
            <p:ph type="dt" sz="half" idx="10"/>
          </p:nvPr>
        </p:nvSpPr>
        <p:spPr/>
        <p:txBody>
          <a:bodyPr/>
          <a:lstStyle/>
          <a:p>
            <a:r>
              <a:rPr lang="es-CO" smtClean="0"/>
              <a:t>19/10/2020</a:t>
            </a:r>
            <a:endParaRPr lang="es-CO"/>
          </a:p>
        </p:txBody>
      </p:sp>
      <p:sp>
        <p:nvSpPr>
          <p:cNvPr id="4" name="Marcador de pie de página 3"/>
          <p:cNvSpPr>
            <a:spLocks noGrp="1"/>
          </p:cNvSpPr>
          <p:nvPr>
            <p:ph type="ftr" sz="quarter" idx="11"/>
          </p:nvPr>
        </p:nvSpPr>
        <p:spPr/>
        <p:txBody>
          <a:bodyPr/>
          <a:lstStyle/>
          <a:p>
            <a:r>
              <a:rPr lang="es-CO" smtClean="0"/>
              <a:t>PE-CSC-01 OFERTA DE VALOR ZFIP V1</a:t>
            </a:r>
            <a:endParaRPr lang="es-CO"/>
          </a:p>
        </p:txBody>
      </p:sp>
      <p:sp>
        <p:nvSpPr>
          <p:cNvPr id="5" name="Marcador de número de diapositiva 4"/>
          <p:cNvSpPr>
            <a:spLocks noGrp="1"/>
          </p:cNvSpPr>
          <p:nvPr>
            <p:ph type="sldNum" sz="quarter" idx="12"/>
          </p:nvPr>
        </p:nvSpPr>
        <p:spPr/>
        <p:txBody>
          <a:bodyPr/>
          <a:lstStyle/>
          <a:p>
            <a:fld id="{148C0518-B6AD-4116-8FFD-F167169C74D5}" type="slidenum">
              <a:rPr lang="es-CO" smtClean="0"/>
              <a:t>3</a:t>
            </a:fld>
            <a:endParaRPr lang="es-CO"/>
          </a:p>
        </p:txBody>
      </p:sp>
    </p:spTree>
    <p:extLst>
      <p:ext uri="{BB962C8B-B14F-4D97-AF65-F5344CB8AC3E}">
        <p14:creationId xmlns:p14="http://schemas.microsoft.com/office/powerpoint/2010/main" val="3300989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HD MACINTOSH:Users:macuser:Desktop:zona franca membrete_Mesa de trabajo 1.jpg"/>
          <p:cNvPicPr/>
          <p:nvPr/>
        </p:nvPicPr>
        <p:blipFill rotWithShape="1">
          <a:blip r:embed="rId2" cstate="print">
            <a:extLst>
              <a:ext uri="{28A0092B-C50C-407E-A947-70E740481C1C}">
                <a14:useLocalDpi xmlns:a14="http://schemas.microsoft.com/office/drawing/2010/main" val="0"/>
              </a:ext>
            </a:extLst>
          </a:blip>
          <a:srcRect t="91486" b="1575"/>
          <a:stretch/>
        </p:blipFill>
        <p:spPr bwMode="auto">
          <a:xfrm>
            <a:off x="2335692" y="6160169"/>
            <a:ext cx="7771765" cy="697831"/>
          </a:xfrm>
          <a:prstGeom prst="rect">
            <a:avLst/>
          </a:prstGeom>
          <a:noFill/>
          <a:ln>
            <a:noFill/>
          </a:ln>
        </p:spPr>
      </p:pic>
      <p:pic>
        <p:nvPicPr>
          <p:cNvPr id="8" name="Imagen 7"/>
          <p:cNvPicPr>
            <a:picLocks noChangeAspect="1"/>
          </p:cNvPicPr>
          <p:nvPr/>
        </p:nvPicPr>
        <p:blipFill rotWithShape="1">
          <a:blip r:embed="rId3" cstate="print">
            <a:extLst>
              <a:ext uri="{28A0092B-C50C-407E-A947-70E740481C1C}">
                <a14:useLocalDpi xmlns:a14="http://schemas.microsoft.com/office/drawing/2010/main" val="0"/>
              </a:ext>
            </a:extLst>
          </a:blip>
          <a:srcRect t="14344"/>
          <a:stretch/>
        </p:blipFill>
        <p:spPr>
          <a:xfrm>
            <a:off x="101473" y="212625"/>
            <a:ext cx="2079347" cy="849965"/>
          </a:xfrm>
          <a:prstGeom prst="rect">
            <a:avLst/>
          </a:prstGeom>
        </p:spPr>
      </p:pic>
      <p:pic>
        <p:nvPicPr>
          <p:cNvPr id="9" name="Imagen 8" descr="HD MACINTOSH:Users:macuser:Desktop:zona franca membrete_Mesa de trabajo 1.jpg"/>
          <p:cNvPicPr/>
          <p:nvPr/>
        </p:nvPicPr>
        <p:blipFill rotWithShape="1">
          <a:blip r:embed="rId4" cstate="print">
            <a:extLst>
              <a:ext uri="{28A0092B-C50C-407E-A947-70E740481C1C}">
                <a14:useLocalDpi xmlns:a14="http://schemas.microsoft.com/office/drawing/2010/main" val="0"/>
              </a:ext>
            </a:extLst>
          </a:blip>
          <a:srcRect t="16160" b="10334"/>
          <a:stretch/>
        </p:blipFill>
        <p:spPr bwMode="auto">
          <a:xfrm>
            <a:off x="2488460" y="304929"/>
            <a:ext cx="7009011" cy="5855240"/>
          </a:xfrm>
          <a:prstGeom prst="rect">
            <a:avLst/>
          </a:prstGeom>
          <a:noFill/>
          <a:ln>
            <a:noFill/>
          </a:ln>
        </p:spPr>
      </p:pic>
      <p:sp>
        <p:nvSpPr>
          <p:cNvPr id="4" name="Marcador de contenido 2"/>
          <p:cNvSpPr txBox="1">
            <a:spLocks/>
          </p:cNvSpPr>
          <p:nvPr/>
        </p:nvSpPr>
        <p:spPr>
          <a:xfrm>
            <a:off x="926206" y="1497233"/>
            <a:ext cx="10515600" cy="19736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dirty="0" smtClean="0"/>
              <a:t>Zona Franca Internacional de Pereira es un moderno parque industrial, que cuenta con la prestación de todos los servicios públicos necesarios para el funcionamiento de las empresas (Gas natural, acueducto, telecomunicaciones, energía, red contra incendios, planta de tratamiento de aguas domésticas), además de contar con amplios espacios para la construcción de bodegas y oficinas.</a:t>
            </a:r>
            <a:endParaRPr lang="es-CO" dirty="0"/>
          </a:p>
        </p:txBody>
      </p:sp>
      <p:sp>
        <p:nvSpPr>
          <p:cNvPr id="5" name="CuadroTexto 4"/>
          <p:cNvSpPr txBox="1"/>
          <p:nvPr/>
        </p:nvSpPr>
        <p:spPr>
          <a:xfrm>
            <a:off x="2474890" y="637607"/>
            <a:ext cx="7418231" cy="553998"/>
          </a:xfrm>
          <a:prstGeom prst="rect">
            <a:avLst/>
          </a:prstGeom>
          <a:noFill/>
        </p:spPr>
        <p:txBody>
          <a:bodyPr wrap="square" rtlCol="0">
            <a:spAutoFit/>
          </a:bodyPr>
          <a:lstStyle/>
          <a:p>
            <a:pPr algn="ctr"/>
            <a:r>
              <a:rPr lang="es-CO" sz="3000" b="1" dirty="0" smtClean="0"/>
              <a:t>INFRAESTRUCTURA</a:t>
            </a:r>
          </a:p>
        </p:txBody>
      </p:sp>
      <p:sp>
        <p:nvSpPr>
          <p:cNvPr id="13" name="Marcador de contenido 2"/>
          <p:cNvSpPr txBox="1">
            <a:spLocks/>
          </p:cNvSpPr>
          <p:nvPr/>
        </p:nvSpPr>
        <p:spPr>
          <a:xfrm>
            <a:off x="926206" y="4253260"/>
            <a:ext cx="10515600" cy="19736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dirty="0" smtClean="0"/>
              <a:t>Zona Franca Internacional de Pereira posee alianzas estratégicas con las diferentes agremiaciones locales y nacionales, que aportan al crecimiento personal y profesional de todos los colaboradores y trabajan de manera conjunta para la facilitación de las actividades de las empresas en su entorno productivo y comercial. Además dichas alianzas, permiten dar a conocer la empresa nacional e internacionalmente.</a:t>
            </a:r>
            <a:endParaRPr lang="es-CO" dirty="0"/>
          </a:p>
        </p:txBody>
      </p:sp>
      <p:sp>
        <p:nvSpPr>
          <p:cNvPr id="14" name="CuadroTexto 13"/>
          <p:cNvSpPr txBox="1"/>
          <p:nvPr/>
        </p:nvSpPr>
        <p:spPr>
          <a:xfrm>
            <a:off x="2180820" y="3404142"/>
            <a:ext cx="7418231" cy="553998"/>
          </a:xfrm>
          <a:prstGeom prst="rect">
            <a:avLst/>
          </a:prstGeom>
          <a:noFill/>
        </p:spPr>
        <p:txBody>
          <a:bodyPr wrap="square" rtlCol="0">
            <a:spAutoFit/>
          </a:bodyPr>
          <a:lstStyle/>
          <a:p>
            <a:pPr algn="ctr"/>
            <a:r>
              <a:rPr lang="es-CO" sz="3000" b="1" dirty="0" smtClean="0"/>
              <a:t>ALIANZAS ESTRÁTEGICAS</a:t>
            </a:r>
          </a:p>
        </p:txBody>
      </p:sp>
      <p:sp>
        <p:nvSpPr>
          <p:cNvPr id="2" name="Marcador de fecha 1"/>
          <p:cNvSpPr>
            <a:spLocks noGrp="1"/>
          </p:cNvSpPr>
          <p:nvPr>
            <p:ph type="dt" sz="half" idx="10"/>
          </p:nvPr>
        </p:nvSpPr>
        <p:spPr/>
        <p:txBody>
          <a:bodyPr/>
          <a:lstStyle/>
          <a:p>
            <a:r>
              <a:rPr lang="es-CO" smtClean="0"/>
              <a:t>19/10/2020</a:t>
            </a:r>
            <a:endParaRPr lang="es-CO"/>
          </a:p>
        </p:txBody>
      </p:sp>
      <p:sp>
        <p:nvSpPr>
          <p:cNvPr id="3" name="Marcador de pie de página 2"/>
          <p:cNvSpPr>
            <a:spLocks noGrp="1"/>
          </p:cNvSpPr>
          <p:nvPr>
            <p:ph type="ftr" sz="quarter" idx="11"/>
          </p:nvPr>
        </p:nvSpPr>
        <p:spPr/>
        <p:txBody>
          <a:bodyPr/>
          <a:lstStyle/>
          <a:p>
            <a:r>
              <a:rPr lang="es-CO" smtClean="0"/>
              <a:t>PE-CSC-01 OFERTA DE VALOR ZFIP V1</a:t>
            </a:r>
            <a:endParaRPr lang="es-CO"/>
          </a:p>
        </p:txBody>
      </p:sp>
      <p:sp>
        <p:nvSpPr>
          <p:cNvPr id="6" name="Marcador de número de diapositiva 5"/>
          <p:cNvSpPr>
            <a:spLocks noGrp="1"/>
          </p:cNvSpPr>
          <p:nvPr>
            <p:ph type="sldNum" sz="quarter" idx="12"/>
          </p:nvPr>
        </p:nvSpPr>
        <p:spPr/>
        <p:txBody>
          <a:bodyPr/>
          <a:lstStyle/>
          <a:p>
            <a:fld id="{148C0518-B6AD-4116-8FFD-F167169C74D5}" type="slidenum">
              <a:rPr lang="es-CO" smtClean="0"/>
              <a:t>4</a:t>
            </a:fld>
            <a:endParaRPr lang="es-CO"/>
          </a:p>
        </p:txBody>
      </p:sp>
    </p:spTree>
    <p:extLst>
      <p:ext uri="{BB962C8B-B14F-4D97-AF65-F5344CB8AC3E}">
        <p14:creationId xmlns:p14="http://schemas.microsoft.com/office/powerpoint/2010/main" val="668724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335</Words>
  <Application>Microsoft Office PowerPoint</Application>
  <PresentationFormat>Panorámica</PresentationFormat>
  <Paragraphs>42</Paragraphs>
  <Slides>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Arial Rounded MT Bold</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ZFIP_Comercial</dc:creator>
  <cp:lastModifiedBy>ZFIP004</cp:lastModifiedBy>
  <cp:revision>18</cp:revision>
  <dcterms:created xsi:type="dcterms:W3CDTF">2020-05-19T21:22:56Z</dcterms:created>
  <dcterms:modified xsi:type="dcterms:W3CDTF">2020-10-19T16:25:45Z</dcterms:modified>
</cp:coreProperties>
</file>