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873" r:id="rId2"/>
    <p:sldId id="381" r:id="rId3"/>
    <p:sldId id="267" r:id="rId4"/>
    <p:sldId id="1865" r:id="rId5"/>
    <p:sldId id="1866" r:id="rId6"/>
    <p:sldId id="1939" r:id="rId7"/>
    <p:sldId id="1867" r:id="rId8"/>
    <p:sldId id="1935" r:id="rId9"/>
    <p:sldId id="1859" r:id="rId10"/>
    <p:sldId id="1934" r:id="rId11"/>
    <p:sldId id="1868" r:id="rId12"/>
    <p:sldId id="1937" r:id="rId13"/>
    <p:sldId id="1876" r:id="rId14"/>
    <p:sldId id="1936" r:id="rId15"/>
    <p:sldId id="1932" r:id="rId16"/>
    <p:sldId id="1940" r:id="rId17"/>
    <p:sldId id="1871" r:id="rId18"/>
    <p:sldId id="1938" r:id="rId19"/>
    <p:sldId id="1928" r:id="rId20"/>
  </p:sldIdLst>
  <p:sldSz cx="9144000" cy="6858000" type="screen4x3"/>
  <p:notesSz cx="6888163" cy="100203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FIP-INGENIERIA" initials="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B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5501" autoAdjust="0"/>
  </p:normalViewPr>
  <p:slideViewPr>
    <p:cSldViewPr>
      <p:cViewPr varScale="1">
        <p:scale>
          <a:sx n="70" d="100"/>
          <a:sy n="70" d="100"/>
        </p:scale>
        <p:origin x="15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2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982"/>
    </p:cViewPr>
  </p:sorterViewPr>
  <p:notesViewPr>
    <p:cSldViewPr>
      <p:cViewPr varScale="1">
        <p:scale>
          <a:sx n="64" d="100"/>
          <a:sy n="64" d="100"/>
        </p:scale>
        <p:origin x="-3444" y="-10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1" cy="501015"/>
          </a:xfrm>
          <a:prstGeom prst="rect">
            <a:avLst/>
          </a:prstGeom>
        </p:spPr>
        <p:txBody>
          <a:bodyPr vert="horz" lIns="91129" tIns="45565" rIns="91129" bIns="45565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01700" y="1"/>
            <a:ext cx="2984871" cy="501015"/>
          </a:xfrm>
          <a:prstGeom prst="rect">
            <a:avLst/>
          </a:prstGeom>
        </p:spPr>
        <p:txBody>
          <a:bodyPr vert="horz" lIns="91129" tIns="45565" rIns="91129" bIns="45565" rtlCol="0"/>
          <a:lstStyle>
            <a:lvl1pPr algn="r">
              <a:defRPr sz="1200"/>
            </a:lvl1pPr>
          </a:lstStyle>
          <a:p>
            <a:fld id="{C03E3F67-6771-4444-AA17-358487976964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517549"/>
            <a:ext cx="2984871" cy="501015"/>
          </a:xfrm>
          <a:prstGeom prst="rect">
            <a:avLst/>
          </a:prstGeom>
        </p:spPr>
        <p:txBody>
          <a:bodyPr vert="horz" lIns="91129" tIns="45565" rIns="91129" bIns="45565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01700" y="9517549"/>
            <a:ext cx="2984871" cy="501015"/>
          </a:xfrm>
          <a:prstGeom prst="rect">
            <a:avLst/>
          </a:prstGeom>
        </p:spPr>
        <p:txBody>
          <a:bodyPr vert="horz" lIns="91129" tIns="45565" rIns="91129" bIns="45565" rtlCol="0" anchor="b"/>
          <a:lstStyle>
            <a:lvl1pPr algn="r">
              <a:defRPr sz="1200"/>
            </a:lvl1pPr>
          </a:lstStyle>
          <a:p>
            <a:fld id="{39ABCA01-C9F9-48A1-BAA5-F9E5B28E78F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394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1" cy="501015"/>
          </a:xfrm>
          <a:prstGeom prst="rect">
            <a:avLst/>
          </a:prstGeom>
        </p:spPr>
        <p:txBody>
          <a:bodyPr vert="horz" lIns="91129" tIns="45565" rIns="91129" bIns="45565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700" y="1"/>
            <a:ext cx="2984871" cy="501015"/>
          </a:xfrm>
          <a:prstGeom prst="rect">
            <a:avLst/>
          </a:prstGeom>
        </p:spPr>
        <p:txBody>
          <a:bodyPr vert="horz" lIns="91129" tIns="45565" rIns="91129" bIns="45565" rtlCol="0"/>
          <a:lstStyle>
            <a:lvl1pPr algn="r">
              <a:defRPr sz="1200"/>
            </a:lvl1pPr>
          </a:lstStyle>
          <a:p>
            <a:fld id="{C2C8AB27-5B11-EE4C-A3A8-0224598A12A8}" type="datetimeFigureOut">
              <a:rPr lang="es-ES" smtClean="0"/>
              <a:pPr/>
              <a:t>29/01/2019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29" tIns="45565" rIns="91129" bIns="45565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759646"/>
            <a:ext cx="5510530" cy="4509135"/>
          </a:xfrm>
          <a:prstGeom prst="rect">
            <a:avLst/>
          </a:prstGeom>
        </p:spPr>
        <p:txBody>
          <a:bodyPr vert="horz" lIns="91129" tIns="45565" rIns="91129" bIns="45565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517549"/>
            <a:ext cx="2984871" cy="501015"/>
          </a:xfrm>
          <a:prstGeom prst="rect">
            <a:avLst/>
          </a:prstGeom>
        </p:spPr>
        <p:txBody>
          <a:bodyPr vert="horz" lIns="91129" tIns="45565" rIns="91129" bIns="45565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700" y="9517549"/>
            <a:ext cx="2984871" cy="501015"/>
          </a:xfrm>
          <a:prstGeom prst="rect">
            <a:avLst/>
          </a:prstGeom>
        </p:spPr>
        <p:txBody>
          <a:bodyPr vert="horz" lIns="91129" tIns="45565" rIns="91129" bIns="45565" rtlCol="0" anchor="b"/>
          <a:lstStyle>
            <a:lvl1pPr algn="r">
              <a:defRPr sz="1200"/>
            </a:lvl1pPr>
          </a:lstStyle>
          <a:p>
            <a:fld id="{E4BA51FC-2B66-8741-8C0D-E089261DE9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93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74DA-1079-47DC-9290-FAA77DE872A0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74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74DA-1079-47DC-9290-FAA77DE872A0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75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74DA-1079-47DC-9290-FAA77DE872A0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14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74DA-1079-47DC-9290-FAA77DE872A0}" type="slidenum">
              <a:rPr lang="es-CO" smtClean="0"/>
              <a:pPr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929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74DA-1079-47DC-9290-FAA77DE872A0}" type="slidenum">
              <a:rPr lang="es-CO" smtClean="0"/>
              <a:pPr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80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74DA-1079-47DC-9290-FAA77DE872A0}" type="slidenum">
              <a:rPr lang="es-CO" smtClean="0"/>
              <a:pPr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071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74DA-1079-47DC-9290-FAA77DE872A0}" type="slidenum">
              <a:rPr lang="es-CO" smtClean="0">
                <a:solidFill>
                  <a:prstClr val="black"/>
                </a:solidFill>
              </a:rPr>
              <a:pPr/>
              <a:t>18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0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78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1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905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3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80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20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349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9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442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49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1689-9DD8-44D3-989D-50ABE7E85F18}" type="datetimeFigureOut">
              <a:rPr lang="es-CO" smtClean="0"/>
              <a:pPr/>
              <a:t>29/01/2019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57CE-E239-4735-92A5-CA28A6FDCBE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6" y="25628"/>
            <a:ext cx="8775510" cy="65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0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4600" y="44624"/>
            <a:ext cx="4648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400" b="1" dirty="0">
                <a:latin typeface="Myriad Pro" pitchFamily="34" charset="0"/>
              </a:rPr>
              <a:t>CARÁTULA </a:t>
            </a:r>
            <a:endParaRPr lang="es-ES" sz="1400" b="1" dirty="0" smtClean="0"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CO" sz="1400" b="1" i="1" dirty="0" smtClean="0">
                <a:solidFill>
                  <a:srgbClr val="0070C0"/>
                </a:solidFill>
                <a:latin typeface="Myriad Pro" pitchFamily="34" charset="0"/>
              </a:rPr>
              <a:t>ZONA FRANCA INTERNACIONAL DE PEREIRA</a:t>
            </a:r>
            <a:endParaRPr lang="es-ES" sz="1400" b="1" i="1" dirty="0">
              <a:solidFill>
                <a:srgbClr val="0070C0"/>
              </a:solidFill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ES" sz="1400" b="1" dirty="0" smtClean="0">
                <a:latin typeface="Myriad Pro" pitchFamily="34" charset="0"/>
              </a:rPr>
              <a:t>SISTEMA INTEGRADO DE GESTIÓN</a:t>
            </a:r>
            <a:endParaRPr lang="es-ES" sz="1400" b="1" dirty="0">
              <a:solidFill>
                <a:srgbClr val="FF0000"/>
              </a:solidFill>
              <a:latin typeface="Myriad Pro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OBJETIVO DEL ÁREA: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" y="1055688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10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RESPONSABLES: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0800" y="1687540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EJECUTADAS: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4138" y="1973264"/>
            <a:ext cx="4435475" cy="3881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610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POR EJECUTAR: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646612" y="1974850"/>
            <a:ext cx="4435475" cy="3879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07504" y="4798247"/>
            <a:ext cx="4419600" cy="2149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PENDIENTES: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644008" y="4798247"/>
            <a:ext cx="4438079" cy="2149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COMPROMISOS: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8293" y="6177440"/>
            <a:ext cx="556077" cy="56392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78080" y="6093296"/>
            <a:ext cx="723432" cy="662966"/>
          </a:xfrm>
          <a:prstGeom prst="rect">
            <a:avLst/>
          </a:prstGeom>
        </p:spPr>
      </p:pic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2700" y="1019176"/>
            <a:ext cx="4610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es-ES_tradnl" sz="1200" dirty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 </a:t>
            </a:r>
            <a:r>
              <a:rPr lang="es-ES_tradnl" sz="1200" dirty="0" smtClean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 </a:t>
            </a:r>
            <a:r>
              <a:rPr lang="es-CO" sz="1200" dirty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Asegurar el mantenimiento y la mejora continua del sistema </a:t>
            </a:r>
            <a:r>
              <a:rPr lang="es-CO" sz="1200" dirty="0" smtClean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integrado de </a:t>
            </a:r>
            <a:r>
              <a:rPr lang="es-CO" sz="1200" dirty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gestión, garantizando el </a:t>
            </a:r>
            <a:r>
              <a:rPr lang="es-CO" sz="1200" dirty="0" smtClean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cumplimiento </a:t>
            </a:r>
            <a:r>
              <a:rPr lang="es-CO" sz="1200" dirty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de sus r</a:t>
            </a:r>
            <a:r>
              <a:rPr lang="es-CO" sz="1200" dirty="0" smtClean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equisitos </a:t>
            </a:r>
            <a:r>
              <a:rPr lang="es-CO" sz="1200" dirty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y de la normatividad legal aplicable a la </a:t>
            </a:r>
            <a:r>
              <a:rPr lang="es-CO" sz="1200" dirty="0" smtClean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seguridad.</a:t>
            </a:r>
            <a:endParaRPr lang="en-US" sz="1200" b="1" dirty="0">
              <a:latin typeface="Myriad Pro" pitchFamily="34" charset="0"/>
              <a:cs typeface="Arial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686300" y="1196752"/>
            <a:ext cx="4419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100" b="1" dirty="0" smtClean="0">
                <a:latin typeface="Myriad Pro" pitchFamily="34" charset="0"/>
              </a:rPr>
              <a:t> </a:t>
            </a:r>
            <a:r>
              <a:rPr lang="en-US" sz="1200" b="1" dirty="0" smtClean="0">
                <a:latin typeface="Myriad Pro" pitchFamily="34" charset="0"/>
              </a:rPr>
              <a:t>GLORIA STEPHANIE MONTOYA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622800" y="5058137"/>
            <a:ext cx="4248472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40716" y="2044005"/>
            <a:ext cx="4359276" cy="35548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Indicador </a:t>
            </a:r>
            <a:r>
              <a:rPr lang="es-CO" sz="1400" dirty="0">
                <a:latin typeface="Myriad Pro" pitchFamily="34" charset="0"/>
                <a:cs typeface="Arial" panose="020B0604020202020204" pitchFamily="34" charset="0"/>
              </a:rPr>
              <a:t>SNC, PQRS y Acciones Preventivas y de Mejora 2019 (todos los procesos</a:t>
            </a: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Seguimiento indicador G. </a:t>
            </a:r>
            <a:r>
              <a:rPr lang="es-CO" sz="1400" dirty="0" err="1" smtClean="0">
                <a:latin typeface="Myriad Pro" pitchFamily="34" charset="0"/>
                <a:cs typeface="Arial" panose="020B0604020202020204" pitchFamily="34" charset="0"/>
              </a:rPr>
              <a:t>Tecnica</a:t>
            </a: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 </a:t>
            </a: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>
                <a:latin typeface="Myriad Pro" pitchFamily="34" charset="0"/>
                <a:cs typeface="Arial" panose="020B0604020202020204" pitchFamily="34" charset="0"/>
              </a:rPr>
              <a:t>Aprobar solicitud de Manual de Operaciones</a:t>
            </a:r>
          </a:p>
          <a:p>
            <a:pPr algn="just">
              <a:lnSpc>
                <a:spcPts val="1500"/>
              </a:lnSpc>
            </a:pPr>
            <a:r>
              <a:rPr lang="es-CO" sz="1400" dirty="0">
                <a:latin typeface="Myriad Pro" pitchFamily="34" charset="0"/>
                <a:cs typeface="Arial" panose="020B0604020202020204" pitchFamily="34" charset="0"/>
              </a:rPr>
              <a:t>        (Incluirlo en el sistema). 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>
                <a:latin typeface="Myriad Pro" pitchFamily="34" charset="0"/>
                <a:cs typeface="Arial" panose="020B0604020202020204" pitchFamily="34" charset="0"/>
              </a:rPr>
              <a:t>Generar listado de cumplimiento de entradas de Revisión por la Dirección con fecha (Anual). 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>
                <a:latin typeface="Myriad Pro" pitchFamily="34" charset="0"/>
                <a:cs typeface="Arial" panose="020B0604020202020204" pitchFamily="34" charset="0"/>
              </a:rPr>
              <a:t>Presentación a Gerencia de presupuesto 2019.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00"/>
              </a:lnSpc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r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2"/>
          <p:cNvSpPr/>
          <p:nvPr/>
        </p:nvSpPr>
        <p:spPr>
          <a:xfrm>
            <a:off x="274103" y="2091117"/>
            <a:ext cx="4229635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2"/>
          <p:cNvSpPr/>
          <p:nvPr/>
        </p:nvSpPr>
        <p:spPr>
          <a:xfrm>
            <a:off x="4695285" y="2008872"/>
            <a:ext cx="4341211" cy="4708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Revisión </a:t>
            </a:r>
            <a:r>
              <a:rPr lang="es-CO" sz="1400" dirty="0">
                <a:latin typeface="Myriad Pro" pitchFamily="34" charset="0"/>
                <a:cs typeface="Arial" panose="020B0604020202020204" pitchFamily="34" charset="0"/>
              </a:rPr>
              <a:t>actividades por proceso (G</a:t>
            </a: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. de Operaciones).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Entrega de informe de Gestión.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Modificación matriz de indicadores.  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Documentar actividades de cumplimiento de los objetivos en Manual de Gestión. 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Generar informe simulacro  “Llamada Terrorista”.  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00"/>
              </a:lnSpc>
            </a:pPr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610100" y="1052736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Myriad Pro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4481" y="4842069"/>
            <a:ext cx="4359276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2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4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00"/>
              </a:lnSpc>
            </a:pPr>
            <a:endParaRPr lang="es-CO" sz="14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00"/>
              </a:lnSpc>
            </a:pPr>
            <a:endParaRPr lang="es-CO" sz="12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2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1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00"/>
              </a:lnSpc>
            </a:pPr>
            <a:endParaRPr lang="es-CO" sz="11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4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0" y="6391551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  <a:endParaRPr lang="es-CO" sz="1400" dirty="0">
              <a:solidFill>
                <a:srgbClr val="0085B1"/>
              </a:solidFill>
              <a:latin typeface="Myriad Pro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6001300"/>
            <a:ext cx="1708472" cy="76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8" b="17766"/>
          <a:stretch/>
        </p:blipFill>
        <p:spPr>
          <a:xfrm>
            <a:off x="3995398" y="6093296"/>
            <a:ext cx="1182681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77523" cy="6948339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907704" y="1661301"/>
            <a:ext cx="6651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4000" b="1" dirty="0" smtClean="0">
                <a:solidFill>
                  <a:schemeClr val="bg1"/>
                </a:solidFill>
                <a:latin typeface="Myriad Pro" pitchFamily="34" charset="0"/>
              </a:rPr>
              <a:t>GESTIÓN TÉCNICA</a:t>
            </a:r>
            <a:endParaRPr lang="es-ES_tradnl" sz="4000" dirty="0">
              <a:solidFill>
                <a:schemeClr val="bg1"/>
              </a:solidFill>
              <a:latin typeface="Myriad Pro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200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4600" y="44624"/>
            <a:ext cx="4648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400" b="1" dirty="0">
                <a:latin typeface="Myriad Pro" pitchFamily="34" charset="0"/>
              </a:rPr>
              <a:t>CARÁTULA </a:t>
            </a:r>
            <a:endParaRPr lang="es-ES" sz="1400" b="1" dirty="0" smtClean="0"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CO" sz="1400" b="1" i="1" dirty="0" smtClean="0">
                <a:solidFill>
                  <a:srgbClr val="0070C0"/>
                </a:solidFill>
                <a:latin typeface="Myriad Pro" pitchFamily="34" charset="0"/>
              </a:rPr>
              <a:t>ZONA FRANCA INTERNACIONAL DE PEREIRA</a:t>
            </a:r>
            <a:endParaRPr lang="es-ES" sz="1400" b="1" i="1" dirty="0">
              <a:solidFill>
                <a:srgbClr val="0070C0"/>
              </a:solidFill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ES" sz="1400" b="1" dirty="0">
                <a:latin typeface="Myriad Pro" pitchFamily="34" charset="0"/>
              </a:rPr>
              <a:t>GESTIÓN TÉCNICA</a:t>
            </a:r>
            <a:endParaRPr lang="es-ES" sz="1400" b="1" dirty="0">
              <a:solidFill>
                <a:srgbClr val="FF0000"/>
              </a:solidFill>
              <a:latin typeface="Myriad Pro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OBJETIVO DEL ÁREA: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" y="1055688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10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RESPONSABLES: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8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EJECUTADAS: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4138" y="1973264"/>
            <a:ext cx="4435475" cy="3881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586287" y="1700808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POR EJECUTAR: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646612" y="1974850"/>
            <a:ext cx="4435475" cy="3879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15203" y="3933056"/>
            <a:ext cx="4419600" cy="2149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PENDIENTES: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657824" y="3934151"/>
            <a:ext cx="4438079" cy="2149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COMPROMISOS: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1228" y="6117485"/>
            <a:ext cx="686203" cy="69589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6093296"/>
            <a:ext cx="786597" cy="720852"/>
          </a:xfrm>
          <a:prstGeom prst="rect">
            <a:avLst/>
          </a:prstGeom>
        </p:spPr>
      </p:pic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2700" y="1019176"/>
            <a:ext cx="4610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es-CO" sz="1200" dirty="0">
                <a:latin typeface="Myriad Pro" panose="020B0503030403020204" pitchFamily="34" charset="0"/>
              </a:rPr>
              <a:t>Ejecutar los proyectos de obra civil desde su diseño hasta su ejecución final bajo todas las normas ambientales, de seguridad industrial y de ingeniería.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686300" y="1056426"/>
            <a:ext cx="4419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100" b="1" dirty="0">
                <a:latin typeface="Myriad Pro" pitchFamily="34" charset="0"/>
              </a:rPr>
              <a:t>ING. JOHN DAVID GIRALDO P.</a:t>
            </a:r>
            <a:r>
              <a:rPr lang="es-CO" sz="1100" dirty="0">
                <a:latin typeface="Myriad Pro" pitchFamily="34" charset="0"/>
              </a:rPr>
              <a:t>  - </a:t>
            </a:r>
            <a:r>
              <a:rPr lang="es-CO" sz="1100" b="1" dirty="0">
                <a:latin typeface="Myriad Pro" pitchFamily="34" charset="0"/>
              </a:rPr>
              <a:t>JOSE FDO JIMENEZ – JOSE DANIEL ARENAS</a:t>
            </a:r>
            <a:r>
              <a:rPr lang="es-CO" sz="1100" dirty="0">
                <a:latin typeface="Myriad Pro" pitchFamily="34" charset="0"/>
              </a:rPr>
              <a:t>  -   </a:t>
            </a:r>
            <a:r>
              <a:rPr lang="es-CO" sz="1200" dirty="0">
                <a:latin typeface="Myriad Pro" pitchFamily="34" charset="0"/>
              </a:rPr>
              <a:t>Contratista ATESA – Personal de mantenimiento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622800" y="5058137"/>
            <a:ext cx="4248472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38112" y="2046683"/>
            <a:ext cx="4359276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Instalación plataforma bomba 12” – Incluye puerta.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Reforzamiento cuarto de Bombas TALL.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Reubicación puerta acceso a TALL.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Fabricación plataforma paso tubería RCI – TALL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Fabricación Tapa bombas sumergibles.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Suministro e instalación tapas piso acceso porterías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Mantenimiento estructura placa escalera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Adecuaciones y rellenos etapa II.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Plan de trabajo Gestión Técnica 2019.</a:t>
            </a:r>
          </a:p>
          <a:p>
            <a:endParaRPr lang="es-CO" sz="1200" dirty="0"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endParaRPr lang="es-CO" sz="1200" dirty="0" smtClean="0"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2"/>
          <p:cNvSpPr/>
          <p:nvPr/>
        </p:nvSpPr>
        <p:spPr>
          <a:xfrm>
            <a:off x="4646612" y="2002546"/>
            <a:ext cx="4341211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 smtClean="0"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Informe mantenimiento ATESA DIC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Esquema bodega Lote E2.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Diseño rellenos etapa II – Solicitud CARDER.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anose="020B0503030403020204" pitchFamily="34" charset="0"/>
                <a:cs typeface="Arial" panose="020B0604020202020204" pitchFamily="34" charset="0"/>
              </a:rPr>
              <a:t>Revisión temas por ajustar presupuesto Agrupación – Consejo 30-01-2019.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 smtClean="0"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endParaRPr lang="es-CO" sz="1200" dirty="0" smtClean="0"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 smtClean="0"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 smtClean="0">
              <a:latin typeface="Myriad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610100" y="1052736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Myriad Pro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4610100" y="4941168"/>
            <a:ext cx="445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latin typeface="Myriad Pro" panose="020B0503030403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Myriad Pro" panose="020B0503030403020204"/>
              </a:rPr>
              <a:t> </a:t>
            </a:r>
            <a:r>
              <a:rPr lang="es-ES" sz="1200" dirty="0">
                <a:latin typeface="Myriad Pro" panose="020B0503030403020204"/>
              </a:rPr>
              <a:t/>
            </a:r>
            <a:br>
              <a:rPr lang="es-ES" sz="1200" dirty="0">
                <a:latin typeface="Myriad Pro" panose="020B0503030403020204"/>
              </a:rPr>
            </a:br>
            <a:endParaRPr lang="es-ES" sz="1200" dirty="0">
              <a:latin typeface="Myriad Pro" panose="020B0503030403020204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0" y="6391551"/>
            <a:ext cx="305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  <a:endParaRPr lang="es-CO" sz="1200" dirty="0">
              <a:solidFill>
                <a:srgbClr val="0085B1"/>
              </a:solidFill>
              <a:latin typeface="Myriad Pro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93" y="5877272"/>
            <a:ext cx="2108479" cy="94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37 CuadroTexto"/>
          <p:cNvSpPr txBox="1"/>
          <p:nvPr/>
        </p:nvSpPr>
        <p:spPr>
          <a:xfrm>
            <a:off x="115203" y="4269636"/>
            <a:ext cx="445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rgbClr val="FF0000"/>
                </a:solidFill>
                <a:latin typeface="Myriad Pro" panose="020B0503030403020204" pitchFamily="34" charset="0"/>
                <a:cs typeface="Arial" panose="020B0604020202020204" pitchFamily="34" charset="0"/>
              </a:rPr>
              <a:t>Revisión </a:t>
            </a:r>
            <a:r>
              <a:rPr lang="es-CO" sz="1200" dirty="0">
                <a:solidFill>
                  <a:srgbClr val="FF0000"/>
                </a:solidFill>
                <a:latin typeface="Myriad Pro" panose="020B0503030403020204" pitchFamily="34" charset="0"/>
                <a:cs typeface="Arial" panose="020B0604020202020204" pitchFamily="34" charset="0"/>
              </a:rPr>
              <a:t>manuales de construcción y </a:t>
            </a:r>
            <a:r>
              <a:rPr lang="es-CO" sz="1200" dirty="0" err="1" smtClean="0">
                <a:solidFill>
                  <a:srgbClr val="FF0000"/>
                </a:solidFill>
                <a:latin typeface="Myriad Pro" panose="020B0503030403020204" pitchFamily="34" charset="0"/>
                <a:cs typeface="Arial" panose="020B0604020202020204" pitchFamily="34" charset="0"/>
              </a:rPr>
              <a:t>vitrinismo</a:t>
            </a:r>
            <a:r>
              <a:rPr lang="es-CO" sz="1200" dirty="0" smtClean="0">
                <a:solidFill>
                  <a:srgbClr val="FF0000"/>
                </a:solidFill>
                <a:latin typeface="Myriad Pro" panose="020B0503030403020204" pitchFamily="34" charset="0"/>
                <a:cs typeface="Arial" panose="020B0604020202020204" pitchFamily="34" charset="0"/>
              </a:rPr>
              <a:t>. – 2 sesiones </a:t>
            </a:r>
            <a:endParaRPr lang="es-CO" sz="1200" dirty="0">
              <a:solidFill>
                <a:srgbClr val="FF0000"/>
              </a:solidFill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rgbClr val="FF0000"/>
                </a:solidFill>
                <a:latin typeface="Myriad Pro" panose="020B0503030403020204" pitchFamily="34" charset="0"/>
                <a:cs typeface="Arial" panose="020B0604020202020204" pitchFamily="34" charset="0"/>
              </a:rPr>
              <a:t>Mantenimiento cerramiento Etapas 1 y 2  - En ejecución.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err="1" smtClean="0">
                <a:solidFill>
                  <a:srgbClr val="FF0000"/>
                </a:solidFill>
                <a:latin typeface="Myriad Pro" panose="020B0503030403020204" pitchFamily="34" charset="0"/>
                <a:cs typeface="Arial" panose="020B0604020202020204" pitchFamily="34" charset="0"/>
              </a:rPr>
              <a:t>Deslode</a:t>
            </a:r>
            <a:r>
              <a:rPr lang="es-CO" sz="1200" dirty="0" smtClean="0">
                <a:solidFill>
                  <a:srgbClr val="FF0000"/>
                </a:solidFill>
                <a:latin typeface="Myriad Pro" panose="020B0503030403020204" pitchFamily="34" charset="0"/>
                <a:cs typeface="Arial" panose="020B0604020202020204" pitchFamily="34" charset="0"/>
              </a:rPr>
              <a:t> Tanque TALL.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rgbClr val="FF0000"/>
                </a:solidFill>
                <a:latin typeface="Myriad Pro" panose="020B0503030403020204" pitchFamily="34" charset="0"/>
                <a:cs typeface="Arial" panose="020B0604020202020204" pitchFamily="34" charset="0"/>
              </a:rPr>
              <a:t>Informe de gestión U. Operador – Agrupación 2018.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rgbClr val="FF0000"/>
                </a:solidFill>
                <a:latin typeface="Myriad Pro" panose="020B0503030403020204" pitchFamily="34" charset="0"/>
                <a:cs typeface="Arial" panose="020B0604020202020204" pitchFamily="34" charset="0"/>
              </a:rPr>
              <a:t>Proyectos </a:t>
            </a:r>
            <a:r>
              <a:rPr lang="es-CO" sz="1200" dirty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Edificio U. Operador 2 y Bodegas modulares</a:t>
            </a:r>
            <a:r>
              <a:rPr lang="es-CO" sz="1200" dirty="0" smtClean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.</a:t>
            </a:r>
          </a:p>
          <a:p>
            <a:endParaRPr lang="es-ES" sz="1200" dirty="0">
              <a:solidFill>
                <a:srgbClr val="FF0000"/>
              </a:solidFill>
              <a:latin typeface="Myriad Pro" panose="020B0503030403020204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8" b="17766"/>
          <a:stretch/>
        </p:blipFill>
        <p:spPr>
          <a:xfrm>
            <a:off x="4397431" y="6075635"/>
            <a:ext cx="1182681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77523" cy="6948339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907704" y="1661301"/>
            <a:ext cx="66516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4000" b="1" dirty="0" smtClean="0">
                <a:solidFill>
                  <a:schemeClr val="bg1"/>
                </a:solidFill>
                <a:latin typeface="Myriad Pro" pitchFamily="34" charset="0"/>
              </a:rPr>
              <a:t>GESTIÓN CONTABLE Y FINANCIERA</a:t>
            </a:r>
            <a:endParaRPr lang="es-ES_tradnl" sz="4000" dirty="0">
              <a:solidFill>
                <a:schemeClr val="bg1"/>
              </a:solidFill>
              <a:latin typeface="Myriad Pro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017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4600" y="44624"/>
            <a:ext cx="4648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400" b="1" dirty="0" smtClean="0">
                <a:latin typeface="Myriad Pro" pitchFamily="34" charset="0"/>
              </a:rPr>
              <a:t>CARÁTULA </a:t>
            </a:r>
          </a:p>
          <a:p>
            <a:pPr algn="ctr">
              <a:spcBef>
                <a:spcPct val="0"/>
              </a:spcBef>
            </a:pPr>
            <a:r>
              <a:rPr lang="es-CO" sz="1400" b="1" i="1" dirty="0" smtClean="0">
                <a:solidFill>
                  <a:srgbClr val="0070C0"/>
                </a:solidFill>
                <a:latin typeface="Myriad Pro" pitchFamily="34" charset="0"/>
              </a:rPr>
              <a:t>ZONA FRANCA INTERNACIONAL DE PEREIRA</a:t>
            </a:r>
            <a:endParaRPr lang="es-ES" sz="1400" b="1" i="1" dirty="0" smtClean="0">
              <a:solidFill>
                <a:srgbClr val="0070C0"/>
              </a:solidFill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ES" sz="1400" b="1" dirty="0" smtClean="0">
                <a:latin typeface="Myriad Pro" pitchFamily="34" charset="0"/>
              </a:rPr>
              <a:t>GESTIÓN CONTABLE Y FINANCIERA</a:t>
            </a:r>
            <a:endParaRPr lang="es-ES" sz="1400" b="1" dirty="0">
              <a:solidFill>
                <a:srgbClr val="FF0000"/>
              </a:solidFill>
              <a:latin typeface="Myriad Pro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OBJETIVO DEL ÁREA: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" y="1055688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10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RESPONSABLES: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8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EJECUTADAS: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4138" y="1973264"/>
            <a:ext cx="4435475" cy="3881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610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POR EJECUTAR: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646612" y="1974850"/>
            <a:ext cx="4435475" cy="3879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07504" y="4798247"/>
            <a:ext cx="4419600" cy="2149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PENDIENTES: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644008" y="4798247"/>
            <a:ext cx="4438079" cy="2149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COMPROMISOS: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8293" y="6177440"/>
            <a:ext cx="556077" cy="56392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78080" y="6093296"/>
            <a:ext cx="723432" cy="662966"/>
          </a:xfrm>
          <a:prstGeom prst="rect">
            <a:avLst/>
          </a:prstGeom>
        </p:spPr>
      </p:pic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2700" y="1019176"/>
            <a:ext cx="46101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es-ES_tradnl" sz="1300" dirty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 </a:t>
            </a:r>
            <a:r>
              <a:rPr lang="es-ES_tradnl" sz="1300" dirty="0" smtClean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  </a:t>
            </a:r>
            <a:r>
              <a:rPr lang="es-CO" sz="1300" dirty="0" smtClean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Administrar los recursos de tal forma, que permitan brindar sostenibilidad financiera a la Zona Franca Internacional de Pereira.</a:t>
            </a:r>
            <a:endParaRPr lang="en-US" sz="1300" b="1" dirty="0">
              <a:latin typeface="Myriad Pro" pitchFamily="34" charset="0"/>
              <a:cs typeface="Arial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686300" y="1196752"/>
            <a:ext cx="4419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100" b="1" dirty="0" smtClean="0">
                <a:latin typeface="Myriad Pro" pitchFamily="34" charset="0"/>
              </a:rPr>
              <a:t> </a:t>
            </a:r>
            <a:r>
              <a:rPr lang="en-US" sz="1200" b="1" dirty="0" smtClean="0">
                <a:latin typeface="Myriad Pro" pitchFamily="34" charset="0"/>
              </a:rPr>
              <a:t>ELCY YULIANA GARZÓN RAMÍREZ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622800" y="5058137"/>
            <a:ext cx="4248472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40716" y="2044005"/>
            <a:ext cx="4359276" cy="23006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Consolidación </a:t>
            </a:r>
            <a:r>
              <a:rPr lang="es-CO" sz="1400" dirty="0">
                <a:latin typeface="Myriad Pro" pitchFamily="34" charset="0"/>
                <a:cs typeface="Arial" panose="020B0604020202020204" pitchFamily="34" charset="0"/>
              </a:rPr>
              <a:t>presupuesto 2019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s-CO" sz="1400" dirty="0">
                <a:latin typeface="Myriad Pro" pitchFamily="34" charset="0"/>
                <a:cs typeface="Arial" panose="020B0604020202020204" pitchFamily="34" charset="0"/>
              </a:rPr>
              <a:t>Facturación 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s-CO" sz="1400" dirty="0">
                <a:latin typeface="Myriad Pro" pitchFamily="34" charset="0"/>
                <a:cs typeface="Arial" panose="020B0604020202020204" pitchFamily="34" charset="0"/>
              </a:rPr>
              <a:t>Minuta de cobranza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00"/>
              </a:lnSpc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2"/>
          <p:cNvSpPr/>
          <p:nvPr/>
        </p:nvSpPr>
        <p:spPr>
          <a:xfrm>
            <a:off x="274103" y="2091117"/>
            <a:ext cx="4229635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2"/>
          <p:cNvSpPr/>
          <p:nvPr/>
        </p:nvSpPr>
        <p:spPr>
          <a:xfrm>
            <a:off x="4695285" y="2008872"/>
            <a:ext cx="4341211" cy="10541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610100" y="1052736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Myriad Pro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2709" y="4653136"/>
            <a:ext cx="4359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2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Implementación factura electrónica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Seguimiento pliego de cargos Promotora ZF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Cambio de usuarios en portales bancarios</a:t>
            </a:r>
          </a:p>
          <a:p>
            <a:pPr algn="just">
              <a:lnSpc>
                <a:spcPts val="1500"/>
              </a:lnSpc>
            </a:pPr>
            <a:endParaRPr lang="es-CO" sz="12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2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1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00"/>
              </a:lnSpc>
            </a:pPr>
            <a:endParaRPr lang="es-CO" sz="11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4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0" y="6391551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  <a:endParaRPr lang="es-CO" sz="1400" dirty="0">
              <a:solidFill>
                <a:srgbClr val="0085B1"/>
              </a:solidFill>
              <a:latin typeface="Myriad Pro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6001300"/>
            <a:ext cx="1708472" cy="76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8" b="17766"/>
          <a:stretch/>
        </p:blipFill>
        <p:spPr>
          <a:xfrm>
            <a:off x="3995398" y="6093296"/>
            <a:ext cx="1182681" cy="5937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4644008" y="2060848"/>
            <a:ext cx="432048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Cierre contable 2018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Minuta de cobranza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Capacitación Reforma Tributaria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Informe de gestión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Facturación.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Liquidación y pago de Cesantías</a:t>
            </a:r>
          </a:p>
        </p:txBody>
      </p:sp>
    </p:spTree>
    <p:extLst>
      <p:ext uri="{BB962C8B-B14F-4D97-AF65-F5344CB8AC3E}">
        <p14:creationId xmlns:p14="http://schemas.microsoft.com/office/powerpoint/2010/main" val="2349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77523" cy="6948339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907704" y="1661301"/>
            <a:ext cx="6651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4000" b="1" dirty="0" smtClean="0">
                <a:solidFill>
                  <a:schemeClr val="bg1"/>
                </a:solidFill>
                <a:latin typeface="Myriad Pro" pitchFamily="34" charset="0"/>
              </a:rPr>
              <a:t>GESTIÓN ADMINISTRATIVA</a:t>
            </a:r>
            <a:endParaRPr lang="es-ES_tradnl" sz="4000" dirty="0">
              <a:solidFill>
                <a:schemeClr val="bg1"/>
              </a:solidFill>
              <a:latin typeface="Myriad Pro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20839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4600" y="44624"/>
            <a:ext cx="4648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400" b="1" dirty="0">
                <a:latin typeface="Myriad Pro" pitchFamily="34" charset="0"/>
              </a:rPr>
              <a:t>CARÁTULA </a:t>
            </a:r>
            <a:endParaRPr lang="es-ES" sz="1400" b="1" dirty="0" smtClean="0"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CO" sz="1400" b="1" i="1" dirty="0" smtClean="0">
                <a:solidFill>
                  <a:srgbClr val="0070C0"/>
                </a:solidFill>
                <a:latin typeface="Myriad Pro" pitchFamily="34" charset="0"/>
              </a:rPr>
              <a:t>ZONA FRANCA INTERNACIONAL DE PEREIRA</a:t>
            </a:r>
            <a:endParaRPr lang="es-ES" sz="1400" b="1" i="1" dirty="0">
              <a:solidFill>
                <a:srgbClr val="0070C0"/>
              </a:solidFill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ES" sz="1400" b="1" dirty="0" smtClean="0">
                <a:latin typeface="Myriad Pro" pitchFamily="34" charset="0"/>
              </a:rPr>
              <a:t>GESTIÓN ADMINISTRATIVA</a:t>
            </a:r>
            <a:endParaRPr lang="es-ES" sz="1400" b="1" dirty="0">
              <a:solidFill>
                <a:srgbClr val="FF0000"/>
              </a:solidFill>
              <a:latin typeface="Myriad Pro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OBJETIVO DEL ÁREA: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" y="1055688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10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RESPONSABLES: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8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EJECUTADAS: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4139" y="1973264"/>
            <a:ext cx="4397182" cy="4013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610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POR EJECUTAR: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646612" y="1973264"/>
            <a:ext cx="4435475" cy="4013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4139" y="4315439"/>
            <a:ext cx="4381308" cy="20431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PENDIENTES: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646612" y="4331538"/>
            <a:ext cx="4438079" cy="2149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COMPROMISOS: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8697" y="6166612"/>
            <a:ext cx="556077" cy="56392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0457" y="6071085"/>
            <a:ext cx="723432" cy="662966"/>
          </a:xfrm>
          <a:prstGeom prst="rect">
            <a:avLst/>
          </a:prstGeom>
        </p:spPr>
      </p:pic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2700" y="1019176"/>
            <a:ext cx="46101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es-CO" sz="1000" dirty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Administrar el Talento Humano de la ZFIP y Agrupación ZFIP-PH adecuadamente, mediante lineamientos claros asegurando el cumplimiento de los requerimientos del Sistema de Gestión de la Compañía y los requisitos legales vigentes.</a:t>
            </a:r>
            <a:endParaRPr lang="en-US" sz="1000" b="1" dirty="0">
              <a:solidFill>
                <a:prstClr val="black"/>
              </a:solidFill>
              <a:latin typeface="Myriad Pro" pitchFamily="34" charset="0"/>
              <a:cs typeface="Arial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563921" y="998538"/>
            <a:ext cx="4392488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00" b="1" dirty="0">
                <a:latin typeface="Myriad Pro" pitchFamily="34" charset="0"/>
              </a:rPr>
              <a:t>JOHANA MARCELA RESTREPO PINEDA.</a:t>
            </a: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latin typeface="Myriad Pro" pitchFamily="34" charset="0"/>
              </a:rPr>
              <a:t>ISABEL C. BUSTAMANTE, LUZ ADRIANA CASTAÑO, ANDRES MONSALVE, MARIA NANCY GONZALEZ,  YULI VIVIANA RIOS, GRIMANESA </a:t>
            </a:r>
            <a:r>
              <a:rPr lang="en-US" sz="900" dirty="0" smtClean="0">
                <a:latin typeface="Myriad Pro" pitchFamily="34" charset="0"/>
              </a:rPr>
              <a:t>LOPEZ, LUZ AIDA AGUIRRE M.</a:t>
            </a:r>
            <a:endParaRPr lang="en-US" sz="900" dirty="0">
              <a:latin typeface="Myriad Pro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87324" y="2008785"/>
            <a:ext cx="4114220" cy="22082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Contratación estudiante Técnico en Sistemas y estudiante en practica: Jurídico y PH.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Actividad Comunidad de Caimalito (Reunión Rectores Escuela Carbonera, Azufral y Colegio Gabriel Trujillo).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Nombramiento representantes Comité de Convivencia por el empleador.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>
                <a:latin typeface="Myriad Pro" pitchFamily="34" charset="0"/>
                <a:cs typeface="Arial" panose="020B0604020202020204" pitchFamily="34" charset="0"/>
              </a:rPr>
              <a:t>Instalación líneas de vida tanque de aguas lluvias y PTARD.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>
                <a:latin typeface="Myriad Pro" pitchFamily="34" charset="0"/>
                <a:cs typeface="Arial" panose="020B0604020202020204" pitchFamily="34" charset="0"/>
              </a:rPr>
              <a:t>Informes y planes de mejora de los grupos de apoyo (Copasst y Comité de Convivencia Laboral).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2"/>
          <p:cNvSpPr/>
          <p:nvPr/>
        </p:nvSpPr>
        <p:spPr>
          <a:xfrm>
            <a:off x="274103" y="2091117"/>
            <a:ext cx="4229635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2"/>
          <p:cNvSpPr/>
          <p:nvPr/>
        </p:nvSpPr>
        <p:spPr>
          <a:xfrm>
            <a:off x="4695286" y="1952589"/>
            <a:ext cx="4175987" cy="25930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Reunión ARL SURA cronograma de actividades 2019.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Entrega cronograma de actividades SST Agrupación.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Entrega informes Coordinador Comercial y Analista I Operaciones.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Entrega de informe rendición de cuentas SST 2018.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Entrega informe de gestión 2018.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Plan de formación 2019.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Elección representantes Comité de Convivencia por parte de los trabajadores. 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Visitas de seguimiento. 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>
                <a:latin typeface="Myriad Pro" pitchFamily="34" charset="0"/>
                <a:cs typeface="Arial" panose="020B0604020202020204" pitchFamily="34" charset="0"/>
              </a:rPr>
              <a:t>Entrega Kit Escolar Escuelas (Azufral, Carbonera y Caimalito Centro</a:t>
            </a: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610100" y="1052736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Myriad Pro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4139" y="4655351"/>
            <a:ext cx="41935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defTabSz="91440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Planeación actividades de SST 2019.</a:t>
            </a:r>
          </a:p>
          <a:p>
            <a:pPr algn="just" defTabSz="914400"/>
            <a:endParaRPr lang="es-CO" sz="12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-1" y="6391551"/>
            <a:ext cx="3528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  <a:endParaRPr lang="es-CO" sz="1400" dirty="0">
              <a:solidFill>
                <a:srgbClr val="0085B1"/>
              </a:solidFill>
              <a:latin typeface="Myriad Pro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6001300"/>
            <a:ext cx="1708472" cy="76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8" b="17766"/>
          <a:stretch/>
        </p:blipFill>
        <p:spPr>
          <a:xfrm>
            <a:off x="4244661" y="6173147"/>
            <a:ext cx="1182681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77523" cy="6948339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907704" y="1661301"/>
            <a:ext cx="66516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4000" b="1" dirty="0" smtClean="0">
                <a:solidFill>
                  <a:schemeClr val="bg1"/>
                </a:solidFill>
                <a:latin typeface="Myriad Pro" pitchFamily="34" charset="0"/>
              </a:rPr>
              <a:t>GESTIÓN DE TECNOLOGÍA E INFORMÁTICA (TI) </a:t>
            </a:r>
            <a:endParaRPr lang="es-ES_tradnl" sz="4000" dirty="0">
              <a:solidFill>
                <a:schemeClr val="bg1"/>
              </a:solidFill>
              <a:latin typeface="Myriad Pro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579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4600" y="44624"/>
            <a:ext cx="4648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400" b="1" dirty="0">
                <a:solidFill>
                  <a:prstClr val="black"/>
                </a:solidFill>
                <a:latin typeface="Myriad Pro" pitchFamily="34" charset="0"/>
              </a:rPr>
              <a:t>CARÁTULA </a:t>
            </a:r>
            <a:endParaRPr lang="es-ES" sz="1400" b="1" dirty="0" smtClean="0">
              <a:solidFill>
                <a:prstClr val="black"/>
              </a:solidFill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CO" sz="1400" b="1" i="1" dirty="0" smtClean="0">
                <a:solidFill>
                  <a:srgbClr val="0070C0"/>
                </a:solidFill>
                <a:latin typeface="Myriad Pro" pitchFamily="34" charset="0"/>
              </a:rPr>
              <a:t>ZONA FRANCA INTERNACIONAL DE PEREIRA</a:t>
            </a:r>
            <a:endParaRPr lang="es-ES" sz="1400" b="1" i="1" dirty="0">
              <a:solidFill>
                <a:srgbClr val="0070C0"/>
              </a:solidFill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ES" sz="1400" b="1" dirty="0">
                <a:solidFill>
                  <a:prstClr val="black"/>
                </a:solidFill>
                <a:latin typeface="Myriad Pro" pitchFamily="34" charset="0"/>
              </a:rPr>
              <a:t>GESTIÓN TECNOLOGÍA E INFORMÁTICA</a:t>
            </a:r>
            <a:endParaRPr lang="es-ES" sz="1400" b="1" dirty="0">
              <a:solidFill>
                <a:srgbClr val="FF0000"/>
              </a:solidFill>
              <a:latin typeface="Myriad Pro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es-ES" sz="1100" b="1" dirty="0">
                <a:solidFill>
                  <a:prstClr val="white"/>
                </a:solidFill>
                <a:latin typeface="Myriad Pro" pitchFamily="34" charset="0"/>
              </a:rPr>
              <a:t>OBJETIVO DEL ÁREA: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" y="1055688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10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es-ES" sz="1100" b="1" dirty="0">
                <a:solidFill>
                  <a:prstClr val="white"/>
                </a:solidFill>
                <a:latin typeface="Myriad Pro" pitchFamily="34" charset="0"/>
              </a:rPr>
              <a:t>RESPONSABLES: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8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es-CO" sz="1100" b="1" dirty="0" smtClean="0">
                <a:solidFill>
                  <a:prstClr val="white"/>
                </a:solidFill>
                <a:latin typeface="Myriad Pro" pitchFamily="34" charset="0"/>
              </a:rPr>
              <a:t>ACTIVIDADES EJECUTADAS: </a:t>
            </a:r>
            <a:endParaRPr lang="es-CO" sz="1400" b="1" dirty="0">
              <a:solidFill>
                <a:prstClr val="white"/>
              </a:solidFill>
              <a:latin typeface="Myriad Pro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4138" y="1973264"/>
            <a:ext cx="4435475" cy="3881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610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es-CO" sz="1100" b="1" dirty="0" smtClean="0">
                <a:solidFill>
                  <a:prstClr val="white"/>
                </a:solidFill>
                <a:latin typeface="Myriad Pro" pitchFamily="34" charset="0"/>
              </a:rPr>
              <a:t>ACTIVIDADES POR EJECUTAR: </a:t>
            </a:r>
            <a:endParaRPr lang="es-CO" sz="1400" b="1" dirty="0">
              <a:solidFill>
                <a:prstClr val="white"/>
              </a:solidFill>
              <a:latin typeface="Myriad Pro" pitchFamily="34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646612" y="1974850"/>
            <a:ext cx="4435475" cy="3879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2550" y="4709302"/>
            <a:ext cx="4419600" cy="2149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es-CO" sz="1100" b="1" dirty="0" smtClean="0">
                <a:solidFill>
                  <a:prstClr val="white"/>
                </a:solidFill>
                <a:latin typeface="Myriad Pro" pitchFamily="34" charset="0"/>
              </a:rPr>
              <a:t>PENDIENTES:</a:t>
            </a:r>
            <a:endParaRPr lang="es-CO" sz="1100" b="1" dirty="0">
              <a:solidFill>
                <a:prstClr val="white"/>
              </a:solidFill>
              <a:latin typeface="Myriad Pro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660899" y="4711109"/>
            <a:ext cx="4438079" cy="2149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es-CO" sz="1100" b="1" dirty="0" smtClean="0">
                <a:solidFill>
                  <a:prstClr val="white"/>
                </a:solidFill>
                <a:latin typeface="Myriad Pro" pitchFamily="34" charset="0"/>
              </a:rPr>
              <a:t>COMPROMISOS:</a:t>
            </a:r>
            <a:endParaRPr lang="es-CO" sz="1100" b="1" dirty="0">
              <a:solidFill>
                <a:prstClr val="white"/>
              </a:solidFill>
              <a:latin typeface="Myriad Pro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8293" y="6177440"/>
            <a:ext cx="556077" cy="56392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78080" y="6093296"/>
            <a:ext cx="723432" cy="662966"/>
          </a:xfrm>
          <a:prstGeom prst="rect">
            <a:avLst/>
          </a:prstGeom>
        </p:spPr>
      </p:pic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2700" y="1019176"/>
            <a:ext cx="4610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es-CO" sz="1200" dirty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 Fortalecer la infraestructura tecnología acorde a las necesidades de la ZFIP, mediante la Implementación y administración efectiva de las tecnologías de información.</a:t>
            </a:r>
            <a:endParaRPr lang="en-US" sz="1200" b="1" dirty="0">
              <a:solidFill>
                <a:prstClr val="black"/>
              </a:solidFill>
              <a:latin typeface="Myriad Pro" pitchFamily="34" charset="0"/>
              <a:cs typeface="Arial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762500" y="1089810"/>
            <a:ext cx="4419600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100" b="1" dirty="0">
                <a:solidFill>
                  <a:prstClr val="black"/>
                </a:solidFill>
                <a:latin typeface="Myriad Pro" pitchFamily="34" charset="0"/>
              </a:rPr>
              <a:t>DUBIAN SANCHEZ MUÑOZ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100" b="1" dirty="0" smtClean="0">
                <a:solidFill>
                  <a:prstClr val="black"/>
                </a:solidFill>
                <a:latin typeface="Myriad Pro" pitchFamily="34" charset="0"/>
              </a:rPr>
              <a:t>CRISTIAN DE AVILA</a:t>
            </a:r>
            <a:endParaRPr lang="en-US" sz="1200" b="1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4622800" y="5058137"/>
            <a:ext cx="4248472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8073" y="1232245"/>
            <a:ext cx="4359276" cy="42704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prstClr val="black"/>
                </a:solidFill>
                <a:latin typeface="Myriad Pro" pitchFamily="34" charset="0"/>
                <a:cs typeface="Arial" panose="020B0604020202020204" pitchFamily="34" charset="0"/>
              </a:rPr>
              <a:t>Entrega de los últimos dos equipos adquiridos durante el 2018</a:t>
            </a:r>
            <a:endParaRPr lang="es-CO" sz="14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prstClr val="black"/>
                </a:solidFill>
                <a:latin typeface="Myriad Pro" pitchFamily="34" charset="0"/>
                <a:cs typeface="Arial" panose="020B0604020202020204" pitchFamily="34" charset="0"/>
              </a:rPr>
              <a:t>Alimentación de cronograma de mantenimiento preventivo año 2019.</a:t>
            </a: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Inducción a practicante de T.I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Actualización de inventario 2019.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Renovación de licencia de </a:t>
            </a:r>
            <a:r>
              <a:rPr lang="es-CO" sz="1400" dirty="0" err="1" smtClean="0">
                <a:latin typeface="Myriad Pro" pitchFamily="34" charset="0"/>
                <a:cs typeface="Arial" panose="020B0604020202020204" pitchFamily="34" charset="0"/>
              </a:rPr>
              <a:t>Fortigate</a:t>
            </a: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 60D</a:t>
            </a: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00"/>
              </a:lnSpc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r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2"/>
          <p:cNvSpPr/>
          <p:nvPr/>
        </p:nvSpPr>
        <p:spPr>
          <a:xfrm>
            <a:off x="274103" y="2091117"/>
            <a:ext cx="4229635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s-CO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2"/>
          <p:cNvSpPr/>
          <p:nvPr/>
        </p:nvSpPr>
        <p:spPr>
          <a:xfrm>
            <a:off x="4695285" y="2008872"/>
            <a:ext cx="4341211" cy="10541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610100" y="1052736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79712" y="5755229"/>
            <a:ext cx="4359276" cy="208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endParaRPr lang="es-CO" sz="14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00"/>
              </a:lnSpc>
            </a:pPr>
            <a:endParaRPr lang="es-CO" sz="12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2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>
              <a:solidFill>
                <a:prstClr val="black"/>
              </a:solidFill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1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00"/>
              </a:lnSpc>
            </a:pPr>
            <a:endParaRPr lang="es-CO" sz="11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4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0" y="6391551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  <a:endParaRPr lang="es-CO" sz="1400" dirty="0">
              <a:solidFill>
                <a:srgbClr val="0085B1"/>
              </a:solidFill>
              <a:latin typeface="Myriad Pro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6001300"/>
            <a:ext cx="1708472" cy="76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8" b="17766"/>
          <a:stretch/>
        </p:blipFill>
        <p:spPr>
          <a:xfrm>
            <a:off x="3995398" y="6093296"/>
            <a:ext cx="1182681" cy="593725"/>
          </a:xfrm>
          <a:prstGeom prst="rect">
            <a:avLst/>
          </a:prstGeom>
        </p:spPr>
      </p:pic>
      <p:sp>
        <p:nvSpPr>
          <p:cNvPr id="30" name="Rectángulo 22"/>
          <p:cNvSpPr/>
          <p:nvPr/>
        </p:nvSpPr>
        <p:spPr>
          <a:xfrm>
            <a:off x="91370" y="4735287"/>
            <a:ext cx="4341211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</a:pPr>
            <a:endParaRPr lang="es-CO" sz="12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Facturación electrónica ZEUS.  </a:t>
            </a:r>
          </a:p>
          <a:p>
            <a:pPr marL="171450" indent="-1714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Uso de GLPI</a:t>
            </a:r>
            <a:r>
              <a:rPr lang="es-CO" sz="1200" dirty="0" smtClean="0">
                <a:solidFill>
                  <a:prstClr val="black"/>
                </a:solidFill>
                <a:latin typeface="Myriad Pro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2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2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200" dirty="0" smtClean="0"/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2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2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668180" y="1665507"/>
            <a:ext cx="4359276" cy="49013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</a:pPr>
            <a:endParaRPr lang="es-CO" sz="14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prstClr val="black"/>
                </a:solidFill>
                <a:latin typeface="Myriad Pro" pitchFamily="34" charset="0"/>
                <a:cs typeface="Arial" panose="020B0604020202020204" pitchFamily="34" charset="0"/>
              </a:rPr>
              <a:t>Actualización de inventario de licencias.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prstClr val="black"/>
                </a:solidFill>
                <a:latin typeface="Myriad Pro" pitchFamily="34" charset="0"/>
                <a:cs typeface="Arial" panose="020B0604020202020204" pitchFamily="34" charset="0"/>
              </a:rPr>
              <a:t>Proceso de cotización e implantación de Back-up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prstClr val="black"/>
                </a:solidFill>
                <a:latin typeface="Myriad Pro" pitchFamily="34" charset="0"/>
                <a:cs typeface="Arial" panose="020B0604020202020204" pitchFamily="34" charset="0"/>
              </a:rPr>
              <a:t>Acompañamiento en el proceso de implementación de facturación electrónica el 30/01/2019.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prstClr val="black"/>
                </a:solidFill>
                <a:latin typeface="Myriad Pro" pitchFamily="34" charset="0"/>
                <a:cs typeface="Arial" panose="020B0604020202020204" pitchFamily="34" charset="0"/>
              </a:rPr>
              <a:t>Socialización sobre el buen uso de la plataforma GLPI.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prstClr val="black"/>
                </a:solidFill>
                <a:latin typeface="Myriad Pro" pitchFamily="34" charset="0"/>
                <a:cs typeface="Arial" panose="020B0604020202020204" pitchFamily="34" charset="0"/>
              </a:rPr>
              <a:t>Socialización del sistema del PQRS.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prstClr val="black"/>
                </a:solidFill>
                <a:latin typeface="Myriad Pro" pitchFamily="34" charset="0"/>
                <a:cs typeface="Arial" panose="020B0604020202020204" pitchFamily="34" charset="0"/>
              </a:rPr>
              <a:t>Diseño de los nuevos fondos de pantalla actualizados. </a:t>
            </a: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ts val="1500"/>
              </a:lnSpc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r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400" dirty="0">
              <a:solidFill>
                <a:prstClr val="black"/>
              </a:solidFill>
              <a:latin typeface="Myriad Pro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3-06-18 a la(s) 11.12.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49" y="-8237"/>
            <a:ext cx="9151749" cy="6858000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763688" y="2996952"/>
            <a:ext cx="665162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4000" b="1" dirty="0" smtClean="0">
                <a:solidFill>
                  <a:schemeClr val="bg1"/>
                </a:solidFill>
                <a:latin typeface="Myriad Pro" pitchFamily="34" charset="0"/>
              </a:rPr>
              <a:t>VARIOS</a:t>
            </a:r>
            <a:r>
              <a:rPr lang="es-ES_tradnl" sz="6000" b="1" dirty="0" smtClean="0">
                <a:solidFill>
                  <a:schemeClr val="bg1"/>
                </a:solidFill>
                <a:latin typeface="Myriad Pro" pitchFamily="34" charset="0"/>
              </a:rPr>
              <a:t/>
            </a:r>
            <a:br>
              <a:rPr lang="es-ES_tradnl" sz="6000" b="1" dirty="0" smtClean="0">
                <a:solidFill>
                  <a:schemeClr val="bg1"/>
                </a:solidFill>
                <a:latin typeface="Myriad Pro" pitchFamily="34" charset="0"/>
              </a:rPr>
            </a:br>
            <a:endParaRPr lang="es-ES_tradnl" sz="6000" dirty="0">
              <a:solidFill>
                <a:schemeClr val="bg1"/>
              </a:solidFill>
              <a:latin typeface="Myriad Pro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992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3-06-18 a la(s) 11.12.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99392"/>
            <a:ext cx="9151749" cy="6858000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907704" y="2780928"/>
            <a:ext cx="66516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4000" b="1" dirty="0" smtClean="0">
                <a:solidFill>
                  <a:schemeClr val="bg1"/>
                </a:solidFill>
                <a:latin typeface="Myriad Pro"/>
              </a:rPr>
              <a:t>COMITÉ DE GERENCIA </a:t>
            </a:r>
          </a:p>
          <a:p>
            <a:pPr eaLnBrk="1" hangingPunct="1"/>
            <a:r>
              <a:rPr lang="es-ES_tradnl" sz="4000" b="1" dirty="0" smtClean="0">
                <a:solidFill>
                  <a:schemeClr val="bg1"/>
                </a:solidFill>
                <a:latin typeface="Myriad Pro"/>
              </a:rPr>
              <a:t>No. 01. 22/01/2019</a:t>
            </a:r>
          </a:p>
        </p:txBody>
      </p:sp>
    </p:spTree>
    <p:extLst>
      <p:ext uri="{BB962C8B-B14F-4D97-AF65-F5344CB8AC3E}">
        <p14:creationId xmlns:p14="http://schemas.microsoft.com/office/powerpoint/2010/main" val="27373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955"/>
            <a:ext cx="9277523" cy="6948339"/>
          </a:xfrm>
          <a:prstGeom prst="rect">
            <a:avLst/>
          </a:prstGeom>
        </p:spPr>
      </p:pic>
      <p:sp>
        <p:nvSpPr>
          <p:cNvPr id="3" name="CuadroTexto 4"/>
          <p:cNvSpPr txBox="1">
            <a:spLocks noChangeArrowheads="1"/>
          </p:cNvSpPr>
          <p:nvPr/>
        </p:nvSpPr>
        <p:spPr bwMode="auto">
          <a:xfrm>
            <a:off x="1995322" y="3068960"/>
            <a:ext cx="68691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s-CO" dirty="0" smtClean="0">
                <a:solidFill>
                  <a:schemeClr val="bg1"/>
                </a:solidFill>
                <a:latin typeface="Myriad Pro" pitchFamily="34" charset="0"/>
              </a:rPr>
              <a:t>Gestión Comercial</a:t>
            </a:r>
            <a:r>
              <a:rPr lang="es-CO" dirty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s-CO" dirty="0" smtClean="0">
                <a:solidFill>
                  <a:schemeClr val="bg1"/>
                </a:solidFill>
                <a:latin typeface="Myriad Pro" pitchFamily="34" charset="0"/>
              </a:rPr>
              <a:t>y Servicio al Cliente.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dirty="0" smtClean="0">
                <a:solidFill>
                  <a:schemeClr val="bg1"/>
                </a:solidFill>
                <a:latin typeface="Myriad Pro" pitchFamily="34" charset="0"/>
              </a:rPr>
              <a:t>Gestión de Operaciones.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dirty="0" smtClean="0">
                <a:solidFill>
                  <a:schemeClr val="bg1"/>
                </a:solidFill>
                <a:latin typeface="Myriad Pro" pitchFamily="34" charset="0"/>
              </a:rPr>
              <a:t>Gestión Jurídica y Propiedad Horizontal (PH).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dirty="0" smtClean="0">
                <a:solidFill>
                  <a:schemeClr val="bg1"/>
                </a:solidFill>
                <a:latin typeface="Myriad Pro" pitchFamily="34" charset="0"/>
              </a:rPr>
              <a:t>Sistema Integrado de Gestión (SIG).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dirty="0" smtClean="0">
                <a:solidFill>
                  <a:schemeClr val="bg1"/>
                </a:solidFill>
                <a:latin typeface="Myriad Pro" pitchFamily="34" charset="0"/>
              </a:rPr>
              <a:t>Gestión Técnica.  </a:t>
            </a:r>
            <a:endParaRPr lang="es-CO" dirty="0">
              <a:solidFill>
                <a:schemeClr val="bg1"/>
              </a:solidFill>
              <a:latin typeface="Myriad Pro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O" dirty="0" smtClean="0">
                <a:solidFill>
                  <a:schemeClr val="bg1"/>
                </a:solidFill>
                <a:latin typeface="Myriad Pro" pitchFamily="34" charset="0"/>
              </a:rPr>
              <a:t>Gestión Contable y Financiera.</a:t>
            </a:r>
            <a:endParaRPr lang="es-CO" dirty="0">
              <a:solidFill>
                <a:schemeClr val="bg1"/>
              </a:solidFill>
              <a:latin typeface="Myriad Pro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O" dirty="0" smtClean="0">
                <a:solidFill>
                  <a:schemeClr val="bg1"/>
                </a:solidFill>
                <a:latin typeface="Myriad Pro" pitchFamily="34" charset="0"/>
              </a:rPr>
              <a:t>Gestión Administrativa.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dirty="0" smtClean="0">
                <a:solidFill>
                  <a:schemeClr val="bg1"/>
                </a:solidFill>
                <a:latin typeface="Myriad Pro" pitchFamily="34" charset="0"/>
              </a:rPr>
              <a:t>Gestión de Tecnología </a:t>
            </a:r>
            <a:r>
              <a:rPr lang="es-CO" dirty="0">
                <a:solidFill>
                  <a:schemeClr val="bg1"/>
                </a:solidFill>
                <a:latin typeface="Myriad Pro" pitchFamily="34" charset="0"/>
              </a:rPr>
              <a:t>e </a:t>
            </a:r>
            <a:r>
              <a:rPr lang="es-CO" dirty="0" smtClean="0">
                <a:solidFill>
                  <a:schemeClr val="bg1"/>
                </a:solidFill>
                <a:latin typeface="Myriad Pro" pitchFamily="34" charset="0"/>
              </a:rPr>
              <a:t>Informática (TI).</a:t>
            </a:r>
            <a:endParaRPr lang="es-CO" dirty="0">
              <a:solidFill>
                <a:schemeClr val="bg1"/>
              </a:solidFill>
              <a:latin typeface="Myriad Pro" pitchFamily="34" charset="0"/>
            </a:endParaRPr>
          </a:p>
          <a:p>
            <a:pPr marL="0" indent="0" algn="just"/>
            <a:r>
              <a:rPr lang="es-CO" dirty="0">
                <a:solidFill>
                  <a:schemeClr val="bg1"/>
                </a:solidFill>
                <a:latin typeface="Myriad Pro" pitchFamily="34" charset="0"/>
              </a:rPr>
              <a:t>9</a:t>
            </a:r>
            <a:r>
              <a:rPr lang="es-CO" dirty="0" smtClean="0">
                <a:solidFill>
                  <a:schemeClr val="bg1"/>
                </a:solidFill>
                <a:latin typeface="Myriad Pro" pitchFamily="34" charset="0"/>
              </a:rPr>
              <a:t>.     Varios.</a:t>
            </a:r>
          </a:p>
        </p:txBody>
      </p:sp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995322" y="1556792"/>
            <a:ext cx="6651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4000" b="1" dirty="0" smtClean="0">
                <a:solidFill>
                  <a:schemeClr val="bg1"/>
                </a:solidFill>
                <a:latin typeface="Myriad Pro" pitchFamily="34" charset="0"/>
              </a:rPr>
              <a:t>PROCESOS </a:t>
            </a:r>
            <a:endParaRPr lang="es-ES_tradnl" sz="4000" dirty="0">
              <a:solidFill>
                <a:schemeClr val="bg1"/>
              </a:solidFill>
              <a:latin typeface="Myriad Pro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8895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77523" cy="6948339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907704" y="1661301"/>
            <a:ext cx="66516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4000" b="1" dirty="0" smtClean="0">
                <a:solidFill>
                  <a:prstClr val="white"/>
                </a:solidFill>
                <a:latin typeface="Myriad Pro" pitchFamily="34" charset="0"/>
              </a:rPr>
              <a:t>GESTIÓN COMERCIAL Y SERVICIO AL CLIENTE</a:t>
            </a:r>
            <a:endParaRPr lang="es-ES_tradnl" sz="4000" dirty="0">
              <a:solidFill>
                <a:prstClr val="white"/>
              </a:solidFill>
              <a:latin typeface="Myriad Pro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95770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77523" cy="6948339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907704" y="1661301"/>
            <a:ext cx="6651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4000" b="1" dirty="0" smtClean="0">
                <a:solidFill>
                  <a:prstClr val="white"/>
                </a:solidFill>
                <a:latin typeface="Myriad Pro" pitchFamily="34" charset="0"/>
              </a:rPr>
              <a:t>GESTIÓN DE OPERACIONES</a:t>
            </a:r>
            <a:endParaRPr lang="es-ES_tradnl" sz="4000" dirty="0">
              <a:solidFill>
                <a:prstClr val="white"/>
              </a:solidFill>
              <a:latin typeface="Myriad Pro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4794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4600" y="44624"/>
            <a:ext cx="4648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400" b="1" dirty="0">
                <a:latin typeface="Myriad Pro" pitchFamily="34" charset="0"/>
              </a:rPr>
              <a:t>CARÁTULA </a:t>
            </a:r>
            <a:endParaRPr lang="es-ES" sz="1400" b="1" dirty="0" smtClean="0"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CO" sz="1400" b="1" i="1" dirty="0" smtClean="0">
                <a:solidFill>
                  <a:srgbClr val="0070C0"/>
                </a:solidFill>
                <a:latin typeface="Myriad Pro" pitchFamily="34" charset="0"/>
              </a:rPr>
              <a:t>ZONA FRANCA INTERNACIONAL DE PEREIRA</a:t>
            </a:r>
            <a:endParaRPr lang="es-ES" sz="1400" b="1" i="1" dirty="0">
              <a:solidFill>
                <a:srgbClr val="0070C0"/>
              </a:solidFill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ES" sz="1400" b="1" dirty="0" smtClean="0">
                <a:latin typeface="Myriad Pro" pitchFamily="34" charset="0"/>
              </a:rPr>
              <a:t>GESTIÓN DE OPERACIONES</a:t>
            </a:r>
            <a:endParaRPr lang="es-ES" sz="1400" b="1" dirty="0">
              <a:solidFill>
                <a:srgbClr val="FF0000"/>
              </a:solidFill>
              <a:latin typeface="Myriad Pro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OBJETIVO DEL ÁREA: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" y="1055688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10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RESPONSABLES: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8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EJECUTADAS: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4138" y="1973263"/>
            <a:ext cx="4435475" cy="4150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610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POR EJECUTAR: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646612" y="1974850"/>
            <a:ext cx="4435475" cy="413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93335" y="4562260"/>
            <a:ext cx="4419600" cy="2149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PENDIENTES: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651670" y="4562259"/>
            <a:ext cx="4438079" cy="21492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COMPROMISOS: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1038" y="6182789"/>
            <a:ext cx="541649" cy="54929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2321" y="6212676"/>
            <a:ext cx="564753" cy="517550"/>
          </a:xfrm>
          <a:prstGeom prst="rect">
            <a:avLst/>
          </a:prstGeom>
        </p:spPr>
      </p:pic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2700" y="1019176"/>
            <a:ext cx="4610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200" b="1" dirty="0">
                <a:latin typeface="Myriad Pro"/>
              </a:rPr>
              <a:t> MANTENER LA PRODUCTIVIDAD Y LA CONFIABILIDAD DE LA OPERACIÓN EN EL 100%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616896" y="1021749"/>
            <a:ext cx="45652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buFontTx/>
              <a:buChar char="•"/>
            </a:pPr>
            <a:r>
              <a:rPr lang="en-US" sz="1200" b="1" dirty="0" smtClean="0">
                <a:latin typeface="Myriad Pro"/>
              </a:rPr>
              <a:t> ANDREA GALAN, AURA </a:t>
            </a:r>
            <a:r>
              <a:rPr lang="en-US" sz="1200" b="1" dirty="0">
                <a:latin typeface="Myriad Pro"/>
              </a:rPr>
              <a:t>LEDESMA</a:t>
            </a:r>
            <a:r>
              <a:rPr lang="en-US" sz="1200" b="1" dirty="0" smtClean="0">
                <a:latin typeface="Myriad Pro"/>
              </a:rPr>
              <a:t>, DUVERNEY </a:t>
            </a:r>
            <a:r>
              <a:rPr lang="en-US" sz="1200" b="1" dirty="0">
                <a:latin typeface="Myriad Pro"/>
              </a:rPr>
              <a:t>OSPINA, </a:t>
            </a:r>
            <a:r>
              <a:rPr lang="en-US" sz="1200" b="1" dirty="0" smtClean="0">
                <a:latin typeface="Myriad Pro"/>
              </a:rPr>
              <a:t>     JUAN </a:t>
            </a:r>
            <a:r>
              <a:rPr lang="en-US" sz="1200" b="1" dirty="0">
                <a:latin typeface="Myriad Pro"/>
              </a:rPr>
              <a:t>CARLOS PEREZ, LUIS EDUARDO HERNÁNDEZ, SEBASTIAN ERAZO</a:t>
            </a:r>
            <a:r>
              <a:rPr lang="en-US" sz="1050" b="1" dirty="0">
                <a:latin typeface="Myriad Pro"/>
              </a:rPr>
              <a:t>.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622800" y="5058137"/>
            <a:ext cx="4248472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2"/>
          <p:cNvSpPr/>
          <p:nvPr/>
        </p:nvSpPr>
        <p:spPr>
          <a:xfrm>
            <a:off x="-88899" y="2091117"/>
            <a:ext cx="4229635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2"/>
          <p:cNvSpPr/>
          <p:nvPr/>
        </p:nvSpPr>
        <p:spPr>
          <a:xfrm>
            <a:off x="4685765" y="2130814"/>
            <a:ext cx="434121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Capacitación </a:t>
            </a:r>
            <a:r>
              <a:rPr lang="es-CO" sz="1200" dirty="0">
                <a:latin typeface="Myriad Pro" pitchFamily="34" charset="0"/>
                <a:cs typeface="Arial" panose="020B0604020202020204" pitchFamily="34" charset="0"/>
              </a:rPr>
              <a:t>comercio </a:t>
            </a: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exterior.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Cerrar temas de listado de solicitud de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Pedido </a:t>
            </a:r>
            <a:r>
              <a:rPr lang="es-CO" sz="1200" dirty="0" err="1" smtClean="0">
                <a:latin typeface="Myriad Pro" pitchFamily="34" charset="0"/>
                <a:cs typeface="Arial" panose="020B0604020202020204" pitchFamily="34" charset="0"/>
              </a:rPr>
              <a:t>Askoyen</a:t>
            </a: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 – cambio en el método de prorrateo.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Informe de Gestión 2018,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2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2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610100" y="1052736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Myriad Pro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3335" y="4937671"/>
            <a:ext cx="435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Capacitación comercio exterior. 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0" y="6391551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  <a:endParaRPr lang="es-CO" sz="1400" dirty="0">
              <a:solidFill>
                <a:srgbClr val="0085B1"/>
              </a:solidFill>
              <a:latin typeface="Myriad Pro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97" y="6145213"/>
            <a:ext cx="1746379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80304" y="2050428"/>
            <a:ext cx="441959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Comunicación a usuarios – Ley de Financiamiento.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>
                <a:latin typeface="Myriad Pro" pitchFamily="34" charset="0"/>
                <a:cs typeface="Arial" panose="020B0604020202020204" pitchFamily="34" charset="0"/>
              </a:rPr>
              <a:t>Cierre inventarios de Rio Bajo y Andes. 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Reunión </a:t>
            </a:r>
            <a:r>
              <a:rPr lang="es-CO" sz="1200" dirty="0">
                <a:latin typeface="Myriad Pro" pitchFamily="34" charset="0"/>
                <a:cs typeface="Arial" panose="020B0604020202020204" pitchFamily="34" charset="0"/>
              </a:rPr>
              <a:t>DIAN y Usuarios Calificados. 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Reunión Nuevo Usuario </a:t>
            </a:r>
            <a:r>
              <a:rPr lang="es-CO" sz="1200" dirty="0" err="1" smtClean="0">
                <a:latin typeface="Myriad Pro" pitchFamily="34" charset="0"/>
                <a:cs typeface="Arial" panose="020B0604020202020204" pitchFamily="34" charset="0"/>
              </a:rPr>
              <a:t>Wenco</a:t>
            </a: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. 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Reunión Cliente </a:t>
            </a:r>
            <a:r>
              <a:rPr lang="es-CO" sz="1200" dirty="0" err="1" smtClean="0">
                <a:latin typeface="Myriad Pro" pitchFamily="34" charset="0"/>
                <a:cs typeface="Arial" panose="020B0604020202020204" pitchFamily="34" charset="0"/>
              </a:rPr>
              <a:t>Met</a:t>
            </a: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 Net. 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Entrevista Analista de operaciones. 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Listado de Pedidos de Usuarios. 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Definición Indicador cierre de tránsitos. 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Código Usuario </a:t>
            </a:r>
            <a:r>
              <a:rPr lang="es-CO" sz="1200" dirty="0" err="1" smtClean="0">
                <a:latin typeface="Myriad Pro" pitchFamily="34" charset="0"/>
                <a:cs typeface="Arial" panose="020B0604020202020204" pitchFamily="34" charset="0"/>
              </a:rPr>
              <a:t>Colfrost</a:t>
            </a: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>
                <a:latin typeface="Myriad Pro" pitchFamily="34" charset="0"/>
                <a:cs typeface="Arial" panose="020B0604020202020204" pitchFamily="34" charset="0"/>
              </a:rPr>
              <a:t>Reunión </a:t>
            </a:r>
            <a:r>
              <a:rPr lang="es-CO" sz="1200" dirty="0" err="1">
                <a:latin typeface="Myriad Pro" pitchFamily="34" charset="0"/>
                <a:cs typeface="Arial" panose="020B0604020202020204" pitchFamily="34" charset="0"/>
              </a:rPr>
              <a:t>Invest</a:t>
            </a:r>
            <a:r>
              <a:rPr lang="es-CO" sz="1200" dirty="0">
                <a:latin typeface="Myriad Pro" pitchFamily="34" charset="0"/>
                <a:cs typeface="Arial" panose="020B0604020202020204" pitchFamily="34" charset="0"/>
              </a:rPr>
              <a:t>- </a:t>
            </a:r>
            <a:r>
              <a:rPr lang="es-CO" sz="1200" dirty="0" err="1" smtClean="0">
                <a:latin typeface="Myriad Pro" pitchFamily="34" charset="0"/>
                <a:cs typeface="Arial" panose="020B0604020202020204" pitchFamily="34" charset="0"/>
              </a:rPr>
              <a:t>Sacca</a:t>
            </a: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.</a:t>
            </a:r>
            <a:endParaRPr lang="es-CO" sz="1200" dirty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s-CO" sz="1200" dirty="0" smtClean="0">
                <a:latin typeface="Myriad Pro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ts val="1500"/>
              </a:lnSpc>
            </a:pPr>
            <a:endParaRPr lang="es-CO" sz="12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2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200" dirty="0"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616896" y="2136908"/>
            <a:ext cx="4224660" cy="271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es-CO" sz="1200" dirty="0">
              <a:latin typeface="Myriad Pro" pitchFamily="34" charset="0"/>
              <a:cs typeface="Arial" panose="020B0604020202020204" pitchFamily="34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8" b="17766"/>
          <a:stretch/>
        </p:blipFill>
        <p:spPr>
          <a:xfrm>
            <a:off x="4406235" y="6182789"/>
            <a:ext cx="1124101" cy="5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77523" cy="6948339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907704" y="1661301"/>
            <a:ext cx="66516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O" sz="4000" b="1" dirty="0" smtClean="0">
                <a:solidFill>
                  <a:schemeClr val="bg1"/>
                </a:solidFill>
                <a:latin typeface="Myriad Pro" pitchFamily="34" charset="0"/>
              </a:rPr>
              <a:t>GESTIÓN JURÍDICA Y PROPIEDAD HORIZONTAL (PH)</a:t>
            </a:r>
            <a:endParaRPr lang="es-ES_tradnl" sz="4000" b="1" dirty="0">
              <a:solidFill>
                <a:prstClr val="white"/>
              </a:solidFill>
              <a:latin typeface="Myriad Pro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85654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4600" y="44624"/>
            <a:ext cx="46482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400" b="1" dirty="0">
                <a:latin typeface="Myriad Pro" pitchFamily="34" charset="0"/>
              </a:rPr>
              <a:t>CARÁTULA </a:t>
            </a:r>
            <a:endParaRPr lang="es-ES" sz="1400" b="1" dirty="0" smtClean="0"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CO" sz="1400" b="1" i="1" dirty="0" smtClean="0">
                <a:solidFill>
                  <a:srgbClr val="0070C0"/>
                </a:solidFill>
                <a:latin typeface="Myriad Pro" pitchFamily="34" charset="0"/>
              </a:rPr>
              <a:t>ZONA FRANCA INTERNACIONAL DE PEREIRA</a:t>
            </a:r>
            <a:endParaRPr lang="es-ES" sz="1400" b="1" i="1" dirty="0">
              <a:solidFill>
                <a:srgbClr val="0070C0"/>
              </a:solidFill>
              <a:latin typeface="Myriad Pro" pitchFamily="34" charset="0"/>
            </a:endParaRPr>
          </a:p>
          <a:p>
            <a:pPr algn="ctr">
              <a:spcBef>
                <a:spcPct val="0"/>
              </a:spcBef>
            </a:pPr>
            <a:r>
              <a:rPr lang="es-ES" sz="1400" b="1" dirty="0" smtClean="0">
                <a:latin typeface="Myriad Pro" pitchFamily="34" charset="0"/>
              </a:rPr>
              <a:t>GESTIÓN JURÍDICA Y PROPIEDAD HORIZONTAL</a:t>
            </a:r>
            <a:endParaRPr lang="es-ES" sz="1400" b="1" dirty="0">
              <a:solidFill>
                <a:srgbClr val="FF0000"/>
              </a:solidFill>
              <a:latin typeface="Myriad Pro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OBJETIVO DEL ÁREA: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" y="1055688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10100" y="822325"/>
            <a:ext cx="4495800" cy="17621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ES" sz="1100" b="1" dirty="0">
                <a:solidFill>
                  <a:schemeClr val="bg1"/>
                </a:solidFill>
                <a:latin typeface="Myriad Pro" pitchFamily="34" charset="0"/>
              </a:rPr>
              <a:t>RESPONSABLES: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8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EJECUTADAS: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4138" y="1973264"/>
            <a:ext cx="4435475" cy="3881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610100" y="1687513"/>
            <a:ext cx="4495800" cy="176212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ACTIVIDADES POR EJECUTAR: </a:t>
            </a:r>
            <a:endParaRPr lang="es-CO" sz="14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610100" y="1974850"/>
            <a:ext cx="4426395" cy="3879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>
              <a:spcBef>
                <a:spcPct val="0"/>
              </a:spcBef>
            </a:pPr>
            <a:endParaRPr lang="es-CO" sz="1400" b="1" dirty="0">
              <a:latin typeface="Arial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4138" y="4122441"/>
            <a:ext cx="4445925" cy="29946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PENDIENTES: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546600" y="4122441"/>
            <a:ext cx="4489895" cy="299467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l">
              <a:spcBef>
                <a:spcPct val="0"/>
              </a:spcBef>
            </a:pPr>
            <a:r>
              <a:rPr lang="es-CO" sz="1100" b="1" dirty="0" smtClean="0">
                <a:solidFill>
                  <a:schemeClr val="bg1"/>
                </a:solidFill>
                <a:latin typeface="Myriad Pro" pitchFamily="34" charset="0"/>
              </a:rPr>
              <a:t>COMPROMISOS:</a:t>
            </a:r>
            <a:endParaRPr lang="es-CO" sz="11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3749" y="6124222"/>
            <a:ext cx="541649" cy="54929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1383" y="6124222"/>
            <a:ext cx="564753" cy="517550"/>
          </a:xfrm>
          <a:prstGeom prst="rect">
            <a:avLst/>
          </a:prstGeom>
        </p:spPr>
      </p:pic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2700" y="1019176"/>
            <a:ext cx="461010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Char char="•"/>
            </a:pPr>
            <a:r>
              <a:rPr lang="es-ES_tradnl" sz="1200" dirty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 </a:t>
            </a:r>
            <a:r>
              <a:rPr lang="es-ES_tradnl" sz="1200" dirty="0" smtClean="0">
                <a:solidFill>
                  <a:srgbClr val="000000"/>
                </a:solidFill>
                <a:latin typeface="Myriad Pro" pitchFamily="34" charset="0"/>
                <a:ea typeface="Arial"/>
                <a:cs typeface="Arial"/>
              </a:rPr>
              <a:t> </a:t>
            </a:r>
            <a:r>
              <a:rPr lang="es-ES_tradnl" sz="900" dirty="0">
                <a:solidFill>
                  <a:srgbClr val="000000"/>
                </a:solidFill>
                <a:latin typeface="Myriad pro"/>
                <a:ea typeface="Arial"/>
                <a:cs typeface="Myriad pro"/>
              </a:rPr>
              <a:t>Garantizar el cumplimiento de las disposiciones legales que regulen y son aplicables a la Zona Franca Internacional de Pereira. A</a:t>
            </a:r>
            <a:r>
              <a:rPr lang="es-CO" sz="900" dirty="0">
                <a:latin typeface="Myriad pro"/>
                <a:cs typeface="Myriad pro"/>
              </a:rPr>
              <a:t>dministrar correcta y eficazmente los bienes y servicios comunes, manejar los asuntos de interés común de los propietarios de bienes privados y cumplir y hacer cumplir el reglamento de la propiedad horizontal </a:t>
            </a:r>
            <a:r>
              <a:rPr lang="es-CO" sz="900" dirty="0" smtClean="0">
                <a:latin typeface="Myriad pro"/>
                <a:cs typeface="Myriad pro"/>
              </a:rPr>
              <a:t>.</a:t>
            </a:r>
            <a:endParaRPr lang="en-US" sz="900" b="1" dirty="0">
              <a:latin typeface="Myriad pro"/>
              <a:cs typeface="Myriad pro"/>
            </a:endParaRPr>
          </a:p>
          <a:p>
            <a:pPr algn="just">
              <a:spcBef>
                <a:spcPct val="50000"/>
              </a:spcBef>
            </a:pPr>
            <a:endParaRPr lang="en-US" sz="1200" b="1" dirty="0">
              <a:latin typeface="Myriad Pro" pitchFamily="34" charset="0"/>
              <a:cs typeface="Arial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610100" y="998538"/>
            <a:ext cx="4495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619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="1" dirty="0" smtClean="0">
                <a:latin typeface="Myriad pro"/>
                <a:cs typeface="Myriad pro"/>
              </a:rPr>
              <a:t>JENNY </a:t>
            </a:r>
            <a:r>
              <a:rPr lang="en-US" sz="900" b="1" dirty="0">
                <a:latin typeface="Myriad pro"/>
                <a:cs typeface="Myriad pro"/>
              </a:rPr>
              <a:t>VACCA CASTAÑEDA.  -   OMAIRA CORREA GUAPACHA – JOSÉ FERNANDO </a:t>
            </a:r>
            <a:r>
              <a:rPr lang="en-US" sz="900" b="1" dirty="0" smtClean="0">
                <a:latin typeface="Myriad pro"/>
                <a:cs typeface="Myriad pro"/>
              </a:rPr>
              <a:t>GIRALDO - ROBERT </a:t>
            </a:r>
            <a:r>
              <a:rPr lang="en-US" sz="900" b="1" dirty="0">
                <a:latin typeface="Myriad pro"/>
                <a:cs typeface="Myriad pro"/>
              </a:rPr>
              <a:t>ARTURO SOTO – ERIKA PUERTA DUQUE – JEISON FELIPE </a:t>
            </a:r>
            <a:r>
              <a:rPr lang="en-US" sz="900" b="1" dirty="0" smtClean="0">
                <a:latin typeface="Myriad pro"/>
                <a:cs typeface="Myriad pro"/>
              </a:rPr>
              <a:t>CARDONA - DAVID </a:t>
            </a:r>
            <a:r>
              <a:rPr lang="en-US" sz="900" b="1" dirty="0">
                <a:latin typeface="Myriad pro"/>
                <a:cs typeface="Myriad pro"/>
              </a:rPr>
              <a:t>RICARDO QUINTERO   -  RICARDO ADOLFO SOTO – DANIELA TABARES 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787900" y="4622800"/>
            <a:ext cx="4248595" cy="1231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70916" y="1863725"/>
            <a:ext cx="4001564" cy="3154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 </a:t>
            </a:r>
            <a:endParaRPr lang="es-CO" sz="1100" dirty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>
                <a:latin typeface="Myriad Pro" pitchFamily="34" charset="0"/>
                <a:cs typeface="Arial" panose="020B0604020202020204" pitchFamily="34" charset="0"/>
              </a:rPr>
              <a:t>Seguimiento poder Banco de Occidente - Reforma Reglamento de Propiedad Horizontal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>
                <a:latin typeface="Myriad Pro" pitchFamily="34" charset="0"/>
                <a:cs typeface="Arial" panose="020B0604020202020204" pitchFamily="34" charset="0"/>
              </a:rPr>
              <a:t>Cotizaciones pendientes Presupuesto Agrupación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Inducción </a:t>
            </a:r>
            <a:r>
              <a:rPr lang="es-CO" sz="1100" dirty="0">
                <a:latin typeface="Myriad Pro" pitchFamily="34" charset="0"/>
                <a:cs typeface="Arial" panose="020B0604020202020204" pitchFamily="34" charset="0"/>
              </a:rPr>
              <a:t>Practicante </a:t>
            </a: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Jurídico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Elaboración contrato Asesoría Ambiental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Elaboración contrato mantenimiento eléctrico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Revisión Manuales Copropiedad – Dirección Técnica (2º Revisión)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Reportes UAIF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Reunión Asesor PESV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Reunión Interventoría RCI-Talud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Comunicación Daniel Giraldo</a:t>
            </a:r>
            <a:endParaRPr lang="es-CO" sz="1100" dirty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100" dirty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100" dirty="0"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200" dirty="0"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2"/>
          <p:cNvSpPr/>
          <p:nvPr/>
        </p:nvSpPr>
        <p:spPr>
          <a:xfrm>
            <a:off x="274103" y="2091117"/>
            <a:ext cx="4229635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2"/>
          <p:cNvSpPr/>
          <p:nvPr/>
        </p:nvSpPr>
        <p:spPr>
          <a:xfrm>
            <a:off x="4787900" y="2008873"/>
            <a:ext cx="4083371" cy="26443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Reunión Atesa – Renovación Contrato Mantenimiento</a:t>
            </a:r>
            <a:endParaRPr lang="es-CO" sz="1100" dirty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Reunión Seguridad Nacional – Vacante ronda -  Renovación Contrato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Ajuste final  Presupuesto Agrupación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Informes de Gestión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Consejo de Administración</a:t>
            </a:r>
            <a:endParaRPr lang="es-CO" sz="1100" dirty="0"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2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2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2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200" dirty="0"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O" sz="1200" dirty="0">
              <a:latin typeface="Myriad Pro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400" dirty="0">
              <a:latin typeface="Myriad Pro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CO" sz="1400" dirty="0" smtClean="0">
                <a:latin typeface="Myriad Pro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610100" y="1052736"/>
            <a:ext cx="4508500" cy="58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endParaRPr lang="es-CO" sz="1400" b="1" dirty="0">
              <a:latin typeface="Myriad Pro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74104" y="4421909"/>
            <a:ext cx="4020806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/>
              <a:buChar char="•"/>
            </a:pPr>
            <a:r>
              <a:rPr lang="es-CO" sz="1100" dirty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Respuesta PQRS Pan Glo</a:t>
            </a:r>
          </a:p>
          <a:p>
            <a:pPr marL="171450" indent="-171450" algn="just">
              <a:buFont typeface="Arial"/>
              <a:buChar char="•"/>
            </a:pPr>
            <a:r>
              <a:rPr lang="es-CO" sz="1100" dirty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Seguimiento Reforma Reglamento</a:t>
            </a:r>
          </a:p>
          <a:p>
            <a:pPr marL="171450" indent="-171450" algn="just">
              <a:buFont typeface="Arial"/>
              <a:buChar char="•"/>
            </a:pPr>
            <a:r>
              <a:rPr lang="es-CO" sz="1100" dirty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Escritura Áreas de Cesión</a:t>
            </a:r>
          </a:p>
          <a:p>
            <a:pPr marL="171450" indent="-171450" algn="just">
              <a:buFont typeface="Arial"/>
              <a:buChar char="•"/>
            </a:pPr>
            <a:r>
              <a:rPr lang="es-CO" sz="1100" dirty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Seguimiento Querella </a:t>
            </a:r>
            <a:r>
              <a:rPr lang="es-CO" sz="1100" dirty="0" smtClean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Policiva</a:t>
            </a:r>
          </a:p>
          <a:p>
            <a:pPr marL="171450" indent="-171450" algn="just">
              <a:buFont typeface="Arial"/>
              <a:buChar char="•"/>
            </a:pPr>
            <a:r>
              <a:rPr lang="es-CO" sz="1100" dirty="0" smtClean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Inscripción Junta Directiva</a:t>
            </a:r>
            <a:endParaRPr lang="es-CO" sz="11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/>
              <a:buChar char="•"/>
            </a:pPr>
            <a:r>
              <a:rPr lang="es-CO" sz="1100" dirty="0" smtClean="0">
                <a:latin typeface="Myriad Pro" pitchFamily="34" charset="0"/>
                <a:cs typeface="Arial" panose="020B0604020202020204" pitchFamily="34" charset="0"/>
              </a:rPr>
              <a:t>Estudio  </a:t>
            </a:r>
            <a:r>
              <a:rPr lang="es-CO" sz="1100" dirty="0">
                <a:latin typeface="Myriad Pro" pitchFamily="34" charset="0"/>
                <a:cs typeface="Arial" panose="020B0604020202020204" pitchFamily="34" charset="0"/>
              </a:rPr>
              <a:t>títulos Iglesia Caimalito</a:t>
            </a:r>
            <a:r>
              <a:rPr lang="es-CO" sz="1100" dirty="0">
                <a:solidFill>
                  <a:srgbClr val="FF0000"/>
                </a:solidFill>
                <a:latin typeface="Myriad Pro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CO" sz="1200" dirty="0">
                <a:latin typeface="Myriad Pro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 algn="just">
              <a:lnSpc>
                <a:spcPct val="150000"/>
              </a:lnSpc>
              <a:buFont typeface="Arial"/>
              <a:buChar char="•"/>
            </a:pPr>
            <a:endParaRPr lang="es-CO" sz="1100" dirty="0" smtClean="0">
              <a:latin typeface="Myriad Pro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/>
              <a:buChar char="•"/>
            </a:pPr>
            <a:endParaRPr lang="es-CO" sz="1400" dirty="0"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400" dirty="0" smtClean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  <a:p>
            <a:pPr algn="just"/>
            <a:endParaRPr lang="es-CO" sz="1400" dirty="0">
              <a:solidFill>
                <a:srgbClr val="FF0000"/>
              </a:solidFill>
              <a:latin typeface="Myriad Pro" pitchFamily="34" charset="0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0" y="6391551"/>
            <a:ext cx="305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  <a:endParaRPr lang="es-CO" sz="1200" dirty="0">
              <a:solidFill>
                <a:srgbClr val="0085B1"/>
              </a:solidFill>
              <a:latin typeface="Myriad Pro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97" y="6001300"/>
            <a:ext cx="1590675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107" y="6040585"/>
            <a:ext cx="1235985" cy="6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77523" cy="6948339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1907704" y="1661301"/>
            <a:ext cx="66516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4000" b="1" dirty="0" smtClean="0">
                <a:solidFill>
                  <a:schemeClr val="bg1"/>
                </a:solidFill>
                <a:latin typeface="Myriad Pro" pitchFamily="34" charset="0"/>
              </a:rPr>
              <a:t>SISTEMA INTEGRADO DE GESTIÓN (SIG)</a:t>
            </a:r>
            <a:endParaRPr lang="es-ES_tradnl" sz="4000" dirty="0">
              <a:solidFill>
                <a:schemeClr val="bg1"/>
              </a:solidFill>
              <a:latin typeface="Myriad Pro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5433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24849</TotalTime>
  <Words>1322</Words>
  <Application>Microsoft Office PowerPoint</Application>
  <PresentationFormat>Presentación en pantalla (4:3)</PresentationFormat>
  <Paragraphs>363</Paragraphs>
  <Slides>19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Myriad pro</vt:lpstr>
      <vt:lpstr>Myriad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ZFIP-SECRETARIA</cp:lastModifiedBy>
  <cp:revision>3119</cp:revision>
  <cp:lastPrinted>2018-12-10T12:46:25Z</cp:lastPrinted>
  <dcterms:created xsi:type="dcterms:W3CDTF">2013-11-14T22:06:29Z</dcterms:created>
  <dcterms:modified xsi:type="dcterms:W3CDTF">2019-01-29T18:49:07Z</dcterms:modified>
</cp:coreProperties>
</file>