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82" d="100"/>
          <a:sy n="82" d="100"/>
        </p:scale>
        <p:origin x="48" y="2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0850A-7D77-4FBC-BC5A-13CF37AB3749}" type="datetimeFigureOut">
              <a:rPr lang="en-US" smtClean="0"/>
              <a:t>6/14/2017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1EE40-955E-48E4-82F0-224F8C1F29AC}" type="slidenum">
              <a:rPr lang="en-US" smtClean="0"/>
              <a:t>‹#›</a:t>
            </a:fld>
            <a:endParaRPr lang="en-US"/>
          </a:p>
        </p:txBody>
      </p:sp>
    </p:spTree>
    <p:extLst>
      <p:ext uri="{BB962C8B-B14F-4D97-AF65-F5344CB8AC3E}">
        <p14:creationId xmlns:p14="http://schemas.microsoft.com/office/powerpoint/2010/main" val="215914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C1EE40-955E-48E4-82F0-224F8C1F29AC}" type="slidenum">
              <a:rPr lang="en-US" smtClean="0"/>
              <a:t>1</a:t>
            </a:fld>
            <a:endParaRPr lang="en-US"/>
          </a:p>
        </p:txBody>
      </p:sp>
    </p:spTree>
    <p:extLst>
      <p:ext uri="{BB962C8B-B14F-4D97-AF65-F5344CB8AC3E}">
        <p14:creationId xmlns:p14="http://schemas.microsoft.com/office/powerpoint/2010/main" val="204411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C1EE40-955E-48E4-82F0-224F8C1F29AC}" type="slidenum">
              <a:rPr lang="en-US" smtClean="0"/>
              <a:t>2</a:t>
            </a:fld>
            <a:endParaRPr lang="en-US"/>
          </a:p>
        </p:txBody>
      </p:sp>
    </p:spTree>
    <p:extLst>
      <p:ext uri="{BB962C8B-B14F-4D97-AF65-F5344CB8AC3E}">
        <p14:creationId xmlns:p14="http://schemas.microsoft.com/office/powerpoint/2010/main" val="86851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endParaRPr>
              <a:solidFill>
                <a:srgbClr val="505050"/>
              </a:solidFill>
            </a:endParaRP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447676763"/>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ue Tile Tit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31"/>
            <a:ext cx="12192000" cy="6853138"/>
          </a:xfrm>
          <a:prstGeom prst="rect">
            <a:avLst/>
          </a:prstGeom>
        </p:spPr>
      </p:pic>
      <p:sp>
        <p:nvSpPr>
          <p:cNvPr id="2" name="Title 1"/>
          <p:cNvSpPr>
            <a:spLocks noGrp="1"/>
          </p:cNvSpPr>
          <p:nvPr>
            <p:ph type="ctrTitle" hasCustomPrompt="1"/>
          </p:nvPr>
        </p:nvSpPr>
        <p:spPr>
          <a:xfrm>
            <a:off x="269239" y="291502"/>
            <a:ext cx="4482124" cy="4474978"/>
          </a:xfrm>
          <a:prstGeom prst="rect">
            <a:avLst/>
          </a:prstGeom>
          <a:solidFill>
            <a:schemeClr val="accent1"/>
          </a:solidFill>
        </p:spPr>
        <p:txBody>
          <a:bodyPr lIns="146304" tIns="91440" rIns="146304" bIns="91440"/>
          <a:lstStyle>
            <a:lvl1pPr algn="l">
              <a:defRPr sz="4509">
                <a:solidFill>
                  <a:schemeClr val="bg1"/>
                </a:solidFill>
              </a:defRPr>
            </a:lvl1pPr>
          </a:lstStyle>
          <a:p>
            <a:r>
              <a:rPr lang="en-US"/>
              <a:t>Lorem ipsum</a:t>
            </a:r>
            <a:br>
              <a:rPr lang="en-US"/>
            </a:br>
            <a:r>
              <a:rPr lang="en-US"/>
              <a:t>dolor amet</a:t>
            </a:r>
          </a:p>
        </p:txBody>
      </p:sp>
      <p:sp>
        <p:nvSpPr>
          <p:cNvPr id="9" name="Text Placeholder 8"/>
          <p:cNvSpPr>
            <a:spLocks noGrp="1"/>
          </p:cNvSpPr>
          <p:nvPr>
            <p:ph type="body" sz="quarter" idx="10"/>
          </p:nvPr>
        </p:nvSpPr>
        <p:spPr>
          <a:xfrm>
            <a:off x="269239" y="298851"/>
            <a:ext cx="4482124" cy="4474978"/>
          </a:xfrm>
          <a:solidFill>
            <a:schemeClr val="accent1"/>
          </a:solidFill>
        </p:spPr>
        <p:txBody>
          <a:bodyPr/>
          <a:lstStyle>
            <a:lvl1pPr marL="0" indent="0">
              <a:lnSpc>
                <a:spcPts val="4705"/>
              </a:lnSpc>
              <a:spcBef>
                <a:spcPts val="0"/>
              </a:spcBef>
              <a:buFontTx/>
              <a:buNone/>
              <a:defRPr sz="4215">
                <a:solidFill>
                  <a:schemeClr val="bg1"/>
                </a:solidFill>
              </a:defRPr>
            </a:lvl1pPr>
            <a:lvl2pPr marL="0" indent="0">
              <a:lnSpc>
                <a:spcPts val="2549"/>
              </a:lnSpc>
              <a:spcBef>
                <a:spcPts val="3529"/>
              </a:spcBef>
              <a:spcAft>
                <a:spcPts val="2353"/>
              </a:spcAft>
              <a:buFontTx/>
              <a:buNone/>
              <a:defRPr sz="1961">
                <a:solidFill>
                  <a:schemeClr val="bg1"/>
                </a:solidFill>
              </a:defRPr>
            </a:lvl2pPr>
            <a:lvl3pPr marL="225653" indent="-224097">
              <a:lnSpc>
                <a:spcPts val="2647"/>
              </a:lnSpc>
              <a:spcBef>
                <a:spcPts val="0"/>
              </a:spcBef>
              <a:defRPr sz="1961">
                <a:solidFill>
                  <a:schemeClr val="bg1"/>
                </a:solidFill>
              </a:defRPr>
            </a:lvl3pPr>
            <a:lvl4pPr marL="225653" indent="-224097">
              <a:lnSpc>
                <a:spcPts val="2647"/>
              </a:lnSpc>
              <a:spcBef>
                <a:spcPts val="0"/>
              </a:spcBef>
              <a:defRPr sz="1961">
                <a:solidFill>
                  <a:schemeClr val="bg1"/>
                </a:solidFill>
              </a:defRPr>
            </a:lvl4pPr>
            <a:lvl5pPr marL="225653" indent="-224097">
              <a:lnSpc>
                <a:spcPts val="2647"/>
              </a:lnSpc>
              <a:spcBef>
                <a:spcPts val="0"/>
              </a:spcBef>
              <a:defRPr sz="196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822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A574B-8AD8-45B2-A893-F7F5E2D81891}"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22C99-DB5E-492B-BBA5-2A52AA478E15}" type="slidenum">
              <a:rPr lang="en-US" smtClean="0"/>
              <a:t>‹#›</a:t>
            </a:fld>
            <a:endParaRPr lang="en-US"/>
          </a:p>
        </p:txBody>
      </p:sp>
    </p:spTree>
    <p:extLst>
      <p:ext uri="{BB962C8B-B14F-4D97-AF65-F5344CB8AC3E}">
        <p14:creationId xmlns:p14="http://schemas.microsoft.com/office/powerpoint/2010/main" val="347101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endParaRPr>
              <a:solidFill>
                <a:srgbClr val="505050"/>
              </a:solidFill>
            </a:endParaRP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196762699"/>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69417" y="368325"/>
            <a:ext cx="6274790"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807151" y="1070596"/>
            <a:ext cx="268927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616033"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424635"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233237"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807151" y="3877269"/>
            <a:ext cx="2689274" cy="2510690"/>
          </a:xfrm>
        </p:spPr>
        <p:txBody>
          <a:bodyPr lIns="182880" tIns="146304" bIns="146304">
            <a:noAutofit/>
          </a:bodyPr>
          <a:lstStyle>
            <a:lvl1pPr marL="0" indent="0">
              <a:lnSpc>
                <a:spcPct val="90000"/>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616116"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233487"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Segoe Pro"/>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424801"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endParaRPr/>
          </a:p>
        </p:txBody>
      </p:sp>
      <p:sp>
        <p:nvSpPr>
          <p:cNvPr id="4" name="Slide Number Placeholder 3"/>
          <p:cNvSpPr>
            <a:spLocks noGrp="1"/>
          </p:cNvSpPr>
          <p:nvPr>
            <p:ph type="sldNum" sz="quarter" idx="44"/>
          </p:nvPr>
        </p:nvSpPr>
        <p:spPr/>
        <p:txBody>
          <a:bodyPr/>
          <a:lstStyle>
            <a:lvl1pPr>
              <a:defRPr>
                <a:solidFill>
                  <a:srgbClr val="505050"/>
                </a:solidFill>
              </a:defRPr>
            </a:lvl1pPr>
          </a:lstStyle>
          <a:p>
            <a:fld id="{27258FFF-F925-446B-8502-81C933981705}" type="slidenum">
              <a:rPr smtClean="0"/>
              <a:pPr/>
              <a:t>‹#›</a:t>
            </a:fld>
            <a:endParaRPr/>
          </a:p>
        </p:txBody>
      </p:sp>
    </p:spTree>
    <p:extLst>
      <p:ext uri="{BB962C8B-B14F-4D97-AF65-F5344CB8AC3E}">
        <p14:creationId xmlns:p14="http://schemas.microsoft.com/office/powerpoint/2010/main" val="367186613"/>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a:solidFill>
                <a:srgbClr val="505050"/>
              </a:solidFill>
            </a:endParaRP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44069231"/>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endParaRPr>
              <a:solidFill>
                <a:srgbClr val="FFFFFF"/>
              </a:solidFill>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55415032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endParaRPr>
              <a:solidFill>
                <a:srgbClr val="FFFFFF"/>
              </a:solidFill>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24754701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endParaRPr>
              <a:solidFill>
                <a:srgbClr val="FFFFFF"/>
              </a:solidFill>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3092006769"/>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1893459716"/>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pSp>
        <p:nvGrpSpPr>
          <p:cNvPr id="3" name="Group 2"/>
          <p:cNvGrpSpPr/>
          <p:nvPr/>
        </p:nvGrpSpPr>
        <p:grpSpPr>
          <a:xfrm>
            <a:off x="9"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201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201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201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201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p:nvSpPr>
        <p:spPr bwMode="auto">
          <a:xfrm>
            <a:off x="8" y="461837"/>
            <a:ext cx="11024996" cy="733566"/>
          </a:xfrm>
          <a:prstGeom prst="rect">
            <a:avLst/>
          </a:prstGeom>
          <a:solidFill>
            <a:srgbClr val="DC3C00">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874" tIns="143098" rIns="178874" bIns="143098" numCol="1" spcCol="0" rtlCol="0" fromWordArt="0" anchor="t" anchorCtr="0" forceAA="0" compatLnSpc="1">
            <a:prstTxWarp prst="textNoShape">
              <a:avLst/>
            </a:prstTxWarp>
            <a:noAutofit/>
          </a:bodyPr>
          <a:lstStyle/>
          <a:p>
            <a:pPr algn="ctr" defTabSz="91201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p:nvSpPr>
        <p:spPr bwMode="auto">
          <a:xfrm rot="10800000">
            <a:off x="9" y="1200161"/>
            <a:ext cx="258170" cy="232518"/>
          </a:xfrm>
          <a:prstGeom prst="rtTriangle">
            <a:avLst/>
          </a:prstGeom>
          <a:solidFill>
            <a:srgbClr val="A82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874" tIns="143098" rIns="178874" bIns="143098" numCol="1" spcCol="0" rtlCol="0" fromWordArt="0" anchor="t" anchorCtr="0" forceAA="0" compatLnSpc="1">
            <a:prstTxWarp prst="textNoShape">
              <a:avLst/>
            </a:prstTxWarp>
            <a:noAutofit/>
          </a:bodyPr>
          <a:lstStyle/>
          <a:p>
            <a:pPr algn="ctr" defTabSz="91201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43" y="461837"/>
            <a:ext cx="10756067" cy="728930"/>
          </a:xfrm>
        </p:spPr>
        <p:txBody>
          <a:bodyPr anchor="t" anchorCtr="0"/>
          <a:lstStyle>
            <a:lvl1pPr>
              <a:defRPr>
                <a:solidFill>
                  <a:schemeClr val="bg1">
                    <a:alpha val="99000"/>
                  </a:schemeClr>
                </a:solidFill>
              </a:defRPr>
            </a:lvl1pPr>
          </a:lstStyle>
          <a:p>
            <a:r>
              <a:rPr lang="en-US" dirty="0"/>
              <a:t>Click to edit Master title style</a:t>
            </a:r>
          </a:p>
        </p:txBody>
      </p:sp>
      <p:sp>
        <p:nvSpPr>
          <p:cNvPr id="12" name="Freeform 9"/>
          <p:cNvSpPr>
            <a:spLocks noEditPoints="1"/>
          </p:cNvSpPr>
          <p:nvPr/>
        </p:nvSpPr>
        <p:spPr bwMode="black">
          <a:xfrm>
            <a:off x="11350755"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438" tIns="44718" rIns="89438" bIns="44718" numCol="1" anchor="t" anchorCtr="0" compatLnSpc="1">
            <a:prstTxWarp prst="textNoShape">
              <a:avLst/>
            </a:prstTxWarp>
          </a:bodyPr>
          <a:lstStyle/>
          <a:p>
            <a:pPr defTabSz="912275"/>
            <a:endParaRPr lang="en-US" sz="1765">
              <a:solidFill>
                <a:srgbClr val="505050"/>
              </a:solidFill>
            </a:endParaRPr>
          </a:p>
        </p:txBody>
      </p:sp>
    </p:spTree>
    <p:extLst>
      <p:ext uri="{BB962C8B-B14F-4D97-AF65-F5344CB8AC3E}">
        <p14:creationId xmlns:p14="http://schemas.microsoft.com/office/powerpoint/2010/main" val="3988582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endParaRPr>
              <a:solidFill>
                <a:srgbClr val="505050"/>
              </a:solidFill>
            </a:endParaRP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Tree>
    <p:extLst>
      <p:ext uri="{BB962C8B-B14F-4D97-AF65-F5344CB8AC3E}">
        <p14:creationId xmlns:p14="http://schemas.microsoft.com/office/powerpoint/2010/main" val="3221880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dddemos.visualstudio.com/Velocity2017DevOp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adddemos.visualstudio.com/_git/Velocity2017DevOps?_a=contents&amp;path=%2FOSSBoothDemo.mp4&amp;version=GBmaster" TargetMode="External"/><Relationship Id="rId4" Type="http://schemas.openxmlformats.org/officeDocument/2006/relationships/hyperlink" Target="https://cadddemos.visualstudio.com/_git/Velocity2017DevOps?path=%2FVSTSBoothDemo.mp4&amp;version=GBmaster&amp;_a=conten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adddemos.visualstudio.com/_git/Velocity2017DevOps?_a=contents&amp;path=%2FMobileCenterBoothDemo.mp4&amp;version=GBma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adddemos.visualstudio.com/_git/Velocity2017DevOps?_a=contents&amp;path=%2FMobileDevOps.pptx&amp;version=GBmas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4405" y="165555"/>
            <a:ext cx="11655840" cy="899665"/>
          </a:xfrm>
          <a:prstGeom prst="rect">
            <a:avLst/>
          </a:prstGeom>
        </p:spPr>
        <p:txBody>
          <a:bodyPr>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solidFill>
                  <a:srgbClr val="505050"/>
                </a:solidFill>
                <a:effectLst/>
                <a:uLnTx/>
                <a:uFillTx/>
                <a:latin typeface="Segoe UI Light"/>
                <a:ea typeface="+mn-ea"/>
                <a:cs typeface="Segoe UI" pitchFamily="34" charset="0"/>
              </a:rPr>
              <a:t>Demo Stations</a:t>
            </a:r>
            <a:br>
              <a:rPr kumimoji="0" lang="en-US" sz="3200" b="0" i="0" u="none" strike="noStrike" kern="1200" cap="none" spc="-100" normalizeH="0" baseline="0" noProof="0" dirty="0">
                <a:ln w="3175">
                  <a:noFill/>
                </a:ln>
                <a:solidFill>
                  <a:srgbClr val="0070C0"/>
                </a:solidFill>
                <a:effectLst/>
                <a:uLnTx/>
                <a:uFillTx/>
                <a:latin typeface="Segoe UI Light"/>
                <a:ea typeface="+mn-ea"/>
                <a:cs typeface="Segoe UI" pitchFamily="34" charset="0"/>
              </a:rPr>
            </a:br>
            <a:br>
              <a:rPr kumimoji="0" lang="en-US" sz="1200" b="0" i="0" u="none" strike="noStrike" kern="1200" cap="none" spc="-100" normalizeH="0" baseline="0" noProof="0" dirty="0">
                <a:ln w="3175">
                  <a:noFill/>
                </a:ln>
                <a:solidFill>
                  <a:srgbClr val="0070C0"/>
                </a:solidFill>
                <a:effectLst/>
                <a:uLnTx/>
                <a:uFillTx/>
                <a:latin typeface="Segoe UI Light"/>
                <a:ea typeface="+mn-ea"/>
                <a:cs typeface="Segoe UI" pitchFamily="34" charset="0"/>
              </a:rPr>
            </a:br>
            <a:endParaRPr kumimoji="0" lang="en-US" sz="1200" b="0" i="0" u="none" strike="noStrike" kern="1200" cap="none" spc="-100" normalizeH="0" baseline="0" noProof="0" dirty="0">
              <a:ln w="3175">
                <a:noFill/>
              </a:ln>
              <a:solidFill>
                <a:srgbClr val="000000"/>
              </a:solidFill>
              <a:effectLst/>
              <a:uLnTx/>
              <a:uFillTx/>
              <a:latin typeface="Segoe UI Light"/>
              <a:ea typeface="+mn-ea"/>
              <a:cs typeface="Segoe UI" pitchFamily="34" charset="0"/>
            </a:endParaRPr>
          </a:p>
        </p:txBody>
      </p:sp>
      <p:sp>
        <p:nvSpPr>
          <p:cNvPr id="22" name="Rectangle 21"/>
          <p:cNvSpPr/>
          <p:nvPr/>
        </p:nvSpPr>
        <p:spPr bwMode="auto">
          <a:xfrm>
            <a:off x="498764" y="997614"/>
            <a:ext cx="11163993" cy="4655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VSTS and DevOps</a:t>
            </a:r>
          </a:p>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Abel Wang</a:t>
            </a:r>
          </a:p>
        </p:txBody>
      </p:sp>
      <p:sp>
        <p:nvSpPr>
          <p:cNvPr id="23" name="Rectangle 22"/>
          <p:cNvSpPr/>
          <p:nvPr/>
        </p:nvSpPr>
        <p:spPr>
          <a:xfrm>
            <a:off x="498764" y="1578453"/>
            <a:ext cx="11163993" cy="1923604"/>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Segoe UI"/>
                <a:ea typeface="+mn-ea"/>
                <a:cs typeface="+mn-cs"/>
              </a:rPr>
              <a:t>Key Message: </a:t>
            </a:r>
            <a:r>
              <a:rPr kumimoji="0" lang="en-US" sz="1400" b="0" i="0" u="none" strike="noStrike" kern="0" cap="none" spc="0" normalizeH="0" baseline="0" noProof="0" dirty="0">
                <a:ln>
                  <a:noFill/>
                </a:ln>
                <a:solidFill>
                  <a:sysClr val="windowText" lastClr="000000"/>
                </a:solidFill>
                <a:effectLst/>
                <a:uLnTx/>
                <a:uFillTx/>
                <a:latin typeface="Segoe UI"/>
                <a:ea typeface="+mn-ea"/>
                <a:cs typeface="+mn-cs"/>
              </a:rPr>
              <a:t> </a:t>
            </a:r>
            <a:r>
              <a:rPr lang="en-US" sz="1400" kern="0" dirty="0">
                <a:solidFill>
                  <a:sysClr val="windowText" lastClr="000000"/>
                </a:solidFill>
                <a:latin typeface="Segoe UI"/>
              </a:rPr>
              <a:t>DevOps is the union of people, process and our products to enable continuous delivery of value to your end users.  VSTS is the product that enables DevOps.  VSTS is everything you need to build software for any language, any platform.</a:t>
            </a:r>
            <a:endParaRPr kumimoji="0" lang="en-US" sz="1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Talking Points: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 </a:t>
            </a:r>
            <a:r>
              <a:rPr lang="en-US" sz="1300" b="1" kern="0" dirty="0">
                <a:solidFill>
                  <a:sysClr val="windowText" lastClr="000000"/>
                </a:solidFill>
                <a:latin typeface="Segoe UI"/>
              </a:rPr>
              <a:t>Source Control, Work Item Tracking, Build, Test, Release</a:t>
            </a: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 </a:t>
            </a:r>
            <a:r>
              <a:rPr lang="en-US" sz="1300" b="1" kern="0" dirty="0">
                <a:solidFill>
                  <a:sysClr val="windowText" lastClr="000000"/>
                </a:solidFill>
                <a:latin typeface="Segoe UI"/>
              </a:rPr>
              <a:t>Easy to customize to do anything, build anything and deploy to any platform.  Java on Linux.  Node </a:t>
            </a:r>
            <a:r>
              <a:rPr lang="en-US" sz="1300" b="1" kern="0" dirty="0" err="1">
                <a:solidFill>
                  <a:sysClr val="windowText" lastClr="000000"/>
                </a:solidFill>
                <a:latin typeface="Segoe UI"/>
              </a:rPr>
              <a:t>js</a:t>
            </a:r>
            <a:r>
              <a:rPr lang="en-US" sz="1300" b="1" kern="0" dirty="0">
                <a:solidFill>
                  <a:sysClr val="windowText" lastClr="000000"/>
                </a:solidFill>
                <a:latin typeface="Segoe UI"/>
              </a:rPr>
              <a:t> in a </a:t>
            </a:r>
            <a:r>
              <a:rPr lang="en-US" sz="1300" b="1" kern="0" dirty="0" err="1">
                <a:solidFill>
                  <a:sysClr val="windowText" lastClr="000000"/>
                </a:solidFill>
                <a:latin typeface="Segoe UI"/>
              </a:rPr>
              <a:t>docker</a:t>
            </a:r>
            <a:r>
              <a:rPr lang="en-US" sz="1300" b="1" kern="0" dirty="0">
                <a:solidFill>
                  <a:sysClr val="windowText" lastClr="000000"/>
                </a:solidFill>
                <a:latin typeface="Segoe UI"/>
              </a:rPr>
              <a:t> container, iOS app </a:t>
            </a:r>
            <a:r>
              <a:rPr lang="en-US" sz="1300" b="1" kern="0" dirty="0" err="1">
                <a:solidFill>
                  <a:sysClr val="windowText" lastClr="000000"/>
                </a:solidFill>
                <a:latin typeface="Segoe UI"/>
              </a:rPr>
              <a:t>etc</a:t>
            </a: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Demos/Decks to be Used:</a:t>
            </a:r>
          </a:p>
          <a:p>
            <a:pPr marL="285750" lvl="0" indent="-285750">
              <a:buFont typeface="Wingdings" panose="05000000000000000000" pitchFamily="2" charset="2"/>
              <a:buChar char="§"/>
              <a:defRPr/>
            </a:pPr>
            <a:r>
              <a:rPr lang="en-US" sz="1300" b="1" kern="0" dirty="0">
                <a:solidFill>
                  <a:sysClr val="windowText" lastClr="000000"/>
                </a:solidFill>
                <a:hlinkClick r:id="rId3"/>
              </a:rPr>
              <a:t>https://cadddemos.visualstudio.com/Velocity2017DevOps</a:t>
            </a:r>
            <a:r>
              <a:rPr lang="en-US" sz="1300" b="1" kern="0" dirty="0">
                <a:solidFill>
                  <a:sysClr val="windowText" lastClr="000000"/>
                </a:solidFill>
              </a:rPr>
              <a:t> (script)</a:t>
            </a:r>
          </a:p>
          <a:p>
            <a:pPr marL="285750" lvl="0" indent="-285750">
              <a:buFont typeface="Wingdings" panose="05000000000000000000" pitchFamily="2" charset="2"/>
              <a:buChar char="§"/>
              <a:defRPr/>
            </a:pPr>
            <a:r>
              <a:rPr lang="en-US" sz="1300" b="1" kern="0" dirty="0">
                <a:solidFill>
                  <a:sysClr val="windowText" lastClr="000000"/>
                </a:solidFill>
                <a:hlinkClick r:id="rId4"/>
              </a:rPr>
              <a:t>https://cadddemos.visualstudio.com/_git/Velocity2017DevOps?path=%2FVSTSBoothDemo.mp4&amp;version=GBmaster&amp;_a=contents</a:t>
            </a:r>
            <a:r>
              <a:rPr lang="en-US" sz="1300" b="1" kern="0" dirty="0">
                <a:solidFill>
                  <a:sysClr val="windowText" lastClr="000000"/>
                </a:solidFill>
              </a:rPr>
              <a:t> (video)</a:t>
            </a: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4" name="Rectangle 23"/>
          <p:cNvSpPr/>
          <p:nvPr/>
        </p:nvSpPr>
        <p:spPr bwMode="auto">
          <a:xfrm>
            <a:off x="356309" y="913339"/>
            <a:ext cx="11466236" cy="2790576"/>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p:cNvSpPr/>
          <p:nvPr/>
        </p:nvSpPr>
        <p:spPr bwMode="auto">
          <a:xfrm>
            <a:off x="498764" y="3970027"/>
            <a:ext cx="11163993" cy="4655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 DevOps </a:t>
            </a:r>
            <a:r>
              <a:rPr kumimoji="0" lang="en-US" sz="156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a:t>
            </a:r>
            <a:r>
              <a:rPr lang="en-US" sz="1568" kern="0" dirty="0">
                <a:gradFill>
                  <a:gsLst>
                    <a:gs pos="0">
                      <a:srgbClr val="FFFFFF"/>
                    </a:gs>
                    <a:gs pos="100000">
                      <a:srgbClr val="FFFFFF"/>
                    </a:gs>
                  </a:gsLst>
                  <a:lin ang="5400000" scaled="0"/>
                </a:gradFill>
                <a:latin typeface="Segoe UI"/>
                <a:ea typeface="Segoe UI" pitchFamily="34" charset="0"/>
                <a:cs typeface="Segoe UI" pitchFamily="34" charset="0"/>
              </a:rPr>
              <a:t>o Azure</a:t>
            </a: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14102" rtl="0" eaLnBrk="1" fontAlgn="base" latinLnBrk="0" hangingPunct="1">
              <a:lnSpc>
                <a:spcPct val="90000"/>
              </a:lnSpc>
              <a:spcBef>
                <a:spcPct val="0"/>
              </a:spcBef>
              <a:spcAft>
                <a:spcPct val="0"/>
              </a:spcAft>
              <a:buClrTx/>
              <a:buSzTx/>
              <a:buFontTx/>
              <a:buNone/>
              <a:tabLst/>
              <a:defRPr/>
            </a:pPr>
            <a:r>
              <a:rPr lang="en-US" sz="1400" kern="0" dirty="0">
                <a:gradFill>
                  <a:gsLst>
                    <a:gs pos="0">
                      <a:srgbClr val="FFFFFF"/>
                    </a:gs>
                    <a:gs pos="100000">
                      <a:srgbClr val="FFFFFF"/>
                    </a:gs>
                  </a:gsLst>
                  <a:lin ang="5400000" scaled="0"/>
                </a:gradFill>
                <a:latin typeface="Segoe UI"/>
                <a:ea typeface="Segoe UI" pitchFamily="34" charset="0"/>
                <a:cs typeface="Segoe UI" pitchFamily="34" charset="0"/>
              </a:rPr>
              <a:t>Abel Wang</a:t>
            </a: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98764" y="4550866"/>
            <a:ext cx="11163993" cy="1892826"/>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Key Message: </a:t>
            </a:r>
            <a:r>
              <a:rPr kumimoji="0" lang="en-US" sz="1300" b="0" i="0" u="none" strike="noStrike" kern="0" cap="none" spc="0" normalizeH="0" baseline="0" noProof="0" dirty="0">
                <a:ln>
                  <a:noFill/>
                </a:ln>
                <a:solidFill>
                  <a:sysClr val="windowText" lastClr="000000"/>
                </a:solidFill>
                <a:effectLst/>
                <a:uLnTx/>
                <a:uFillTx/>
                <a:latin typeface="Segoe UI"/>
                <a:ea typeface="+mn-ea"/>
                <a:cs typeface="+mn-cs"/>
              </a:rPr>
              <a:t> Azure literally doesn’t care what tools you use.  You can enable end to end DevOps into Azure using all open source 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Talking Points: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b="1" kern="0" dirty="0">
                <a:solidFill>
                  <a:sysClr val="windowText" lastClr="000000"/>
                </a:solidFill>
                <a:latin typeface="Segoe UI"/>
              </a:rPr>
              <a:t>Watch us implement DevOps for a node </a:t>
            </a:r>
            <a:r>
              <a:rPr lang="en-US" sz="1300" b="1" kern="0" dirty="0" err="1">
                <a:solidFill>
                  <a:sysClr val="windowText" lastClr="000000"/>
                </a:solidFill>
                <a:latin typeface="Segoe UI"/>
              </a:rPr>
              <a:t>js</a:t>
            </a:r>
            <a:r>
              <a:rPr lang="en-US" sz="1300" b="1" kern="0" dirty="0">
                <a:solidFill>
                  <a:sysClr val="windowText" lastClr="000000"/>
                </a:solidFill>
                <a:latin typeface="Segoe UI"/>
              </a:rPr>
              <a:t> app running in a </a:t>
            </a:r>
            <a:r>
              <a:rPr lang="en-US" sz="1300" b="1" kern="0" dirty="0" err="1">
                <a:solidFill>
                  <a:sysClr val="windowText" lastClr="000000"/>
                </a:solidFill>
                <a:latin typeface="Segoe UI"/>
              </a:rPr>
              <a:t>linux</a:t>
            </a:r>
            <a:r>
              <a:rPr lang="en-US" sz="1300" b="1" kern="0" dirty="0">
                <a:solidFill>
                  <a:sysClr val="windowText" lastClr="000000"/>
                </a:solidFill>
                <a:latin typeface="Segoe UI"/>
              </a:rPr>
              <a:t> container, deployed into azure using only open source technologies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Jenkins </a:t>
            </a:r>
            <a:r>
              <a:rPr lang="en-US" sz="1300" b="1" kern="0" dirty="0">
                <a:solidFill>
                  <a:sysClr val="windowText" lastClr="000000"/>
                </a:solidFill>
                <a:latin typeface="Segoe UI"/>
              </a:rPr>
              <a:t>for build, </a:t>
            </a:r>
            <a:r>
              <a:rPr kumimoji="0" lang="en-US" sz="1300" b="1" i="0" u="none" strike="noStrike" kern="0" cap="none" spc="0" normalizeH="0" baseline="0" noProof="0" dirty="0" err="1">
                <a:ln>
                  <a:noFill/>
                </a:ln>
                <a:solidFill>
                  <a:sysClr val="windowText" lastClr="000000"/>
                </a:solidFill>
                <a:effectLst/>
                <a:uLnTx/>
                <a:uFillTx/>
                <a:latin typeface="Segoe UI"/>
                <a:ea typeface="+mn-ea"/>
                <a:cs typeface="+mn-cs"/>
              </a:rPr>
              <a:t>Spiniker</a:t>
            </a: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 for release, </a:t>
            </a:r>
            <a:r>
              <a:rPr lang="en-US" sz="1300" b="1" kern="0" dirty="0">
                <a:solidFill>
                  <a:sysClr val="windowText" lastClr="000000"/>
                </a:solidFill>
                <a:latin typeface="Segoe UI"/>
              </a:rPr>
              <a:t>Linux for OS, </a:t>
            </a: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VS Code for editor</a:t>
            </a:r>
          </a:p>
          <a:p>
            <a:pPr marR="0" lvl="0" algn="l" defTabSz="914400" rtl="0" eaLnBrk="1" fontAlgn="auto" latinLnBrk="0" hangingPunct="1">
              <a:lnSpc>
                <a:spcPct val="100000"/>
              </a:lnSpc>
              <a:spcBef>
                <a:spcPts val="0"/>
              </a:spcBef>
              <a:spcAft>
                <a:spcPts val="0"/>
              </a:spcAft>
              <a:buClrTx/>
              <a:buSzTx/>
              <a:tabLst/>
              <a:defRPr/>
            </a:pP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Demos/Decks to be Used:</a:t>
            </a:r>
          </a:p>
          <a:p>
            <a:pPr marL="285750" lvl="0" indent="-285750">
              <a:buFont typeface="Wingdings" panose="05000000000000000000" pitchFamily="2" charset="2"/>
              <a:buChar char="§"/>
              <a:defRPr/>
            </a:pPr>
            <a:r>
              <a:rPr lang="en-US" sz="1300" b="1" kern="0" dirty="0">
                <a:solidFill>
                  <a:sysClr val="windowText" lastClr="000000"/>
                </a:solidFill>
                <a:hlinkClick r:id="rId5"/>
              </a:rPr>
              <a:t>https://cadddemos.visualstudio.com/_git/Velocity2017DevOps?_a=contents&amp;path=%2FOSSBoothDemo.mp4&amp;version=GBmaster</a:t>
            </a:r>
            <a:r>
              <a:rPr lang="en-US" sz="1300" b="1" kern="0" dirty="0">
                <a:solidFill>
                  <a:sysClr val="windowText" lastClr="000000"/>
                </a:solidFill>
              </a:rPr>
              <a:t> (video) </a:t>
            </a: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5" name="Rectangle 14"/>
          <p:cNvSpPr/>
          <p:nvPr/>
        </p:nvSpPr>
        <p:spPr bwMode="auto">
          <a:xfrm>
            <a:off x="356309" y="3885752"/>
            <a:ext cx="11466236" cy="2790576"/>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04548877"/>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4405" y="165555"/>
            <a:ext cx="11655840" cy="899665"/>
          </a:xfrm>
          <a:prstGeom prst="rect">
            <a:avLst/>
          </a:prstGeom>
        </p:spPr>
        <p:txBody>
          <a:bodyPr>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0" normalizeH="0" baseline="0" noProof="0" dirty="0">
                <a:ln w="3175">
                  <a:noFill/>
                </a:ln>
                <a:solidFill>
                  <a:srgbClr val="505050"/>
                </a:solidFill>
                <a:effectLst/>
                <a:uLnTx/>
                <a:uFillTx/>
                <a:latin typeface="Segoe UI Light"/>
                <a:ea typeface="+mn-ea"/>
                <a:cs typeface="Segoe UI" pitchFamily="34" charset="0"/>
              </a:rPr>
              <a:t>Demo Stations</a:t>
            </a:r>
            <a:br>
              <a:rPr kumimoji="0" lang="en-US" sz="3200" b="0" i="0" u="none" strike="noStrike" kern="1200" cap="none" spc="-100" normalizeH="0" baseline="0" noProof="0" dirty="0">
                <a:ln w="3175">
                  <a:noFill/>
                </a:ln>
                <a:solidFill>
                  <a:srgbClr val="0070C0"/>
                </a:solidFill>
                <a:effectLst/>
                <a:uLnTx/>
                <a:uFillTx/>
                <a:latin typeface="Segoe UI Light"/>
                <a:ea typeface="+mn-ea"/>
                <a:cs typeface="Segoe UI" pitchFamily="34" charset="0"/>
              </a:rPr>
            </a:br>
            <a:br>
              <a:rPr kumimoji="0" lang="en-US" sz="1200" b="0" i="0" u="none" strike="noStrike" kern="1200" cap="none" spc="-100" normalizeH="0" baseline="0" noProof="0" dirty="0">
                <a:ln w="3175">
                  <a:noFill/>
                </a:ln>
                <a:solidFill>
                  <a:srgbClr val="0070C0"/>
                </a:solidFill>
                <a:effectLst/>
                <a:uLnTx/>
                <a:uFillTx/>
                <a:latin typeface="Segoe UI Light"/>
                <a:ea typeface="+mn-ea"/>
                <a:cs typeface="Segoe UI" pitchFamily="34" charset="0"/>
              </a:rPr>
            </a:br>
            <a:endParaRPr kumimoji="0" lang="en-US" sz="1200" b="0" i="0" u="none" strike="noStrike" kern="1200" cap="none" spc="-100" normalizeH="0" baseline="0" noProof="0" dirty="0">
              <a:ln w="3175">
                <a:noFill/>
              </a:ln>
              <a:solidFill>
                <a:srgbClr val="000000"/>
              </a:solidFill>
              <a:effectLst/>
              <a:uLnTx/>
              <a:uFillTx/>
              <a:latin typeface="Segoe UI Light"/>
              <a:ea typeface="+mn-ea"/>
              <a:cs typeface="Segoe UI" pitchFamily="34" charset="0"/>
            </a:endParaRPr>
          </a:p>
        </p:txBody>
      </p:sp>
      <p:sp>
        <p:nvSpPr>
          <p:cNvPr id="22" name="Rectangle 21"/>
          <p:cNvSpPr/>
          <p:nvPr/>
        </p:nvSpPr>
        <p:spPr bwMode="auto">
          <a:xfrm>
            <a:off x="498764" y="997614"/>
            <a:ext cx="11163993" cy="4655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Visual Studio Mobile Center</a:t>
            </a:r>
          </a:p>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Abel Wang</a:t>
            </a:r>
          </a:p>
        </p:txBody>
      </p:sp>
      <p:sp>
        <p:nvSpPr>
          <p:cNvPr id="23" name="Rectangle 22"/>
          <p:cNvSpPr/>
          <p:nvPr/>
        </p:nvSpPr>
        <p:spPr>
          <a:xfrm>
            <a:off x="498764" y="1578453"/>
            <a:ext cx="11163993" cy="2323713"/>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Segoe UI"/>
                <a:ea typeface="+mn-ea"/>
                <a:cs typeface="+mn-cs"/>
              </a:rPr>
              <a:t>Key Message: </a:t>
            </a:r>
            <a:r>
              <a:rPr kumimoji="0" lang="en-US" sz="1400" b="0" i="0" u="none" strike="noStrike" kern="0" cap="none" spc="0" normalizeH="0" baseline="0" noProof="0" dirty="0">
                <a:ln>
                  <a:noFill/>
                </a:ln>
                <a:solidFill>
                  <a:sysClr val="windowText" lastClr="000000"/>
                </a:solidFill>
                <a:effectLst/>
                <a:uLnTx/>
                <a:uFillTx/>
                <a:latin typeface="Segoe UI"/>
                <a:ea typeface="+mn-ea"/>
                <a:cs typeface="+mn-cs"/>
              </a:rPr>
              <a:t> </a:t>
            </a:r>
            <a:r>
              <a:rPr lang="en-US" sz="1400" kern="0" dirty="0">
                <a:solidFill>
                  <a:sysClr val="windowText" lastClr="000000"/>
                </a:solidFill>
                <a:latin typeface="Segoe UI"/>
              </a:rPr>
              <a:t>DevOps is vital in the world of mobile.  However, mobile presents its own unique challenges.  With just a couple clicks, implement end to end DevOps pipelines with beautiful dashboards all in one place.  VSMC is your mission control center for mobile</a:t>
            </a:r>
            <a:endParaRPr kumimoji="0" lang="en-US" sz="1400" b="0" i="0" u="none" strike="noStrike" kern="0" cap="none" spc="0" normalizeH="0" baseline="0" noProof="0" dirty="0">
              <a:ln>
                <a:noFill/>
              </a:ln>
              <a:solidFill>
                <a:sysClr val="windowText" lastClr="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Talking Points: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b="1" kern="0" dirty="0">
                <a:solidFill>
                  <a:sysClr val="windowText" lastClr="000000"/>
                </a:solidFill>
                <a:latin typeface="Segoe UI"/>
              </a:rPr>
              <a:t>Create builds for </a:t>
            </a:r>
            <a:r>
              <a:rPr lang="en-US" sz="1300" b="1" kern="0" dirty="0" err="1">
                <a:solidFill>
                  <a:sysClr val="windowText" lastClr="000000"/>
                </a:solidFill>
                <a:latin typeface="Segoe UI"/>
              </a:rPr>
              <a:t>ios</a:t>
            </a:r>
            <a:r>
              <a:rPr lang="en-US" sz="1300" b="1" kern="0" dirty="0">
                <a:solidFill>
                  <a:sysClr val="windowText" lastClr="000000"/>
                </a:solidFill>
                <a:latin typeface="Segoe UI"/>
              </a:rPr>
              <a:t>, android or windows apps</a:t>
            </a: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b="1" kern="0" dirty="0">
                <a:solidFill>
                  <a:sysClr val="windowText" lastClr="000000"/>
                </a:solidFill>
                <a:latin typeface="Segoe UI"/>
              </a:rPr>
              <a:t>Create, run and review automated </a:t>
            </a:r>
            <a:r>
              <a:rPr lang="en-US" sz="1300" b="1" kern="0" dirty="0" err="1">
                <a:solidFill>
                  <a:sysClr val="windowText" lastClr="000000"/>
                </a:solidFill>
                <a:latin typeface="Segoe UI"/>
              </a:rPr>
              <a:t>ui</a:t>
            </a:r>
            <a:r>
              <a:rPr lang="en-US" sz="1300" b="1" kern="0" dirty="0">
                <a:solidFill>
                  <a:sysClr val="windowText" lastClr="000000"/>
                </a:solidFill>
                <a:latin typeface="Segoe UI"/>
              </a:rPr>
              <a:t> tests against over 2500 real mobile devices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b="1" kern="0" dirty="0">
                <a:solidFill>
                  <a:sysClr val="windowText" lastClr="000000"/>
                </a:solidFill>
                <a:latin typeface="Segoe UI"/>
              </a:rPr>
              <a:t>Set up deployment to your groups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Get detailed crash reporting and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ysClr val="windowText" lastClr="000000"/>
                </a:solidFill>
                <a:effectLst/>
                <a:uLnTx/>
                <a:uFillTx/>
                <a:latin typeface="Segoe UI"/>
                <a:ea typeface="+mn-ea"/>
                <a:cs typeface="+mn-cs"/>
              </a:rPr>
              <a:t>Demos/Decks to be Used:</a:t>
            </a:r>
          </a:p>
          <a:p>
            <a:pPr marL="285750" lvl="0" indent="-285750">
              <a:buFont typeface="Wingdings" panose="05000000000000000000" pitchFamily="2" charset="2"/>
              <a:buChar char="§"/>
              <a:defRPr/>
            </a:pPr>
            <a:r>
              <a:rPr lang="en-US" sz="1300" b="1" kern="0" dirty="0">
                <a:solidFill>
                  <a:sysClr val="windowText" lastClr="000000"/>
                </a:solidFill>
                <a:hlinkClick r:id="rId3"/>
              </a:rPr>
              <a:t>https://cadddemos.visualstudio.com/_git/Velocity2017DevOps?_a=contents&amp;path=%2FMobileCenterBoothDemo.mp4&amp;version=GBmaster</a:t>
            </a:r>
            <a:r>
              <a:rPr lang="en-US" sz="1300" b="1" kern="0" dirty="0">
                <a:solidFill>
                  <a:sysClr val="windowText" lastClr="000000"/>
                </a:solidFill>
              </a:rPr>
              <a:t> (video)</a:t>
            </a:r>
          </a:p>
          <a:p>
            <a:pPr marL="285750" lvl="0" indent="-285750">
              <a:buFont typeface="Wingdings" panose="05000000000000000000" pitchFamily="2" charset="2"/>
              <a:buChar char="§"/>
              <a:defRPr/>
            </a:pPr>
            <a:r>
              <a:rPr lang="en-US" sz="1300" b="1" kern="0" dirty="0">
                <a:solidFill>
                  <a:sysClr val="windowText" lastClr="000000"/>
                </a:solidFill>
                <a:hlinkClick r:id="rId4"/>
              </a:rPr>
              <a:t>https://cadddemos.visualstudio.com/_git/Velocity2017DevOps?_a=contents&amp;path=%2FMobileDevOps.pptx&amp;version=GBmaster</a:t>
            </a:r>
            <a:r>
              <a:rPr lang="en-US" sz="1300" b="1" kern="0" dirty="0">
                <a:solidFill>
                  <a:sysClr val="windowText" lastClr="000000"/>
                </a:solidFill>
              </a:rPr>
              <a:t> </a:t>
            </a:r>
            <a:r>
              <a:rPr lang="en-US" sz="1300" b="1" kern="0">
                <a:solidFill>
                  <a:sysClr val="windowText" lastClr="000000"/>
                </a:solidFill>
              </a:rPr>
              <a:t>(deck)</a:t>
            </a:r>
            <a:endParaRPr kumimoji="0" lang="en-US" sz="1300" b="1"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4" name="Rectangle 23"/>
          <p:cNvSpPr/>
          <p:nvPr/>
        </p:nvSpPr>
        <p:spPr bwMode="auto">
          <a:xfrm>
            <a:off x="356309" y="913339"/>
            <a:ext cx="11466236" cy="3390748"/>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57213715"/>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
</file>

<file path=ppt/theme/theme1.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45720" rIns="91440" bIns="45720" rtlCol="0">
        <a:spAutoFit/>
      </a:bodyPr>
      <a:lstStyle>
        <a:defPPr algn="ctr">
          <a:lnSpc>
            <a:spcPct val="90000"/>
          </a:lnSpc>
          <a:spcAft>
            <a:spcPts val="600"/>
          </a:spcAft>
          <a:defRPr sz="800" dirty="0" smtClean="0">
            <a:solidFill>
              <a:schemeClr val="bg1">
                <a:lumMod val="50000"/>
              </a:schemeClr>
            </a:solidFill>
          </a:defRPr>
        </a:defPPr>
      </a:lstStyle>
    </a:txDef>
  </a:objectDefaults>
  <a:extraClrSchemeLst/>
  <a:extLst>
    <a:ext uri="{05A4C25C-085E-4340-85A3-A5531E510DB2}">
      <thm15:themeFamily xmlns:thm15="http://schemas.microsoft.com/office/thememl/2012/main" name="BI for BDMs Program Plan for Stakeholder Meetings v11 - working slides" id="{842AB245-6CCB-4DEC-BF09-FB6C9096E33C}" vid="{89192E6D-1D83-40B6-889C-545D9ACF7B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417</Words>
  <Application>Microsoft Office PowerPoint</Application>
  <PresentationFormat>Widescreen</PresentationFormat>
  <Paragraphs>34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Segoe Pro</vt:lpstr>
      <vt:lpstr>Segoe Pro Light</vt:lpstr>
      <vt:lpstr>Segoe UI</vt:lpstr>
      <vt:lpstr>Segoe UI Light</vt:lpstr>
      <vt:lpstr>Wingdings</vt:lpstr>
      <vt:lpstr>Server and Cloud 2013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Bright (Clearwater Group)</dc:creator>
  <cp:lastModifiedBy>Abel Wang</cp:lastModifiedBy>
  <cp:revision>4</cp:revision>
  <dcterms:created xsi:type="dcterms:W3CDTF">2017-04-11T18:25:37Z</dcterms:created>
  <dcterms:modified xsi:type="dcterms:W3CDTF">2017-06-14T17:18:40Z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abewan@microsoft.com</vt:lpwstr>
  </property>
  <property fmtid="{D5CDD505-2E9C-101B-9397-08002B2CF9AE}" pid="6" name="MSIP_Label_f42aa342-8706-4288-bd11-ebb85995028c_SetDate">
    <vt:lpwstr>2017-06-14T10:18:17.5547443-07:00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