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Proxima Nova"/>
      <p:regular r:id="rId36"/>
      <p:bold r:id="rId37"/>
      <p:italic r:id="rId38"/>
      <p:boldItalic r:id="rId39"/>
    </p:embeddedFont>
    <p:embeddedFont>
      <p:font typeface="Alfa Slab One"/>
      <p:regular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lfaSlabOne-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roximaNova-bold.fntdata"/><Relationship Id="rId14" Type="http://schemas.openxmlformats.org/officeDocument/2006/relationships/slide" Target="slides/slide9.xml"/><Relationship Id="rId36" Type="http://schemas.openxmlformats.org/officeDocument/2006/relationships/font" Target="fonts/ProximaNova-regular.fntdata"/><Relationship Id="rId17" Type="http://schemas.openxmlformats.org/officeDocument/2006/relationships/slide" Target="slides/slide12.xml"/><Relationship Id="rId39" Type="http://schemas.openxmlformats.org/officeDocument/2006/relationships/font" Target="fonts/ProximaNova-boldItalic.fntdata"/><Relationship Id="rId16" Type="http://schemas.openxmlformats.org/officeDocument/2006/relationships/slide" Target="slides/slide11.xml"/><Relationship Id="rId38" Type="http://schemas.openxmlformats.org/officeDocument/2006/relationships/font" Target="fonts/ProximaNova-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309431e8b69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309431e8b69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09431e8b69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09431e8b69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set the outlier features to zero before feeding the hidden states Xl into the attention projection layers and then compare the top-1 softmax probability with the regular softmax probability with outliers. We do this for all layers independently, meaning we forward the regular softmax probabilities values to avoid cascading errors and isolate the effects due to the outlier features. We also report the perplexity degradation if we remove the outlier feature dimension (setting them to zero) and propagate these altered, hidden states through the transformer. As a control, we apply the same procedure for random non-outlier feature dimensions and note attention and perplexity degradation.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09431e8b69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09431e8b69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Sudden Emergence of Outliers by Model Size</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i="1" lang="en">
                <a:solidFill>
                  <a:schemeClr val="dk1"/>
                </a:solidFill>
              </a:rPr>
              <a:t>“Between 6B and 6.7B parameters, large outlier features suddenly appear in all transformer layers. This correlates with a spike in layers affected, from 65% to 100%.”</a:t>
            </a:r>
            <a:endParaRPr i="1">
              <a:solidFill>
                <a:schemeClr val="dk1"/>
              </a:solidFill>
            </a:endParaRPr>
          </a:p>
          <a:p>
            <a:pPr indent="-298450" lvl="0" marL="457200" rtl="0" algn="l">
              <a:lnSpc>
                <a:spcPct val="115000"/>
              </a:lnSpc>
              <a:spcBef>
                <a:spcPts val="0"/>
              </a:spcBef>
              <a:spcAft>
                <a:spcPts val="0"/>
              </a:spcAft>
              <a:buClr>
                <a:schemeClr val="dk1"/>
              </a:buClr>
              <a:buSzPts val="1100"/>
              <a:buChar char="●"/>
            </a:pPr>
            <a:r>
              <a:rPr i="1" lang="en">
                <a:solidFill>
                  <a:schemeClr val="dk1"/>
                </a:solidFill>
              </a:rPr>
              <a:t>“Quantization failures start occurring at this model scale, as outlier features disrupt precision.”</a:t>
            </a:r>
            <a:endParaRPr i="1">
              <a:solidFill>
                <a:schemeClr val="dk1"/>
              </a:solidFill>
            </a:endParaRPr>
          </a:p>
          <a:p>
            <a:pPr indent="0" lvl="0" marL="0" rtl="0" algn="l">
              <a:lnSpc>
                <a:spcPct val="115000"/>
              </a:lnSpc>
              <a:spcBef>
                <a:spcPts val="1200"/>
              </a:spcBef>
              <a:spcAft>
                <a:spcPts val="0"/>
              </a:spcAft>
              <a:buNone/>
            </a:pPr>
            <a:r>
              <a:rPr b="1" lang="en">
                <a:solidFill>
                  <a:schemeClr val="dk1"/>
                </a:solidFill>
              </a:rPr>
              <a:t>Smooth Emergence by Perplexity</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i="1" lang="en">
                <a:solidFill>
                  <a:schemeClr val="dk1"/>
                </a:solidFill>
              </a:rPr>
              <a:t>“Measured by perplexity, outlier features emerge gradually with decreasing perplexity. This suggests that outliers are tied to perplexity trends rather than sudden size thresholds.”</a:t>
            </a:r>
            <a:endParaRPr i="1">
              <a:solidFill>
                <a:schemeClr val="dk1"/>
              </a:solidFill>
            </a:endParaRPr>
          </a:p>
          <a:p>
            <a:pPr indent="-298450" lvl="0" marL="457200" rtl="0" algn="l">
              <a:lnSpc>
                <a:spcPct val="115000"/>
              </a:lnSpc>
              <a:spcBef>
                <a:spcPts val="0"/>
              </a:spcBef>
              <a:spcAft>
                <a:spcPts val="0"/>
              </a:spcAft>
              <a:buClr>
                <a:schemeClr val="dk1"/>
              </a:buClr>
              <a:buSzPts val="1100"/>
              <a:buChar char="●"/>
            </a:pPr>
            <a:r>
              <a:rPr i="1" lang="en">
                <a:solidFill>
                  <a:schemeClr val="dk1"/>
                </a:solidFill>
              </a:rPr>
              <a:t>“Detecting outliers early could be possible by monitoring perplexity trends in smaller models.”</a:t>
            </a:r>
            <a:endParaRPr i="1">
              <a:solidFill>
                <a:schemeClr val="dk1"/>
              </a:solidFill>
            </a:endParaRPr>
          </a:p>
          <a:p>
            <a:pPr indent="0" lvl="0" marL="0" rtl="0" algn="l">
              <a:lnSpc>
                <a:spcPct val="115000"/>
              </a:lnSpc>
              <a:spcBef>
                <a:spcPts val="1200"/>
              </a:spcBef>
              <a:spcAft>
                <a:spcPts val="0"/>
              </a:spcAft>
              <a:buNone/>
            </a:pPr>
            <a:r>
              <a:rPr b="1" lang="en">
                <a:solidFill>
                  <a:schemeClr val="dk1"/>
                </a:solidFill>
              </a:rPr>
              <a:t>Impact of Outlier Magnitude on Quantization</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i="1" lang="en">
                <a:solidFill>
                  <a:schemeClr val="dk1"/>
                </a:solidFill>
              </a:rPr>
              <a:t>“When outliers appear in all layers, their large magnitude and uneven distribution significantly disrupt Int8 precision.”</a:t>
            </a:r>
            <a:endParaRPr i="1">
              <a:solidFill>
                <a:schemeClr val="dk1"/>
              </a:solidFill>
            </a:endParaRPr>
          </a:p>
          <a:p>
            <a:pPr indent="-298450" lvl="0" marL="457200" rtl="0" algn="l">
              <a:lnSpc>
                <a:spcPct val="115000"/>
              </a:lnSpc>
              <a:spcBef>
                <a:spcPts val="0"/>
              </a:spcBef>
              <a:spcAft>
                <a:spcPts val="0"/>
              </a:spcAft>
              <a:buClr>
                <a:schemeClr val="dk1"/>
              </a:buClr>
              <a:buSzPts val="1100"/>
              <a:buChar char="●"/>
            </a:pPr>
            <a:r>
              <a:rPr i="1" lang="en">
                <a:solidFill>
                  <a:schemeClr val="dk1"/>
                </a:solidFill>
              </a:rPr>
              <a:t>“At 6.7B parameters, outlier magnitudes exceed the 8-bit range, leading to empty quantization bins and loss of information.”</a:t>
            </a:r>
            <a:endParaRPr i="1">
              <a:solidFill>
                <a:schemeClr val="dk1"/>
              </a:solidFill>
            </a:endParaRPr>
          </a:p>
          <a:p>
            <a:pPr indent="0" lvl="0" marL="0" rtl="0" algn="l">
              <a:lnSpc>
                <a:spcPct val="115000"/>
              </a:lnSpc>
              <a:spcBef>
                <a:spcPts val="1200"/>
              </a:spcBef>
              <a:spcAft>
                <a:spcPts val="0"/>
              </a:spcAft>
              <a:buNone/>
            </a:pPr>
            <a:r>
              <a:rPr b="1" lang="en">
                <a:solidFill>
                  <a:schemeClr val="dk1"/>
                </a:solidFill>
              </a:rPr>
              <a:t>Relationship Between Outliers and Perplexity</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i="1" lang="en">
                <a:solidFill>
                  <a:schemeClr val="dk1"/>
                </a:solidFill>
              </a:rPr>
              <a:t>“Outlier features increase as perplexity decreases, not directly with model size. This suggests perplexity is a stronger predictor of outlier emergence than size alone.”</a:t>
            </a:r>
            <a:endParaRPr i="1">
              <a:solidFill>
                <a:schemeClr val="dk1"/>
              </a:solidFill>
            </a:endParaRPr>
          </a:p>
          <a:p>
            <a:pPr indent="-298450" lvl="0" marL="457200" rtl="0" algn="l">
              <a:lnSpc>
                <a:spcPct val="115000"/>
              </a:lnSpc>
              <a:spcBef>
                <a:spcPts val="0"/>
              </a:spcBef>
              <a:spcAft>
                <a:spcPts val="0"/>
              </a:spcAft>
              <a:buClr>
                <a:schemeClr val="dk1"/>
              </a:buClr>
              <a:buSzPts val="1100"/>
              <a:buChar char="●"/>
            </a:pPr>
            <a:r>
              <a:rPr i="1" lang="en">
                <a:solidFill>
                  <a:schemeClr val="dk1"/>
                </a:solidFill>
              </a:rPr>
              <a:t>“Model size is a factor, but perplexity appears to be a primary determinant in reaching the phase shift.”</a:t>
            </a:r>
            <a:endParaRPr i="1">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09431e8b69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09431e8b69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9431e8b69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9431e8b69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see that absmax, row-wise, zeropoint, and vector-wise quantization leads to significant performance degradation as we scale, particularly at the 13B mark where 8-bit 13B perplexity is worse than 8-bit 6.7B perplexity. If we use LLM.int8(), we recover full perplexity as we scale. Zeropoint quantization shows an advantage due to asymmetric quantization but is no longer advantageous when used with mixed-precision decomposition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09431e8b69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09431e8b69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2: Different hardware setups and which methods can be run in 16-bit vs. 8-bit precision. We can see that our 8-bit method makes many models accessible that were not accessible before, in particular, OPT-175B/BLOOM.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09431e8b69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09431e8b69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f9b75c217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f9b75c217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f9b75c217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f9b75c217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f9b75c217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f9b75c217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f9b75c217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f9b75c217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09431e8b69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09431e8b69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f9b75c217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f9b75c217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f9b75c2173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f9b75c2173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f9b75c2173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f9b75c2173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f9b75c2173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f9b75c2173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f9b75c2173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f9b75c2173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f9b75c2173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f9b75c2173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f9b75c2173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f9b75c2173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099c347b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099c347b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f9fab7e9d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f9fab7e9d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099c347bf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099c347bf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09431e8b69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09431e8b69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f9b75c2173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f9b75c2173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9431e8b69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9431e8b69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09431e8b69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09431e8b69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Figure 2: Schematic of LLM.int8(). Given 16-bit floating-point inputs Xf16 and weights Wf16, the features and weights are decomposed into sub-matrices of large magnitude features and other values. The outlier feature matrices are multiplied in 16-bit. All other values are multiplied in 8-bit. We perform 8-bit vector-wise multiplication by scaling by row and column-wise absolute maximum of Cx and Cw and then quantizing the outputs to Int8. The Int32 matrix multiplication outputs Outi32 are dequantization by the outer product of the normalization constants Cx ⊗ Cw. Finally, both outlier and regular outputs are accumulated in 16-bit floating point outputs.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09431e8b69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09431e8b69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Affine transformation is a linear mapping method that preserves points, straight lines, and planes. Sets of parallel lines remain parallel after an affine transformation. The affine transformation technique is typically used to correct for geometric distortions or deformations that occur with non-ideal camera angles.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for ReLU outputs, in absmax quantization all values in [−127, 0) go unused, whereas in zeropoint quantization the full [−127, 127] range is used. Z</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09431e8b69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09431e8b69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Uses absmax vector wise quantiziation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09431e8b69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09431e8b69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find that given input matrix Xf16 ∈ R s×h , these outliers occur systematically for almost all sequence dimensions s but are limited to specific feature/hidden dimensions h. As such, we propose mixed-precision decomposition for matrix multiplication where we separate outlier feature dimensions into the set O = {i|i ∈ Z, 0 ≤ i ≤ h}, which contains all dimensions of h which have at least one outlier with a magnitude larger than the threshold α. In our work, we find that α = 6.0 is sufficient to reduce transformer performance degradation close to zero. Using Einstein notation where all indices are superscripts, given the weight matrix Wf16 ∈ R h×o , mixed-precision decomposition for matrix multiplication is defined as follows: where Sf16 is the denormalization term for the Int8 inputs and weight matrices Xi8 and Wi8. This separation into 8-bit and 16-bit allows for high-precision multiplication of outliers while using memory-efficient matrix multiplication with 8-bit weights of more than 99.9% of values. Since the number of outlier feature dimensions is not larger than 7 (|O| ≤ 7) for transformers up to 13B parameters, this decomposition operation only consumes about 0.1% additional memory.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09431e8b69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09431e8b69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the phase shift occurs, outliers are present in all layers and in about 75% of all sequence dimensions. While (a) suggest a sudden phase shift in parameter size, (b) suggests a gradual exponential phase shift as perplexity decreases. The stark shift in (a) co-occurs with the sudden degradation of performance in quantization method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we treat any feature with a magnitude 6 or larger as an outlier feature. For the number of layers affected by outliers, we find that outlier features are systematic in large models: they either occur in most layers or not at all. On the other hand, they are probabilistic in small models: they occur sometimes in some layers for each sequence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hyperlink" Target="https://www.dropbox.com/scl/fi/dtnp6h6y1mnp7g036axu6/AWQ-slide.pdf?rlkey=ffgh50hxhx8dmsnjiu8kef0ou&amp;e=1&amp;dl=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google.com/url?sa=i&amp;url=https%3A%2F%2Fnewsletter.maartengrootendorst.com%2Fp%2Fa-visual-guide-to-quantization&amp;psig=AOvVaw2Oa-bh6CaSIS9cbygIM86N&amp;ust=1728485626043000&amp;source=images&amp;cd=vfe&amp;opi=89978449&amp;ved=0CBcQjhxqFwoTCKCrpvqE_4gDFQAAAAAdAAAAABAY" TargetMode="External"/><Relationship Id="rId4" Type="http://schemas.openxmlformats.org/officeDocument/2006/relationships/hyperlink" Target="https://www.dropbox.com/scl/fi/dtnp6h6y1mnp7g036axu6/AWQ-slide.pdf?rlkey=ffgh50hxhx8dmsnjiu8kef0ou&amp;e=1&amp;dl=0" TargetMode="External"/><Relationship Id="rId5" Type="http://schemas.openxmlformats.org/officeDocument/2006/relationships/image" Target="../media/image13.png"/><Relationship Id="rId6"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LLM.int8(): 8-bit Matrix Multiplication for Transformers at Scale</a:t>
            </a:r>
            <a:endParaRPr/>
          </a:p>
        </p:txBody>
      </p:sp>
      <p:sp>
        <p:nvSpPr>
          <p:cNvPr id="57" name="Google Shape;57;p13"/>
          <p:cNvSpPr txBox="1"/>
          <p:nvPr>
            <p:ph idx="1" type="subTitle"/>
          </p:nvPr>
        </p:nvSpPr>
        <p:spPr>
          <a:xfrm>
            <a:off x="311700" y="2971948"/>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200"/>
              <a:t>Tim Dettmers, Mike Lewis, Younes Belkada, Luke Zettlemoyer</a:t>
            </a:r>
            <a:endParaRPr sz="2200"/>
          </a:p>
        </p:txBody>
      </p:sp>
      <p:sp>
        <p:nvSpPr>
          <p:cNvPr id="58" name="Google Shape;58;p13"/>
          <p:cNvSpPr txBox="1"/>
          <p:nvPr>
            <p:ph idx="1" type="subTitle"/>
          </p:nvPr>
        </p:nvSpPr>
        <p:spPr>
          <a:xfrm>
            <a:off x="441300" y="3705448"/>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900"/>
              <a:t>Presented by: Viswa Raj</a:t>
            </a:r>
            <a:endParaRPr sz="1900"/>
          </a:p>
        </p:txBody>
      </p:sp>
      <p:sp>
        <p:nvSpPr>
          <p:cNvPr id="59" name="Google Shape;59;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Outlier Features</a:t>
            </a:r>
            <a:endParaRPr/>
          </a:p>
        </p:txBody>
      </p:sp>
      <p:pic>
        <p:nvPicPr>
          <p:cNvPr id="126" name="Google Shape;126;p22"/>
          <p:cNvPicPr preferRelativeResize="0"/>
          <p:nvPr/>
        </p:nvPicPr>
        <p:blipFill>
          <a:blip r:embed="rId3">
            <a:alphaModFix/>
          </a:blip>
          <a:stretch>
            <a:fillRect/>
          </a:stretch>
        </p:blipFill>
        <p:spPr>
          <a:xfrm>
            <a:off x="152400" y="1170125"/>
            <a:ext cx="8839202" cy="3626339"/>
          </a:xfrm>
          <a:prstGeom prst="rect">
            <a:avLst/>
          </a:prstGeom>
          <a:noFill/>
          <a:ln>
            <a:noFill/>
          </a:ln>
        </p:spPr>
      </p:pic>
      <p:sp>
        <p:nvSpPr>
          <p:cNvPr id="127" name="Google Shape;12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Outlier Features (Takeaway)</a:t>
            </a:r>
            <a:endParaRPr/>
          </a:p>
        </p:txBody>
      </p:sp>
      <p:sp>
        <p:nvSpPr>
          <p:cNvPr id="133" name="Google Shape;13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1F1F1F"/>
              </a:buClr>
              <a:buSzPts val="1800"/>
              <a:buChar char="●"/>
            </a:pPr>
            <a:r>
              <a:rPr lang="en">
                <a:solidFill>
                  <a:srgbClr val="1F1F1F"/>
                </a:solidFill>
              </a:rPr>
              <a:t>Emergence by model size</a:t>
            </a:r>
            <a:endParaRPr>
              <a:solidFill>
                <a:srgbClr val="1F1F1F"/>
              </a:solidFill>
            </a:endParaRPr>
          </a:p>
          <a:p>
            <a:pPr indent="-342900" lvl="0" marL="457200" rtl="0" algn="l">
              <a:spcBef>
                <a:spcPts val="0"/>
              </a:spcBef>
              <a:spcAft>
                <a:spcPts val="0"/>
              </a:spcAft>
              <a:buClr>
                <a:srgbClr val="1F1F1F"/>
              </a:buClr>
              <a:buSzPts val="1800"/>
              <a:buChar char="●"/>
            </a:pPr>
            <a:r>
              <a:rPr lang="en">
                <a:solidFill>
                  <a:srgbClr val="1F1F1F"/>
                </a:solidFill>
              </a:rPr>
              <a:t>Smooth emergence by perplexity</a:t>
            </a:r>
            <a:endParaRPr>
              <a:solidFill>
                <a:srgbClr val="1F1F1F"/>
              </a:solidFill>
            </a:endParaRPr>
          </a:p>
          <a:p>
            <a:pPr indent="-342900" lvl="0" marL="457200" rtl="0" algn="l">
              <a:spcBef>
                <a:spcPts val="0"/>
              </a:spcBef>
              <a:spcAft>
                <a:spcPts val="0"/>
              </a:spcAft>
              <a:buClr>
                <a:srgbClr val="1F1F1F"/>
              </a:buClr>
              <a:buSzPts val="1800"/>
              <a:buChar char="●"/>
            </a:pPr>
            <a:r>
              <a:rPr lang="en">
                <a:solidFill>
                  <a:srgbClr val="1F1F1F"/>
                </a:solidFill>
              </a:rPr>
              <a:t>Impact of outlier magnitude</a:t>
            </a:r>
            <a:endParaRPr>
              <a:solidFill>
                <a:srgbClr val="1F1F1F"/>
              </a:solidFill>
            </a:endParaRPr>
          </a:p>
          <a:p>
            <a:pPr indent="-342900" lvl="0" marL="457200" rtl="0" algn="l">
              <a:spcBef>
                <a:spcPts val="0"/>
              </a:spcBef>
              <a:spcAft>
                <a:spcPts val="0"/>
              </a:spcAft>
              <a:buClr>
                <a:srgbClr val="1F1F1F"/>
              </a:buClr>
              <a:buSzPts val="1800"/>
              <a:buChar char="●"/>
            </a:pPr>
            <a:r>
              <a:rPr lang="en">
                <a:solidFill>
                  <a:srgbClr val="1F1F1F"/>
                </a:solidFill>
              </a:rPr>
              <a:t>Outliers and perplexity relationship</a:t>
            </a:r>
            <a:endParaRPr>
              <a:solidFill>
                <a:srgbClr val="1F1F1F"/>
              </a:solidFill>
            </a:endParaRPr>
          </a:p>
        </p:txBody>
      </p:sp>
      <p:sp>
        <p:nvSpPr>
          <p:cNvPr id="134" name="Google Shape;13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Setup</a:t>
            </a:r>
            <a:endParaRPr/>
          </a:p>
        </p:txBody>
      </p:sp>
      <p:sp>
        <p:nvSpPr>
          <p:cNvPr id="140" name="Google Shape;14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b="1" lang="en" sz="1400">
                <a:solidFill>
                  <a:srgbClr val="000000"/>
                </a:solidFill>
              </a:rPr>
              <a:t>Models</a:t>
            </a:r>
            <a:endParaRPr b="1" sz="1400">
              <a:solidFill>
                <a:srgbClr val="000000"/>
              </a:solidFill>
            </a:endParaRPr>
          </a:p>
          <a:p>
            <a:pPr indent="-317500" lvl="0" marL="457200" rtl="0" algn="l">
              <a:lnSpc>
                <a:spcPct val="95000"/>
              </a:lnSpc>
              <a:spcBef>
                <a:spcPts val="1200"/>
              </a:spcBef>
              <a:spcAft>
                <a:spcPts val="0"/>
              </a:spcAft>
              <a:buClr>
                <a:srgbClr val="000000"/>
              </a:buClr>
              <a:buSzPts val="1400"/>
              <a:buFont typeface="Proxima Nova"/>
              <a:buChar char="●"/>
            </a:pPr>
            <a:r>
              <a:rPr lang="en" sz="1400">
                <a:solidFill>
                  <a:srgbClr val="000000"/>
                </a:solidFill>
              </a:rPr>
              <a:t>Tested on models from 125M to 175B parameters, including GPT-3, OPT-175B, and BLOOM.</a:t>
            </a:r>
            <a:endParaRPr sz="1400">
              <a:solidFill>
                <a:srgbClr val="000000"/>
              </a:solidFill>
            </a:endParaRPr>
          </a:p>
          <a:p>
            <a:pPr indent="0" lvl="0" marL="0" rtl="0" algn="l">
              <a:lnSpc>
                <a:spcPct val="95000"/>
              </a:lnSpc>
              <a:spcBef>
                <a:spcPts val="1200"/>
              </a:spcBef>
              <a:spcAft>
                <a:spcPts val="0"/>
              </a:spcAft>
              <a:buNone/>
            </a:pPr>
            <a:r>
              <a:rPr b="1" lang="en" sz="1400">
                <a:solidFill>
                  <a:srgbClr val="000000"/>
                </a:solidFill>
              </a:rPr>
              <a:t>Methodology</a:t>
            </a:r>
            <a:endParaRPr b="1" sz="1400">
              <a:solidFill>
                <a:srgbClr val="000000"/>
              </a:solidFill>
            </a:endParaRPr>
          </a:p>
          <a:p>
            <a:pPr indent="-317500" lvl="0" marL="457200" rtl="0" algn="l">
              <a:lnSpc>
                <a:spcPct val="95000"/>
              </a:lnSpc>
              <a:spcBef>
                <a:spcPts val="1200"/>
              </a:spcBef>
              <a:spcAft>
                <a:spcPts val="0"/>
              </a:spcAft>
              <a:buClr>
                <a:srgbClr val="000000"/>
              </a:buClr>
              <a:buSzPts val="1400"/>
              <a:buFont typeface="Proxima Nova"/>
              <a:buChar char="●"/>
            </a:pPr>
            <a:r>
              <a:rPr lang="en" sz="1400">
                <a:solidFill>
                  <a:srgbClr val="000000"/>
                </a:solidFill>
              </a:rPr>
              <a:t>Applied 8-bit quantization with mixed-precision for outliers, compared to 16-bit baselines.</a:t>
            </a:r>
            <a:endParaRPr sz="1400">
              <a:solidFill>
                <a:srgbClr val="000000"/>
              </a:solidFill>
            </a:endParaRPr>
          </a:p>
          <a:p>
            <a:pPr indent="0" lvl="0" marL="0" rtl="0" algn="l">
              <a:lnSpc>
                <a:spcPct val="95000"/>
              </a:lnSpc>
              <a:spcBef>
                <a:spcPts val="1200"/>
              </a:spcBef>
              <a:spcAft>
                <a:spcPts val="0"/>
              </a:spcAft>
              <a:buNone/>
            </a:pPr>
            <a:r>
              <a:rPr b="1" lang="en" sz="1400">
                <a:solidFill>
                  <a:srgbClr val="000000"/>
                </a:solidFill>
              </a:rPr>
              <a:t>Metrics</a:t>
            </a:r>
            <a:endParaRPr b="1" sz="1400">
              <a:solidFill>
                <a:srgbClr val="000000"/>
              </a:solidFill>
            </a:endParaRPr>
          </a:p>
          <a:p>
            <a:pPr indent="-317500" lvl="0" marL="457200" rtl="0" algn="l">
              <a:lnSpc>
                <a:spcPct val="95000"/>
              </a:lnSpc>
              <a:spcBef>
                <a:spcPts val="1200"/>
              </a:spcBef>
              <a:spcAft>
                <a:spcPts val="0"/>
              </a:spcAft>
              <a:buClr>
                <a:srgbClr val="000000"/>
              </a:buClr>
              <a:buSzPts val="1400"/>
              <a:buFont typeface="Arial"/>
              <a:buChar char="●"/>
            </a:pPr>
            <a:r>
              <a:rPr lang="en" sz="1400">
                <a:solidFill>
                  <a:srgbClr val="000000"/>
                </a:solidFill>
              </a:rPr>
              <a:t>Perplexity for accuracy</a:t>
            </a:r>
            <a:endParaRPr sz="1400">
              <a:solidFill>
                <a:srgbClr val="000000"/>
              </a:solidFill>
            </a:endParaRPr>
          </a:p>
          <a:p>
            <a:pPr indent="-317500" lvl="0" marL="457200" rtl="0" algn="l">
              <a:lnSpc>
                <a:spcPct val="95000"/>
              </a:lnSpc>
              <a:spcBef>
                <a:spcPts val="0"/>
              </a:spcBef>
              <a:spcAft>
                <a:spcPts val="0"/>
              </a:spcAft>
              <a:buClr>
                <a:srgbClr val="000000"/>
              </a:buClr>
              <a:buSzPts val="1400"/>
              <a:buFont typeface="Arial"/>
              <a:buChar char="●"/>
            </a:pPr>
            <a:r>
              <a:rPr lang="en" sz="1400">
                <a:solidFill>
                  <a:srgbClr val="000000"/>
                </a:solidFill>
              </a:rPr>
              <a:t>Inference speed (tokens/sec) for performance</a:t>
            </a:r>
            <a:endParaRPr sz="1400">
              <a:solidFill>
                <a:srgbClr val="000000"/>
              </a:solidFill>
            </a:endParaRPr>
          </a:p>
          <a:p>
            <a:pPr indent="-317500" lvl="0" marL="457200" rtl="0" algn="l">
              <a:lnSpc>
                <a:spcPct val="95000"/>
              </a:lnSpc>
              <a:spcBef>
                <a:spcPts val="0"/>
              </a:spcBef>
              <a:spcAft>
                <a:spcPts val="0"/>
              </a:spcAft>
              <a:buClr>
                <a:srgbClr val="000000"/>
              </a:buClr>
              <a:buSzPts val="1400"/>
              <a:buFont typeface="Arial"/>
              <a:buChar char="●"/>
            </a:pPr>
            <a:r>
              <a:rPr lang="en" sz="1400">
                <a:solidFill>
                  <a:srgbClr val="000000"/>
                </a:solidFill>
              </a:rPr>
              <a:t>Memory utilization for GPU efficiency</a:t>
            </a:r>
            <a:endParaRPr sz="1400">
              <a:solidFill>
                <a:srgbClr val="000000"/>
              </a:solidFill>
            </a:endParaRPr>
          </a:p>
          <a:p>
            <a:pPr indent="0" lvl="0" marL="0" rtl="0" algn="l">
              <a:lnSpc>
                <a:spcPct val="95000"/>
              </a:lnSpc>
              <a:spcBef>
                <a:spcPts val="1200"/>
              </a:spcBef>
              <a:spcAft>
                <a:spcPts val="0"/>
              </a:spcAft>
              <a:buNone/>
            </a:pPr>
            <a:r>
              <a:rPr b="1" lang="en" sz="1400">
                <a:solidFill>
                  <a:srgbClr val="000000"/>
                </a:solidFill>
              </a:rPr>
              <a:t>Environment</a:t>
            </a:r>
            <a:endParaRPr b="1" sz="1400">
              <a:solidFill>
                <a:srgbClr val="000000"/>
              </a:solidFill>
            </a:endParaRPr>
          </a:p>
          <a:p>
            <a:pPr indent="-317500" lvl="0" marL="457200" rtl="0" algn="l">
              <a:lnSpc>
                <a:spcPct val="95000"/>
              </a:lnSpc>
              <a:spcBef>
                <a:spcPts val="1200"/>
              </a:spcBef>
              <a:spcAft>
                <a:spcPts val="0"/>
              </a:spcAft>
              <a:buClr>
                <a:srgbClr val="000000"/>
              </a:buClr>
              <a:buSzPts val="1400"/>
              <a:buFont typeface="Proxima Nova"/>
              <a:buChar char="●"/>
            </a:pPr>
            <a:r>
              <a:rPr lang="en" sz="1400">
                <a:solidFill>
                  <a:srgbClr val="000000"/>
                </a:solidFill>
              </a:rPr>
              <a:t>NVIDIA A100 GPU cluster, with single and multi-GPU setups for comprehensive benchmarking.</a:t>
            </a:r>
            <a:endParaRPr sz="1400">
              <a:solidFill>
                <a:srgbClr val="000000"/>
              </a:solidFill>
            </a:endParaRPr>
          </a:p>
          <a:p>
            <a:pPr indent="0" lvl="0" marL="0" rtl="0" algn="l">
              <a:lnSpc>
                <a:spcPct val="95000"/>
              </a:lnSpc>
              <a:spcBef>
                <a:spcPts val="1200"/>
              </a:spcBef>
              <a:spcAft>
                <a:spcPts val="1200"/>
              </a:spcAft>
              <a:buNone/>
            </a:pPr>
            <a:r>
              <a:t/>
            </a:r>
            <a:endParaRPr sz="2100"/>
          </a:p>
        </p:txBody>
      </p:sp>
      <p:sp>
        <p:nvSpPr>
          <p:cNvPr id="141" name="Google Shape;141;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47" name="Google Shape;147;p25"/>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1F1F1F"/>
              </a:buClr>
              <a:buSzPts val="1600"/>
              <a:buChar char="●"/>
            </a:pPr>
            <a:r>
              <a:rPr lang="en" sz="1600">
                <a:solidFill>
                  <a:srgbClr val="1F1F1F"/>
                </a:solidFill>
              </a:rPr>
              <a:t>Maintains perplexity compared to 16-bit precision up to 175B parameters</a:t>
            </a:r>
            <a:endParaRPr sz="1600">
              <a:solidFill>
                <a:srgbClr val="1F1F1F"/>
              </a:solidFill>
            </a:endParaRPr>
          </a:p>
          <a:p>
            <a:pPr indent="-330200" lvl="0" marL="457200" rtl="0" algn="l">
              <a:spcBef>
                <a:spcPts val="0"/>
              </a:spcBef>
              <a:spcAft>
                <a:spcPts val="0"/>
              </a:spcAft>
              <a:buClr>
                <a:srgbClr val="1F1F1F"/>
              </a:buClr>
              <a:buSzPts val="1600"/>
              <a:buChar char="●"/>
            </a:pPr>
            <a:r>
              <a:rPr lang="en" sz="1600">
                <a:solidFill>
                  <a:srgbClr val="1F1F1F"/>
                </a:solidFill>
              </a:rPr>
              <a:t>2x speed in matrix multiplication</a:t>
            </a:r>
            <a:endParaRPr sz="1600">
              <a:solidFill>
                <a:srgbClr val="1F1F1F"/>
              </a:solidFill>
            </a:endParaRPr>
          </a:p>
          <a:p>
            <a:pPr indent="-330200" lvl="0" marL="457200" rtl="0" algn="l">
              <a:spcBef>
                <a:spcPts val="0"/>
              </a:spcBef>
              <a:spcAft>
                <a:spcPts val="0"/>
              </a:spcAft>
              <a:buClr>
                <a:srgbClr val="1F1F1F"/>
              </a:buClr>
              <a:buSzPts val="1600"/>
              <a:buChar char="●"/>
            </a:pPr>
            <a:r>
              <a:rPr lang="en" sz="1600">
                <a:solidFill>
                  <a:srgbClr val="1F1F1F"/>
                </a:solidFill>
              </a:rPr>
              <a:t>Nearly the same per-token generation speed compared to 16-bit models</a:t>
            </a:r>
            <a:endParaRPr sz="1600">
              <a:solidFill>
                <a:srgbClr val="1F1F1F"/>
              </a:solidFill>
            </a:endParaRPr>
          </a:p>
        </p:txBody>
      </p:sp>
      <p:pic>
        <p:nvPicPr>
          <p:cNvPr id="148" name="Google Shape;148;p25"/>
          <p:cNvPicPr preferRelativeResize="0"/>
          <p:nvPr/>
        </p:nvPicPr>
        <p:blipFill>
          <a:blip r:embed="rId3">
            <a:alphaModFix/>
          </a:blip>
          <a:stretch>
            <a:fillRect/>
          </a:stretch>
        </p:blipFill>
        <p:spPr>
          <a:xfrm>
            <a:off x="708450" y="2104101"/>
            <a:ext cx="7727099" cy="2827725"/>
          </a:xfrm>
          <a:prstGeom prst="rect">
            <a:avLst/>
          </a:prstGeom>
          <a:noFill/>
          <a:ln>
            <a:noFill/>
          </a:ln>
        </p:spPr>
      </p:pic>
      <p:sp>
        <p:nvSpPr>
          <p:cNvPr id="149" name="Google Shape;14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55" name="Google Shape;155;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6" name="Google Shape;156;p26"/>
          <p:cNvPicPr preferRelativeResize="0"/>
          <p:nvPr/>
        </p:nvPicPr>
        <p:blipFill>
          <a:blip r:embed="rId3">
            <a:alphaModFix/>
          </a:blip>
          <a:stretch>
            <a:fillRect/>
          </a:stretch>
        </p:blipFill>
        <p:spPr>
          <a:xfrm>
            <a:off x="152400" y="1937475"/>
            <a:ext cx="8839199" cy="218510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and Future Work</a:t>
            </a:r>
            <a:endParaRPr/>
          </a:p>
        </p:txBody>
      </p:sp>
      <p:sp>
        <p:nvSpPr>
          <p:cNvPr id="162" name="Google Shape;16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700">
                <a:solidFill>
                  <a:srgbClr val="000000"/>
                </a:solidFill>
              </a:rPr>
              <a:t>Current Limitations</a:t>
            </a:r>
            <a:endParaRPr b="1" sz="1700">
              <a:solidFill>
                <a:srgbClr val="000000"/>
              </a:solidFill>
            </a:endParaRPr>
          </a:p>
          <a:p>
            <a:pPr indent="-336550" lvl="0" marL="457200" rtl="0" algn="l">
              <a:spcBef>
                <a:spcPts val="1200"/>
              </a:spcBef>
              <a:spcAft>
                <a:spcPts val="0"/>
              </a:spcAft>
              <a:buClr>
                <a:srgbClr val="000000"/>
              </a:buClr>
              <a:buSzPts val="1700"/>
              <a:buFont typeface="Proxima Nova"/>
              <a:buChar char="●"/>
            </a:pPr>
            <a:r>
              <a:rPr lang="en" sz="1700">
                <a:solidFill>
                  <a:srgbClr val="000000"/>
                </a:solidFill>
              </a:rPr>
              <a:t>Limited speed gains for models under 6.7B parameters</a:t>
            </a:r>
            <a:endParaRPr sz="1700">
              <a:solidFill>
                <a:srgbClr val="000000"/>
              </a:solidFill>
            </a:endParaRPr>
          </a:p>
          <a:p>
            <a:pPr indent="-336550" lvl="0" marL="457200" rtl="0" algn="l">
              <a:spcBef>
                <a:spcPts val="0"/>
              </a:spcBef>
              <a:spcAft>
                <a:spcPts val="0"/>
              </a:spcAft>
              <a:buClr>
                <a:srgbClr val="000000"/>
              </a:buClr>
              <a:buSzPts val="1700"/>
              <a:buFont typeface="Proxima Nova"/>
              <a:buChar char="●"/>
            </a:pPr>
            <a:r>
              <a:rPr lang="en" sz="1700">
                <a:solidFill>
                  <a:srgbClr val="000000"/>
                </a:solidFill>
              </a:rPr>
              <a:t>Accuracy depends on efficient outlier detection</a:t>
            </a:r>
            <a:endParaRPr sz="1700">
              <a:solidFill>
                <a:srgbClr val="000000"/>
              </a:solidFill>
            </a:endParaRPr>
          </a:p>
          <a:p>
            <a:pPr indent="-336550" lvl="0" marL="457200" rtl="0" algn="l">
              <a:spcBef>
                <a:spcPts val="0"/>
              </a:spcBef>
              <a:spcAft>
                <a:spcPts val="0"/>
              </a:spcAft>
              <a:buClr>
                <a:srgbClr val="000000"/>
              </a:buClr>
              <a:buSzPts val="1700"/>
              <a:buFont typeface="Proxima Nova"/>
              <a:buChar char="●"/>
            </a:pPr>
            <a:r>
              <a:rPr lang="en" sz="1700">
                <a:solidFill>
                  <a:srgbClr val="000000"/>
                </a:solidFill>
              </a:rPr>
              <a:t>Currently applicable to inference only, not training</a:t>
            </a:r>
            <a:endParaRPr sz="1700">
              <a:solidFill>
                <a:srgbClr val="000000"/>
              </a:solidFill>
            </a:endParaRPr>
          </a:p>
          <a:p>
            <a:pPr indent="0" lvl="0" marL="0" rtl="0" algn="l">
              <a:spcBef>
                <a:spcPts val="1200"/>
              </a:spcBef>
              <a:spcAft>
                <a:spcPts val="0"/>
              </a:spcAft>
              <a:buNone/>
            </a:pPr>
            <a:r>
              <a:rPr b="1" lang="en" sz="1700">
                <a:solidFill>
                  <a:srgbClr val="000000"/>
                </a:solidFill>
              </a:rPr>
              <a:t>Future Directions</a:t>
            </a:r>
            <a:endParaRPr b="1" sz="1700">
              <a:solidFill>
                <a:srgbClr val="000000"/>
              </a:solidFill>
            </a:endParaRPr>
          </a:p>
          <a:p>
            <a:pPr indent="-336550" lvl="0" marL="457200" rtl="0" algn="l">
              <a:spcBef>
                <a:spcPts val="1200"/>
              </a:spcBef>
              <a:spcAft>
                <a:spcPts val="0"/>
              </a:spcAft>
              <a:buClr>
                <a:srgbClr val="000000"/>
              </a:buClr>
              <a:buSzPts val="1700"/>
              <a:buFont typeface="Proxima Nova"/>
              <a:buChar char="●"/>
            </a:pPr>
            <a:r>
              <a:rPr lang="en" sz="1700">
                <a:solidFill>
                  <a:srgbClr val="000000"/>
                </a:solidFill>
              </a:rPr>
              <a:t>Optimize CUDA kernels to improve speed across all model sizes</a:t>
            </a:r>
            <a:endParaRPr sz="1700">
              <a:solidFill>
                <a:srgbClr val="000000"/>
              </a:solidFill>
            </a:endParaRPr>
          </a:p>
          <a:p>
            <a:pPr indent="-336550" lvl="0" marL="457200" rtl="0" algn="l">
              <a:spcBef>
                <a:spcPts val="0"/>
              </a:spcBef>
              <a:spcAft>
                <a:spcPts val="0"/>
              </a:spcAft>
              <a:buClr>
                <a:srgbClr val="000000"/>
              </a:buClr>
              <a:buSzPts val="1700"/>
              <a:buFont typeface="Proxima Nova"/>
              <a:buChar char="●"/>
            </a:pPr>
            <a:r>
              <a:rPr lang="en" sz="1700">
                <a:solidFill>
                  <a:srgbClr val="000000"/>
                </a:solidFill>
              </a:rPr>
              <a:t>Explore FP8 quantization for a balance between precision and efficiency</a:t>
            </a:r>
            <a:endParaRPr sz="1700">
              <a:solidFill>
                <a:srgbClr val="000000"/>
              </a:solidFill>
            </a:endParaRPr>
          </a:p>
          <a:p>
            <a:pPr indent="-336550" lvl="0" marL="457200" rtl="0" algn="l">
              <a:spcBef>
                <a:spcPts val="0"/>
              </a:spcBef>
              <a:spcAft>
                <a:spcPts val="0"/>
              </a:spcAft>
              <a:buClr>
                <a:srgbClr val="000000"/>
              </a:buClr>
              <a:buSzPts val="1700"/>
              <a:buFont typeface="Proxima Nova"/>
              <a:buChar char="●"/>
            </a:pPr>
            <a:r>
              <a:rPr lang="en" sz="1700">
                <a:solidFill>
                  <a:srgbClr val="000000"/>
                </a:solidFill>
              </a:rPr>
              <a:t>Investigate methods to extend LLM.int8() for training large models</a:t>
            </a:r>
            <a:endParaRPr sz="1700">
              <a:solidFill>
                <a:srgbClr val="000000"/>
              </a:solidFill>
            </a:endParaRPr>
          </a:p>
          <a:p>
            <a:pPr indent="0" lvl="0" marL="0" rtl="0" algn="l">
              <a:spcBef>
                <a:spcPts val="1200"/>
              </a:spcBef>
              <a:spcAft>
                <a:spcPts val="1200"/>
              </a:spcAft>
              <a:buNone/>
            </a:pPr>
            <a:r>
              <a:t/>
            </a:r>
            <a:endParaRPr sz="2400"/>
          </a:p>
        </p:txBody>
      </p:sp>
      <p:sp>
        <p:nvSpPr>
          <p:cNvPr id="163" name="Google Shape;16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780"/>
              <a:t>AWQ: Activation-aware Weight Quantization for On-Device LLM Compression and Acceleration</a:t>
            </a:r>
            <a:r>
              <a:rPr lang="en" sz="4180"/>
              <a:t> </a:t>
            </a:r>
            <a:endParaRPr sz="4180"/>
          </a:p>
        </p:txBody>
      </p:sp>
      <p:sp>
        <p:nvSpPr>
          <p:cNvPr id="169" name="Google Shape;169;p28"/>
          <p:cNvSpPr txBox="1"/>
          <p:nvPr>
            <p:ph idx="1" type="subTitle"/>
          </p:nvPr>
        </p:nvSpPr>
        <p:spPr>
          <a:xfrm>
            <a:off x="311700" y="2993075"/>
            <a:ext cx="8520600" cy="17415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MIT, Shanghai Jiao Tong University, NVIDIA, Tsinghua University, MIT-IBM Watson AI Lab, UMass Amherst</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a:t>MLSys'24 Best Paper</a:t>
            </a:r>
            <a:endParaRPr b="1"/>
          </a:p>
          <a:p>
            <a:pPr indent="0" lvl="0" marL="0" rtl="0" algn="ctr">
              <a:spcBef>
                <a:spcPts val="0"/>
              </a:spcBef>
              <a:spcAft>
                <a:spcPts val="0"/>
              </a:spcAft>
              <a:buNone/>
            </a:pPr>
            <a:r>
              <a:t/>
            </a:r>
            <a:endParaRPr/>
          </a:p>
          <a:p>
            <a:pPr indent="0" lvl="0" marL="0" rtl="0" algn="ctr">
              <a:spcBef>
                <a:spcPts val="0"/>
              </a:spcBef>
              <a:spcAft>
                <a:spcPts val="0"/>
              </a:spcAft>
              <a:buNone/>
            </a:pPr>
            <a:r>
              <a:rPr lang="en"/>
              <a:t>Presented by: Arijus Trakymas</a:t>
            </a:r>
            <a:endParaRPr/>
          </a:p>
        </p:txBody>
      </p:sp>
      <p:sp>
        <p:nvSpPr>
          <p:cNvPr id="170" name="Google Shape;17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216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 Large Language Models are expensive</a:t>
            </a:r>
            <a:endParaRPr/>
          </a:p>
        </p:txBody>
      </p:sp>
      <p:sp>
        <p:nvSpPr>
          <p:cNvPr id="176" name="Google Shape;17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Model sizes are exploding, hardware is being outpaced</a:t>
            </a:r>
            <a:endParaRPr/>
          </a:p>
          <a:p>
            <a:pPr indent="-342900" lvl="0" marL="457200" rtl="0" algn="l">
              <a:spcBef>
                <a:spcPts val="0"/>
              </a:spcBef>
              <a:spcAft>
                <a:spcPts val="0"/>
              </a:spcAft>
              <a:buSzPts val="1800"/>
              <a:buChar char="-"/>
            </a:pPr>
            <a:r>
              <a:rPr lang="en"/>
              <a:t>Need for compression methods &amp; efficient way to run LLMs</a:t>
            </a:r>
            <a:endParaRPr/>
          </a:p>
          <a:p>
            <a:pPr indent="-342900" lvl="0" marL="457200" rtl="0" algn="l">
              <a:spcBef>
                <a:spcPts val="0"/>
              </a:spcBef>
              <a:spcAft>
                <a:spcPts val="0"/>
              </a:spcAft>
              <a:buSzPts val="1800"/>
              <a:buChar char="-"/>
            </a:pPr>
            <a:r>
              <a:rPr lang="en"/>
              <a:t>High cost to run LLM</a:t>
            </a:r>
            <a:endParaRPr/>
          </a:p>
          <a:p>
            <a:pPr indent="-317500" lvl="1" marL="914400" rtl="0" algn="l">
              <a:spcBef>
                <a:spcPts val="0"/>
              </a:spcBef>
              <a:spcAft>
                <a:spcPts val="0"/>
              </a:spcAft>
              <a:buSzPts val="1400"/>
              <a:buChar char="-"/>
            </a:pPr>
            <a:r>
              <a:rPr lang="en"/>
              <a:t>GPT-3 w/ 175B requires 360GB (FP16)</a:t>
            </a:r>
            <a:endParaRPr/>
          </a:p>
        </p:txBody>
      </p:sp>
      <p:pic>
        <p:nvPicPr>
          <p:cNvPr id="177" name="Google Shape;177;p29"/>
          <p:cNvPicPr preferRelativeResize="0"/>
          <p:nvPr/>
        </p:nvPicPr>
        <p:blipFill>
          <a:blip r:embed="rId3">
            <a:alphaModFix/>
          </a:blip>
          <a:stretch>
            <a:fillRect/>
          </a:stretch>
        </p:blipFill>
        <p:spPr>
          <a:xfrm>
            <a:off x="1180512" y="2590825"/>
            <a:ext cx="6782976" cy="2295225"/>
          </a:xfrm>
          <a:prstGeom prst="rect">
            <a:avLst/>
          </a:prstGeom>
          <a:noFill/>
          <a:ln>
            <a:noFill/>
          </a:ln>
        </p:spPr>
      </p:pic>
      <p:sp>
        <p:nvSpPr>
          <p:cNvPr id="178" name="Google Shape;178;p29"/>
          <p:cNvSpPr txBox="1"/>
          <p:nvPr/>
        </p:nvSpPr>
        <p:spPr>
          <a:xfrm>
            <a:off x="57600" y="4663700"/>
            <a:ext cx="443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2"/>
                </a:solidFill>
              </a:rPr>
              <a:t>[</a:t>
            </a:r>
            <a:r>
              <a:rPr lang="en" sz="1500" u="sng">
                <a:solidFill>
                  <a:schemeClr val="hlink"/>
                </a:solidFill>
                <a:hlinkClick r:id="rId4"/>
              </a:rPr>
              <a:t>1</a:t>
            </a:r>
            <a:r>
              <a:rPr lang="en" sz="1500">
                <a:solidFill>
                  <a:schemeClr val="dk2"/>
                </a:solidFill>
              </a:rPr>
              <a:t>]</a:t>
            </a:r>
            <a:endParaRPr sz="1500">
              <a:solidFill>
                <a:schemeClr val="dk2"/>
              </a:solidFill>
            </a:endParaRPr>
          </a:p>
        </p:txBody>
      </p:sp>
      <p:sp>
        <p:nvSpPr>
          <p:cNvPr id="179" name="Google Shape;17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 Quantization</a:t>
            </a:r>
            <a:endParaRPr/>
          </a:p>
        </p:txBody>
      </p:sp>
      <p:sp>
        <p:nvSpPr>
          <p:cNvPr id="185" name="Google Shape;185;p30"/>
          <p:cNvSpPr txBox="1"/>
          <p:nvPr>
            <p:ph idx="1" type="body"/>
          </p:nvPr>
        </p:nvSpPr>
        <p:spPr>
          <a:xfrm>
            <a:off x="311700" y="1152475"/>
            <a:ext cx="8520600" cy="109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Quantization</a:t>
            </a:r>
            <a:endParaRPr/>
          </a:p>
          <a:p>
            <a:pPr indent="-317500" lvl="1" marL="914400" rtl="0" algn="l">
              <a:spcBef>
                <a:spcPts val="0"/>
              </a:spcBef>
              <a:spcAft>
                <a:spcPts val="0"/>
              </a:spcAft>
              <a:buSzPts val="1400"/>
              <a:buChar char="-"/>
            </a:pPr>
            <a:r>
              <a:rPr i="1" lang="en"/>
              <a:t>process of mapping input values from a large set to output values in a smaller set</a:t>
            </a:r>
            <a:endParaRPr/>
          </a:p>
          <a:p>
            <a:pPr indent="-342900" lvl="0" marL="457200" rtl="0" algn="l">
              <a:spcBef>
                <a:spcPts val="0"/>
              </a:spcBef>
              <a:spcAft>
                <a:spcPts val="0"/>
              </a:spcAft>
              <a:buSzPts val="1800"/>
              <a:buChar char="-"/>
            </a:pPr>
            <a:r>
              <a:rPr lang="en"/>
              <a:t>Lowers bit width which improves efficiency</a:t>
            </a:r>
            <a:endParaRPr/>
          </a:p>
        </p:txBody>
      </p:sp>
      <p:sp>
        <p:nvSpPr>
          <p:cNvPr id="186" name="Google Shape;186;p30"/>
          <p:cNvSpPr txBox="1"/>
          <p:nvPr/>
        </p:nvSpPr>
        <p:spPr>
          <a:xfrm>
            <a:off x="43650" y="4674575"/>
            <a:ext cx="79005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rPr>
              <a:t>[</a:t>
            </a:r>
            <a:r>
              <a:rPr lang="en" sz="1500" u="sng">
                <a:solidFill>
                  <a:schemeClr val="hlink"/>
                </a:solidFill>
                <a:hlinkClick r:id="rId3"/>
              </a:rPr>
              <a:t>1</a:t>
            </a:r>
            <a:r>
              <a:rPr lang="en" sz="1500">
                <a:solidFill>
                  <a:schemeClr val="dk2"/>
                </a:solidFill>
              </a:rPr>
              <a:t>], [</a:t>
            </a:r>
            <a:r>
              <a:rPr lang="en" sz="1500" u="sng">
                <a:solidFill>
                  <a:schemeClr val="hlink"/>
                </a:solidFill>
                <a:hlinkClick r:id="rId4"/>
              </a:rPr>
              <a:t>2</a:t>
            </a:r>
            <a:r>
              <a:rPr lang="en" sz="1500">
                <a:solidFill>
                  <a:schemeClr val="dk2"/>
                </a:solidFill>
              </a:rPr>
              <a:t>]</a:t>
            </a:r>
            <a:endParaRPr sz="1500">
              <a:solidFill>
                <a:schemeClr val="dk2"/>
              </a:solidFill>
            </a:endParaRPr>
          </a:p>
        </p:txBody>
      </p:sp>
      <p:pic>
        <p:nvPicPr>
          <p:cNvPr id="187" name="Google Shape;187;p30"/>
          <p:cNvPicPr preferRelativeResize="0"/>
          <p:nvPr/>
        </p:nvPicPr>
        <p:blipFill>
          <a:blip r:embed="rId5">
            <a:alphaModFix/>
          </a:blip>
          <a:stretch>
            <a:fillRect/>
          </a:stretch>
        </p:blipFill>
        <p:spPr>
          <a:xfrm>
            <a:off x="737238" y="2251500"/>
            <a:ext cx="2813925" cy="2011125"/>
          </a:xfrm>
          <a:prstGeom prst="rect">
            <a:avLst/>
          </a:prstGeom>
          <a:noFill/>
          <a:ln>
            <a:noFill/>
          </a:ln>
        </p:spPr>
      </p:pic>
      <p:pic>
        <p:nvPicPr>
          <p:cNvPr id="188" name="Google Shape;188;p30"/>
          <p:cNvPicPr preferRelativeResize="0"/>
          <p:nvPr/>
        </p:nvPicPr>
        <p:blipFill>
          <a:blip r:embed="rId6">
            <a:alphaModFix/>
          </a:blip>
          <a:stretch>
            <a:fillRect/>
          </a:stretch>
        </p:blipFill>
        <p:spPr>
          <a:xfrm>
            <a:off x="3734800" y="2386125"/>
            <a:ext cx="5246075" cy="1382572"/>
          </a:xfrm>
          <a:prstGeom prst="rect">
            <a:avLst/>
          </a:prstGeom>
          <a:noFill/>
          <a:ln>
            <a:noFill/>
          </a:ln>
        </p:spPr>
      </p:pic>
      <p:sp>
        <p:nvSpPr>
          <p:cNvPr id="189" name="Google Shape;189;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 Mixed precision approach</a:t>
            </a:r>
            <a:endParaRPr/>
          </a:p>
        </p:txBody>
      </p:sp>
      <p:sp>
        <p:nvSpPr>
          <p:cNvPr id="195" name="Google Shape;195;p31"/>
          <p:cNvSpPr txBox="1"/>
          <p:nvPr>
            <p:ph idx="1" type="body"/>
          </p:nvPr>
        </p:nvSpPr>
        <p:spPr>
          <a:xfrm>
            <a:off x="311700" y="9238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Quantizing all weights leads to performance loss</a:t>
            </a:r>
            <a:endParaRPr/>
          </a:p>
          <a:p>
            <a:pPr indent="-342900" lvl="0" marL="457200" rtl="0" algn="l">
              <a:spcBef>
                <a:spcPts val="0"/>
              </a:spcBef>
              <a:spcAft>
                <a:spcPts val="0"/>
              </a:spcAft>
              <a:buSzPts val="1800"/>
              <a:buChar char="-"/>
            </a:pPr>
            <a:r>
              <a:rPr lang="en"/>
              <a:t>Can skip quantization of salient weights to boost performance</a:t>
            </a:r>
            <a:endParaRPr/>
          </a:p>
          <a:p>
            <a:pPr indent="-342900" lvl="0" marL="457200" rtl="0" algn="l">
              <a:spcBef>
                <a:spcPts val="0"/>
              </a:spcBef>
              <a:spcAft>
                <a:spcPts val="0"/>
              </a:spcAft>
              <a:buSzPts val="1800"/>
              <a:buChar char="-"/>
            </a:pPr>
            <a:r>
              <a:rPr lang="en"/>
              <a:t>How to select salient weights?</a:t>
            </a:r>
            <a:endParaRPr/>
          </a:p>
          <a:p>
            <a:pPr indent="-342900" lvl="0" marL="457200" rtl="0" algn="l">
              <a:spcBef>
                <a:spcPts val="0"/>
              </a:spcBef>
              <a:spcAft>
                <a:spcPts val="0"/>
              </a:spcAft>
              <a:buSzPts val="1800"/>
              <a:buChar char="-"/>
            </a:pPr>
            <a:r>
              <a:rPr b="1" lang="en"/>
              <a:t>Selecting weights by activation </a:t>
            </a:r>
            <a:r>
              <a:rPr b="1" lang="en"/>
              <a:t>magnitude boosts performance</a:t>
            </a:r>
            <a:endParaRPr/>
          </a:p>
          <a:p>
            <a:pPr indent="-342900" lvl="0" marL="457200" rtl="0" algn="l">
              <a:spcBef>
                <a:spcPts val="0"/>
              </a:spcBef>
              <a:spcAft>
                <a:spcPts val="0"/>
              </a:spcAft>
              <a:buSzPts val="1800"/>
              <a:buChar char="-"/>
            </a:pPr>
            <a:r>
              <a:rPr lang="en"/>
              <a:t>How to avoid mixed precision weights?</a:t>
            </a:r>
            <a:endParaRPr/>
          </a:p>
        </p:txBody>
      </p:sp>
      <p:pic>
        <p:nvPicPr>
          <p:cNvPr id="196" name="Google Shape;196;p31"/>
          <p:cNvPicPr preferRelativeResize="0"/>
          <p:nvPr/>
        </p:nvPicPr>
        <p:blipFill>
          <a:blip r:embed="rId3">
            <a:alphaModFix/>
          </a:blip>
          <a:stretch>
            <a:fillRect/>
          </a:stretch>
        </p:blipFill>
        <p:spPr>
          <a:xfrm>
            <a:off x="4335722" y="2743900"/>
            <a:ext cx="3539899" cy="2344499"/>
          </a:xfrm>
          <a:prstGeom prst="rect">
            <a:avLst/>
          </a:prstGeom>
          <a:noFill/>
          <a:ln>
            <a:noFill/>
          </a:ln>
        </p:spPr>
      </p:pic>
      <p:pic>
        <p:nvPicPr>
          <p:cNvPr id="197" name="Google Shape;197;p31"/>
          <p:cNvPicPr preferRelativeResize="0"/>
          <p:nvPr/>
        </p:nvPicPr>
        <p:blipFill>
          <a:blip r:embed="rId4">
            <a:alphaModFix/>
          </a:blip>
          <a:stretch>
            <a:fillRect/>
          </a:stretch>
        </p:blipFill>
        <p:spPr>
          <a:xfrm>
            <a:off x="1014850" y="2588225"/>
            <a:ext cx="2516976" cy="2503450"/>
          </a:xfrm>
          <a:prstGeom prst="rect">
            <a:avLst/>
          </a:prstGeom>
          <a:noFill/>
          <a:ln>
            <a:noFill/>
          </a:ln>
        </p:spPr>
      </p:pic>
      <p:sp>
        <p:nvSpPr>
          <p:cNvPr id="198" name="Google Shape;19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700">
                <a:solidFill>
                  <a:srgbClr val="000000"/>
                </a:solidFill>
              </a:rPr>
              <a:t>LLMs are demanding</a:t>
            </a:r>
            <a:endParaRPr b="1" sz="1700">
              <a:solidFill>
                <a:srgbClr val="000000"/>
              </a:solidFill>
            </a:endParaRPr>
          </a:p>
          <a:p>
            <a:pPr indent="-336550" lvl="0" marL="457200" rtl="0" algn="l">
              <a:spcBef>
                <a:spcPts val="1200"/>
              </a:spcBef>
              <a:spcAft>
                <a:spcPts val="0"/>
              </a:spcAft>
              <a:buClr>
                <a:srgbClr val="000000"/>
              </a:buClr>
              <a:buSzPts val="1700"/>
              <a:buFont typeface="Proxima Nova"/>
              <a:buChar char="●"/>
            </a:pPr>
            <a:r>
              <a:rPr lang="en" sz="1700">
                <a:solidFill>
                  <a:srgbClr val="000000"/>
                </a:solidFill>
              </a:rPr>
              <a:t>Require substantial memory, often beyond consumer GPUs</a:t>
            </a:r>
            <a:endParaRPr sz="1700">
              <a:solidFill>
                <a:srgbClr val="000000"/>
              </a:solidFill>
            </a:endParaRPr>
          </a:p>
          <a:p>
            <a:pPr indent="-336550" lvl="0" marL="457200" rtl="0" algn="l">
              <a:spcBef>
                <a:spcPts val="0"/>
              </a:spcBef>
              <a:spcAft>
                <a:spcPts val="0"/>
              </a:spcAft>
              <a:buClr>
                <a:srgbClr val="000000"/>
              </a:buClr>
              <a:buSzPts val="1700"/>
              <a:buFont typeface="Proxima Nova"/>
              <a:buChar char="●"/>
            </a:pPr>
            <a:r>
              <a:rPr lang="en" sz="1700">
                <a:solidFill>
                  <a:srgbClr val="000000"/>
                </a:solidFill>
              </a:rPr>
              <a:t>Current 8-bit quantization methods save memory but degrade performance as model size grows</a:t>
            </a:r>
            <a:endParaRPr sz="1700">
              <a:solidFill>
                <a:srgbClr val="000000"/>
              </a:solidFill>
            </a:endParaRPr>
          </a:p>
          <a:p>
            <a:pPr indent="0" lvl="0" marL="0" rtl="0" algn="l">
              <a:spcBef>
                <a:spcPts val="1200"/>
              </a:spcBef>
              <a:spcAft>
                <a:spcPts val="0"/>
              </a:spcAft>
              <a:buNone/>
            </a:pPr>
            <a:r>
              <a:rPr b="1" lang="en" sz="1700">
                <a:solidFill>
                  <a:srgbClr val="000000"/>
                </a:solidFill>
              </a:rPr>
              <a:t>Goal of this paper</a:t>
            </a:r>
            <a:endParaRPr b="1" sz="1700">
              <a:solidFill>
                <a:srgbClr val="000000"/>
              </a:solidFill>
            </a:endParaRPr>
          </a:p>
          <a:p>
            <a:pPr indent="-336550" lvl="0" marL="457200" rtl="0" algn="l">
              <a:spcBef>
                <a:spcPts val="1200"/>
              </a:spcBef>
              <a:spcAft>
                <a:spcPts val="0"/>
              </a:spcAft>
              <a:buClr>
                <a:srgbClr val="000000"/>
              </a:buClr>
              <a:buSzPts val="1700"/>
              <a:buFont typeface="Proxima Nova"/>
              <a:buChar char="●"/>
            </a:pPr>
            <a:r>
              <a:rPr lang="en" sz="1700">
                <a:solidFill>
                  <a:srgbClr val="000000"/>
                </a:solidFill>
              </a:rPr>
              <a:t>Develop an 8-bit quantization method that:</a:t>
            </a:r>
            <a:endParaRPr sz="1700">
              <a:solidFill>
                <a:srgbClr val="000000"/>
              </a:solidFill>
            </a:endParaRPr>
          </a:p>
          <a:p>
            <a:pPr indent="-336550" lvl="1" marL="914400" rtl="0" algn="l">
              <a:spcBef>
                <a:spcPts val="0"/>
              </a:spcBef>
              <a:spcAft>
                <a:spcPts val="0"/>
              </a:spcAft>
              <a:buClr>
                <a:srgbClr val="000000"/>
              </a:buClr>
              <a:buSzPts val="1700"/>
              <a:buFont typeface="Proxima Nova"/>
              <a:buChar char="○"/>
            </a:pPr>
            <a:r>
              <a:rPr lang="en" sz="1700">
                <a:solidFill>
                  <a:srgbClr val="000000"/>
                </a:solidFill>
              </a:rPr>
              <a:t>Reduces memory requirements</a:t>
            </a:r>
            <a:endParaRPr sz="1700">
              <a:solidFill>
                <a:srgbClr val="000000"/>
              </a:solidFill>
            </a:endParaRPr>
          </a:p>
          <a:p>
            <a:pPr indent="-336550" lvl="1" marL="914400" rtl="0" algn="l">
              <a:spcBef>
                <a:spcPts val="0"/>
              </a:spcBef>
              <a:spcAft>
                <a:spcPts val="0"/>
              </a:spcAft>
              <a:buClr>
                <a:srgbClr val="000000"/>
              </a:buClr>
              <a:buSzPts val="1700"/>
              <a:buFont typeface="Arial"/>
              <a:buChar char="○"/>
            </a:pPr>
            <a:r>
              <a:rPr lang="en" sz="1700">
                <a:solidFill>
                  <a:srgbClr val="000000"/>
                </a:solidFill>
              </a:rPr>
              <a:t>Maintains accuracy, even at large scales (up to 175B parameters)</a:t>
            </a:r>
            <a:endParaRPr sz="1700">
              <a:solidFill>
                <a:srgbClr val="000000"/>
              </a:solidFill>
            </a:endParaRPr>
          </a:p>
          <a:p>
            <a:pPr indent="0" lvl="0" marL="0" rtl="0" algn="l">
              <a:spcBef>
                <a:spcPts val="1200"/>
              </a:spcBef>
              <a:spcAft>
                <a:spcPts val="1200"/>
              </a:spcAft>
              <a:buNone/>
            </a:pPr>
            <a:r>
              <a:t/>
            </a:r>
            <a:endParaRPr sz="2400"/>
          </a:p>
        </p:txBody>
      </p:sp>
      <p:sp>
        <p:nvSpPr>
          <p:cNvPr id="66" name="Google Shape;6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 Scale up salient weights</a:t>
            </a:r>
            <a:endParaRPr/>
          </a:p>
        </p:txBody>
      </p:sp>
      <p:sp>
        <p:nvSpPr>
          <p:cNvPr id="204" name="Google Shape;204;p32"/>
          <p:cNvSpPr txBox="1"/>
          <p:nvPr>
            <p:ph idx="1" type="body"/>
          </p:nvPr>
        </p:nvSpPr>
        <p:spPr>
          <a:xfrm>
            <a:off x="4641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Need alternative method to reduce </a:t>
            </a:r>
            <a:r>
              <a:rPr lang="en"/>
              <a:t>quantization error</a:t>
            </a:r>
            <a:r>
              <a:rPr lang="en"/>
              <a:t> of salient weight</a:t>
            </a:r>
            <a:endParaRPr/>
          </a:p>
          <a:p>
            <a:pPr indent="-342900" lvl="0" marL="457200" rtl="0" algn="l">
              <a:spcBef>
                <a:spcPts val="0"/>
              </a:spcBef>
              <a:spcAft>
                <a:spcPts val="0"/>
              </a:spcAft>
              <a:buSzPts val="1800"/>
              <a:buChar char="-"/>
            </a:pPr>
            <a:r>
              <a:rPr lang="en"/>
              <a:t>Per-channel scaling</a:t>
            </a:r>
            <a:endParaRPr/>
          </a:p>
          <a:p>
            <a:pPr indent="-342900" lvl="0" marL="457200" rtl="0" algn="l">
              <a:spcBef>
                <a:spcPts val="0"/>
              </a:spcBef>
              <a:spcAft>
                <a:spcPts val="0"/>
              </a:spcAft>
              <a:buSzPts val="1800"/>
              <a:buChar char="-"/>
            </a:pPr>
            <a:r>
              <a:rPr lang="en"/>
              <a:t>Idea</a:t>
            </a:r>
            <a:r>
              <a:rPr lang="en"/>
              <a:t>: we scale up weights and not increase quantization error</a:t>
            </a:r>
            <a:endParaRPr/>
          </a:p>
        </p:txBody>
      </p:sp>
      <p:pic>
        <p:nvPicPr>
          <p:cNvPr id="205" name="Google Shape;205;p32"/>
          <p:cNvPicPr preferRelativeResize="0"/>
          <p:nvPr/>
        </p:nvPicPr>
        <p:blipFill>
          <a:blip r:embed="rId3">
            <a:alphaModFix/>
          </a:blip>
          <a:stretch>
            <a:fillRect/>
          </a:stretch>
        </p:blipFill>
        <p:spPr>
          <a:xfrm>
            <a:off x="2328160" y="2298275"/>
            <a:ext cx="4487675" cy="2653851"/>
          </a:xfrm>
          <a:prstGeom prst="rect">
            <a:avLst/>
          </a:prstGeom>
          <a:noFill/>
          <a:ln>
            <a:noFill/>
          </a:ln>
        </p:spPr>
      </p:pic>
      <p:sp>
        <p:nvSpPr>
          <p:cNvPr id="206" name="Google Shape;206;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 Scale up salient weights</a:t>
            </a:r>
            <a:endParaRPr/>
          </a:p>
        </p:txBody>
      </p:sp>
      <p:pic>
        <p:nvPicPr>
          <p:cNvPr id="212" name="Google Shape;212;p33"/>
          <p:cNvPicPr preferRelativeResize="0"/>
          <p:nvPr/>
        </p:nvPicPr>
        <p:blipFill>
          <a:blip r:embed="rId3">
            <a:alphaModFix/>
          </a:blip>
          <a:stretch>
            <a:fillRect/>
          </a:stretch>
        </p:blipFill>
        <p:spPr>
          <a:xfrm>
            <a:off x="149450" y="1118413"/>
            <a:ext cx="8950951" cy="1215439"/>
          </a:xfrm>
          <a:prstGeom prst="rect">
            <a:avLst/>
          </a:prstGeom>
          <a:noFill/>
          <a:ln>
            <a:noFill/>
          </a:ln>
        </p:spPr>
      </p:pic>
      <p:sp>
        <p:nvSpPr>
          <p:cNvPr id="213" name="Google Shape;213;p33"/>
          <p:cNvSpPr txBox="1"/>
          <p:nvPr/>
        </p:nvSpPr>
        <p:spPr>
          <a:xfrm>
            <a:off x="688700" y="3164725"/>
            <a:ext cx="7349700" cy="1525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Q(w) = quantization error for linear layer y = wx</a:t>
            </a:r>
            <a:endParaRPr sz="1800">
              <a:solidFill>
                <a:schemeClr val="dk2"/>
              </a:solidFill>
            </a:endParaRPr>
          </a:p>
          <a:p>
            <a:pPr indent="-342900" lvl="0" marL="457200" rtl="0" algn="l">
              <a:spcBef>
                <a:spcPts val="0"/>
              </a:spcBef>
              <a:spcAft>
                <a:spcPts val="0"/>
              </a:spcAft>
              <a:buClr>
                <a:schemeClr val="dk2"/>
              </a:buClr>
              <a:buSzPts val="1800"/>
              <a:buChar char="-"/>
            </a:pPr>
            <a:r>
              <a:rPr i="1" lang="en" sz="1800">
                <a:solidFill>
                  <a:schemeClr val="dk2"/>
                </a:solidFill>
              </a:rPr>
              <a:t>N </a:t>
            </a:r>
            <a:r>
              <a:rPr lang="en" sz="1800">
                <a:solidFill>
                  <a:schemeClr val="dk2"/>
                </a:solidFill>
              </a:rPr>
              <a:t>is quantization bits</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Round maps floating point to integer</a:t>
            </a:r>
            <a:endParaRPr sz="1800">
              <a:solidFill>
                <a:schemeClr val="dk2"/>
              </a:solidFill>
            </a:endParaRPr>
          </a:p>
        </p:txBody>
      </p:sp>
      <p:sp>
        <p:nvSpPr>
          <p:cNvPr id="214" name="Google Shape;214;p33"/>
          <p:cNvSpPr txBox="1"/>
          <p:nvPr/>
        </p:nvSpPr>
        <p:spPr>
          <a:xfrm>
            <a:off x="5089375" y="2571750"/>
            <a:ext cx="2223000" cy="6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Quantization </a:t>
            </a:r>
            <a:r>
              <a:rPr lang="en" sz="1800">
                <a:solidFill>
                  <a:schemeClr val="dk2"/>
                </a:solidFill>
              </a:rPr>
              <a:t>scalar</a:t>
            </a:r>
            <a:endParaRPr sz="1800">
              <a:solidFill>
                <a:schemeClr val="dk2"/>
              </a:solidFill>
            </a:endParaRPr>
          </a:p>
        </p:txBody>
      </p:sp>
      <p:cxnSp>
        <p:nvCxnSpPr>
          <p:cNvPr id="215" name="Google Shape;215;p33"/>
          <p:cNvCxnSpPr>
            <a:stCxn id="214" idx="0"/>
          </p:cNvCxnSpPr>
          <p:nvPr/>
        </p:nvCxnSpPr>
        <p:spPr>
          <a:xfrm rot="10800000">
            <a:off x="5270275" y="1961550"/>
            <a:ext cx="930600" cy="610200"/>
          </a:xfrm>
          <a:prstGeom prst="straightConnector1">
            <a:avLst/>
          </a:prstGeom>
          <a:noFill/>
          <a:ln cap="flat" cmpd="sng" w="9525">
            <a:solidFill>
              <a:schemeClr val="dk2"/>
            </a:solidFill>
            <a:prstDash val="solid"/>
            <a:round/>
            <a:headEnd len="med" w="med" type="none"/>
            <a:tailEnd len="med" w="med" type="triangle"/>
          </a:ln>
        </p:spPr>
      </p:cxnSp>
      <p:sp>
        <p:nvSpPr>
          <p:cNvPr id="216" name="Google Shape;216;p33"/>
          <p:cNvSpPr txBox="1"/>
          <p:nvPr/>
        </p:nvSpPr>
        <p:spPr>
          <a:xfrm>
            <a:off x="2105125" y="2532625"/>
            <a:ext cx="2223000" cy="6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Rounds up weights</a:t>
            </a:r>
            <a:endParaRPr sz="1800">
              <a:solidFill>
                <a:schemeClr val="dk2"/>
              </a:solidFill>
            </a:endParaRPr>
          </a:p>
        </p:txBody>
      </p:sp>
      <p:cxnSp>
        <p:nvCxnSpPr>
          <p:cNvPr id="217" name="Google Shape;217;p33"/>
          <p:cNvCxnSpPr>
            <a:stCxn id="216" idx="0"/>
          </p:cNvCxnSpPr>
          <p:nvPr/>
        </p:nvCxnSpPr>
        <p:spPr>
          <a:xfrm flipH="1" rot="10800000">
            <a:off x="3216625" y="2028625"/>
            <a:ext cx="28800" cy="504000"/>
          </a:xfrm>
          <a:prstGeom prst="straightConnector1">
            <a:avLst/>
          </a:prstGeom>
          <a:noFill/>
          <a:ln cap="flat" cmpd="sng" w="9525">
            <a:solidFill>
              <a:schemeClr val="dk2"/>
            </a:solidFill>
            <a:prstDash val="solid"/>
            <a:round/>
            <a:headEnd len="med" w="med" type="none"/>
            <a:tailEnd len="med" w="med" type="triangle"/>
          </a:ln>
        </p:spPr>
      </p:cxnSp>
      <p:sp>
        <p:nvSpPr>
          <p:cNvPr id="218" name="Google Shape;218;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34"/>
          <p:cNvPicPr preferRelativeResize="0"/>
          <p:nvPr/>
        </p:nvPicPr>
        <p:blipFill>
          <a:blip r:embed="rId3">
            <a:alphaModFix/>
          </a:blip>
          <a:stretch>
            <a:fillRect/>
          </a:stretch>
        </p:blipFill>
        <p:spPr>
          <a:xfrm>
            <a:off x="261525" y="1094975"/>
            <a:ext cx="8430264" cy="1176125"/>
          </a:xfrm>
          <a:prstGeom prst="rect">
            <a:avLst/>
          </a:prstGeom>
          <a:noFill/>
          <a:ln>
            <a:noFill/>
          </a:ln>
        </p:spPr>
      </p:pic>
      <p:sp>
        <p:nvSpPr>
          <p:cNvPr id="224" name="Google Shape;22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 Scale up salient weights</a:t>
            </a:r>
            <a:endParaRPr/>
          </a:p>
        </p:txBody>
      </p:sp>
      <p:sp>
        <p:nvSpPr>
          <p:cNvPr id="225" name="Google Shape;225;p34"/>
          <p:cNvSpPr txBox="1"/>
          <p:nvPr/>
        </p:nvSpPr>
        <p:spPr>
          <a:xfrm>
            <a:off x="311700" y="3404950"/>
            <a:ext cx="8380200" cy="1470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Same equation now with scaling factor.</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S</a:t>
            </a:r>
            <a:r>
              <a:rPr lang="en" sz="1800">
                <a:solidFill>
                  <a:schemeClr val="dk2"/>
                </a:solidFill>
              </a:rPr>
              <a:t>caling up results in avg. error of ~ 0.25</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Scaling up single element usually does not change max</a:t>
            </a:r>
            <a:endParaRPr sz="1800">
              <a:solidFill>
                <a:schemeClr val="dk2"/>
              </a:solidFill>
            </a:endParaRPr>
          </a:p>
          <a:p>
            <a:pPr indent="-342900" lvl="0" marL="457200" rtl="0" algn="l">
              <a:spcBef>
                <a:spcPts val="0"/>
              </a:spcBef>
              <a:spcAft>
                <a:spcPts val="0"/>
              </a:spcAft>
              <a:buClr>
                <a:srgbClr val="CC0000"/>
              </a:buClr>
              <a:buSzPts val="1800"/>
              <a:buChar char="-"/>
            </a:pPr>
            <a:r>
              <a:rPr lang="en" sz="1800">
                <a:solidFill>
                  <a:srgbClr val="CC0000"/>
                </a:solidFill>
              </a:rPr>
              <a:t>Therefore delta prime is approximately equal to delta</a:t>
            </a:r>
            <a:endParaRPr sz="1800">
              <a:solidFill>
                <a:srgbClr val="CC0000"/>
              </a:solidFill>
            </a:endParaRPr>
          </a:p>
        </p:txBody>
      </p:sp>
      <p:sp>
        <p:nvSpPr>
          <p:cNvPr id="226" name="Google Shape;226;p34"/>
          <p:cNvSpPr txBox="1"/>
          <p:nvPr/>
        </p:nvSpPr>
        <p:spPr>
          <a:xfrm>
            <a:off x="4240275" y="2623575"/>
            <a:ext cx="2757300" cy="6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Take into account scale</a:t>
            </a:r>
            <a:endParaRPr sz="1800">
              <a:solidFill>
                <a:schemeClr val="dk2"/>
              </a:solidFill>
            </a:endParaRPr>
          </a:p>
        </p:txBody>
      </p:sp>
      <p:cxnSp>
        <p:nvCxnSpPr>
          <p:cNvPr id="227" name="Google Shape;227;p34"/>
          <p:cNvCxnSpPr/>
          <p:nvPr/>
        </p:nvCxnSpPr>
        <p:spPr>
          <a:xfrm flipH="1" rot="10800000">
            <a:off x="5510075" y="1980625"/>
            <a:ext cx="921300" cy="719700"/>
          </a:xfrm>
          <a:prstGeom prst="straightConnector1">
            <a:avLst/>
          </a:prstGeom>
          <a:noFill/>
          <a:ln cap="flat" cmpd="sng" w="9525">
            <a:solidFill>
              <a:schemeClr val="dk2"/>
            </a:solidFill>
            <a:prstDash val="solid"/>
            <a:round/>
            <a:headEnd len="med" w="med" type="none"/>
            <a:tailEnd len="med" w="med" type="triangle"/>
          </a:ln>
        </p:spPr>
      </p:cxnSp>
      <p:sp>
        <p:nvSpPr>
          <p:cNvPr id="228" name="Google Shape;228;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 Scale up salient weights</a:t>
            </a:r>
            <a:endParaRPr/>
          </a:p>
          <a:p>
            <a:pPr indent="0" lvl="0" marL="0" rtl="0" algn="l">
              <a:spcBef>
                <a:spcPts val="0"/>
              </a:spcBef>
              <a:spcAft>
                <a:spcPts val="0"/>
              </a:spcAft>
              <a:buNone/>
            </a:pPr>
            <a:r>
              <a:t/>
            </a:r>
            <a:endParaRPr/>
          </a:p>
        </p:txBody>
      </p:sp>
      <p:sp>
        <p:nvSpPr>
          <p:cNvPr id="234" name="Google Shape;234;p35"/>
          <p:cNvSpPr txBox="1"/>
          <p:nvPr/>
        </p:nvSpPr>
        <p:spPr>
          <a:xfrm>
            <a:off x="688700" y="3404950"/>
            <a:ext cx="7349700" cy="1470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i="1" lang="en" sz="1800">
                <a:solidFill>
                  <a:schemeClr val="dk2"/>
                </a:solidFill>
              </a:rPr>
              <a:t>s</a:t>
            </a:r>
            <a:r>
              <a:rPr i="1" lang="en" sz="1800">
                <a:solidFill>
                  <a:schemeClr val="dk2"/>
                </a:solidFill>
              </a:rPr>
              <a:t> </a:t>
            </a:r>
            <a:r>
              <a:rPr lang="en" sz="1800">
                <a:solidFill>
                  <a:schemeClr val="dk2"/>
                </a:solidFill>
              </a:rPr>
              <a:t>&gt;</a:t>
            </a:r>
            <a:r>
              <a:rPr i="1" lang="en" sz="1800">
                <a:solidFill>
                  <a:schemeClr val="dk2"/>
                </a:solidFill>
              </a:rPr>
              <a:t> </a:t>
            </a:r>
            <a:r>
              <a:rPr lang="en" sz="1800">
                <a:solidFill>
                  <a:schemeClr val="dk2"/>
                </a:solidFill>
              </a:rPr>
              <a:t>1</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Intuition: relative error is smaller for weight </a:t>
            </a:r>
            <a:r>
              <a:rPr i="1" lang="en" sz="1800">
                <a:solidFill>
                  <a:schemeClr val="dk2"/>
                </a:solidFill>
              </a:rPr>
              <a:t>w</a:t>
            </a:r>
            <a:r>
              <a:rPr lang="en" sz="1800">
                <a:solidFill>
                  <a:schemeClr val="dk2"/>
                </a:solidFill>
              </a:rPr>
              <a:t>, assuming </a:t>
            </a:r>
            <a:r>
              <a:rPr i="1" lang="en" sz="1800">
                <a:solidFill>
                  <a:schemeClr val="dk2"/>
                </a:solidFill>
              </a:rPr>
              <a:t>s </a:t>
            </a:r>
            <a:r>
              <a:rPr lang="en" sz="1800">
                <a:solidFill>
                  <a:schemeClr val="dk2"/>
                </a:solidFill>
              </a:rPr>
              <a:t>is not too large</a:t>
            </a:r>
            <a:endParaRPr sz="1800">
              <a:solidFill>
                <a:schemeClr val="dk2"/>
              </a:solidFill>
            </a:endParaRPr>
          </a:p>
        </p:txBody>
      </p:sp>
      <p:sp>
        <p:nvSpPr>
          <p:cNvPr id="235" name="Google Shape;235;p35"/>
          <p:cNvSpPr txBox="1"/>
          <p:nvPr/>
        </p:nvSpPr>
        <p:spPr>
          <a:xfrm>
            <a:off x="6399300" y="3066550"/>
            <a:ext cx="2433000" cy="4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0000"/>
                </a:solidFill>
              </a:rPr>
              <a:t>Dominant error term</a:t>
            </a:r>
            <a:endParaRPr sz="1800">
              <a:solidFill>
                <a:srgbClr val="CC0000"/>
              </a:solidFill>
            </a:endParaRPr>
          </a:p>
        </p:txBody>
      </p:sp>
      <p:pic>
        <p:nvPicPr>
          <p:cNvPr id="236" name="Google Shape;236;p35"/>
          <p:cNvPicPr preferRelativeResize="0"/>
          <p:nvPr/>
        </p:nvPicPr>
        <p:blipFill>
          <a:blip r:embed="rId3">
            <a:alphaModFix/>
          </a:blip>
          <a:stretch>
            <a:fillRect/>
          </a:stretch>
        </p:blipFill>
        <p:spPr>
          <a:xfrm>
            <a:off x="155850" y="1017725"/>
            <a:ext cx="8832300" cy="1998617"/>
          </a:xfrm>
          <a:prstGeom prst="rect">
            <a:avLst/>
          </a:prstGeom>
          <a:noFill/>
          <a:ln>
            <a:noFill/>
          </a:ln>
        </p:spPr>
      </p:pic>
      <p:sp>
        <p:nvSpPr>
          <p:cNvPr id="237" name="Google Shape;237;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238" name="Google Shape;238;p35"/>
          <p:cNvCxnSpPr/>
          <p:nvPr/>
        </p:nvCxnSpPr>
        <p:spPr>
          <a:xfrm flipH="1" rot="10800000">
            <a:off x="7611600" y="2604500"/>
            <a:ext cx="1113300" cy="460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 Activation-aware Scaling</a:t>
            </a:r>
            <a:endParaRPr/>
          </a:p>
        </p:txBody>
      </p:sp>
      <p:sp>
        <p:nvSpPr>
          <p:cNvPr id="244" name="Google Shape;244;p36"/>
          <p:cNvSpPr txBox="1"/>
          <p:nvPr/>
        </p:nvSpPr>
        <p:spPr>
          <a:xfrm>
            <a:off x="409050" y="1253425"/>
            <a:ext cx="4162800" cy="3599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Verify idea</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Scale up 1% salient weights</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Relative error increases for non-salient channels</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Consideration of </a:t>
            </a:r>
            <a:r>
              <a:rPr b="1" lang="en" sz="1800">
                <a:solidFill>
                  <a:schemeClr val="dk2"/>
                </a:solidFill>
              </a:rPr>
              <a:t>activation awareness</a:t>
            </a:r>
            <a:r>
              <a:rPr lang="en" sz="1800">
                <a:solidFill>
                  <a:schemeClr val="dk2"/>
                </a:solidFill>
              </a:rPr>
              <a:t> for salient channels</a:t>
            </a:r>
            <a:endParaRPr sz="1800">
              <a:solidFill>
                <a:schemeClr val="dk2"/>
              </a:solidFill>
            </a:endParaRPr>
          </a:p>
        </p:txBody>
      </p:sp>
      <p:pic>
        <p:nvPicPr>
          <p:cNvPr id="245" name="Google Shape;245;p36"/>
          <p:cNvPicPr preferRelativeResize="0"/>
          <p:nvPr/>
        </p:nvPicPr>
        <p:blipFill>
          <a:blip r:embed="rId3">
            <a:alphaModFix/>
          </a:blip>
          <a:stretch>
            <a:fillRect/>
          </a:stretch>
        </p:blipFill>
        <p:spPr>
          <a:xfrm>
            <a:off x="4695450" y="1162913"/>
            <a:ext cx="4334350" cy="2817675"/>
          </a:xfrm>
          <a:prstGeom prst="rect">
            <a:avLst/>
          </a:prstGeom>
          <a:noFill/>
          <a:ln>
            <a:noFill/>
          </a:ln>
        </p:spPr>
      </p:pic>
      <p:sp>
        <p:nvSpPr>
          <p:cNvPr id="246" name="Google Shape;246;p36"/>
          <p:cNvSpPr/>
          <p:nvPr/>
        </p:nvSpPr>
        <p:spPr>
          <a:xfrm>
            <a:off x="7937500" y="1162925"/>
            <a:ext cx="455100" cy="1513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7" name="Google Shape;247;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 Activation-aware Scaling</a:t>
            </a:r>
            <a:endParaRPr/>
          </a:p>
        </p:txBody>
      </p:sp>
      <p:sp>
        <p:nvSpPr>
          <p:cNvPr id="253" name="Google Shape;253;p37"/>
          <p:cNvSpPr txBox="1"/>
          <p:nvPr/>
        </p:nvSpPr>
        <p:spPr>
          <a:xfrm>
            <a:off x="409050" y="3768475"/>
            <a:ext cx="8604300" cy="1083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Need to find optimal scaling factor</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Use calibration set of features</a:t>
            </a:r>
            <a:endParaRPr sz="1800">
              <a:solidFill>
                <a:schemeClr val="dk2"/>
              </a:solidFill>
            </a:endParaRPr>
          </a:p>
        </p:txBody>
      </p:sp>
      <p:pic>
        <p:nvPicPr>
          <p:cNvPr id="254" name="Google Shape;254;p37"/>
          <p:cNvPicPr preferRelativeResize="0"/>
          <p:nvPr/>
        </p:nvPicPr>
        <p:blipFill>
          <a:blip r:embed="rId3">
            <a:alphaModFix/>
          </a:blip>
          <a:stretch>
            <a:fillRect/>
          </a:stretch>
        </p:blipFill>
        <p:spPr>
          <a:xfrm>
            <a:off x="1662113" y="1203225"/>
            <a:ext cx="5819775" cy="1257300"/>
          </a:xfrm>
          <a:prstGeom prst="rect">
            <a:avLst/>
          </a:prstGeom>
          <a:noFill/>
          <a:ln>
            <a:noFill/>
          </a:ln>
        </p:spPr>
      </p:pic>
      <p:sp>
        <p:nvSpPr>
          <p:cNvPr id="255" name="Google Shape;255;p37"/>
          <p:cNvSpPr txBox="1"/>
          <p:nvPr/>
        </p:nvSpPr>
        <p:spPr>
          <a:xfrm>
            <a:off x="6183175" y="2965800"/>
            <a:ext cx="2565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Input features (subset of pre-training dataset)</a:t>
            </a:r>
            <a:endParaRPr sz="1800">
              <a:solidFill>
                <a:schemeClr val="dk2"/>
              </a:solidFill>
            </a:endParaRPr>
          </a:p>
        </p:txBody>
      </p:sp>
      <p:cxnSp>
        <p:nvCxnSpPr>
          <p:cNvPr id="256" name="Google Shape;256;p37"/>
          <p:cNvCxnSpPr>
            <a:stCxn id="255" idx="0"/>
          </p:cNvCxnSpPr>
          <p:nvPr/>
        </p:nvCxnSpPr>
        <p:spPr>
          <a:xfrm rot="10800000">
            <a:off x="6675475" y="2245800"/>
            <a:ext cx="790200" cy="720000"/>
          </a:xfrm>
          <a:prstGeom prst="straightConnector1">
            <a:avLst/>
          </a:prstGeom>
          <a:noFill/>
          <a:ln cap="flat" cmpd="sng" w="9525">
            <a:solidFill>
              <a:schemeClr val="dk2"/>
            </a:solidFill>
            <a:prstDash val="solid"/>
            <a:round/>
            <a:headEnd len="med" w="med" type="none"/>
            <a:tailEnd len="med" w="med" type="triangle"/>
          </a:ln>
        </p:spPr>
      </p:cxnSp>
      <p:cxnSp>
        <p:nvCxnSpPr>
          <p:cNvPr id="257" name="Google Shape;257;p37"/>
          <p:cNvCxnSpPr>
            <a:stCxn id="255" idx="0"/>
          </p:cNvCxnSpPr>
          <p:nvPr/>
        </p:nvCxnSpPr>
        <p:spPr>
          <a:xfrm rot="10800000">
            <a:off x="5914075" y="2303700"/>
            <a:ext cx="1551600" cy="662100"/>
          </a:xfrm>
          <a:prstGeom prst="straightConnector1">
            <a:avLst/>
          </a:prstGeom>
          <a:noFill/>
          <a:ln cap="flat" cmpd="sng" w="9525">
            <a:solidFill>
              <a:schemeClr val="dk2"/>
            </a:solidFill>
            <a:prstDash val="solid"/>
            <a:round/>
            <a:headEnd len="med" w="med" type="none"/>
            <a:tailEnd len="med" w="med" type="triangle"/>
          </a:ln>
        </p:spPr>
      </p:cxnSp>
      <p:sp>
        <p:nvSpPr>
          <p:cNvPr id="258" name="Google Shape;258;p37"/>
          <p:cNvSpPr txBox="1"/>
          <p:nvPr/>
        </p:nvSpPr>
        <p:spPr>
          <a:xfrm>
            <a:off x="3289513" y="2965800"/>
            <a:ext cx="25650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Per input scaling factor</a:t>
            </a:r>
            <a:endParaRPr sz="1800">
              <a:solidFill>
                <a:schemeClr val="dk2"/>
              </a:solidFill>
            </a:endParaRPr>
          </a:p>
        </p:txBody>
      </p:sp>
      <p:cxnSp>
        <p:nvCxnSpPr>
          <p:cNvPr id="259" name="Google Shape;259;p37"/>
          <p:cNvCxnSpPr>
            <a:stCxn id="258" idx="0"/>
          </p:cNvCxnSpPr>
          <p:nvPr/>
        </p:nvCxnSpPr>
        <p:spPr>
          <a:xfrm flipH="1" rot="10800000">
            <a:off x="4572013" y="2303700"/>
            <a:ext cx="386400" cy="662100"/>
          </a:xfrm>
          <a:prstGeom prst="straightConnector1">
            <a:avLst/>
          </a:prstGeom>
          <a:noFill/>
          <a:ln cap="flat" cmpd="sng" w="9525">
            <a:solidFill>
              <a:schemeClr val="dk2"/>
            </a:solidFill>
            <a:prstDash val="solid"/>
            <a:round/>
            <a:headEnd len="med" w="med" type="none"/>
            <a:tailEnd len="med" w="med" type="triangle"/>
          </a:ln>
        </p:spPr>
      </p:cxnSp>
      <p:cxnSp>
        <p:nvCxnSpPr>
          <p:cNvPr id="260" name="Google Shape;260;p37"/>
          <p:cNvCxnSpPr>
            <a:stCxn id="258" idx="0"/>
          </p:cNvCxnSpPr>
          <p:nvPr/>
        </p:nvCxnSpPr>
        <p:spPr>
          <a:xfrm rot="10800000">
            <a:off x="4172413" y="2270700"/>
            <a:ext cx="399600" cy="695100"/>
          </a:xfrm>
          <a:prstGeom prst="straightConnector1">
            <a:avLst/>
          </a:prstGeom>
          <a:noFill/>
          <a:ln cap="flat" cmpd="sng" w="9525">
            <a:solidFill>
              <a:schemeClr val="dk2"/>
            </a:solidFill>
            <a:prstDash val="solid"/>
            <a:round/>
            <a:headEnd len="med" w="med" type="none"/>
            <a:tailEnd len="med" w="med" type="triangle"/>
          </a:ln>
        </p:spPr>
      </p:cxnSp>
      <p:sp>
        <p:nvSpPr>
          <p:cNvPr id="261" name="Google Shape;261;p37"/>
          <p:cNvSpPr txBox="1"/>
          <p:nvPr/>
        </p:nvSpPr>
        <p:spPr>
          <a:xfrm>
            <a:off x="249901" y="3010625"/>
            <a:ext cx="28194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Original weights (FP16)</a:t>
            </a:r>
            <a:endParaRPr sz="1800">
              <a:solidFill>
                <a:schemeClr val="dk2"/>
              </a:solidFill>
            </a:endParaRPr>
          </a:p>
        </p:txBody>
      </p:sp>
      <p:cxnSp>
        <p:nvCxnSpPr>
          <p:cNvPr id="262" name="Google Shape;262;p37"/>
          <p:cNvCxnSpPr>
            <a:stCxn id="261" idx="0"/>
          </p:cNvCxnSpPr>
          <p:nvPr/>
        </p:nvCxnSpPr>
        <p:spPr>
          <a:xfrm flipH="1" rot="10800000">
            <a:off x="1659601" y="2229425"/>
            <a:ext cx="1453500" cy="781200"/>
          </a:xfrm>
          <a:prstGeom prst="straightConnector1">
            <a:avLst/>
          </a:prstGeom>
          <a:noFill/>
          <a:ln cap="flat" cmpd="sng" w="9525">
            <a:solidFill>
              <a:schemeClr val="dk2"/>
            </a:solidFill>
            <a:prstDash val="solid"/>
            <a:round/>
            <a:headEnd len="med" w="med" type="none"/>
            <a:tailEnd len="med" w="med" type="triangle"/>
          </a:ln>
        </p:spPr>
      </p:cxnSp>
      <p:sp>
        <p:nvSpPr>
          <p:cNvPr id="263" name="Google Shape;263;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38"/>
          <p:cNvPicPr preferRelativeResize="0"/>
          <p:nvPr/>
        </p:nvPicPr>
        <p:blipFill>
          <a:blip r:embed="rId3">
            <a:alphaModFix/>
          </a:blip>
          <a:stretch>
            <a:fillRect/>
          </a:stretch>
        </p:blipFill>
        <p:spPr>
          <a:xfrm>
            <a:off x="1485938" y="1021150"/>
            <a:ext cx="6172125" cy="886800"/>
          </a:xfrm>
          <a:prstGeom prst="rect">
            <a:avLst/>
          </a:prstGeom>
          <a:noFill/>
          <a:ln>
            <a:noFill/>
          </a:ln>
        </p:spPr>
      </p:pic>
      <p:sp>
        <p:nvSpPr>
          <p:cNvPr id="269" name="Google Shape;26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 Activation-aware Scaling</a:t>
            </a:r>
            <a:endParaRPr/>
          </a:p>
        </p:txBody>
      </p:sp>
      <p:sp>
        <p:nvSpPr>
          <p:cNvPr id="270" name="Google Shape;270;p38"/>
          <p:cNvSpPr txBox="1"/>
          <p:nvPr/>
        </p:nvSpPr>
        <p:spPr>
          <a:xfrm>
            <a:off x="501225" y="3578150"/>
            <a:ext cx="8604300" cy="1224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Saliency of weight channels </a:t>
            </a:r>
            <a:r>
              <a:rPr b="1" lang="en" sz="1800">
                <a:solidFill>
                  <a:schemeClr val="dk2"/>
                </a:solidFill>
              </a:rPr>
              <a:t>determined by average activation magnitude</a:t>
            </a:r>
            <a:endParaRPr b="1"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Do grid search to find alpha in interval of [0, 1]</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0 means no scaling, 1 most aggressive</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Search objective is mean square root error for </a:t>
            </a:r>
            <a:r>
              <a:rPr b="1" lang="en" sz="1800">
                <a:solidFill>
                  <a:schemeClr val="dk2"/>
                </a:solidFill>
              </a:rPr>
              <a:t>activation</a:t>
            </a:r>
            <a:endParaRPr b="1" sz="1800">
              <a:solidFill>
                <a:schemeClr val="dk2"/>
              </a:solidFill>
            </a:endParaRPr>
          </a:p>
        </p:txBody>
      </p:sp>
      <p:sp>
        <p:nvSpPr>
          <p:cNvPr id="271" name="Google Shape;271;p38"/>
          <p:cNvSpPr txBox="1"/>
          <p:nvPr/>
        </p:nvSpPr>
        <p:spPr>
          <a:xfrm>
            <a:off x="3300650" y="2305650"/>
            <a:ext cx="54342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Hyperparameter to balance salient/non-salient channels</a:t>
            </a:r>
            <a:endParaRPr sz="1600">
              <a:solidFill>
                <a:schemeClr val="dk2"/>
              </a:solidFill>
            </a:endParaRPr>
          </a:p>
        </p:txBody>
      </p:sp>
      <p:cxnSp>
        <p:nvCxnSpPr>
          <p:cNvPr id="272" name="Google Shape;272;p38"/>
          <p:cNvCxnSpPr/>
          <p:nvPr/>
        </p:nvCxnSpPr>
        <p:spPr>
          <a:xfrm rot="10800000">
            <a:off x="3639750" y="1622600"/>
            <a:ext cx="271800" cy="676200"/>
          </a:xfrm>
          <a:prstGeom prst="straightConnector1">
            <a:avLst/>
          </a:prstGeom>
          <a:noFill/>
          <a:ln cap="flat" cmpd="sng" w="9525">
            <a:solidFill>
              <a:schemeClr val="dk2"/>
            </a:solidFill>
            <a:prstDash val="solid"/>
            <a:round/>
            <a:headEnd len="med" w="med" type="none"/>
            <a:tailEnd len="med" w="med" type="triangle"/>
          </a:ln>
        </p:spPr>
      </p:cxnSp>
      <p:sp>
        <p:nvSpPr>
          <p:cNvPr id="273" name="Google Shape;273;p38"/>
          <p:cNvSpPr txBox="1"/>
          <p:nvPr/>
        </p:nvSpPr>
        <p:spPr>
          <a:xfrm>
            <a:off x="169300" y="2300400"/>
            <a:ext cx="31314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Avg. magnitude of activation</a:t>
            </a:r>
            <a:endParaRPr sz="1800">
              <a:solidFill>
                <a:schemeClr val="dk2"/>
              </a:solidFill>
            </a:endParaRPr>
          </a:p>
        </p:txBody>
      </p:sp>
      <p:cxnSp>
        <p:nvCxnSpPr>
          <p:cNvPr id="274" name="Google Shape;274;p38"/>
          <p:cNvCxnSpPr>
            <a:stCxn id="273" idx="0"/>
          </p:cNvCxnSpPr>
          <p:nvPr/>
        </p:nvCxnSpPr>
        <p:spPr>
          <a:xfrm flipH="1" rot="10800000">
            <a:off x="1735000" y="1730700"/>
            <a:ext cx="695100" cy="569700"/>
          </a:xfrm>
          <a:prstGeom prst="straightConnector1">
            <a:avLst/>
          </a:prstGeom>
          <a:noFill/>
          <a:ln cap="flat" cmpd="sng" w="9525">
            <a:solidFill>
              <a:schemeClr val="dk2"/>
            </a:solidFill>
            <a:prstDash val="solid"/>
            <a:round/>
            <a:headEnd len="med" w="med" type="none"/>
            <a:tailEnd len="med" w="med" type="triangle"/>
          </a:ln>
        </p:spPr>
      </p:cxnSp>
      <p:sp>
        <p:nvSpPr>
          <p:cNvPr id="275" name="Google Shape;275;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a:t>
            </a:r>
            <a:endParaRPr/>
          </a:p>
        </p:txBody>
      </p:sp>
      <p:sp>
        <p:nvSpPr>
          <p:cNvPr id="281" name="Google Shape;281;p39"/>
          <p:cNvSpPr txBox="1"/>
          <p:nvPr/>
        </p:nvSpPr>
        <p:spPr>
          <a:xfrm>
            <a:off x="416850" y="1131150"/>
            <a:ext cx="8604300" cy="3453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Accurate</a:t>
            </a:r>
            <a:r>
              <a:rPr lang="en" sz="1800">
                <a:solidFill>
                  <a:schemeClr val="dk2"/>
                </a:solidFill>
              </a:rPr>
              <a:t>, simple/easy to implement</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Hardware friendly; high efficiency</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Minimal </a:t>
            </a:r>
            <a:r>
              <a:rPr lang="en" sz="1800">
                <a:solidFill>
                  <a:schemeClr val="dk2"/>
                </a:solidFill>
              </a:rPr>
              <a:t>reliance</a:t>
            </a:r>
            <a:r>
              <a:rPr lang="en" sz="1800">
                <a:solidFill>
                  <a:schemeClr val="dk2"/>
                </a:solidFill>
              </a:rPr>
              <a:t> on the calibration set</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Better robustness outside of calibration set</a:t>
            </a:r>
            <a:endParaRPr sz="1800">
              <a:solidFill>
                <a:schemeClr val="dk2"/>
              </a:solidFill>
            </a:endParaRPr>
          </a:p>
        </p:txBody>
      </p:sp>
      <p:sp>
        <p:nvSpPr>
          <p:cNvPr id="282" name="Google Shape;282;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83" name="Google Shape;283;p39"/>
          <p:cNvPicPr preferRelativeResize="0"/>
          <p:nvPr/>
        </p:nvPicPr>
        <p:blipFill>
          <a:blip r:embed="rId3">
            <a:alphaModFix/>
          </a:blip>
          <a:stretch>
            <a:fillRect/>
          </a:stretch>
        </p:blipFill>
        <p:spPr>
          <a:xfrm>
            <a:off x="2144359" y="2901850"/>
            <a:ext cx="4855276" cy="1621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sp>
        <p:nvSpPr>
          <p:cNvPr id="289" name="Google Shape;289;p40"/>
          <p:cNvSpPr txBox="1"/>
          <p:nvPr/>
        </p:nvSpPr>
        <p:spPr>
          <a:xfrm>
            <a:off x="416850" y="1131150"/>
            <a:ext cx="8604300" cy="3757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Char char="-"/>
            </a:pPr>
            <a:r>
              <a:rPr lang="en" sz="1800">
                <a:solidFill>
                  <a:schemeClr val="dk2"/>
                </a:solidFill>
              </a:rPr>
              <a:t>4-bit </a:t>
            </a:r>
            <a:r>
              <a:rPr lang="en" sz="1800">
                <a:solidFill>
                  <a:schemeClr val="dk2"/>
                </a:solidFill>
              </a:rPr>
              <a:t>weight, 16-bit activation (W4A16)</a:t>
            </a:r>
            <a:endParaRPr sz="1800">
              <a:solidFill>
                <a:schemeClr val="dk2"/>
              </a:solidFill>
            </a:endParaRPr>
          </a:p>
          <a:p>
            <a:pPr indent="-342900" lvl="1" marL="914400" rtl="0" algn="l">
              <a:lnSpc>
                <a:spcPct val="115000"/>
              </a:lnSpc>
              <a:spcBef>
                <a:spcPts val="0"/>
              </a:spcBef>
              <a:spcAft>
                <a:spcPts val="0"/>
              </a:spcAft>
              <a:buClr>
                <a:schemeClr val="dk2"/>
              </a:buClr>
              <a:buSzPts val="1800"/>
              <a:buChar char="-"/>
            </a:pPr>
            <a:r>
              <a:rPr lang="en" sz="1800">
                <a:solidFill>
                  <a:schemeClr val="dk2"/>
                </a:solidFill>
              </a:rPr>
              <a:t>Different data types for memory access &amp; computation</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Dequantization needs to be incorporated into primary compute loop to ensure optimal performance</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Authors implement TinyChat to address this - maintenance &amp; support long term?</a:t>
            </a:r>
            <a:endParaRPr sz="1800">
              <a:solidFill>
                <a:schemeClr val="dk2"/>
              </a:solidFill>
            </a:endParaRPr>
          </a:p>
        </p:txBody>
      </p:sp>
      <p:sp>
        <p:nvSpPr>
          <p:cNvPr id="290" name="Google Shape;290;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AWQ Results</a:t>
            </a:r>
            <a:endParaRPr/>
          </a:p>
        </p:txBody>
      </p:sp>
      <p:sp>
        <p:nvSpPr>
          <p:cNvPr id="296" name="Google Shape;296;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97" name="Google Shape;297;p41"/>
          <p:cNvPicPr preferRelativeResize="0"/>
          <p:nvPr/>
        </p:nvPicPr>
        <p:blipFill>
          <a:blip r:embed="rId3">
            <a:alphaModFix/>
          </a:blip>
          <a:stretch>
            <a:fillRect/>
          </a:stretch>
        </p:blipFill>
        <p:spPr>
          <a:xfrm>
            <a:off x="642787" y="1308112"/>
            <a:ext cx="7858425" cy="3064725"/>
          </a:xfrm>
          <a:prstGeom prst="rect">
            <a:avLst/>
          </a:prstGeom>
          <a:noFill/>
          <a:ln>
            <a:noFill/>
          </a:ln>
        </p:spPr>
      </p:pic>
      <p:sp>
        <p:nvSpPr>
          <p:cNvPr id="298" name="Google Shape;298;p41"/>
          <p:cNvSpPr/>
          <p:nvPr/>
        </p:nvSpPr>
        <p:spPr>
          <a:xfrm>
            <a:off x="2967100" y="3093775"/>
            <a:ext cx="5268300" cy="230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99" name="Google Shape;299;p41"/>
          <p:cNvSpPr/>
          <p:nvPr/>
        </p:nvSpPr>
        <p:spPr>
          <a:xfrm>
            <a:off x="2908375" y="3994675"/>
            <a:ext cx="5268300" cy="230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Quantization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500">
                <a:solidFill>
                  <a:srgbClr val="000000"/>
                </a:solidFill>
              </a:rPr>
              <a:t>Quantization</a:t>
            </a:r>
            <a:endParaRPr b="1" sz="1500">
              <a:solidFill>
                <a:srgbClr val="000000"/>
              </a:solidFill>
            </a:endParaRPr>
          </a:p>
          <a:p>
            <a:pPr indent="-323850" lvl="0" marL="457200" rtl="0" algn="l">
              <a:spcBef>
                <a:spcPts val="1200"/>
              </a:spcBef>
              <a:spcAft>
                <a:spcPts val="0"/>
              </a:spcAft>
              <a:buClr>
                <a:srgbClr val="000000"/>
              </a:buClr>
              <a:buSzPts val="1500"/>
              <a:buFont typeface="Proxima Nova"/>
              <a:buChar char="●"/>
            </a:pPr>
            <a:r>
              <a:rPr lang="en" sz="1500">
                <a:solidFill>
                  <a:srgbClr val="000000"/>
                </a:solidFill>
              </a:rPr>
              <a:t>Reduces the precision of model weights from 32-bit to 8-bit</a:t>
            </a:r>
            <a:endParaRPr sz="1500">
              <a:solidFill>
                <a:srgbClr val="000000"/>
              </a:solidFill>
            </a:endParaRPr>
          </a:p>
          <a:p>
            <a:pPr indent="-323850" lvl="0" marL="457200" rtl="0" algn="l">
              <a:spcBef>
                <a:spcPts val="0"/>
              </a:spcBef>
              <a:spcAft>
                <a:spcPts val="0"/>
              </a:spcAft>
              <a:buClr>
                <a:srgbClr val="000000"/>
              </a:buClr>
              <a:buSzPts val="1500"/>
              <a:buFont typeface="Proxima Nova"/>
              <a:buChar char="●"/>
            </a:pPr>
            <a:r>
              <a:rPr lang="en" sz="1500">
                <a:solidFill>
                  <a:srgbClr val="000000"/>
                </a:solidFill>
              </a:rPr>
              <a:t>Saves memory and improves speed, allowing large models to run on consumer hardware</a:t>
            </a:r>
            <a:endParaRPr sz="1500">
              <a:solidFill>
                <a:srgbClr val="000000"/>
              </a:solidFill>
            </a:endParaRPr>
          </a:p>
          <a:p>
            <a:pPr indent="0" lvl="0" marL="0" rtl="0" algn="l">
              <a:spcBef>
                <a:spcPts val="1200"/>
              </a:spcBef>
              <a:spcAft>
                <a:spcPts val="0"/>
              </a:spcAft>
              <a:buNone/>
            </a:pPr>
            <a:r>
              <a:rPr b="1" lang="en" sz="1500">
                <a:solidFill>
                  <a:srgbClr val="000000"/>
                </a:solidFill>
              </a:rPr>
              <a:t>Why do we care?</a:t>
            </a:r>
            <a:endParaRPr b="1" sz="1500">
              <a:solidFill>
                <a:srgbClr val="000000"/>
              </a:solidFill>
            </a:endParaRPr>
          </a:p>
          <a:p>
            <a:pPr indent="-323850" lvl="0" marL="457200" rtl="0" algn="l">
              <a:spcBef>
                <a:spcPts val="1200"/>
              </a:spcBef>
              <a:spcAft>
                <a:spcPts val="0"/>
              </a:spcAft>
              <a:buClr>
                <a:srgbClr val="000000"/>
              </a:buClr>
              <a:buSzPts val="1500"/>
              <a:buFont typeface="Arial"/>
              <a:buChar char="●"/>
            </a:pPr>
            <a:r>
              <a:rPr lang="en" sz="1500">
                <a:solidFill>
                  <a:srgbClr val="000000"/>
                </a:solidFill>
              </a:rPr>
              <a:t>Lower precision uses less memory</a:t>
            </a:r>
            <a:endParaRPr sz="1500">
              <a:solidFill>
                <a:srgbClr val="000000"/>
              </a:solidFill>
            </a:endParaRPr>
          </a:p>
          <a:p>
            <a:pPr indent="-323850" lvl="0" marL="457200" rtl="0" algn="l">
              <a:spcBef>
                <a:spcPts val="0"/>
              </a:spcBef>
              <a:spcAft>
                <a:spcPts val="0"/>
              </a:spcAft>
              <a:buClr>
                <a:srgbClr val="000000"/>
              </a:buClr>
              <a:buSzPts val="1500"/>
              <a:buFont typeface="Arial"/>
              <a:buChar char="●"/>
            </a:pPr>
            <a:r>
              <a:rPr lang="en" sz="1500">
                <a:solidFill>
                  <a:srgbClr val="000000"/>
                </a:solidFill>
              </a:rPr>
              <a:t>Smaller weights allow quicker calculations</a:t>
            </a:r>
            <a:endParaRPr sz="1500">
              <a:solidFill>
                <a:srgbClr val="000000"/>
              </a:solidFill>
            </a:endParaRPr>
          </a:p>
          <a:p>
            <a:pPr indent="0" lvl="0" marL="0" rtl="0" algn="l">
              <a:spcBef>
                <a:spcPts val="1200"/>
              </a:spcBef>
              <a:spcAft>
                <a:spcPts val="0"/>
              </a:spcAft>
              <a:buNone/>
            </a:pPr>
            <a:r>
              <a:rPr b="1" lang="en" sz="1500">
                <a:solidFill>
                  <a:srgbClr val="000000"/>
                </a:solidFill>
              </a:rPr>
              <a:t>Issues w/ 8-bit quantization:</a:t>
            </a:r>
            <a:endParaRPr b="1" sz="1500">
              <a:solidFill>
                <a:srgbClr val="000000"/>
              </a:solidFill>
            </a:endParaRPr>
          </a:p>
          <a:p>
            <a:pPr indent="-323850" lvl="0" marL="457200" rtl="0" algn="l">
              <a:spcBef>
                <a:spcPts val="1200"/>
              </a:spcBef>
              <a:spcAft>
                <a:spcPts val="0"/>
              </a:spcAft>
              <a:buClr>
                <a:srgbClr val="000000"/>
              </a:buClr>
              <a:buSzPts val="1500"/>
              <a:buFont typeface="Arial"/>
              <a:buChar char="●"/>
            </a:pPr>
            <a:r>
              <a:rPr lang="en" sz="1500">
                <a:solidFill>
                  <a:srgbClr val="000000"/>
                </a:solidFill>
              </a:rPr>
              <a:t>Reducing to 8-bit often harms model accuracy</a:t>
            </a:r>
            <a:endParaRPr sz="1500">
              <a:solidFill>
                <a:srgbClr val="000000"/>
              </a:solidFill>
            </a:endParaRPr>
          </a:p>
          <a:p>
            <a:pPr indent="-323850" lvl="0" marL="457200" rtl="0" algn="l">
              <a:spcBef>
                <a:spcPts val="0"/>
              </a:spcBef>
              <a:spcAft>
                <a:spcPts val="0"/>
              </a:spcAft>
              <a:buClr>
                <a:srgbClr val="000000"/>
              </a:buClr>
              <a:buSzPts val="1500"/>
              <a:buFont typeface="Arial"/>
              <a:buChar char="●"/>
            </a:pPr>
            <a:r>
              <a:rPr lang="en" sz="1500">
                <a:solidFill>
                  <a:srgbClr val="000000"/>
                </a:solidFill>
              </a:rPr>
              <a:t>Most methods fail to maintain performance for models over 350M parameters</a:t>
            </a:r>
            <a:endParaRPr sz="1500">
              <a:solidFill>
                <a:srgbClr val="000000"/>
              </a:solidFill>
            </a:endParaRPr>
          </a:p>
          <a:p>
            <a:pPr indent="0" lvl="0" marL="0" rtl="0" algn="l">
              <a:spcBef>
                <a:spcPts val="1200"/>
              </a:spcBef>
              <a:spcAft>
                <a:spcPts val="1200"/>
              </a:spcAft>
              <a:buNone/>
            </a:pPr>
            <a:r>
              <a:t/>
            </a:r>
            <a:endParaRPr sz="2200"/>
          </a:p>
        </p:txBody>
      </p:sp>
      <p:sp>
        <p:nvSpPr>
          <p:cNvPr id="73" name="Google Shape;7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 - GPTQ</a:t>
            </a:r>
            <a:endParaRPr/>
          </a:p>
        </p:txBody>
      </p:sp>
      <p:sp>
        <p:nvSpPr>
          <p:cNvPr id="305" name="Google Shape;305;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a:t>
            </a:r>
            <a:r>
              <a:rPr lang="en"/>
              <a:t>ne-shot weight quantization method based on approximate second-order information</a:t>
            </a:r>
            <a:endParaRPr/>
          </a:p>
          <a:p>
            <a:pPr indent="-342900" lvl="0" marL="457200" rtl="0" algn="l">
              <a:spcBef>
                <a:spcPts val="0"/>
              </a:spcBef>
              <a:spcAft>
                <a:spcPts val="0"/>
              </a:spcAft>
              <a:buSzPts val="1800"/>
              <a:buChar char="-"/>
            </a:pPr>
            <a:r>
              <a:rPr lang="en"/>
              <a:t>Focus is to </a:t>
            </a:r>
            <a:r>
              <a:rPr b="1" lang="en"/>
              <a:t>minimize squared error</a:t>
            </a:r>
            <a:r>
              <a:rPr lang="en"/>
              <a:t> of weights</a:t>
            </a:r>
            <a:endParaRPr/>
          </a:p>
          <a:p>
            <a:pPr indent="-342900" lvl="0" marL="457200" rtl="0" algn="l">
              <a:spcBef>
                <a:spcPts val="0"/>
              </a:spcBef>
              <a:spcAft>
                <a:spcPts val="0"/>
              </a:spcAft>
              <a:buSzPts val="1800"/>
              <a:buChar char="-"/>
            </a:pPr>
            <a:r>
              <a:rPr lang="en"/>
              <a:t>Compress down to 3 / 4 bits</a:t>
            </a:r>
            <a:endParaRPr/>
          </a:p>
        </p:txBody>
      </p:sp>
      <p:sp>
        <p:nvSpPr>
          <p:cNvPr id="306" name="Google Shape;306;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LLM.int8()</a:t>
            </a:r>
            <a:endParaRPr/>
          </a:p>
        </p:txBody>
      </p:sp>
      <p:sp>
        <p:nvSpPr>
          <p:cNvPr id="79" name="Google Shape;79;p16"/>
          <p:cNvSpPr txBox="1"/>
          <p:nvPr>
            <p:ph idx="1" type="body"/>
          </p:nvPr>
        </p:nvSpPr>
        <p:spPr>
          <a:xfrm>
            <a:off x="311700" y="1152475"/>
            <a:ext cx="8754600" cy="3633600"/>
          </a:xfrm>
          <a:prstGeom prst="rect">
            <a:avLst/>
          </a:prstGeom>
        </p:spPr>
        <p:txBody>
          <a:bodyPr anchorCtr="0" anchor="t" bIns="91425" lIns="91425" spcFirstLastPara="1" rIns="91425" wrap="square" tIns="91425">
            <a:normAutofit/>
          </a:bodyPr>
          <a:lstStyle/>
          <a:p>
            <a:pPr indent="0" lvl="0" marL="0" rtl="0" algn="l">
              <a:lnSpc>
                <a:spcPct val="95000"/>
              </a:lnSpc>
              <a:spcBef>
                <a:spcPts val="1200"/>
              </a:spcBef>
              <a:spcAft>
                <a:spcPts val="0"/>
              </a:spcAft>
              <a:buNone/>
            </a:pPr>
            <a:r>
              <a:rPr b="1" lang="en" sz="1582">
                <a:solidFill>
                  <a:srgbClr val="000000"/>
                </a:solidFill>
              </a:rPr>
              <a:t>LLM.int8()</a:t>
            </a:r>
            <a:endParaRPr b="1" sz="1582">
              <a:solidFill>
                <a:srgbClr val="000000"/>
              </a:solidFill>
            </a:endParaRPr>
          </a:p>
          <a:p>
            <a:pPr indent="-329075" lvl="0" marL="457200" rtl="0" algn="l">
              <a:lnSpc>
                <a:spcPct val="95000"/>
              </a:lnSpc>
              <a:spcBef>
                <a:spcPts val="1200"/>
              </a:spcBef>
              <a:spcAft>
                <a:spcPts val="0"/>
              </a:spcAft>
              <a:buClr>
                <a:srgbClr val="000000"/>
              </a:buClr>
              <a:buSzPts val="1582"/>
              <a:buFont typeface="Proxima Nova"/>
              <a:buChar char="●"/>
            </a:pPr>
            <a:r>
              <a:rPr lang="en" sz="1582">
                <a:solidFill>
                  <a:srgbClr val="000000"/>
                </a:solidFill>
              </a:rPr>
              <a:t>An 8-bit quantization method tailored for large models</a:t>
            </a:r>
            <a:endParaRPr sz="1582">
              <a:solidFill>
                <a:srgbClr val="000000"/>
              </a:solidFill>
            </a:endParaRPr>
          </a:p>
          <a:p>
            <a:pPr indent="-329075" lvl="0" marL="457200" rtl="0" algn="l">
              <a:lnSpc>
                <a:spcPct val="95000"/>
              </a:lnSpc>
              <a:spcBef>
                <a:spcPts val="0"/>
              </a:spcBef>
              <a:spcAft>
                <a:spcPts val="0"/>
              </a:spcAft>
              <a:buClr>
                <a:srgbClr val="000000"/>
              </a:buClr>
              <a:buSzPts val="1582"/>
              <a:buFont typeface="Proxima Nova"/>
              <a:buChar char="●"/>
            </a:pPr>
            <a:r>
              <a:rPr lang="en" sz="1582">
                <a:solidFill>
                  <a:srgbClr val="000000"/>
                </a:solidFill>
              </a:rPr>
              <a:t>Efficiently handles up to 175B parameters without sacrificing accuracy, making large models accessible on consumer GPUs</a:t>
            </a:r>
            <a:endParaRPr sz="1582">
              <a:solidFill>
                <a:srgbClr val="000000"/>
              </a:solidFill>
            </a:endParaRPr>
          </a:p>
          <a:p>
            <a:pPr indent="0" lvl="0" marL="0" rtl="0" algn="l">
              <a:lnSpc>
                <a:spcPct val="95000"/>
              </a:lnSpc>
              <a:spcBef>
                <a:spcPts val="1200"/>
              </a:spcBef>
              <a:spcAft>
                <a:spcPts val="0"/>
              </a:spcAft>
              <a:buNone/>
            </a:pPr>
            <a:r>
              <a:rPr b="1" lang="en" sz="1582">
                <a:solidFill>
                  <a:srgbClr val="000000"/>
                </a:solidFill>
              </a:rPr>
              <a:t>Core Components (2 steps):</a:t>
            </a:r>
            <a:endParaRPr b="1" sz="1582">
              <a:solidFill>
                <a:srgbClr val="000000"/>
              </a:solidFill>
            </a:endParaRPr>
          </a:p>
          <a:p>
            <a:pPr indent="-329075" lvl="0" marL="457200" rtl="0" algn="l">
              <a:lnSpc>
                <a:spcPct val="95000"/>
              </a:lnSpc>
              <a:spcBef>
                <a:spcPts val="1200"/>
              </a:spcBef>
              <a:spcAft>
                <a:spcPts val="0"/>
              </a:spcAft>
              <a:buClr>
                <a:srgbClr val="000000"/>
              </a:buClr>
              <a:buSzPts val="1582"/>
              <a:buFont typeface="Arial"/>
              <a:buChar char="●"/>
            </a:pPr>
            <a:r>
              <a:rPr b="1" lang="en" sz="1582">
                <a:solidFill>
                  <a:srgbClr val="000000"/>
                </a:solidFill>
              </a:rPr>
              <a:t>8-bit Vector-wise Quantization</a:t>
            </a:r>
            <a:r>
              <a:rPr lang="en" sz="1582">
                <a:solidFill>
                  <a:srgbClr val="000000"/>
                </a:solidFill>
              </a:rPr>
              <a:t>: Improves precision by using separate normalization for each vector</a:t>
            </a:r>
            <a:endParaRPr sz="1582">
              <a:solidFill>
                <a:srgbClr val="000000"/>
              </a:solidFill>
            </a:endParaRPr>
          </a:p>
          <a:p>
            <a:pPr indent="-329075" lvl="0" marL="457200" rtl="0" algn="l">
              <a:lnSpc>
                <a:spcPct val="95000"/>
              </a:lnSpc>
              <a:spcBef>
                <a:spcPts val="0"/>
              </a:spcBef>
              <a:spcAft>
                <a:spcPts val="0"/>
              </a:spcAft>
              <a:buClr>
                <a:srgbClr val="000000"/>
              </a:buClr>
              <a:buSzPts val="1582"/>
              <a:buFont typeface="Arial"/>
              <a:buChar char="●"/>
            </a:pPr>
            <a:r>
              <a:rPr b="1" lang="en" sz="1582">
                <a:solidFill>
                  <a:srgbClr val="000000"/>
                </a:solidFill>
              </a:rPr>
              <a:t>Mixed-Precision Decomposition</a:t>
            </a:r>
            <a:r>
              <a:rPr lang="en" sz="1582">
                <a:solidFill>
                  <a:srgbClr val="000000"/>
                </a:solidFill>
              </a:rPr>
              <a:t>: Handles extreme values with 16-bit precision, ensuring no performance loss</a:t>
            </a:r>
            <a:endParaRPr sz="1582">
              <a:solidFill>
                <a:srgbClr val="000000"/>
              </a:solidFill>
            </a:endParaRPr>
          </a:p>
          <a:p>
            <a:pPr indent="0" lvl="0" marL="0" rtl="0" algn="l">
              <a:lnSpc>
                <a:spcPct val="95000"/>
              </a:lnSpc>
              <a:spcBef>
                <a:spcPts val="1200"/>
              </a:spcBef>
              <a:spcAft>
                <a:spcPts val="0"/>
              </a:spcAft>
              <a:buNone/>
            </a:pPr>
            <a:r>
              <a:t/>
            </a:r>
            <a:endParaRPr sz="1295"/>
          </a:p>
          <a:p>
            <a:pPr indent="0" lvl="0" marL="0" rtl="0" algn="l">
              <a:spcBef>
                <a:spcPts val="1200"/>
              </a:spcBef>
              <a:spcAft>
                <a:spcPts val="1200"/>
              </a:spcAft>
              <a:buNone/>
            </a:pPr>
            <a:r>
              <a:t/>
            </a:r>
            <a:endParaRPr/>
          </a:p>
        </p:txBody>
      </p:sp>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LLM.int8()</a:t>
            </a:r>
            <a:endParaRPr/>
          </a:p>
        </p:txBody>
      </p:sp>
      <p:pic>
        <p:nvPicPr>
          <p:cNvPr id="86" name="Google Shape;86;p17"/>
          <p:cNvPicPr preferRelativeResize="0"/>
          <p:nvPr/>
        </p:nvPicPr>
        <p:blipFill>
          <a:blip r:embed="rId3">
            <a:alphaModFix/>
          </a:blip>
          <a:stretch>
            <a:fillRect/>
          </a:stretch>
        </p:blipFill>
        <p:spPr>
          <a:xfrm>
            <a:off x="152400" y="1170125"/>
            <a:ext cx="8839199" cy="3468546"/>
          </a:xfrm>
          <a:prstGeom prst="rect">
            <a:avLst/>
          </a:prstGeom>
          <a:noFill/>
          <a:ln>
            <a:noFill/>
          </a:ln>
        </p:spPr>
      </p:pic>
      <p:sp>
        <p:nvSpPr>
          <p:cNvPr id="87" name="Google Shape;8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8-bit Data Types and Quantization</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50">
                <a:solidFill>
                  <a:srgbClr val="000000"/>
                </a:solidFill>
              </a:rPr>
              <a:t>Absmax quantization</a:t>
            </a:r>
            <a:endParaRPr b="1" sz="1450">
              <a:solidFill>
                <a:srgbClr val="000000"/>
              </a:solidFill>
            </a:endParaRPr>
          </a:p>
          <a:p>
            <a:pPr indent="-320675" lvl="0" marL="457200" rtl="0" algn="l">
              <a:spcBef>
                <a:spcPts val="1200"/>
              </a:spcBef>
              <a:spcAft>
                <a:spcPts val="0"/>
              </a:spcAft>
              <a:buClr>
                <a:srgbClr val="000000"/>
              </a:buClr>
              <a:buSzPts val="1450"/>
              <a:buChar char="●"/>
            </a:pPr>
            <a:r>
              <a:rPr lang="en" sz="1450">
                <a:solidFill>
                  <a:srgbClr val="000000"/>
                </a:solidFill>
              </a:rPr>
              <a:t>Scales by the max absolute value, ideal for zero-centered data but vulnerable to outliers</a:t>
            </a:r>
            <a:endParaRPr sz="1450">
              <a:solidFill>
                <a:srgbClr val="000000"/>
              </a:solidFill>
            </a:endParaRPr>
          </a:p>
          <a:p>
            <a:pPr indent="0" lvl="0" marL="0" rtl="0" algn="l">
              <a:spcBef>
                <a:spcPts val="1200"/>
              </a:spcBef>
              <a:spcAft>
                <a:spcPts val="0"/>
              </a:spcAft>
              <a:buNone/>
            </a:pPr>
            <a:r>
              <a:t/>
            </a:r>
            <a:endParaRPr b="1" sz="1450">
              <a:solidFill>
                <a:srgbClr val="000000"/>
              </a:solidFill>
            </a:endParaRPr>
          </a:p>
          <a:p>
            <a:pPr indent="0" lvl="0" marL="0" rtl="0" algn="l">
              <a:spcBef>
                <a:spcPts val="1200"/>
              </a:spcBef>
              <a:spcAft>
                <a:spcPts val="0"/>
              </a:spcAft>
              <a:buNone/>
            </a:pPr>
            <a:r>
              <a:t/>
            </a:r>
            <a:endParaRPr b="1" sz="1450">
              <a:solidFill>
                <a:srgbClr val="000000"/>
              </a:solidFill>
            </a:endParaRPr>
          </a:p>
          <a:p>
            <a:pPr indent="0" lvl="0" marL="0" rtl="0" algn="l">
              <a:spcBef>
                <a:spcPts val="1200"/>
              </a:spcBef>
              <a:spcAft>
                <a:spcPts val="0"/>
              </a:spcAft>
              <a:buNone/>
            </a:pPr>
            <a:r>
              <a:rPr b="1" lang="en" sz="1450">
                <a:solidFill>
                  <a:srgbClr val="000000"/>
                </a:solidFill>
              </a:rPr>
              <a:t>Zeropoint quantization</a:t>
            </a:r>
            <a:endParaRPr b="1" sz="1450">
              <a:solidFill>
                <a:srgbClr val="000000"/>
              </a:solidFill>
            </a:endParaRPr>
          </a:p>
          <a:p>
            <a:pPr indent="-320675" lvl="0" marL="457200" rtl="0" algn="l">
              <a:spcBef>
                <a:spcPts val="1200"/>
              </a:spcBef>
              <a:spcAft>
                <a:spcPts val="0"/>
              </a:spcAft>
              <a:buClr>
                <a:srgbClr val="000000"/>
              </a:buClr>
              <a:buSzPts val="1450"/>
              <a:buChar char="●"/>
            </a:pPr>
            <a:r>
              <a:rPr lang="en" sz="1450">
                <a:solidFill>
                  <a:srgbClr val="000000"/>
                </a:solidFill>
              </a:rPr>
              <a:t>Uses affine transformation to map to [-127, 127], beneficial for asymmetric data distributions</a:t>
            </a:r>
            <a:endParaRPr sz="1450">
              <a:solidFill>
                <a:srgbClr val="000000"/>
              </a:solidFill>
            </a:endParaRPr>
          </a:p>
          <a:p>
            <a:pPr indent="-320675" lvl="0" marL="457200" rtl="0" algn="l">
              <a:spcBef>
                <a:spcPts val="0"/>
              </a:spcBef>
              <a:spcAft>
                <a:spcPts val="0"/>
              </a:spcAft>
              <a:buClr>
                <a:srgbClr val="000000"/>
              </a:buClr>
              <a:buSzPts val="1450"/>
              <a:buChar char="●"/>
            </a:pPr>
            <a:r>
              <a:rPr lang="en" sz="1450">
                <a:solidFill>
                  <a:srgbClr val="000000"/>
                </a:solidFill>
              </a:rPr>
              <a:t>Does this by scaling normalized dynamic range and then shifting by the zeropoint</a:t>
            </a:r>
            <a:endParaRPr sz="1450">
              <a:solidFill>
                <a:srgbClr val="000000"/>
              </a:solidFill>
            </a:endParaRPr>
          </a:p>
        </p:txBody>
      </p:sp>
      <p:pic>
        <p:nvPicPr>
          <p:cNvPr id="94" name="Google Shape;94;p18"/>
          <p:cNvPicPr preferRelativeResize="0"/>
          <p:nvPr/>
        </p:nvPicPr>
        <p:blipFill>
          <a:blip r:embed="rId3">
            <a:alphaModFix/>
          </a:blip>
          <a:stretch>
            <a:fillRect/>
          </a:stretch>
        </p:blipFill>
        <p:spPr>
          <a:xfrm>
            <a:off x="896675" y="1987575"/>
            <a:ext cx="5382774" cy="832525"/>
          </a:xfrm>
          <a:prstGeom prst="rect">
            <a:avLst/>
          </a:prstGeom>
          <a:noFill/>
          <a:ln>
            <a:noFill/>
          </a:ln>
        </p:spPr>
      </p:pic>
      <p:pic>
        <p:nvPicPr>
          <p:cNvPr id="95" name="Google Shape;95;p18"/>
          <p:cNvPicPr preferRelativeResize="0"/>
          <p:nvPr/>
        </p:nvPicPr>
        <p:blipFill>
          <a:blip r:embed="rId4">
            <a:alphaModFix/>
          </a:blip>
          <a:stretch>
            <a:fillRect/>
          </a:stretch>
        </p:blipFill>
        <p:spPr>
          <a:xfrm>
            <a:off x="105825" y="4111475"/>
            <a:ext cx="3066575" cy="721550"/>
          </a:xfrm>
          <a:prstGeom prst="rect">
            <a:avLst/>
          </a:prstGeom>
          <a:noFill/>
          <a:ln>
            <a:noFill/>
          </a:ln>
        </p:spPr>
      </p:pic>
      <p:pic>
        <p:nvPicPr>
          <p:cNvPr id="96" name="Google Shape;96;p18"/>
          <p:cNvPicPr preferRelativeResize="0"/>
          <p:nvPr/>
        </p:nvPicPr>
        <p:blipFill>
          <a:blip r:embed="rId5">
            <a:alphaModFix/>
          </a:blip>
          <a:stretch>
            <a:fillRect/>
          </a:stretch>
        </p:blipFill>
        <p:spPr>
          <a:xfrm>
            <a:off x="3360075" y="4261138"/>
            <a:ext cx="2575561" cy="422225"/>
          </a:xfrm>
          <a:prstGeom prst="rect">
            <a:avLst/>
          </a:prstGeom>
          <a:noFill/>
          <a:ln>
            <a:noFill/>
          </a:ln>
        </p:spPr>
      </p:pic>
      <p:pic>
        <p:nvPicPr>
          <p:cNvPr id="97" name="Google Shape;97;p18"/>
          <p:cNvPicPr preferRelativeResize="0"/>
          <p:nvPr/>
        </p:nvPicPr>
        <p:blipFill>
          <a:blip r:embed="rId6">
            <a:alphaModFix/>
          </a:blip>
          <a:stretch>
            <a:fillRect/>
          </a:stretch>
        </p:blipFill>
        <p:spPr>
          <a:xfrm>
            <a:off x="6279450" y="4227850"/>
            <a:ext cx="1759650" cy="488792"/>
          </a:xfrm>
          <a:prstGeom prst="rect">
            <a:avLst/>
          </a:prstGeom>
          <a:noFill/>
          <a:ln>
            <a:noFill/>
          </a:ln>
        </p:spPr>
      </p:pic>
      <p:sp>
        <p:nvSpPr>
          <p:cNvPr id="98" name="Google Shape;9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8-bit Vector-wise Quantization</a:t>
            </a:r>
            <a:endParaRPr/>
          </a:p>
        </p:txBody>
      </p:sp>
      <p:sp>
        <p:nvSpPr>
          <p:cNvPr id="104" name="Google Shape;104;p19"/>
          <p:cNvSpPr txBox="1"/>
          <p:nvPr>
            <p:ph idx="1" type="body"/>
          </p:nvPr>
        </p:nvSpPr>
        <p:spPr>
          <a:xfrm>
            <a:off x="311700" y="1017725"/>
            <a:ext cx="8520600" cy="35328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275"/>
              <a:buNone/>
            </a:pPr>
            <a:r>
              <a:rPr b="1" lang="en" sz="1575">
                <a:solidFill>
                  <a:srgbClr val="000000"/>
                </a:solidFill>
              </a:rPr>
              <a:t>Vector-wise Quantization</a:t>
            </a:r>
            <a:endParaRPr b="1" sz="1575">
              <a:solidFill>
                <a:srgbClr val="000000"/>
              </a:solidFill>
            </a:endParaRPr>
          </a:p>
          <a:p>
            <a:pPr indent="-328612" lvl="0" marL="457200" rtl="0" algn="l">
              <a:lnSpc>
                <a:spcPct val="95000"/>
              </a:lnSpc>
              <a:spcBef>
                <a:spcPts val="1200"/>
              </a:spcBef>
              <a:spcAft>
                <a:spcPts val="0"/>
              </a:spcAft>
              <a:buClr>
                <a:srgbClr val="000000"/>
              </a:buClr>
              <a:buSzPts val="1575"/>
              <a:buFont typeface="Proxima Nova"/>
              <a:buChar char="●"/>
            </a:pPr>
            <a:r>
              <a:rPr lang="en" sz="1575">
                <a:solidFill>
                  <a:srgbClr val="000000"/>
                </a:solidFill>
              </a:rPr>
              <a:t>A quantization technique that uses separate scaling for each row and column of a matrix, ensuring more accurate 8-bit quantization</a:t>
            </a:r>
            <a:endParaRPr b="1" sz="1575">
              <a:solidFill>
                <a:srgbClr val="000000"/>
              </a:solidFill>
            </a:endParaRPr>
          </a:p>
          <a:p>
            <a:pPr indent="-328612" lvl="0" marL="457200" rtl="0" algn="l">
              <a:lnSpc>
                <a:spcPct val="95000"/>
              </a:lnSpc>
              <a:spcBef>
                <a:spcPts val="0"/>
              </a:spcBef>
              <a:spcAft>
                <a:spcPts val="0"/>
              </a:spcAft>
              <a:buClr>
                <a:srgbClr val="000000"/>
              </a:buClr>
              <a:buSzPts val="1575"/>
              <a:buFont typeface="Proxima Nova"/>
              <a:buChar char="●"/>
            </a:pPr>
            <a:r>
              <a:rPr lang="en" sz="1575">
                <a:solidFill>
                  <a:srgbClr val="000000"/>
                </a:solidFill>
              </a:rPr>
              <a:t>Enhances precision by adjusting for variations across each row and column</a:t>
            </a:r>
            <a:endParaRPr sz="1575">
              <a:solidFill>
                <a:srgbClr val="000000"/>
              </a:solidFill>
            </a:endParaRPr>
          </a:p>
          <a:p>
            <a:pPr indent="-328612" lvl="0" marL="457200" rtl="0" algn="l">
              <a:lnSpc>
                <a:spcPct val="95000"/>
              </a:lnSpc>
              <a:spcBef>
                <a:spcPts val="0"/>
              </a:spcBef>
              <a:spcAft>
                <a:spcPts val="0"/>
              </a:spcAft>
              <a:buClr>
                <a:srgbClr val="000000"/>
              </a:buClr>
              <a:buSzPts val="1575"/>
              <a:buFont typeface="Proxima Nova"/>
              <a:buChar char="●"/>
            </a:pPr>
            <a:r>
              <a:rPr lang="en" sz="1575">
                <a:solidFill>
                  <a:srgbClr val="000000"/>
                </a:solidFill>
              </a:rPr>
              <a:t>Retains model accuracy better than single-scaling methods</a:t>
            </a:r>
            <a:endParaRPr sz="1575">
              <a:solidFill>
                <a:srgbClr val="000000"/>
              </a:solidFill>
            </a:endParaRPr>
          </a:p>
          <a:p>
            <a:pPr indent="0" lvl="0" marL="0" rtl="0" algn="l">
              <a:lnSpc>
                <a:spcPct val="95000"/>
              </a:lnSpc>
              <a:spcBef>
                <a:spcPts val="1200"/>
              </a:spcBef>
              <a:spcAft>
                <a:spcPts val="0"/>
              </a:spcAft>
              <a:buSzPts val="275"/>
              <a:buNone/>
            </a:pPr>
            <a:r>
              <a:rPr b="1" lang="en" sz="1575">
                <a:solidFill>
                  <a:srgbClr val="000000"/>
                </a:solidFill>
              </a:rPr>
              <a:t>How It Works</a:t>
            </a:r>
            <a:endParaRPr b="1" sz="1575">
              <a:solidFill>
                <a:srgbClr val="000000"/>
              </a:solidFill>
            </a:endParaRPr>
          </a:p>
          <a:p>
            <a:pPr indent="-328612" lvl="0" marL="457200" rtl="0" algn="l">
              <a:lnSpc>
                <a:spcPct val="95000"/>
              </a:lnSpc>
              <a:spcBef>
                <a:spcPts val="1200"/>
              </a:spcBef>
              <a:spcAft>
                <a:spcPts val="0"/>
              </a:spcAft>
              <a:buClr>
                <a:srgbClr val="000000"/>
              </a:buClr>
              <a:buSzPts val="1575"/>
              <a:buFont typeface="Proxima Nova"/>
              <a:buChar char="●"/>
            </a:pPr>
            <a:r>
              <a:rPr lang="en" sz="1575">
                <a:solidFill>
                  <a:srgbClr val="000000"/>
                </a:solidFill>
              </a:rPr>
              <a:t>Applies a unique normalization constant to each vector before converting to 8-bit, reducing the impact of outliers on the overall matrix</a:t>
            </a:r>
            <a:endParaRPr sz="1575">
              <a:solidFill>
                <a:srgbClr val="000000"/>
              </a:solidFill>
            </a:endParaRPr>
          </a:p>
          <a:p>
            <a:pPr indent="0" lvl="0" marL="0" rtl="0" algn="l">
              <a:lnSpc>
                <a:spcPct val="95000"/>
              </a:lnSpc>
              <a:spcBef>
                <a:spcPts val="1200"/>
              </a:spcBef>
              <a:spcAft>
                <a:spcPts val="1200"/>
              </a:spcAft>
              <a:buSzPts val="275"/>
              <a:buNone/>
            </a:pPr>
            <a:r>
              <a:t/>
            </a:r>
            <a:endParaRPr sz="850"/>
          </a:p>
        </p:txBody>
      </p:sp>
      <p:sp>
        <p:nvSpPr>
          <p:cNvPr id="105" name="Google Shape;10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Mixed-Precision Decomposition</a:t>
            </a:r>
            <a:endParaRPr/>
          </a:p>
        </p:txBody>
      </p:sp>
      <p:sp>
        <p:nvSpPr>
          <p:cNvPr id="111" name="Google Shape;11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600">
                <a:solidFill>
                  <a:srgbClr val="000000"/>
                </a:solidFill>
              </a:rPr>
              <a:t>High Level</a:t>
            </a:r>
            <a:endParaRPr b="1" sz="1600">
              <a:solidFill>
                <a:srgbClr val="000000"/>
              </a:solidFill>
            </a:endParaRPr>
          </a:p>
          <a:p>
            <a:pPr indent="-330200" lvl="0" marL="457200" rtl="0" algn="l">
              <a:spcBef>
                <a:spcPts val="1200"/>
              </a:spcBef>
              <a:spcAft>
                <a:spcPts val="0"/>
              </a:spcAft>
              <a:buClr>
                <a:srgbClr val="000000"/>
              </a:buClr>
              <a:buSzPts val="1600"/>
              <a:buFont typeface="Proxima Nova"/>
              <a:buChar char="●"/>
            </a:pPr>
            <a:r>
              <a:rPr lang="en" sz="1600">
                <a:solidFill>
                  <a:srgbClr val="000000"/>
                </a:solidFill>
              </a:rPr>
              <a:t>Selectively applies 16-bit precision to handle outliers while keeping most values in 8-bit</a:t>
            </a:r>
            <a:endParaRPr sz="1600">
              <a:solidFill>
                <a:srgbClr val="000000"/>
              </a:solidFill>
            </a:endParaRPr>
          </a:p>
          <a:p>
            <a:pPr indent="0" lvl="0" marL="0" rtl="0" algn="l">
              <a:spcBef>
                <a:spcPts val="1200"/>
              </a:spcBef>
              <a:spcAft>
                <a:spcPts val="0"/>
              </a:spcAft>
              <a:buNone/>
            </a:pPr>
            <a:r>
              <a:rPr b="1" lang="en" sz="1600">
                <a:solidFill>
                  <a:srgbClr val="000000"/>
                </a:solidFill>
              </a:rPr>
              <a:t>How it works</a:t>
            </a:r>
            <a:endParaRPr b="1" sz="1600">
              <a:solidFill>
                <a:srgbClr val="000000"/>
              </a:solidFill>
            </a:endParaRPr>
          </a:p>
          <a:p>
            <a:pPr indent="-330200" lvl="0" marL="457200" rtl="0" algn="l">
              <a:spcBef>
                <a:spcPts val="1200"/>
              </a:spcBef>
              <a:spcAft>
                <a:spcPts val="0"/>
              </a:spcAft>
              <a:buClr>
                <a:srgbClr val="000000"/>
              </a:buClr>
              <a:buSzPts val="1600"/>
              <a:buFont typeface="Proxima Nova"/>
              <a:buChar char="●"/>
            </a:pPr>
            <a:r>
              <a:rPr lang="en" sz="1600">
                <a:solidFill>
                  <a:srgbClr val="000000"/>
                </a:solidFill>
              </a:rPr>
              <a:t>Identifies extreme values, or outliers, that exceed a magnitude threshold α = 6.0</a:t>
            </a:r>
            <a:endParaRPr sz="1600">
              <a:solidFill>
                <a:srgbClr val="000000"/>
              </a:solidFill>
            </a:endParaRPr>
          </a:p>
          <a:p>
            <a:pPr indent="-330200" lvl="0" marL="457200" rtl="0" algn="l">
              <a:spcBef>
                <a:spcPts val="0"/>
              </a:spcBef>
              <a:spcAft>
                <a:spcPts val="0"/>
              </a:spcAft>
              <a:buClr>
                <a:srgbClr val="000000"/>
              </a:buClr>
              <a:buSzPts val="1600"/>
              <a:buFont typeface="Proxima Nova"/>
              <a:buChar char="●"/>
            </a:pPr>
            <a:r>
              <a:rPr lang="en" sz="1600">
                <a:solidFill>
                  <a:srgbClr val="000000"/>
                </a:solidFill>
              </a:rPr>
              <a:t>Outliers are processed in 16-bit, while the remaining 99.9% of data is processed in 8-bit</a:t>
            </a:r>
            <a:endParaRPr sz="1600">
              <a:solidFill>
                <a:srgbClr val="000000"/>
              </a:solidFill>
            </a:endParaRPr>
          </a:p>
          <a:p>
            <a:pPr indent="0" lvl="0" marL="0" rtl="0" algn="l">
              <a:spcBef>
                <a:spcPts val="1200"/>
              </a:spcBef>
              <a:spcAft>
                <a:spcPts val="1200"/>
              </a:spcAft>
              <a:buNone/>
            </a:pPr>
            <a:r>
              <a:t/>
            </a:r>
            <a:endParaRPr sz="2300"/>
          </a:p>
        </p:txBody>
      </p:sp>
      <p:pic>
        <p:nvPicPr>
          <p:cNvPr id="112" name="Google Shape;112;p20"/>
          <p:cNvPicPr preferRelativeResize="0"/>
          <p:nvPr/>
        </p:nvPicPr>
        <p:blipFill>
          <a:blip r:embed="rId3">
            <a:alphaModFix/>
          </a:blip>
          <a:stretch>
            <a:fillRect/>
          </a:stretch>
        </p:blipFill>
        <p:spPr>
          <a:xfrm>
            <a:off x="1685925" y="3673125"/>
            <a:ext cx="5772150" cy="838200"/>
          </a:xfrm>
          <a:prstGeom prst="rect">
            <a:avLst/>
          </a:prstGeom>
          <a:noFill/>
          <a:ln>
            <a:noFill/>
          </a:ln>
        </p:spPr>
      </p:pic>
      <p:sp>
        <p:nvSpPr>
          <p:cNvPr id="113" name="Google Shape;11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Outlier Features</a:t>
            </a:r>
            <a:endParaRPr/>
          </a:p>
        </p:txBody>
      </p:sp>
      <p:pic>
        <p:nvPicPr>
          <p:cNvPr id="119" name="Google Shape;119;p21"/>
          <p:cNvPicPr preferRelativeResize="0"/>
          <p:nvPr/>
        </p:nvPicPr>
        <p:blipFill>
          <a:blip r:embed="rId3">
            <a:alphaModFix/>
          </a:blip>
          <a:stretch>
            <a:fillRect/>
          </a:stretch>
        </p:blipFill>
        <p:spPr>
          <a:xfrm>
            <a:off x="625575" y="1152477"/>
            <a:ext cx="7747025" cy="3608950"/>
          </a:xfrm>
          <a:prstGeom prst="rect">
            <a:avLst/>
          </a:prstGeom>
          <a:noFill/>
          <a:ln>
            <a:noFill/>
          </a:ln>
        </p:spPr>
      </p:pic>
      <p:sp>
        <p:nvSpPr>
          <p:cNvPr id="120" name="Google Shape;12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