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aleway"/>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nguang F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aleway-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8T03:15:39.755">
    <p:pos x="6000" y="0"/>
    <p:text>general intro for post-training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Mindset and methodologies behind spending 10s of M of $ to train an LLM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1d88936d6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1d88936d6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llama paper followed the Chinchilla scaling law but found 7B model continues to scale on far more tokens than predicted</a:t>
            </a:r>
            <a:br>
              <a:rPr lang="en"/>
            </a:b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1d88936d6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1d88936d6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1d88936d6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1d88936d6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1d88936d6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1d88936d6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1d88936d6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1d88936d6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some point it’s just overfitting, the left and right figure convey the same meaning. Connect the left figure’s dot gives you the second figure.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1d88936d6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1d88936d6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some point it’s just overfitting, the left and right figure convey the same meaning. Connect the left figure’s dot gives you the second figure.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1d88936d6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1d88936d6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1d88936d6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1d88936d6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1d88936d6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1d88936d6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1d88936d6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1d88936d6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1d88936d6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1d88936d6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1d88936d6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1d88936d6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1d88936d6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1d88936d6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1d88936d6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1d88936d6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1d88936d6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1d88936d6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1d88936d6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1d88936d6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1d88936d6_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1d88936d6_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1d88936d6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1d88936d6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HGX node is 290 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NVLink is 100 GB/s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0e20b671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0e20b671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0e20b671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0e20b671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0e20b671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0e20b671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1d88936d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1d88936d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0e20b6711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0e20b6711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0e20b671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0e20b671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0e20b6711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0e20b6711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0e20b6711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0e20b6711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c46f423751388a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c46f423751388a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6c46f423751388a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c46f423751388a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c46f423751388af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c46f423751388af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c46f423751388af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c46f423751388af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e20b6711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e20b6711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1) fewer micro-batches than the number of stages when we have batch size limit at large scale; or </a:t>
            </a:r>
            <a:endParaRPr/>
          </a:p>
          <a:p>
            <a:pPr indent="-298450" lvl="0" marL="457200" rtl="0" algn="l">
              <a:spcBef>
                <a:spcPts val="0"/>
              </a:spcBef>
              <a:spcAft>
                <a:spcPts val="0"/>
              </a:spcAft>
              <a:buSzPts val="1100"/>
              <a:buAutoNum type="arabicPeriod"/>
            </a:pPr>
            <a:r>
              <a:rPr lang="en"/>
              <a:t>(2) more micro-batches to hide point-to-point communication, finding a sweet spot between DFS and breadth first schedule (BFS) for the best communication and memory efficiency.</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1d88936d6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1d88936d6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1d88936d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1d88936d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0e20b671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0e20b671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1d88936d6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1d88936d6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solidFill>
                  <a:schemeClr val="dk1"/>
                </a:solidFill>
              </a:rPr>
              <a:t>We do this for 6 rounds. The process starts with collecting </a:t>
            </a:r>
            <a:r>
              <a:rPr b="1" lang="en">
                <a:solidFill>
                  <a:schemeClr val="dk1"/>
                </a:solidFill>
              </a:rPr>
              <a:t>prompts</a:t>
            </a:r>
            <a:r>
              <a:rPr lang="en">
                <a:solidFill>
                  <a:schemeClr val="dk1"/>
                </a:solidFill>
              </a:rPr>
              <a:t> from various sources. These prompts are input questions, tasks, or instructions that will be used to fine-tune the model.</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For each collected prompt, the model generates multiple responses, denoted as </a:t>
            </a:r>
            <a:r>
              <a:rPr b="1" lang="en">
                <a:solidFill>
                  <a:schemeClr val="dk1"/>
                </a:solidFill>
              </a:rPr>
              <a:t>K generations</a:t>
            </a:r>
            <a:r>
              <a:rPr lang="en">
                <a:solidFill>
                  <a:schemeClr val="dk1"/>
                </a:solidFill>
              </a:rPr>
              <a:t>. These responses are then used to select the best possible output through the next process, which is </a:t>
            </a:r>
            <a:r>
              <a:rPr b="1" lang="en">
                <a:solidFill>
                  <a:schemeClr val="dk1"/>
                </a:solidFill>
              </a:rPr>
              <a:t>rejection sampling</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In </a:t>
            </a:r>
            <a:r>
              <a:rPr b="1" lang="en">
                <a:solidFill>
                  <a:schemeClr val="dk1"/>
                </a:solidFill>
              </a:rPr>
              <a:t>rejection sampling</a:t>
            </a:r>
            <a:r>
              <a:rPr lang="en">
                <a:solidFill>
                  <a:schemeClr val="dk1"/>
                </a:solidFill>
              </a:rPr>
              <a:t>, the generated responses (K generations) for each prompt are evaluated by a </a:t>
            </a:r>
            <a:r>
              <a:rPr b="1" lang="en">
                <a:solidFill>
                  <a:schemeClr val="dk1"/>
                </a:solidFill>
              </a:rPr>
              <a:t>reward model</a:t>
            </a:r>
            <a:r>
              <a:rPr lang="en">
                <a:solidFill>
                  <a:schemeClr val="dk1"/>
                </a:solidFill>
              </a:rPr>
              <a:t>. The reward model ranks these responses based on their quality and preference. The best response is selected and passed forward.</a:t>
            </a:r>
            <a:endParaRPr>
              <a:solidFill>
                <a:schemeClr val="dk1"/>
              </a:solidFill>
            </a:endParaRPr>
          </a:p>
          <a:p>
            <a:pPr indent="-298450" lvl="0" marL="457200" rtl="0" algn="l">
              <a:spcBef>
                <a:spcPts val="0"/>
              </a:spcBef>
              <a:spcAft>
                <a:spcPts val="0"/>
              </a:spcAft>
              <a:buClr>
                <a:schemeClr val="dk1"/>
              </a:buClr>
              <a:buSzPts val="1100"/>
              <a:buAutoNum type="arabicPeriod"/>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1d88936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1d88936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1d88936d6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1d88936d6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1d88936d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1d88936d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do task-specific training with SFT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1d88936d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1d88936d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1200"/>
              </a:spcAft>
              <a:buNone/>
            </a:pPr>
            <a:r>
              <a:rPr b="1" lang="en" sz="1217">
                <a:solidFill>
                  <a:schemeClr val="dk1"/>
                </a:solidFill>
              </a:rPr>
              <a:t>DPO</a:t>
            </a:r>
            <a:r>
              <a:rPr lang="en" sz="1217">
                <a:solidFill>
                  <a:schemeClr val="dk1"/>
                </a:solidFill>
              </a:rPr>
              <a:t> is used to </a:t>
            </a:r>
            <a:r>
              <a:rPr b="1" lang="en" sz="1217">
                <a:solidFill>
                  <a:schemeClr val="dk1"/>
                </a:solidFill>
              </a:rPr>
              <a:t>align the model’s outputs with human preferences</a:t>
            </a:r>
            <a:r>
              <a:rPr lang="en" sz="1217">
                <a:solidFill>
                  <a:schemeClr val="dk1"/>
                </a:solidFill>
              </a:rPr>
              <a:t>, ensuring that LLaMA 3 generates responses that are helpful, accurate, and safe.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1d88936d6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1d88936d6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1d88936d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1d88936d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Rejection sampling</a:t>
            </a:r>
            <a:r>
              <a:rPr lang="en">
                <a:solidFill>
                  <a:schemeClr val="dk1"/>
                </a:solidFill>
              </a:rPr>
              <a:t> is a technique used during the </a:t>
            </a:r>
            <a:r>
              <a:rPr b="1" lang="en">
                <a:solidFill>
                  <a:schemeClr val="dk1"/>
                </a:solidFill>
              </a:rPr>
              <a:t>post-training</a:t>
            </a:r>
            <a:r>
              <a:rPr lang="en">
                <a:solidFill>
                  <a:schemeClr val="dk1"/>
                </a:solidFill>
              </a:rPr>
              <a:t> phase of large language models, like Llama 3, to improve the quality of generated outputs. The goal of rejection sampling is to select the best response from a set of generated outputs for a given prompt, based on a </a:t>
            </a:r>
            <a:r>
              <a:rPr b="1" lang="en">
                <a:solidFill>
                  <a:schemeClr val="dk1"/>
                </a:solidFill>
              </a:rPr>
              <a:t>reward model</a:t>
            </a:r>
            <a:r>
              <a:rPr lang="en">
                <a:solidFill>
                  <a:schemeClr val="dk1"/>
                </a:solidFill>
              </a:rPr>
              <a:t> or </a:t>
            </a:r>
            <a:r>
              <a:rPr b="1" lang="en">
                <a:solidFill>
                  <a:schemeClr val="dk1"/>
                </a:solidFill>
              </a:rPr>
              <a:t>scoring mechanism</a:t>
            </a:r>
            <a:r>
              <a:rPr lang="en">
                <a:solidFill>
                  <a:schemeClr val="dk1"/>
                </a:solidFill>
              </a:rPr>
              <a:t>.By leveraging multiple candidate responses, the model can be fine-tuned to prefer outputs that align better with human preferences and task requirements. Reward model quality is IMPORTANT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1d88936d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01d88936d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capability-specific data for SFT training, as shown in table.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1d88936d6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01d88936d6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DPO is for alignment, so we did not use many task-specific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1d88936d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1d88936d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01d88936d6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01d88936d6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Initial Challenges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lang="en">
                <a:solidFill>
                  <a:schemeClr val="dk1"/>
                </a:solidFill>
              </a:rPr>
              <a:t>Training </a:t>
            </a:r>
            <a:r>
              <a:rPr b="1" lang="en">
                <a:solidFill>
                  <a:schemeClr val="dk1"/>
                </a:solidFill>
              </a:rPr>
              <a:t>LLaMA 3 (405B)</a:t>
            </a:r>
            <a:r>
              <a:rPr lang="en">
                <a:solidFill>
                  <a:schemeClr val="dk1"/>
                </a:solidFill>
              </a:rPr>
              <a:t> on its own generated data degraded performance.</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lang="en">
                <a:solidFill>
                  <a:schemeClr val="dk1"/>
                </a:solidFill>
              </a:rPr>
              <a:t>Solution: Introduced </a:t>
            </a:r>
            <a:r>
              <a:rPr b="1" lang="en">
                <a:solidFill>
                  <a:schemeClr val="dk1"/>
                </a:solidFill>
              </a:rPr>
              <a:t>execution feedback</a:t>
            </a:r>
            <a:r>
              <a:rPr lang="en">
                <a:solidFill>
                  <a:schemeClr val="dk1"/>
                </a:solidFill>
              </a:rPr>
              <a:t> to help the model learn from mistakes.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1d88936d6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01d88936d6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01d88936d6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01d88936d6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01d88936d6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01d88936d6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1d88936d6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01d88936d6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1bb7bb3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01bb7bb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1d88936d6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1d88936d6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Scaling is a power-law function of model size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1d88936d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1d88936d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1d88936d6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1d88936d6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to spend compute training a large model than to train a smaller model with more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1d88936d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1d88936d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OpenAI’s scaling law isn’t exactly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original llama paper followed the </a:t>
            </a:r>
            <a:r>
              <a:rPr lang="en"/>
              <a:t>Chinchilla</a:t>
            </a:r>
            <a:r>
              <a:rPr lang="en"/>
              <a:t> scaling law but found 7B model continues to scale on far more </a:t>
            </a:r>
            <a:r>
              <a:rPr lang="en"/>
              <a:t>tokens than predicted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81000" lvl="0" marL="457200">
              <a:spcBef>
                <a:spcPts val="0"/>
              </a:spcBef>
              <a:spcAft>
                <a:spcPts val="0"/>
              </a:spcAft>
              <a:buSzPts val="2400"/>
              <a:buChar char="●"/>
              <a:defRPr sz="2400"/>
            </a:lvl1pPr>
            <a:lvl2pPr indent="-355600" lvl="1" marL="914400">
              <a:spcBef>
                <a:spcPts val="0"/>
              </a:spcBef>
              <a:spcAft>
                <a:spcPts val="0"/>
              </a:spcAft>
              <a:buSzPts val="2000"/>
              <a:buChar char="○"/>
              <a:defRPr sz="2000"/>
            </a:lvl2pPr>
            <a:lvl3pPr indent="-330200" lvl="2" marL="1371600">
              <a:spcBef>
                <a:spcPts val="0"/>
              </a:spcBef>
              <a:spcAft>
                <a:spcPts val="0"/>
              </a:spcAft>
              <a:buSzPts val="1600"/>
              <a:buChar char="■"/>
              <a:defRPr sz="1600"/>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comments" Target="../comments/commen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LLaMA 3</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Steven and Enguang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Law: Chinchilla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OpenAI models were underfit for their capacity</a:t>
            </a:r>
            <a:endParaRPr/>
          </a:p>
          <a:p>
            <a:pPr indent="-381000" lvl="0" marL="457200" rtl="0" algn="l">
              <a:spcBef>
                <a:spcPts val="0"/>
              </a:spcBef>
              <a:spcAft>
                <a:spcPts val="0"/>
              </a:spcAft>
              <a:buSzPts val="2400"/>
              <a:buChar char="●"/>
            </a:pPr>
            <a:r>
              <a:rPr lang="en"/>
              <a:t>Compute optimal: data should roughly scale with model size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LLaMA 3</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Existing laws doesn’t forecast benchmark performance</a:t>
            </a:r>
            <a:endParaRPr/>
          </a:p>
          <a:p>
            <a:pPr indent="-381000" lvl="0" marL="457200" rtl="0" algn="l">
              <a:spcBef>
                <a:spcPts val="0"/>
              </a:spcBef>
              <a:spcAft>
                <a:spcPts val="0"/>
              </a:spcAft>
              <a:buSzPts val="2400"/>
              <a:buChar char="●"/>
            </a:pPr>
            <a:r>
              <a:rPr lang="en"/>
              <a:t>Scaling laws might not scale</a:t>
            </a:r>
            <a:endParaRPr/>
          </a:p>
          <a:p>
            <a:pPr indent="-355600" lvl="1" marL="914400" rtl="0" algn="l">
              <a:spcBef>
                <a:spcPts val="0"/>
              </a:spcBef>
              <a:spcAft>
                <a:spcPts val="0"/>
              </a:spcAft>
              <a:buSzPts val="2000"/>
              <a:buChar char="○"/>
            </a:pPr>
            <a:r>
              <a:rPr lang="en"/>
              <a:t>Estimated using pre-training runs with much smaller compute</a:t>
            </a:r>
            <a:endParaRPr/>
          </a:p>
          <a:p>
            <a:pPr indent="-355600" lvl="1" marL="914400" rtl="0" algn="l">
              <a:spcBef>
                <a:spcPts val="0"/>
              </a:spcBef>
              <a:spcAft>
                <a:spcPts val="0"/>
              </a:spcAft>
              <a:buSzPts val="2000"/>
              <a:buChar char="○"/>
            </a:pPr>
            <a:r>
              <a:rPr lang="en"/>
              <a:t>Might be noisy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LLaMA 3</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Establish the correlation between</a:t>
            </a:r>
            <a:endParaRPr/>
          </a:p>
          <a:p>
            <a:pPr indent="-355600" lvl="1" marL="914400" rtl="0" algn="l">
              <a:spcBef>
                <a:spcPts val="1200"/>
              </a:spcBef>
              <a:spcAft>
                <a:spcPts val="0"/>
              </a:spcAft>
              <a:buSzPts val="2000"/>
              <a:buAutoNum type="alphaLcPeriod"/>
            </a:pPr>
            <a:r>
              <a:rPr lang="en"/>
              <a:t>model and negative log-likelihood on downstream tasks</a:t>
            </a:r>
            <a:endParaRPr/>
          </a:p>
          <a:p>
            <a:pPr indent="-355600" lvl="1" marL="914400" rtl="0" algn="l">
              <a:spcBef>
                <a:spcPts val="0"/>
              </a:spcBef>
              <a:spcAft>
                <a:spcPts val="0"/>
              </a:spcAft>
              <a:buSzPts val="2000"/>
              <a:buAutoNum type="alphaLcPeriod"/>
            </a:pPr>
            <a:r>
              <a:rPr lang="en"/>
              <a:t>negative log-likelihood with task accuracy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LLaMA 3</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Train using compute between 6e8 and 1e22 FLOPs</a:t>
            </a:r>
            <a:endParaRPr/>
          </a:p>
          <a:p>
            <a:pPr indent="-381000" lvl="0" marL="457200" rtl="0" algn="l">
              <a:spcBef>
                <a:spcPts val="0"/>
              </a:spcBef>
              <a:spcAft>
                <a:spcPts val="0"/>
              </a:spcAft>
              <a:buSzPts val="2400"/>
              <a:buChar char="●"/>
            </a:pPr>
            <a:r>
              <a:rPr lang="en"/>
              <a:t>Adjust cosine annealing schedule with trajectory length</a:t>
            </a:r>
            <a:endParaRPr/>
          </a:p>
          <a:p>
            <a:pPr indent="-355600" lvl="1" marL="914400" rtl="0" algn="l">
              <a:spcBef>
                <a:spcPts val="0"/>
              </a:spcBef>
              <a:spcAft>
                <a:spcPts val="0"/>
              </a:spcAft>
              <a:buSzPts val="2000"/>
              <a:buChar char="○"/>
            </a:pPr>
            <a:r>
              <a:rPr lang="en"/>
              <a:t>OpenAI didn’t do this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LLaMA 3</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rotWithShape="1">
          <a:blip r:embed="rId3">
            <a:alphaModFix/>
          </a:blip>
          <a:srcRect b="0" l="0" r="52700" t="0"/>
          <a:stretch/>
        </p:blipFill>
        <p:spPr>
          <a:xfrm>
            <a:off x="2669218" y="1119713"/>
            <a:ext cx="3805550" cy="348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LLaMA 3</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rotWithShape="1">
          <a:blip r:embed="rId3">
            <a:alphaModFix/>
          </a:blip>
          <a:srcRect b="0" l="50000" r="0" t="0"/>
          <a:stretch/>
        </p:blipFill>
        <p:spPr>
          <a:xfrm>
            <a:off x="311705" y="1152475"/>
            <a:ext cx="4022875" cy="3481925"/>
          </a:xfrm>
          <a:prstGeom prst="rect">
            <a:avLst/>
          </a:prstGeom>
          <a:noFill/>
          <a:ln>
            <a:noFill/>
          </a:ln>
        </p:spPr>
      </p:pic>
      <p:pic>
        <p:nvPicPr>
          <p:cNvPr id="152" name="Google Shape;152;p27"/>
          <p:cNvPicPr preferRelativeResize="0"/>
          <p:nvPr/>
        </p:nvPicPr>
        <p:blipFill>
          <a:blip r:embed="rId4">
            <a:alphaModFix/>
          </a:blip>
          <a:stretch>
            <a:fillRect/>
          </a:stretch>
        </p:blipFill>
        <p:spPr>
          <a:xfrm>
            <a:off x="5503263" y="2565400"/>
            <a:ext cx="2162175" cy="590550"/>
          </a:xfrm>
          <a:prstGeom prst="rect">
            <a:avLst/>
          </a:prstGeom>
          <a:noFill/>
          <a:ln>
            <a:noFill/>
          </a:ln>
        </p:spPr>
      </p:pic>
      <p:sp>
        <p:nvSpPr>
          <p:cNvPr id="153" name="Google Shape;153;p27"/>
          <p:cNvSpPr txBox="1"/>
          <p:nvPr/>
        </p:nvSpPr>
        <p:spPr>
          <a:xfrm>
            <a:off x="4429125" y="3971925"/>
            <a:ext cx="35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optimal number of training tokens</a:t>
            </a:r>
            <a:endParaRPr sz="1800">
              <a:solidFill>
                <a:schemeClr val="lt2"/>
              </a:solidFill>
              <a:latin typeface="Source Sans Pro"/>
              <a:ea typeface="Source Sans Pro"/>
              <a:cs typeface="Source Sans Pro"/>
              <a:sym typeface="Source Sans Pro"/>
            </a:endParaRPr>
          </a:p>
        </p:txBody>
      </p:sp>
      <p:cxnSp>
        <p:nvCxnSpPr>
          <p:cNvPr id="154" name="Google Shape;154;p27"/>
          <p:cNvCxnSpPr/>
          <p:nvPr/>
        </p:nvCxnSpPr>
        <p:spPr>
          <a:xfrm rot="10800000">
            <a:off x="5876925" y="3143325"/>
            <a:ext cx="309600" cy="8286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7"/>
          <p:cNvSpPr txBox="1"/>
          <p:nvPr/>
        </p:nvSpPr>
        <p:spPr>
          <a:xfrm>
            <a:off x="5800725" y="1609725"/>
            <a:ext cx="152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t</a:t>
            </a:r>
            <a:r>
              <a:rPr lang="en" sz="1800">
                <a:solidFill>
                  <a:schemeClr val="lt2"/>
                </a:solidFill>
                <a:latin typeface="Source Sans Pro"/>
                <a:ea typeface="Source Sans Pro"/>
                <a:cs typeface="Source Sans Pro"/>
                <a:sym typeface="Source Sans Pro"/>
              </a:rPr>
              <a:t>otal compute</a:t>
            </a:r>
            <a:endParaRPr sz="1800">
              <a:solidFill>
                <a:schemeClr val="lt2"/>
              </a:solidFill>
              <a:latin typeface="Source Sans Pro"/>
              <a:ea typeface="Source Sans Pro"/>
              <a:cs typeface="Source Sans Pro"/>
              <a:sym typeface="Source Sans Pro"/>
            </a:endParaRPr>
          </a:p>
        </p:txBody>
      </p:sp>
      <p:cxnSp>
        <p:nvCxnSpPr>
          <p:cNvPr id="156" name="Google Shape;156;p27"/>
          <p:cNvCxnSpPr>
            <a:stCxn id="155" idx="2"/>
          </p:cNvCxnSpPr>
          <p:nvPr/>
        </p:nvCxnSpPr>
        <p:spPr>
          <a:xfrm flipH="1">
            <a:off x="6343725" y="2071425"/>
            <a:ext cx="219000" cy="52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Multi-Modality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Overview</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633400" y="1152475"/>
            <a:ext cx="7877175" cy="3610675"/>
          </a:xfrm>
          <a:prstGeom prst="rect">
            <a:avLst/>
          </a:prstGeom>
          <a:noFill/>
          <a:ln>
            <a:noFill/>
          </a:ln>
        </p:spPr>
      </p:pic>
      <p:sp>
        <p:nvSpPr>
          <p:cNvPr id="169" name="Google Shape;169;p29"/>
          <p:cNvSpPr txBox="1"/>
          <p:nvPr/>
        </p:nvSpPr>
        <p:spPr>
          <a:xfrm>
            <a:off x="6657975" y="2219325"/>
            <a:ext cx="221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70" name="Google Shape;170;p29"/>
          <p:cNvSpPr txBox="1"/>
          <p:nvPr/>
        </p:nvSpPr>
        <p:spPr>
          <a:xfrm>
            <a:off x="6819900" y="2219325"/>
            <a:ext cx="628800" cy="4617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DPO</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Image</a:t>
            </a:r>
            <a:endParaRPr/>
          </a:p>
          <a:p>
            <a:pPr indent="-381000" lvl="0" marL="457200" rtl="0" algn="l">
              <a:spcBef>
                <a:spcPts val="0"/>
              </a:spcBef>
              <a:spcAft>
                <a:spcPts val="0"/>
              </a:spcAft>
              <a:buSzPts val="2400"/>
              <a:buChar char="●"/>
            </a:pPr>
            <a:r>
              <a:rPr lang="en"/>
              <a:t>Video</a:t>
            </a:r>
            <a:endParaRPr/>
          </a:p>
          <a:p>
            <a:pPr indent="-381000" lvl="0" marL="457200" rtl="0" algn="l">
              <a:spcBef>
                <a:spcPts val="0"/>
              </a:spcBef>
              <a:spcAft>
                <a:spcPts val="0"/>
              </a:spcAft>
              <a:buSzPts val="2400"/>
              <a:buChar char="●"/>
            </a:pPr>
            <a:r>
              <a:rPr lang="en"/>
              <a:t>Speech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Image</a:t>
            </a:r>
            <a:endParaRPr/>
          </a:p>
          <a:p>
            <a:pPr indent="-355600" lvl="1" marL="914400" rtl="0" algn="l">
              <a:spcBef>
                <a:spcPts val="0"/>
              </a:spcBef>
              <a:spcAft>
                <a:spcPts val="0"/>
              </a:spcAft>
              <a:buSzPts val="2000"/>
              <a:buChar char="○"/>
            </a:pPr>
            <a:r>
              <a:rPr lang="en"/>
              <a:t>Self-supervised training encoder on image-text pairs</a:t>
            </a:r>
            <a:endParaRPr/>
          </a:p>
          <a:p>
            <a:pPr indent="-355600" lvl="1" marL="914400" rtl="0" algn="l">
              <a:spcBef>
                <a:spcPts val="0"/>
              </a:spcBef>
              <a:spcAft>
                <a:spcPts val="0"/>
              </a:spcAft>
              <a:buSzPts val="2000"/>
              <a:buChar char="○"/>
            </a:pPr>
            <a:r>
              <a:rPr lang="en"/>
              <a:t>Adapter that feeds image representation in cross-attention layers</a:t>
            </a:r>
            <a:endParaRPr/>
          </a:p>
          <a:p>
            <a:pPr indent="-330200" lvl="2" marL="1371600" rtl="0" algn="l">
              <a:spcBef>
                <a:spcPts val="0"/>
              </a:spcBef>
              <a:spcAft>
                <a:spcPts val="0"/>
              </a:spcAft>
              <a:buSzPts val="1600"/>
              <a:buChar char="■"/>
            </a:pPr>
            <a:r>
              <a:rPr lang="en"/>
              <a:t>Trained on image-text pair for alignment</a:t>
            </a:r>
            <a:endParaRPr/>
          </a:p>
          <a:p>
            <a:pPr indent="-355600" lvl="1" marL="914400" rtl="0" algn="l">
              <a:spcBef>
                <a:spcPts val="0"/>
              </a:spcBef>
              <a:spcAft>
                <a:spcPts val="0"/>
              </a:spcAft>
              <a:buSzPts val="2000"/>
              <a:buChar char="○"/>
            </a:pPr>
            <a:r>
              <a:rPr lang="en"/>
              <a:t>LLM parameters frozen during adapter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Transformers to LLMs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GPT 1 (Sutskever, 2018): large-scale pretraining (Sutskever, 2018)</a:t>
            </a:r>
            <a:endParaRPr/>
          </a:p>
          <a:p>
            <a:pPr indent="-355600" lvl="1" marL="914400" rtl="0" algn="l">
              <a:spcBef>
                <a:spcPts val="0"/>
              </a:spcBef>
              <a:spcAft>
                <a:spcPts val="0"/>
              </a:spcAft>
              <a:buSzPts val="2000"/>
              <a:buChar char="○"/>
            </a:pPr>
            <a:r>
              <a:rPr lang="en"/>
              <a:t>Supervised fine-tuning for downstream tasks</a:t>
            </a:r>
            <a:endParaRPr/>
          </a:p>
          <a:p>
            <a:pPr indent="-355600" lvl="1" marL="914400" rtl="0" algn="l">
              <a:spcBef>
                <a:spcPts val="0"/>
              </a:spcBef>
              <a:spcAft>
                <a:spcPts val="0"/>
              </a:spcAft>
              <a:buSzPts val="2000"/>
              <a:buChar char="○"/>
            </a:pPr>
            <a:r>
              <a:rPr lang="en"/>
              <a:t>Decoder only</a:t>
            </a:r>
            <a:endParaRPr b="1"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0" y="351239"/>
            <a:ext cx="9143999" cy="4792272"/>
          </a:xfrm>
          <a:prstGeom prst="rect">
            <a:avLst/>
          </a:prstGeom>
          <a:noFill/>
          <a:ln>
            <a:noFill/>
          </a:ln>
        </p:spPr>
      </p:pic>
      <p:sp>
        <p:nvSpPr>
          <p:cNvPr id="190" name="Google Shape;190;p32"/>
          <p:cNvSpPr/>
          <p:nvPr/>
        </p:nvSpPr>
        <p:spPr>
          <a:xfrm>
            <a:off x="529134" y="895350"/>
            <a:ext cx="5557325" cy="2754150"/>
          </a:xfrm>
          <a:custGeom>
            <a:rect b="b" l="l" r="r" t="t"/>
            <a:pathLst>
              <a:path extrusionOk="0" h="110166" w="222293">
                <a:moveTo>
                  <a:pt x="933" y="0"/>
                </a:moveTo>
                <a:cubicBezTo>
                  <a:pt x="1251" y="3429"/>
                  <a:pt x="-2242" y="17082"/>
                  <a:pt x="2838" y="20574"/>
                </a:cubicBezTo>
                <a:cubicBezTo>
                  <a:pt x="7918" y="24067"/>
                  <a:pt x="26460" y="7620"/>
                  <a:pt x="31413" y="20955"/>
                </a:cubicBezTo>
                <a:cubicBezTo>
                  <a:pt x="36366" y="34290"/>
                  <a:pt x="25254" y="87313"/>
                  <a:pt x="32556" y="100584"/>
                </a:cubicBezTo>
                <a:cubicBezTo>
                  <a:pt x="39859" y="113856"/>
                  <a:pt x="68053" y="112776"/>
                  <a:pt x="75228" y="100584"/>
                </a:cubicBezTo>
                <a:cubicBezTo>
                  <a:pt x="82404" y="88392"/>
                  <a:pt x="58337" y="40005"/>
                  <a:pt x="75609" y="27432"/>
                </a:cubicBezTo>
                <a:cubicBezTo>
                  <a:pt x="92881" y="14859"/>
                  <a:pt x="161588" y="18860"/>
                  <a:pt x="178860" y="25146"/>
                </a:cubicBezTo>
                <a:cubicBezTo>
                  <a:pt x="196132" y="31433"/>
                  <a:pt x="172002" y="58674"/>
                  <a:pt x="179241" y="65151"/>
                </a:cubicBezTo>
                <a:cubicBezTo>
                  <a:pt x="186480" y="71628"/>
                  <a:pt x="215119" y="64199"/>
                  <a:pt x="222294" y="64008"/>
                </a:cubicBezTo>
              </a:path>
            </a:pathLst>
          </a:custGeom>
          <a:noFill/>
          <a:ln cap="flat" cmpd="sng" w="38100">
            <a:solidFill>
              <a:schemeClr val="dk1"/>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Image</a:t>
            </a:r>
            <a:endParaRPr/>
          </a:p>
          <a:p>
            <a:pPr indent="-381000" lvl="0" marL="457200" rtl="0" algn="l">
              <a:spcBef>
                <a:spcPts val="0"/>
              </a:spcBef>
              <a:spcAft>
                <a:spcPts val="0"/>
              </a:spcAft>
              <a:buSzPts val="2400"/>
              <a:buChar char="●"/>
            </a:pPr>
            <a:r>
              <a:rPr lang="en"/>
              <a:t>Video</a:t>
            </a:r>
            <a:endParaRPr/>
          </a:p>
          <a:p>
            <a:pPr indent="-355600" lvl="1" marL="914400" rtl="0" algn="l">
              <a:spcBef>
                <a:spcPts val="0"/>
              </a:spcBef>
              <a:spcAft>
                <a:spcPts val="0"/>
              </a:spcAft>
              <a:buSzPts val="2000"/>
              <a:buChar char="○"/>
            </a:pPr>
            <a:r>
              <a:rPr lang="en"/>
              <a:t>Trained </a:t>
            </a:r>
            <a:r>
              <a:rPr b="1" lang="en"/>
              <a:t>on top of image adapter</a:t>
            </a:r>
            <a:r>
              <a:rPr lang="en"/>
              <a:t> on video-text pairs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0" y="351239"/>
            <a:ext cx="9143999" cy="4792272"/>
          </a:xfrm>
          <a:prstGeom prst="rect">
            <a:avLst/>
          </a:prstGeom>
          <a:noFill/>
          <a:ln>
            <a:noFill/>
          </a:ln>
        </p:spPr>
      </p:pic>
      <p:sp>
        <p:nvSpPr>
          <p:cNvPr id="204" name="Google Shape;204;p34"/>
          <p:cNvSpPr/>
          <p:nvPr/>
        </p:nvSpPr>
        <p:spPr>
          <a:xfrm>
            <a:off x="1181881" y="952500"/>
            <a:ext cx="4856950" cy="4028525"/>
          </a:xfrm>
          <a:custGeom>
            <a:rect b="b" l="l" r="r" t="t"/>
            <a:pathLst>
              <a:path extrusionOk="0" h="161141" w="194278">
                <a:moveTo>
                  <a:pt x="38831" y="0"/>
                </a:moveTo>
                <a:cubicBezTo>
                  <a:pt x="38641" y="2667"/>
                  <a:pt x="43213" y="13081"/>
                  <a:pt x="37688" y="16002"/>
                </a:cubicBezTo>
                <a:cubicBezTo>
                  <a:pt x="32164" y="18923"/>
                  <a:pt x="11272" y="4128"/>
                  <a:pt x="5684" y="17526"/>
                </a:cubicBezTo>
                <a:cubicBezTo>
                  <a:pt x="96" y="30925"/>
                  <a:pt x="-2888" y="82804"/>
                  <a:pt x="4160" y="96393"/>
                </a:cubicBezTo>
                <a:cubicBezTo>
                  <a:pt x="11209" y="109982"/>
                  <a:pt x="40546" y="106871"/>
                  <a:pt x="47975" y="99060"/>
                </a:cubicBezTo>
                <a:cubicBezTo>
                  <a:pt x="55405" y="91250"/>
                  <a:pt x="38958" y="57023"/>
                  <a:pt x="48737" y="49530"/>
                </a:cubicBezTo>
                <a:cubicBezTo>
                  <a:pt x="58516" y="42037"/>
                  <a:pt x="97886" y="37402"/>
                  <a:pt x="106649" y="54102"/>
                </a:cubicBezTo>
                <a:cubicBezTo>
                  <a:pt x="115412" y="70803"/>
                  <a:pt x="93124" y="133795"/>
                  <a:pt x="101315" y="149733"/>
                </a:cubicBezTo>
                <a:cubicBezTo>
                  <a:pt x="109507" y="165672"/>
                  <a:pt x="146972" y="164084"/>
                  <a:pt x="155798" y="149733"/>
                </a:cubicBezTo>
                <a:cubicBezTo>
                  <a:pt x="164625" y="135382"/>
                  <a:pt x="147861" y="78105"/>
                  <a:pt x="154274" y="63627"/>
                </a:cubicBezTo>
                <a:cubicBezTo>
                  <a:pt x="160688" y="49149"/>
                  <a:pt x="187612" y="62992"/>
                  <a:pt x="194279" y="62865"/>
                </a:cubicBezTo>
              </a:path>
            </a:pathLst>
          </a:custGeom>
          <a:noFill/>
          <a:ln cap="flat" cmpd="sng" w="38100">
            <a:solidFill>
              <a:schemeClr val="dk1"/>
            </a:solidFill>
            <a:prstDash val="solid"/>
            <a:round/>
            <a:headEnd len="med" w="med" type="none"/>
            <a:tailEnd len="med" w="med" type="stealth"/>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Image</a:t>
            </a:r>
            <a:endParaRPr/>
          </a:p>
          <a:p>
            <a:pPr indent="-381000" lvl="0" marL="457200" rtl="0" algn="l">
              <a:spcBef>
                <a:spcPts val="0"/>
              </a:spcBef>
              <a:spcAft>
                <a:spcPts val="0"/>
              </a:spcAft>
              <a:buSzPts val="2400"/>
              <a:buChar char="●"/>
            </a:pPr>
            <a:r>
              <a:rPr lang="en"/>
              <a:t>Video</a:t>
            </a:r>
            <a:endParaRPr/>
          </a:p>
          <a:p>
            <a:pPr indent="-381000" lvl="0" marL="457200" rtl="0" algn="l">
              <a:spcBef>
                <a:spcPts val="0"/>
              </a:spcBef>
              <a:spcAft>
                <a:spcPts val="0"/>
              </a:spcAft>
              <a:buSzPts val="2400"/>
              <a:buChar char="●"/>
            </a:pPr>
            <a:r>
              <a:rPr lang="en"/>
              <a:t>Speech</a:t>
            </a:r>
            <a:endParaRPr/>
          </a:p>
          <a:p>
            <a:pPr indent="-355600" lvl="1" marL="914400" rtl="0" algn="l">
              <a:spcBef>
                <a:spcPts val="0"/>
              </a:spcBef>
              <a:spcAft>
                <a:spcPts val="0"/>
              </a:spcAft>
              <a:buSzPts val="2000"/>
              <a:buChar char="○"/>
            </a:pPr>
            <a:r>
              <a:rPr lang="en"/>
              <a:t>Adapter that converts speech to token representation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Multi-Modality</a:t>
            </a:r>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6"/>
          <p:cNvPicPr preferRelativeResize="0"/>
          <p:nvPr/>
        </p:nvPicPr>
        <p:blipFill>
          <a:blip r:embed="rId3">
            <a:alphaModFix/>
          </a:blip>
          <a:stretch>
            <a:fillRect/>
          </a:stretch>
        </p:blipFill>
        <p:spPr>
          <a:xfrm>
            <a:off x="0" y="351239"/>
            <a:ext cx="9143999" cy="4792272"/>
          </a:xfrm>
          <a:prstGeom prst="rect">
            <a:avLst/>
          </a:prstGeom>
          <a:noFill/>
          <a:ln>
            <a:noFill/>
          </a:ln>
        </p:spPr>
      </p:pic>
      <p:sp>
        <p:nvSpPr>
          <p:cNvPr id="218" name="Google Shape;218;p36"/>
          <p:cNvSpPr/>
          <p:nvPr/>
        </p:nvSpPr>
        <p:spPr>
          <a:xfrm>
            <a:off x="7267575" y="342900"/>
            <a:ext cx="1876500" cy="2600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Scaling the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the System</a:t>
            </a:r>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Llama 3 405B is trained on</a:t>
            </a:r>
            <a:endParaRPr/>
          </a:p>
          <a:p>
            <a:pPr indent="-381000" lvl="0" marL="457200" rtl="0" algn="l">
              <a:spcBef>
                <a:spcPts val="1200"/>
              </a:spcBef>
              <a:spcAft>
                <a:spcPts val="0"/>
              </a:spcAft>
              <a:buSzPts val="2400"/>
              <a:buChar char="●"/>
            </a:pPr>
            <a:r>
              <a:rPr lang="en"/>
              <a:t>16K H100 80 GB (577M worth)</a:t>
            </a:r>
            <a:endParaRPr/>
          </a:p>
          <a:p>
            <a:pPr indent="-381000" lvl="0" marL="457200" rtl="0" algn="l">
              <a:spcBef>
                <a:spcPts val="0"/>
              </a:spcBef>
              <a:spcAft>
                <a:spcPts val="0"/>
              </a:spcAft>
              <a:buSzPts val="2400"/>
              <a:buChar char="●"/>
            </a:pPr>
            <a:r>
              <a:rPr lang="en"/>
              <a:t>Intra node: NVLink</a:t>
            </a:r>
            <a:endParaRPr/>
          </a:p>
          <a:p>
            <a:pPr indent="-381000" lvl="0" marL="457200" rtl="0" algn="l">
              <a:spcBef>
                <a:spcPts val="0"/>
              </a:spcBef>
              <a:spcAft>
                <a:spcPts val="0"/>
              </a:spcAft>
              <a:buSzPts val="2400"/>
              <a:buChar char="●"/>
            </a:pPr>
            <a:r>
              <a:rPr lang="en"/>
              <a:t>Inter node: RDMA over Converged Ethernet</a:t>
            </a:r>
            <a:endParaRPr/>
          </a:p>
          <a:p>
            <a:pPr indent="-355600" lvl="1" marL="914400" rtl="0" algn="l">
              <a:spcBef>
                <a:spcPts val="0"/>
              </a:spcBef>
              <a:spcAft>
                <a:spcPts val="0"/>
              </a:spcAft>
              <a:buSzPts val="2000"/>
              <a:buChar char="○"/>
            </a:pPr>
            <a:r>
              <a:rPr lang="en"/>
              <a:t>400 Gbps between GPU</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4-D Parallelism </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Tensor</a:t>
            </a:r>
            <a:endParaRPr/>
          </a:p>
          <a:p>
            <a:pPr indent="-381000" lvl="0" marL="457200" rtl="0" algn="l">
              <a:spcBef>
                <a:spcPts val="0"/>
              </a:spcBef>
              <a:spcAft>
                <a:spcPts val="0"/>
              </a:spcAft>
              <a:buSzPts val="2400"/>
              <a:buChar char="●"/>
            </a:pPr>
            <a:r>
              <a:rPr lang="en"/>
              <a:t>Pipeline</a:t>
            </a:r>
            <a:endParaRPr/>
          </a:p>
          <a:p>
            <a:pPr indent="-381000" lvl="0" marL="457200" rtl="0" algn="l">
              <a:spcBef>
                <a:spcPts val="0"/>
              </a:spcBef>
              <a:spcAft>
                <a:spcPts val="0"/>
              </a:spcAft>
              <a:buSzPts val="2400"/>
              <a:buChar char="●"/>
            </a:pPr>
            <a:r>
              <a:rPr lang="en"/>
              <a:t>Context</a:t>
            </a:r>
            <a:endParaRPr/>
          </a:p>
          <a:p>
            <a:pPr indent="-381000" lvl="0" marL="457200" rtl="0" algn="l">
              <a:spcBef>
                <a:spcPts val="0"/>
              </a:spcBef>
              <a:spcAft>
                <a:spcPts val="0"/>
              </a:spcAft>
              <a:buSzPts val="2400"/>
              <a:buChar char="●"/>
            </a:pPr>
            <a:r>
              <a:rPr lang="en"/>
              <a:t>Fully-Sharded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Parallel</a:t>
            </a:r>
            <a:endParaRPr/>
          </a:p>
        </p:txBody>
      </p:sp>
      <p:sp>
        <p:nvSpPr>
          <p:cNvPr id="241" name="Google Shape;24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Challenge: KV cache for long sequences hits the memory wall</a:t>
            </a:r>
            <a:endParaRPr/>
          </a:p>
          <a:p>
            <a:pPr indent="-381000" lvl="0" marL="457200" rtl="0" algn="l">
              <a:spcBef>
                <a:spcPts val="0"/>
              </a:spcBef>
              <a:spcAft>
                <a:spcPts val="0"/>
              </a:spcAft>
              <a:buSzPts val="2400"/>
              <a:buChar char="●"/>
            </a:pPr>
            <a:r>
              <a:rPr lang="en"/>
              <a:t>Solution: partition KV cache over multiple GPUs</a:t>
            </a:r>
            <a:endParaRPr/>
          </a:p>
          <a:p>
            <a:pPr indent="-355600" lvl="1" marL="914400" rtl="0" algn="l">
              <a:spcBef>
                <a:spcPts val="0"/>
              </a:spcBef>
              <a:spcAft>
                <a:spcPts val="0"/>
              </a:spcAft>
              <a:buSzPts val="2000"/>
              <a:buChar char="○"/>
            </a:pPr>
            <a:r>
              <a:rPr lang="en"/>
              <a:t>All-gather for KV pairs during forward pass</a:t>
            </a:r>
            <a:endParaRPr/>
          </a:p>
          <a:p>
            <a:pPr indent="-355600" lvl="1" marL="914400" rtl="0" algn="l">
              <a:spcBef>
                <a:spcPts val="0"/>
              </a:spcBef>
              <a:spcAft>
                <a:spcPts val="0"/>
              </a:spcAft>
              <a:buSzPts val="2000"/>
              <a:buChar char="○"/>
            </a:pPr>
            <a:r>
              <a:rPr lang="en"/>
              <a:t>Reduce-scatter during backward propagation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Sharded Data Parallel</a:t>
            </a:r>
            <a:endParaRPr/>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Challenge: GPU memory wall</a:t>
            </a:r>
            <a:endParaRPr/>
          </a:p>
          <a:p>
            <a:pPr indent="-355600" lvl="1" marL="914400" rtl="0" algn="l">
              <a:spcBef>
                <a:spcPts val="0"/>
              </a:spcBef>
              <a:spcAft>
                <a:spcPts val="0"/>
              </a:spcAft>
              <a:buSzPts val="2000"/>
              <a:buChar char="○"/>
            </a:pPr>
            <a:r>
              <a:rPr lang="en"/>
              <a:t>HBM and sometimes even system memory can’t fit model and optimizer states</a:t>
            </a:r>
            <a:endParaRPr/>
          </a:p>
          <a:p>
            <a:pPr indent="-381000" lvl="0" marL="457200" rtl="0" algn="l">
              <a:spcBef>
                <a:spcPts val="0"/>
              </a:spcBef>
              <a:spcAft>
                <a:spcPts val="0"/>
              </a:spcAft>
              <a:buSzPts val="2400"/>
              <a:buChar char="●"/>
            </a:pPr>
            <a:r>
              <a:rPr lang="en"/>
              <a:t>Solution: shard each layer over multiple GPUs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Transformers to LLMs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GPT 1 (Sutskever, 2018): large-scale pretraining</a:t>
            </a:r>
            <a:endParaRPr b="1" sz="1400"/>
          </a:p>
        </p:txBody>
      </p:sp>
      <p:pic>
        <p:nvPicPr>
          <p:cNvPr id="72" name="Google Shape;72;p15"/>
          <p:cNvPicPr preferRelativeResize="0"/>
          <p:nvPr/>
        </p:nvPicPr>
        <p:blipFill>
          <a:blip r:embed="rId3">
            <a:alphaModFix/>
          </a:blip>
          <a:stretch>
            <a:fillRect/>
          </a:stretch>
        </p:blipFill>
        <p:spPr>
          <a:xfrm>
            <a:off x="1688038" y="2470550"/>
            <a:ext cx="5767924" cy="24382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Collective Operations</a:t>
            </a:r>
            <a:endParaRPr/>
          </a:p>
        </p:txBody>
      </p:sp>
      <p:sp>
        <p:nvSpPr>
          <p:cNvPr id="253" name="Google Shape;25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2"/>
          <p:cNvPicPr preferRelativeResize="0"/>
          <p:nvPr/>
        </p:nvPicPr>
        <p:blipFill>
          <a:blip r:embed="rId3">
            <a:alphaModFix/>
          </a:blip>
          <a:stretch>
            <a:fillRect/>
          </a:stretch>
        </p:blipFill>
        <p:spPr>
          <a:xfrm>
            <a:off x="1229925" y="1152478"/>
            <a:ext cx="6684149" cy="3669926"/>
          </a:xfrm>
          <a:prstGeom prst="rect">
            <a:avLst/>
          </a:prstGeom>
          <a:noFill/>
          <a:ln>
            <a:noFill/>
          </a:ln>
        </p:spPr>
      </p:pic>
      <p:sp>
        <p:nvSpPr>
          <p:cNvPr id="255" name="Google Shape;255;p42"/>
          <p:cNvSpPr txBox="1"/>
          <p:nvPr/>
        </p:nvSpPr>
        <p:spPr>
          <a:xfrm>
            <a:off x="0" y="4835700"/>
            <a:ext cx="345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rPr>
              <a:t>Image source: https://engineering.fb.com/2021/07/15/open-source/fsdp/</a:t>
            </a:r>
            <a:endParaRPr sz="800">
              <a:solidFill>
                <a:schemeClr val="l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Data Parallel (DDP)</a:t>
            </a:r>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3"/>
          <p:cNvPicPr preferRelativeResize="0"/>
          <p:nvPr/>
        </p:nvPicPr>
        <p:blipFill rotWithShape="1">
          <a:blip r:embed="rId3">
            <a:alphaModFix/>
          </a:blip>
          <a:srcRect b="53022" l="1526" r="23279" t="5488"/>
          <a:stretch/>
        </p:blipFill>
        <p:spPr>
          <a:xfrm>
            <a:off x="1717975" y="1152475"/>
            <a:ext cx="5708074" cy="3555598"/>
          </a:xfrm>
          <a:prstGeom prst="rect">
            <a:avLst/>
          </a:prstGeom>
          <a:noFill/>
          <a:ln>
            <a:noFill/>
          </a:ln>
        </p:spPr>
      </p:pic>
      <p:sp>
        <p:nvSpPr>
          <p:cNvPr id="263" name="Google Shape;263;p43"/>
          <p:cNvSpPr txBox="1"/>
          <p:nvPr/>
        </p:nvSpPr>
        <p:spPr>
          <a:xfrm>
            <a:off x="0" y="4835700"/>
            <a:ext cx="345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rPr>
              <a:t>Image source: https://engineering.fb.com/2021/07/15/open-source/fsdp/</a:t>
            </a:r>
            <a:endParaRPr sz="800">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Sharded Data Parallel</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44"/>
          <p:cNvPicPr preferRelativeResize="0"/>
          <p:nvPr/>
        </p:nvPicPr>
        <p:blipFill rotWithShape="1">
          <a:blip r:embed="rId3">
            <a:alphaModFix/>
          </a:blip>
          <a:srcRect b="0" l="0" r="1117" t="57582"/>
          <a:stretch/>
        </p:blipFill>
        <p:spPr>
          <a:xfrm>
            <a:off x="793225" y="1152475"/>
            <a:ext cx="7557575" cy="3660251"/>
          </a:xfrm>
          <a:prstGeom prst="rect">
            <a:avLst/>
          </a:prstGeom>
          <a:noFill/>
          <a:ln>
            <a:noFill/>
          </a:ln>
        </p:spPr>
      </p:pic>
      <p:sp>
        <p:nvSpPr>
          <p:cNvPr id="271" name="Google Shape;271;p44"/>
          <p:cNvSpPr txBox="1"/>
          <p:nvPr/>
        </p:nvSpPr>
        <p:spPr>
          <a:xfrm>
            <a:off x="0" y="4835700"/>
            <a:ext cx="345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rPr>
              <a:t>Image source: https://engineering.fb.com/2021/07/15/open-source/fsdp/</a:t>
            </a:r>
            <a:endParaRPr sz="800">
              <a:solidFill>
                <a:schemeClr val="l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4-D Parallelism</a:t>
            </a:r>
            <a:endParaRPr/>
          </a:p>
        </p:txBody>
      </p:sp>
      <p:sp>
        <p:nvSpPr>
          <p:cNvPr id="277" name="Google Shape;27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5"/>
          <p:cNvPicPr preferRelativeResize="0"/>
          <p:nvPr/>
        </p:nvPicPr>
        <p:blipFill>
          <a:blip r:embed="rId3">
            <a:alphaModFix/>
          </a:blip>
          <a:stretch>
            <a:fillRect/>
          </a:stretch>
        </p:blipFill>
        <p:spPr>
          <a:xfrm>
            <a:off x="1021338" y="1157275"/>
            <a:ext cx="7101335" cy="3416399"/>
          </a:xfrm>
          <a:prstGeom prst="rect">
            <a:avLst/>
          </a:prstGeom>
          <a:noFill/>
          <a:ln>
            <a:noFill/>
          </a:ln>
        </p:spPr>
      </p:pic>
      <p:sp>
        <p:nvSpPr>
          <p:cNvPr id="279" name="Google Shape;279;p45"/>
          <p:cNvSpPr txBox="1"/>
          <p:nvPr/>
        </p:nvSpPr>
        <p:spPr>
          <a:xfrm>
            <a:off x="0" y="4835700"/>
            <a:ext cx="345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rPr>
              <a:t>Image source: Llama Team, 2024</a:t>
            </a:r>
            <a:endParaRPr sz="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Bubbles in PP</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6"/>
          <p:cNvPicPr preferRelativeResize="0"/>
          <p:nvPr/>
        </p:nvPicPr>
        <p:blipFill>
          <a:blip r:embed="rId3">
            <a:alphaModFix/>
          </a:blip>
          <a:stretch>
            <a:fillRect/>
          </a:stretch>
        </p:blipFill>
        <p:spPr>
          <a:xfrm>
            <a:off x="0" y="1220391"/>
            <a:ext cx="9144000" cy="27027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1-Forward-1-Backward (1F1B) Schedule</a:t>
            </a:r>
            <a:endParaRPr/>
          </a:p>
        </p:txBody>
      </p:sp>
      <p:sp>
        <p:nvSpPr>
          <p:cNvPr id="292" name="Google Shape;29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47"/>
          <p:cNvPicPr preferRelativeResize="0"/>
          <p:nvPr/>
        </p:nvPicPr>
        <p:blipFill>
          <a:blip r:embed="rId3">
            <a:alphaModFix/>
          </a:blip>
          <a:stretch>
            <a:fillRect/>
          </a:stretch>
        </p:blipFill>
        <p:spPr>
          <a:xfrm>
            <a:off x="0" y="1220391"/>
            <a:ext cx="9144000" cy="27027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 and DFS Schedules</a:t>
            </a:r>
            <a:endParaRPr/>
          </a:p>
        </p:txBody>
      </p:sp>
      <p:sp>
        <p:nvSpPr>
          <p:cNvPr id="299" name="Google Shape;29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Does the layer partition need to be consecutive?</a:t>
            </a:r>
            <a:endParaRPr/>
          </a:p>
        </p:txBody>
      </p:sp>
      <p:pic>
        <p:nvPicPr>
          <p:cNvPr id="300" name="Google Shape;300;p48"/>
          <p:cNvPicPr preferRelativeResize="0"/>
          <p:nvPr/>
        </p:nvPicPr>
        <p:blipFill>
          <a:blip r:embed="rId3">
            <a:alphaModFix/>
          </a:blip>
          <a:stretch>
            <a:fillRect/>
          </a:stretch>
        </p:blipFill>
        <p:spPr>
          <a:xfrm>
            <a:off x="1620258" y="1731231"/>
            <a:ext cx="5903474" cy="3345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 and DFS Schedules</a:t>
            </a:r>
            <a:endParaRPr/>
          </a:p>
        </p:txBody>
      </p:sp>
      <p:sp>
        <p:nvSpPr>
          <p:cNvPr id="306" name="Google Shape;30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DFS: prioritize earlier microbatches</a:t>
            </a:r>
            <a:endParaRPr/>
          </a:p>
          <a:p>
            <a:pPr indent="0" lvl="0" marL="0" rtl="0" algn="l">
              <a:spcBef>
                <a:spcPts val="1200"/>
              </a:spcBef>
              <a:spcAft>
                <a:spcPts val="1200"/>
              </a:spcAft>
              <a:buNone/>
            </a:pPr>
            <a:r>
              <a:rPr lang="en"/>
              <a:t>BFS: prioritize earlier stages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a:t>
            </a:r>
            <a:endParaRPr/>
          </a:p>
        </p:txBody>
      </p:sp>
      <p:sp>
        <p:nvSpPr>
          <p:cNvPr id="312" name="Google Shape;31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Key insight: N is tunable</a:t>
            </a:r>
            <a:endParaRPr/>
          </a:p>
        </p:txBody>
      </p:sp>
      <p:pic>
        <p:nvPicPr>
          <p:cNvPr id="313" name="Google Shape;313;p50"/>
          <p:cNvPicPr preferRelativeResize="0"/>
          <p:nvPr/>
        </p:nvPicPr>
        <p:blipFill>
          <a:blip r:embed="rId3">
            <a:alphaModFix/>
          </a:blip>
          <a:stretch>
            <a:fillRect/>
          </a:stretch>
        </p:blipFill>
        <p:spPr>
          <a:xfrm>
            <a:off x="0" y="1917600"/>
            <a:ext cx="9144003" cy="1593950"/>
          </a:xfrm>
          <a:prstGeom prst="rect">
            <a:avLst/>
          </a:prstGeom>
          <a:noFill/>
          <a:ln>
            <a:noFill/>
          </a:ln>
        </p:spPr>
      </p:pic>
      <p:sp>
        <p:nvSpPr>
          <p:cNvPr id="314" name="Google Shape;314;p50"/>
          <p:cNvSpPr txBox="1"/>
          <p:nvPr/>
        </p:nvSpPr>
        <p:spPr>
          <a:xfrm>
            <a:off x="0" y="4835700"/>
            <a:ext cx="345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rPr>
              <a:t>Image source: Llama Team, 2024</a:t>
            </a:r>
            <a:endParaRPr sz="800">
              <a:solidFill>
                <a:schemeClr val="l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Transformers to LLMs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GPT 2 </a:t>
            </a:r>
            <a:r>
              <a:rPr lang="en"/>
              <a:t>(Sutskever, 2019)</a:t>
            </a:r>
            <a:r>
              <a:rPr lang="en"/>
              <a:t>: scaling up</a:t>
            </a:r>
            <a:endParaRPr/>
          </a:p>
          <a:p>
            <a:pPr indent="-355600" lvl="1" marL="914400" rtl="0" algn="l">
              <a:spcBef>
                <a:spcPts val="0"/>
              </a:spcBef>
              <a:spcAft>
                <a:spcPts val="0"/>
              </a:spcAft>
              <a:buSzPts val="2000"/>
              <a:buChar char="○"/>
            </a:pPr>
            <a:r>
              <a:rPr lang="en"/>
              <a:t>117M (GPT-1) -&gt; 1.5 B</a:t>
            </a:r>
            <a:endParaRPr/>
          </a:p>
          <a:p>
            <a:pPr indent="-355600" lvl="1" marL="914400" rtl="0" algn="l">
              <a:spcBef>
                <a:spcPts val="0"/>
              </a:spcBef>
              <a:spcAft>
                <a:spcPts val="0"/>
              </a:spcAft>
              <a:buSzPts val="2000"/>
              <a:buChar char="○"/>
            </a:pPr>
            <a:r>
              <a:rPr lang="en"/>
              <a:t>First glimpse of scaling law</a:t>
            </a:r>
            <a:endParaRPr/>
          </a:p>
        </p:txBody>
      </p:sp>
      <p:pic>
        <p:nvPicPr>
          <p:cNvPr id="79" name="Google Shape;79;p16"/>
          <p:cNvPicPr preferRelativeResize="0"/>
          <p:nvPr/>
        </p:nvPicPr>
        <p:blipFill>
          <a:blip r:embed="rId3">
            <a:alphaModFix/>
          </a:blip>
          <a:stretch>
            <a:fillRect/>
          </a:stretch>
        </p:blipFill>
        <p:spPr>
          <a:xfrm>
            <a:off x="341625" y="2454774"/>
            <a:ext cx="8460749" cy="2570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Post-training</a:t>
            </a:r>
            <a:endParaRPr/>
          </a:p>
        </p:txBody>
      </p:sp>
      <p:sp>
        <p:nvSpPr>
          <p:cNvPr id="325" name="Google Shape;325;p5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646">
                <a:solidFill>
                  <a:schemeClr val="dk2"/>
                </a:solidFill>
                <a:latin typeface="Arial"/>
                <a:ea typeface="Arial"/>
                <a:cs typeface="Arial"/>
                <a:sym typeface="Arial"/>
              </a:rPr>
              <a:t>Definition</a:t>
            </a:r>
            <a:r>
              <a:rPr lang="en" sz="2646">
                <a:solidFill>
                  <a:schemeClr val="dk2"/>
                </a:solidFill>
                <a:latin typeface="Arial"/>
                <a:ea typeface="Arial"/>
                <a:cs typeface="Arial"/>
                <a:sym typeface="Arial"/>
              </a:rPr>
              <a:t>: Post-training refers to the process that follows initial pre-training where the model is further optimized using supervised fine-tuning (SFT), human feedback, and preference alignment techniques.</a:t>
            </a:r>
            <a:endParaRPr sz="2646">
              <a:solidFill>
                <a:schemeClr val="dk2"/>
              </a:solidFill>
              <a:latin typeface="Arial"/>
              <a:ea typeface="Arial"/>
              <a:cs typeface="Arial"/>
              <a:sym typeface="Arial"/>
            </a:endParaRPr>
          </a:p>
          <a:p>
            <a:pPr indent="0" lvl="0" marL="0" rtl="0" algn="l">
              <a:spcBef>
                <a:spcPts val="1200"/>
              </a:spcBef>
              <a:spcAft>
                <a:spcPts val="0"/>
              </a:spcAft>
              <a:buClr>
                <a:schemeClr val="dk2"/>
              </a:buClr>
              <a:buSzPct val="41561"/>
              <a:buFont typeface="Arial"/>
              <a:buNone/>
            </a:pPr>
            <a:r>
              <a:t/>
            </a:r>
            <a:endParaRPr sz="2646">
              <a:solidFill>
                <a:schemeClr val="dk2"/>
              </a:solidFill>
              <a:latin typeface="Arial"/>
              <a:ea typeface="Arial"/>
              <a:cs typeface="Arial"/>
              <a:sym typeface="Arial"/>
            </a:endParaRPr>
          </a:p>
          <a:p>
            <a:pPr indent="0" lvl="0" marL="0" rtl="0" algn="l">
              <a:spcBef>
                <a:spcPts val="1200"/>
              </a:spcBef>
              <a:spcAft>
                <a:spcPts val="0"/>
              </a:spcAft>
              <a:buNone/>
            </a:pPr>
            <a:r>
              <a:rPr b="1" lang="en" sz="2646">
                <a:solidFill>
                  <a:schemeClr val="dk2"/>
                </a:solidFill>
                <a:latin typeface="Arial"/>
                <a:ea typeface="Arial"/>
                <a:cs typeface="Arial"/>
                <a:sym typeface="Arial"/>
              </a:rPr>
              <a:t>Importance</a:t>
            </a:r>
            <a:r>
              <a:rPr lang="en" sz="2646">
                <a:solidFill>
                  <a:schemeClr val="dk2"/>
                </a:solidFill>
                <a:latin typeface="Arial"/>
                <a:ea typeface="Arial"/>
                <a:cs typeface="Arial"/>
                <a:sym typeface="Arial"/>
              </a:rPr>
              <a:t>: Pre-training gives the model a rich understanding of language, but post-training refines this understanding to better align with human instructions and preferences.</a:t>
            </a:r>
            <a:endParaRPr sz="2646">
              <a:solidFill>
                <a:schemeClr val="dk2"/>
              </a:solidFill>
              <a:latin typeface="Arial"/>
              <a:ea typeface="Arial"/>
              <a:cs typeface="Arial"/>
              <a:sym typeface="Arial"/>
            </a:endParaRPr>
          </a:p>
          <a:p>
            <a:pPr indent="0" lvl="0" marL="0" rtl="0" algn="l">
              <a:spcBef>
                <a:spcPts val="1200"/>
              </a:spcBef>
              <a:spcAft>
                <a:spcPts val="0"/>
              </a:spcAft>
              <a:buClr>
                <a:schemeClr val="dk2"/>
              </a:buClr>
              <a:buSzPct val="41561"/>
              <a:buFont typeface="Arial"/>
              <a:buNone/>
            </a:pPr>
            <a:r>
              <a:t/>
            </a:r>
            <a:endParaRPr sz="2646">
              <a:solidFill>
                <a:schemeClr val="dk2"/>
              </a:solidFill>
              <a:latin typeface="Arial"/>
              <a:ea typeface="Arial"/>
              <a:cs typeface="Arial"/>
              <a:sym typeface="Arial"/>
            </a:endParaRPr>
          </a:p>
          <a:p>
            <a:pPr indent="0" lvl="0" marL="0" rtl="0" algn="l">
              <a:spcBef>
                <a:spcPts val="1200"/>
              </a:spcBef>
              <a:spcAft>
                <a:spcPts val="0"/>
              </a:spcAft>
              <a:buClr>
                <a:schemeClr val="dk2"/>
              </a:buClr>
              <a:buSzPct val="41561"/>
              <a:buFont typeface="Arial"/>
              <a:buNone/>
            </a:pPr>
            <a:r>
              <a:rPr b="1" lang="en" sz="2646">
                <a:solidFill>
                  <a:schemeClr val="dk2"/>
                </a:solidFill>
                <a:latin typeface="Arial"/>
                <a:ea typeface="Arial"/>
                <a:cs typeface="Arial"/>
                <a:sym typeface="Arial"/>
              </a:rPr>
              <a:t>Objective</a:t>
            </a:r>
            <a:r>
              <a:rPr lang="en" sz="2646">
                <a:solidFill>
                  <a:schemeClr val="dk2"/>
                </a:solidFill>
                <a:latin typeface="Arial"/>
                <a:ea typeface="Arial"/>
                <a:cs typeface="Arial"/>
                <a:sym typeface="Arial"/>
              </a:rPr>
              <a:t>: This phase helps improve model behavior for specific tasks like coding, multilinguality, reasoning, and tool use.</a:t>
            </a:r>
            <a:endParaRPr sz="2646">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1" name="Google Shape;33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2" name="Google Shape;332;p53"/>
          <p:cNvPicPr preferRelativeResize="0"/>
          <p:nvPr/>
        </p:nvPicPr>
        <p:blipFill>
          <a:blip r:embed="rId3">
            <a:alphaModFix/>
          </a:blip>
          <a:stretch>
            <a:fillRect/>
          </a:stretch>
        </p:blipFill>
        <p:spPr>
          <a:xfrm>
            <a:off x="0" y="577426"/>
            <a:ext cx="9144001" cy="3484897"/>
          </a:xfrm>
          <a:prstGeom prst="rect">
            <a:avLst/>
          </a:prstGeom>
          <a:noFill/>
          <a:ln>
            <a:noFill/>
          </a:ln>
        </p:spPr>
      </p:pic>
      <p:cxnSp>
        <p:nvCxnSpPr>
          <p:cNvPr id="333" name="Google Shape;333;p53"/>
          <p:cNvCxnSpPr/>
          <p:nvPr/>
        </p:nvCxnSpPr>
        <p:spPr>
          <a:xfrm rot="10800000">
            <a:off x="3861925" y="3667650"/>
            <a:ext cx="39900" cy="5037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53"/>
          <p:cNvSpPr txBox="1"/>
          <p:nvPr/>
        </p:nvSpPr>
        <p:spPr>
          <a:xfrm>
            <a:off x="3437850" y="4171350"/>
            <a:ext cx="1325700" cy="50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DPO data</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modeling</a:t>
            </a:r>
            <a:endParaRPr/>
          </a:p>
        </p:txBody>
      </p:sp>
      <p:sp>
        <p:nvSpPr>
          <p:cNvPr id="340" name="Google Shape;340;p54"/>
          <p:cNvSpPr txBox="1"/>
          <p:nvPr>
            <p:ph idx="1" type="body"/>
          </p:nvPr>
        </p:nvSpPr>
        <p:spPr>
          <a:xfrm>
            <a:off x="311700" y="1152475"/>
            <a:ext cx="8520600" cy="3747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100"/>
              <a:buFont typeface="Arial"/>
              <a:buNone/>
            </a:pPr>
            <a:r>
              <a:rPr b="1" lang="en" sz="1508">
                <a:solidFill>
                  <a:schemeClr val="dk2"/>
                </a:solidFill>
                <a:latin typeface="Arial"/>
                <a:ea typeface="Arial"/>
                <a:cs typeface="Arial"/>
                <a:sym typeface="Arial"/>
              </a:rPr>
              <a:t>Ranking System</a:t>
            </a:r>
            <a:r>
              <a:rPr lang="en" sz="1508">
                <a:solidFill>
                  <a:schemeClr val="dk2"/>
                </a:solidFill>
                <a:latin typeface="Arial"/>
                <a:ea typeface="Arial"/>
                <a:cs typeface="Arial"/>
                <a:sym typeface="Arial"/>
              </a:rPr>
              <a:t>:</a:t>
            </a:r>
            <a:endParaRPr sz="1508">
              <a:solidFill>
                <a:schemeClr val="dk2"/>
              </a:solidFill>
              <a:latin typeface="Arial"/>
              <a:ea typeface="Arial"/>
              <a:cs typeface="Arial"/>
              <a:sym typeface="Arial"/>
            </a:endParaRPr>
          </a:p>
          <a:p>
            <a:pPr indent="-324365" lvl="0" marL="457200" rtl="0" algn="l">
              <a:lnSpc>
                <a:spcPct val="95000"/>
              </a:lnSpc>
              <a:spcBef>
                <a:spcPts val="1200"/>
              </a:spcBef>
              <a:spcAft>
                <a:spcPts val="0"/>
              </a:spcAft>
              <a:buClr>
                <a:schemeClr val="dk2"/>
              </a:buClr>
              <a:buSzPts val="1508"/>
              <a:buFont typeface="Arial"/>
              <a:buChar char="●"/>
            </a:pPr>
            <a:r>
              <a:rPr lang="en" sz="1508">
                <a:solidFill>
                  <a:schemeClr val="dk2"/>
                </a:solidFill>
                <a:latin typeface="Arial"/>
                <a:ea typeface="Arial"/>
                <a:cs typeface="Arial"/>
                <a:sym typeface="Arial"/>
              </a:rPr>
              <a:t>The reward model is designed to rank or score different candidate responses generated by the LLM. It doesn’t generate text itself, but rather assesses the quality of text generated by the LLM.</a:t>
            </a:r>
            <a:endParaRPr sz="1508">
              <a:solidFill>
                <a:schemeClr val="dk2"/>
              </a:solidFill>
              <a:latin typeface="Arial"/>
              <a:ea typeface="Arial"/>
              <a:cs typeface="Arial"/>
              <a:sym typeface="Arial"/>
            </a:endParaRPr>
          </a:p>
          <a:p>
            <a:pPr indent="0" lvl="0" marL="0" rtl="0" algn="l">
              <a:lnSpc>
                <a:spcPct val="95000"/>
              </a:lnSpc>
              <a:spcBef>
                <a:spcPts val="1200"/>
              </a:spcBef>
              <a:spcAft>
                <a:spcPts val="0"/>
              </a:spcAft>
              <a:buNone/>
            </a:pPr>
            <a:r>
              <a:rPr b="1" lang="en" sz="1508">
                <a:solidFill>
                  <a:schemeClr val="dk2"/>
                </a:solidFill>
                <a:latin typeface="Arial"/>
                <a:ea typeface="Arial"/>
                <a:cs typeface="Arial"/>
                <a:sym typeface="Arial"/>
              </a:rPr>
              <a:t>Training Based on Human Preferences</a:t>
            </a:r>
            <a:r>
              <a:rPr lang="en" sz="1508">
                <a:solidFill>
                  <a:schemeClr val="dk2"/>
                </a:solidFill>
                <a:latin typeface="Arial"/>
                <a:ea typeface="Arial"/>
                <a:cs typeface="Arial"/>
                <a:sym typeface="Arial"/>
              </a:rPr>
              <a:t>:</a:t>
            </a:r>
            <a:endParaRPr sz="1508">
              <a:solidFill>
                <a:schemeClr val="dk2"/>
              </a:solidFill>
              <a:latin typeface="Arial"/>
              <a:ea typeface="Arial"/>
              <a:cs typeface="Arial"/>
              <a:sym typeface="Arial"/>
            </a:endParaRPr>
          </a:p>
          <a:p>
            <a:pPr indent="-324365" lvl="0" marL="457200" rtl="0" algn="l">
              <a:lnSpc>
                <a:spcPct val="95000"/>
              </a:lnSpc>
              <a:spcBef>
                <a:spcPts val="1200"/>
              </a:spcBef>
              <a:spcAft>
                <a:spcPts val="0"/>
              </a:spcAft>
              <a:buClr>
                <a:schemeClr val="dk2"/>
              </a:buClr>
              <a:buSzPts val="1508"/>
              <a:buFont typeface="Arial"/>
              <a:buChar char="●"/>
            </a:pPr>
            <a:r>
              <a:rPr lang="en" sz="1508">
                <a:solidFill>
                  <a:schemeClr val="dk2"/>
                </a:solidFill>
                <a:latin typeface="Arial"/>
                <a:ea typeface="Arial"/>
                <a:cs typeface="Arial"/>
                <a:sym typeface="Arial"/>
              </a:rPr>
              <a:t>The reward model is trained on </a:t>
            </a:r>
            <a:r>
              <a:rPr b="1" lang="en" sz="1508">
                <a:solidFill>
                  <a:schemeClr val="dk2"/>
                </a:solidFill>
                <a:latin typeface="Arial"/>
                <a:ea typeface="Arial"/>
                <a:cs typeface="Arial"/>
                <a:sym typeface="Arial"/>
              </a:rPr>
              <a:t>human-annotated preference data</a:t>
            </a:r>
            <a:r>
              <a:rPr lang="en" sz="1508">
                <a:solidFill>
                  <a:schemeClr val="dk2"/>
                </a:solidFill>
                <a:latin typeface="Arial"/>
                <a:ea typeface="Arial"/>
                <a:cs typeface="Arial"/>
                <a:sym typeface="Arial"/>
              </a:rPr>
              <a:t>, where humans rank or label different responses to a prompt based on which ones they find more desirable or aligned with task-specific goals (e.g., accuracy, clarity, helpfulness).</a:t>
            </a:r>
            <a:endParaRPr sz="1508">
              <a:solidFill>
                <a:schemeClr val="dk2"/>
              </a:solidFill>
              <a:latin typeface="Arial"/>
              <a:ea typeface="Arial"/>
              <a:cs typeface="Arial"/>
              <a:sym typeface="Arial"/>
            </a:endParaRPr>
          </a:p>
          <a:p>
            <a:pPr indent="0" lvl="0" marL="0" rtl="0" algn="l">
              <a:lnSpc>
                <a:spcPct val="95000"/>
              </a:lnSpc>
              <a:spcBef>
                <a:spcPts val="1200"/>
              </a:spcBef>
              <a:spcAft>
                <a:spcPts val="0"/>
              </a:spcAft>
              <a:buNone/>
            </a:pPr>
            <a:r>
              <a:rPr b="1" lang="en" sz="1508">
                <a:solidFill>
                  <a:schemeClr val="dk2"/>
                </a:solidFill>
                <a:latin typeface="Arial"/>
                <a:ea typeface="Arial"/>
                <a:cs typeface="Arial"/>
                <a:sym typeface="Arial"/>
              </a:rPr>
              <a:t>Scoring and Ranking</a:t>
            </a:r>
            <a:r>
              <a:rPr lang="en" sz="1508">
                <a:solidFill>
                  <a:schemeClr val="dk2"/>
                </a:solidFill>
                <a:latin typeface="Arial"/>
                <a:ea typeface="Arial"/>
                <a:cs typeface="Arial"/>
                <a:sym typeface="Arial"/>
              </a:rPr>
              <a:t>:</a:t>
            </a:r>
            <a:endParaRPr sz="1508">
              <a:solidFill>
                <a:schemeClr val="dk2"/>
              </a:solidFill>
              <a:latin typeface="Arial"/>
              <a:ea typeface="Arial"/>
              <a:cs typeface="Arial"/>
              <a:sym typeface="Arial"/>
            </a:endParaRPr>
          </a:p>
          <a:p>
            <a:pPr indent="-324365" lvl="0" marL="457200" rtl="0" algn="l">
              <a:lnSpc>
                <a:spcPct val="95000"/>
              </a:lnSpc>
              <a:spcBef>
                <a:spcPts val="1200"/>
              </a:spcBef>
              <a:spcAft>
                <a:spcPts val="0"/>
              </a:spcAft>
              <a:buClr>
                <a:schemeClr val="dk2"/>
              </a:buClr>
              <a:buSzPts val="1508"/>
              <a:buFont typeface="Arial"/>
              <a:buChar char="●"/>
            </a:pPr>
            <a:r>
              <a:rPr lang="en" sz="1508">
                <a:solidFill>
                  <a:schemeClr val="dk2"/>
                </a:solidFill>
                <a:latin typeface="Arial"/>
                <a:ea typeface="Arial"/>
                <a:cs typeface="Arial"/>
                <a:sym typeface="Arial"/>
              </a:rPr>
              <a:t>For each input prompt, the LLM generates multiple candidate responses. The reward model is then used to score these responses based on how well they align with the training data (i.e., the human-annotated preferences).</a:t>
            </a:r>
            <a:endParaRPr sz="1508">
              <a:solidFill>
                <a:schemeClr val="dk2"/>
              </a:solidFill>
              <a:latin typeface="Arial"/>
              <a:ea typeface="Arial"/>
              <a:cs typeface="Arial"/>
              <a:sym typeface="Arial"/>
            </a:endParaRPr>
          </a:p>
          <a:p>
            <a:pPr indent="0" lvl="0" marL="0" rtl="0" algn="l">
              <a:lnSpc>
                <a:spcPct val="95000"/>
              </a:lnSpc>
              <a:spcBef>
                <a:spcPts val="1200"/>
              </a:spcBef>
              <a:spcAft>
                <a:spcPts val="1200"/>
              </a:spcAft>
              <a:buNone/>
            </a:pPr>
            <a:r>
              <a:t/>
            </a:r>
            <a:endParaRPr sz="2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4375"/>
              <a:buFont typeface="Arial"/>
              <a:buNone/>
            </a:pPr>
            <a:r>
              <a:rPr lang="en"/>
              <a:t>Reward modeling </a:t>
            </a:r>
            <a:endParaRPr/>
          </a:p>
        </p:txBody>
      </p:sp>
      <p:sp>
        <p:nvSpPr>
          <p:cNvPr id="346" name="Google Shape;346;p55"/>
          <p:cNvSpPr txBox="1"/>
          <p:nvPr>
            <p:ph idx="1" type="body"/>
          </p:nvPr>
        </p:nvSpPr>
        <p:spPr>
          <a:xfrm>
            <a:off x="311700" y="1152475"/>
            <a:ext cx="8520600" cy="381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500">
                <a:solidFill>
                  <a:schemeClr val="dk2"/>
                </a:solidFill>
                <a:latin typeface="Arial"/>
                <a:ea typeface="Arial"/>
                <a:cs typeface="Arial"/>
                <a:sym typeface="Arial"/>
              </a:rPr>
              <a:t>Pairwise Preference Data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Human annotators rank pairs of responses (edited &gt; chosen &gt; rejected).</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Optionally, an “edited” response can be included for further refinement.</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500">
                <a:solidFill>
                  <a:schemeClr val="dk2"/>
                </a:solidFill>
                <a:latin typeface="Arial"/>
                <a:ea typeface="Arial"/>
                <a:cs typeface="Arial"/>
                <a:sym typeface="Arial"/>
              </a:rPr>
              <a:t>Train the Reward Model</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The model learns to score responses based on human rankings.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It maximizes the likelihood of assigning a higher score to the preferred response.</a:t>
            </a:r>
            <a:endParaRPr sz="1500">
              <a:solidFill>
                <a:schemeClr val="dk2"/>
              </a:solidFill>
              <a:latin typeface="Arial"/>
              <a:ea typeface="Arial"/>
              <a:cs typeface="Arial"/>
              <a:sym typeface="Arial"/>
            </a:endParaRPr>
          </a:p>
          <a:p>
            <a:pPr indent="0" lvl="0" marL="0" rtl="0" algn="l">
              <a:spcBef>
                <a:spcPts val="1200"/>
              </a:spcBef>
              <a:spcAft>
                <a:spcPts val="1200"/>
              </a:spcAft>
              <a:buNone/>
            </a:pPr>
            <a:r>
              <a:rPr b="1" lang="en" sz="1500">
                <a:solidFill>
                  <a:schemeClr val="dk2"/>
                </a:solidFill>
                <a:latin typeface="Arial"/>
                <a:ea typeface="Arial"/>
                <a:cs typeface="Arial"/>
                <a:sym typeface="Arial"/>
              </a:rPr>
              <a:t>Final Output</a:t>
            </a:r>
            <a:r>
              <a:rPr lang="en" sz="1500">
                <a:solidFill>
                  <a:schemeClr val="dk2"/>
                </a:solidFill>
                <a:latin typeface="Arial"/>
                <a:ea typeface="Arial"/>
                <a:cs typeface="Arial"/>
                <a:sym typeface="Arial"/>
              </a:rPr>
              <a:t>: The reward model continuously selects and ranks the best responses, ensuring the language model is fine-tuned to better align with human feedback.</a:t>
            </a:r>
            <a:endParaRPr b="1" sz="1500">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a:t>
            </a:r>
            <a:r>
              <a:rPr lang="en"/>
              <a:t> Fine-Tuning (SFT)</a:t>
            </a:r>
            <a:endParaRPr/>
          </a:p>
        </p:txBody>
      </p:sp>
      <p:sp>
        <p:nvSpPr>
          <p:cNvPr id="352" name="Google Shape;352;p56"/>
          <p:cNvSpPr txBox="1"/>
          <p:nvPr>
            <p:ph idx="1" type="body"/>
          </p:nvPr>
        </p:nvSpPr>
        <p:spPr>
          <a:xfrm>
            <a:off x="311700" y="1152475"/>
            <a:ext cx="8520600" cy="4053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2636">
                <a:solidFill>
                  <a:schemeClr val="dk2"/>
                </a:solidFill>
                <a:latin typeface="Arial"/>
                <a:ea typeface="Arial"/>
                <a:cs typeface="Arial"/>
                <a:sym typeface="Arial"/>
              </a:rPr>
              <a:t>Supervised Fine-Tuning (SFT) is the process of training a pre-trained language model on a curated dataset of </a:t>
            </a:r>
            <a:r>
              <a:rPr b="1" lang="en" sz="2636">
                <a:solidFill>
                  <a:schemeClr val="dk2"/>
                </a:solidFill>
                <a:latin typeface="Arial"/>
                <a:ea typeface="Arial"/>
                <a:cs typeface="Arial"/>
                <a:sym typeface="Arial"/>
              </a:rPr>
              <a:t>human-annotated</a:t>
            </a:r>
            <a:r>
              <a:rPr lang="en" sz="2636">
                <a:solidFill>
                  <a:schemeClr val="dk2"/>
                </a:solidFill>
                <a:latin typeface="Arial"/>
                <a:ea typeface="Arial"/>
                <a:cs typeface="Arial"/>
                <a:sym typeface="Arial"/>
              </a:rPr>
              <a:t> or </a:t>
            </a:r>
            <a:r>
              <a:rPr b="1" lang="en" sz="2636">
                <a:solidFill>
                  <a:schemeClr val="dk2"/>
                </a:solidFill>
                <a:latin typeface="Arial"/>
                <a:ea typeface="Arial"/>
                <a:cs typeface="Arial"/>
                <a:sym typeface="Arial"/>
              </a:rPr>
              <a:t>synthetically generated</a:t>
            </a:r>
            <a:r>
              <a:rPr lang="en" sz="2636">
                <a:solidFill>
                  <a:schemeClr val="dk2"/>
                </a:solidFill>
                <a:latin typeface="Arial"/>
                <a:ea typeface="Arial"/>
                <a:cs typeface="Arial"/>
                <a:sym typeface="Arial"/>
              </a:rPr>
              <a:t> examples to align its behavior with human expectations for specific tasks.</a:t>
            </a:r>
            <a:endParaRPr sz="2636">
              <a:solidFill>
                <a:schemeClr val="dk2"/>
              </a:solidFill>
              <a:latin typeface="Arial"/>
              <a:ea typeface="Arial"/>
              <a:cs typeface="Arial"/>
              <a:sym typeface="Arial"/>
            </a:endParaRPr>
          </a:p>
          <a:p>
            <a:pPr indent="0" lvl="0" marL="0" rtl="0" algn="l">
              <a:spcBef>
                <a:spcPts val="1200"/>
              </a:spcBef>
              <a:spcAft>
                <a:spcPts val="0"/>
              </a:spcAft>
              <a:buClr>
                <a:schemeClr val="dk2"/>
              </a:buClr>
              <a:buSzPct val="41720"/>
              <a:buFont typeface="Arial"/>
              <a:buNone/>
            </a:pPr>
            <a:r>
              <a:rPr b="1" lang="en" sz="2636">
                <a:solidFill>
                  <a:schemeClr val="dk2"/>
                </a:solidFill>
                <a:latin typeface="Arial"/>
                <a:ea typeface="Arial"/>
                <a:cs typeface="Arial"/>
                <a:sym typeface="Arial"/>
              </a:rPr>
              <a:t>Process</a:t>
            </a:r>
            <a:r>
              <a:rPr lang="en" sz="2636">
                <a:solidFill>
                  <a:schemeClr val="dk2"/>
                </a:solidFill>
                <a:latin typeface="Arial"/>
                <a:ea typeface="Arial"/>
                <a:cs typeface="Arial"/>
                <a:sym typeface="Arial"/>
              </a:rPr>
              <a:t>:</a:t>
            </a:r>
            <a:endParaRPr sz="2636">
              <a:solidFill>
                <a:schemeClr val="dk2"/>
              </a:solidFill>
              <a:latin typeface="Arial"/>
              <a:ea typeface="Arial"/>
              <a:cs typeface="Arial"/>
              <a:sym typeface="Arial"/>
            </a:endParaRPr>
          </a:p>
          <a:p>
            <a:pPr indent="-345796" lvl="0" marL="457200" rtl="0" algn="l">
              <a:spcBef>
                <a:spcPts val="1200"/>
              </a:spcBef>
              <a:spcAft>
                <a:spcPts val="0"/>
              </a:spcAft>
              <a:buClr>
                <a:schemeClr val="dk2"/>
              </a:buClr>
              <a:buSzPct val="100000"/>
              <a:buFont typeface="Arial"/>
              <a:buAutoNum type="arabicPeriod"/>
            </a:pPr>
            <a:r>
              <a:rPr b="1" lang="en" sz="2636">
                <a:solidFill>
                  <a:schemeClr val="dk2"/>
                </a:solidFill>
                <a:latin typeface="Arial"/>
                <a:ea typeface="Arial"/>
                <a:cs typeface="Arial"/>
                <a:sym typeface="Arial"/>
              </a:rPr>
              <a:t>Data Collection</a:t>
            </a:r>
            <a:r>
              <a:rPr lang="en" sz="2636">
                <a:solidFill>
                  <a:schemeClr val="dk2"/>
                </a:solidFill>
                <a:latin typeface="Arial"/>
                <a:ea typeface="Arial"/>
                <a:cs typeface="Arial"/>
                <a:sym typeface="Arial"/>
              </a:rPr>
              <a:t>:</a:t>
            </a:r>
            <a:endParaRPr sz="2636">
              <a:solidFill>
                <a:schemeClr val="dk2"/>
              </a:solidFill>
              <a:latin typeface="Arial"/>
              <a:ea typeface="Arial"/>
              <a:cs typeface="Arial"/>
              <a:sym typeface="Arial"/>
            </a:endParaRPr>
          </a:p>
          <a:p>
            <a:pPr indent="-345796" lvl="1" marL="914400" rtl="0" algn="l">
              <a:spcBef>
                <a:spcPts val="0"/>
              </a:spcBef>
              <a:spcAft>
                <a:spcPts val="0"/>
              </a:spcAft>
              <a:buClr>
                <a:schemeClr val="dk2"/>
              </a:buClr>
              <a:buSzPct val="100000"/>
              <a:buFont typeface="Arial"/>
              <a:buChar char="○"/>
            </a:pPr>
            <a:r>
              <a:rPr lang="en" sz="2636">
                <a:solidFill>
                  <a:schemeClr val="dk2"/>
                </a:solidFill>
                <a:latin typeface="Arial"/>
                <a:ea typeface="Arial"/>
                <a:cs typeface="Arial"/>
                <a:sym typeface="Arial"/>
              </a:rPr>
              <a:t>Collect a set of prompts and their corresponding ideal responses (human-written or synthetically generated).</a:t>
            </a:r>
            <a:endParaRPr sz="2636">
              <a:solidFill>
                <a:schemeClr val="dk2"/>
              </a:solidFill>
              <a:latin typeface="Arial"/>
              <a:ea typeface="Arial"/>
              <a:cs typeface="Arial"/>
              <a:sym typeface="Arial"/>
            </a:endParaRPr>
          </a:p>
          <a:p>
            <a:pPr indent="-345796" lvl="0" marL="457200" rtl="0" algn="l">
              <a:spcBef>
                <a:spcPts val="0"/>
              </a:spcBef>
              <a:spcAft>
                <a:spcPts val="0"/>
              </a:spcAft>
              <a:buClr>
                <a:schemeClr val="dk2"/>
              </a:buClr>
              <a:buSzPct val="100000"/>
              <a:buFont typeface="Arial"/>
              <a:buAutoNum type="arabicPeriod"/>
            </a:pPr>
            <a:r>
              <a:rPr b="1" lang="en" sz="2636">
                <a:solidFill>
                  <a:schemeClr val="dk2"/>
                </a:solidFill>
                <a:latin typeface="Arial"/>
                <a:ea typeface="Arial"/>
                <a:cs typeface="Arial"/>
                <a:sym typeface="Arial"/>
              </a:rPr>
              <a:t>Fine-Tuning</a:t>
            </a:r>
            <a:r>
              <a:rPr lang="en" sz="2636">
                <a:solidFill>
                  <a:schemeClr val="dk2"/>
                </a:solidFill>
                <a:latin typeface="Arial"/>
                <a:ea typeface="Arial"/>
                <a:cs typeface="Arial"/>
                <a:sym typeface="Arial"/>
              </a:rPr>
              <a:t>:</a:t>
            </a:r>
            <a:endParaRPr sz="2636">
              <a:solidFill>
                <a:schemeClr val="dk2"/>
              </a:solidFill>
              <a:latin typeface="Arial"/>
              <a:ea typeface="Arial"/>
              <a:cs typeface="Arial"/>
              <a:sym typeface="Arial"/>
            </a:endParaRPr>
          </a:p>
          <a:p>
            <a:pPr indent="-345796" lvl="1" marL="914400" rtl="0" algn="l">
              <a:spcBef>
                <a:spcPts val="0"/>
              </a:spcBef>
              <a:spcAft>
                <a:spcPts val="0"/>
              </a:spcAft>
              <a:buClr>
                <a:schemeClr val="dk2"/>
              </a:buClr>
              <a:buSzPct val="100000"/>
              <a:buFont typeface="Arial"/>
              <a:buChar char="○"/>
            </a:pPr>
            <a:r>
              <a:rPr lang="en" sz="2636">
                <a:solidFill>
                  <a:schemeClr val="dk2"/>
                </a:solidFill>
                <a:latin typeface="Arial"/>
                <a:ea typeface="Arial"/>
                <a:cs typeface="Arial"/>
                <a:sym typeface="Arial"/>
              </a:rPr>
              <a:t>Fine-tune the model using this dataset to improve its performance on task-specific outputs.</a:t>
            </a:r>
            <a:endParaRPr sz="2636">
              <a:solidFill>
                <a:schemeClr val="dk2"/>
              </a:solidFill>
              <a:latin typeface="Arial"/>
              <a:ea typeface="Arial"/>
              <a:cs typeface="Arial"/>
              <a:sym typeface="Arial"/>
            </a:endParaRPr>
          </a:p>
          <a:p>
            <a:pPr indent="-345796" lvl="1" marL="914400" rtl="0" algn="l">
              <a:spcBef>
                <a:spcPts val="0"/>
              </a:spcBef>
              <a:spcAft>
                <a:spcPts val="0"/>
              </a:spcAft>
              <a:buClr>
                <a:schemeClr val="dk2"/>
              </a:buClr>
              <a:buSzPct val="100000"/>
              <a:buFont typeface="Arial"/>
              <a:buChar char="○"/>
            </a:pPr>
            <a:r>
              <a:rPr lang="en" sz="2636">
                <a:solidFill>
                  <a:schemeClr val="dk2"/>
                </a:solidFill>
                <a:latin typeface="Arial"/>
                <a:ea typeface="Arial"/>
                <a:cs typeface="Arial"/>
                <a:sym typeface="Arial"/>
              </a:rPr>
              <a:t>The model is trained using </a:t>
            </a:r>
            <a:r>
              <a:rPr b="1" lang="en" sz="2636">
                <a:solidFill>
                  <a:schemeClr val="dk2"/>
                </a:solidFill>
                <a:latin typeface="Arial"/>
                <a:ea typeface="Arial"/>
                <a:cs typeface="Arial"/>
                <a:sym typeface="Arial"/>
              </a:rPr>
              <a:t>cross-entropy loss</a:t>
            </a:r>
            <a:r>
              <a:rPr lang="en" sz="2636">
                <a:solidFill>
                  <a:schemeClr val="dk2"/>
                </a:solidFill>
                <a:latin typeface="Arial"/>
                <a:ea typeface="Arial"/>
                <a:cs typeface="Arial"/>
                <a:sym typeface="Arial"/>
              </a:rPr>
              <a:t>, focusing on producing accurate, high-quality responses.</a:t>
            </a:r>
            <a:endParaRPr sz="2636">
              <a:solidFill>
                <a:schemeClr val="dk2"/>
              </a:solidFill>
              <a:latin typeface="Arial"/>
              <a:ea typeface="Arial"/>
              <a:cs typeface="Arial"/>
              <a:sym typeface="Arial"/>
            </a:endParaRPr>
          </a:p>
          <a:p>
            <a:pPr indent="0" lvl="0" marL="0" rtl="0" algn="l">
              <a:spcBef>
                <a:spcPts val="1200"/>
              </a:spcBef>
              <a:spcAft>
                <a:spcPts val="1200"/>
              </a:spcAft>
              <a:buNone/>
            </a:pPr>
            <a:r>
              <a:t/>
            </a:r>
            <a:endParaRPr sz="1100">
              <a:solidFill>
                <a:schemeClr val="dk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Preference Optimization(DPO)</a:t>
            </a:r>
            <a:endParaRPr/>
          </a:p>
        </p:txBody>
      </p:sp>
      <p:sp>
        <p:nvSpPr>
          <p:cNvPr id="358" name="Google Shape;358;p57"/>
          <p:cNvSpPr txBox="1"/>
          <p:nvPr>
            <p:ph idx="1" type="body"/>
          </p:nvPr>
        </p:nvSpPr>
        <p:spPr>
          <a:xfrm>
            <a:off x="311700" y="1152475"/>
            <a:ext cx="8520600" cy="409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1018"/>
              <a:buFont typeface="Arial"/>
              <a:buNone/>
            </a:pPr>
            <a:r>
              <a:rPr b="1" lang="en" sz="1417">
                <a:solidFill>
                  <a:schemeClr val="dk2"/>
                </a:solidFill>
                <a:latin typeface="Arial"/>
                <a:ea typeface="Arial"/>
                <a:cs typeface="Arial"/>
                <a:sym typeface="Arial"/>
              </a:rPr>
              <a:t>How DPO Works</a:t>
            </a:r>
            <a:r>
              <a:rPr lang="en" sz="1417">
                <a:solidFill>
                  <a:schemeClr val="dk2"/>
                </a:solidFill>
                <a:latin typeface="Arial"/>
                <a:ea typeface="Arial"/>
                <a:cs typeface="Arial"/>
                <a:sym typeface="Arial"/>
              </a:rPr>
              <a:t>:</a:t>
            </a:r>
            <a:endParaRPr sz="1417">
              <a:solidFill>
                <a:schemeClr val="dk2"/>
              </a:solidFill>
              <a:latin typeface="Arial"/>
              <a:ea typeface="Arial"/>
              <a:cs typeface="Arial"/>
              <a:sym typeface="Arial"/>
            </a:endParaRPr>
          </a:p>
          <a:p>
            <a:pPr indent="-318611" lvl="0" marL="457200" rtl="0" algn="l">
              <a:lnSpc>
                <a:spcPct val="105000"/>
              </a:lnSpc>
              <a:spcBef>
                <a:spcPts val="1200"/>
              </a:spcBef>
              <a:spcAft>
                <a:spcPts val="0"/>
              </a:spcAft>
              <a:buClr>
                <a:schemeClr val="dk2"/>
              </a:buClr>
              <a:buSzPts val="1418"/>
              <a:buFont typeface="Arial"/>
              <a:buAutoNum type="arabicPeriod"/>
            </a:pPr>
            <a:r>
              <a:rPr b="1" lang="en" sz="1417">
                <a:solidFill>
                  <a:schemeClr val="dk2"/>
                </a:solidFill>
                <a:latin typeface="Arial"/>
                <a:ea typeface="Arial"/>
                <a:cs typeface="Arial"/>
                <a:sym typeface="Arial"/>
              </a:rPr>
              <a:t>Human Feedback Collection</a:t>
            </a:r>
            <a:r>
              <a:rPr lang="en" sz="1417">
                <a:solidFill>
                  <a:schemeClr val="dk2"/>
                </a:solidFill>
                <a:latin typeface="Arial"/>
                <a:ea typeface="Arial"/>
                <a:cs typeface="Arial"/>
                <a:sym typeface="Arial"/>
              </a:rPr>
              <a:t>:</a:t>
            </a:r>
            <a:endParaRPr sz="1417">
              <a:solidFill>
                <a:schemeClr val="dk2"/>
              </a:solidFill>
              <a:latin typeface="Arial"/>
              <a:ea typeface="Arial"/>
              <a:cs typeface="Arial"/>
              <a:sym typeface="Arial"/>
            </a:endParaRPr>
          </a:p>
          <a:p>
            <a:pPr indent="-318611" lvl="1" marL="914400" rtl="0" algn="l">
              <a:lnSpc>
                <a:spcPct val="105000"/>
              </a:lnSpc>
              <a:spcBef>
                <a:spcPts val="0"/>
              </a:spcBef>
              <a:spcAft>
                <a:spcPts val="0"/>
              </a:spcAft>
              <a:buClr>
                <a:schemeClr val="dk2"/>
              </a:buClr>
              <a:buSzPts val="1418"/>
              <a:buFont typeface="Arial"/>
              <a:buChar char="○"/>
            </a:pPr>
            <a:r>
              <a:rPr lang="en" sz="1417">
                <a:solidFill>
                  <a:schemeClr val="dk2"/>
                </a:solidFill>
                <a:latin typeface="Arial"/>
                <a:ea typeface="Arial"/>
                <a:cs typeface="Arial"/>
                <a:sym typeface="Arial"/>
              </a:rPr>
              <a:t>Human annotators compare multiple model-generated responses to the same prompt, ranking them by preference (e.g., "better" or "worse").</a:t>
            </a:r>
            <a:endParaRPr sz="1417">
              <a:solidFill>
                <a:schemeClr val="dk2"/>
              </a:solidFill>
              <a:latin typeface="Arial"/>
              <a:ea typeface="Arial"/>
              <a:cs typeface="Arial"/>
              <a:sym typeface="Arial"/>
            </a:endParaRPr>
          </a:p>
          <a:p>
            <a:pPr indent="-318611" lvl="0" marL="457200" rtl="0" algn="l">
              <a:lnSpc>
                <a:spcPct val="105000"/>
              </a:lnSpc>
              <a:spcBef>
                <a:spcPts val="0"/>
              </a:spcBef>
              <a:spcAft>
                <a:spcPts val="0"/>
              </a:spcAft>
              <a:buClr>
                <a:schemeClr val="dk2"/>
              </a:buClr>
              <a:buSzPts val="1418"/>
              <a:buFont typeface="Arial"/>
              <a:buAutoNum type="arabicPeriod"/>
            </a:pPr>
            <a:r>
              <a:rPr b="1" lang="en" sz="1417">
                <a:solidFill>
                  <a:schemeClr val="dk2"/>
                </a:solidFill>
                <a:latin typeface="Arial"/>
                <a:ea typeface="Arial"/>
                <a:cs typeface="Arial"/>
                <a:sym typeface="Arial"/>
              </a:rPr>
              <a:t>Training Process</a:t>
            </a:r>
            <a:r>
              <a:rPr lang="en" sz="1417">
                <a:solidFill>
                  <a:schemeClr val="dk2"/>
                </a:solidFill>
                <a:latin typeface="Arial"/>
                <a:ea typeface="Arial"/>
                <a:cs typeface="Arial"/>
                <a:sym typeface="Arial"/>
              </a:rPr>
              <a:t>:</a:t>
            </a:r>
            <a:endParaRPr sz="1417">
              <a:solidFill>
                <a:schemeClr val="dk2"/>
              </a:solidFill>
              <a:latin typeface="Arial"/>
              <a:ea typeface="Arial"/>
              <a:cs typeface="Arial"/>
              <a:sym typeface="Arial"/>
            </a:endParaRPr>
          </a:p>
          <a:p>
            <a:pPr indent="-318611" lvl="1" marL="914400" rtl="0" algn="l">
              <a:lnSpc>
                <a:spcPct val="105000"/>
              </a:lnSpc>
              <a:spcBef>
                <a:spcPts val="0"/>
              </a:spcBef>
              <a:spcAft>
                <a:spcPts val="0"/>
              </a:spcAft>
              <a:buClr>
                <a:schemeClr val="dk2"/>
              </a:buClr>
              <a:buSzPts val="1418"/>
              <a:buFont typeface="Arial"/>
              <a:buChar char="○"/>
            </a:pPr>
            <a:r>
              <a:rPr lang="en" sz="1417">
                <a:solidFill>
                  <a:schemeClr val="dk2"/>
                </a:solidFill>
                <a:latin typeface="Arial"/>
                <a:ea typeface="Arial"/>
                <a:cs typeface="Arial"/>
                <a:sym typeface="Arial"/>
              </a:rPr>
              <a:t>LLaMA 3 is fine-tuned using </a:t>
            </a:r>
            <a:r>
              <a:rPr b="1" lang="en" sz="1417">
                <a:solidFill>
                  <a:schemeClr val="dk2"/>
                </a:solidFill>
                <a:latin typeface="Arial"/>
                <a:ea typeface="Arial"/>
                <a:cs typeface="Arial"/>
                <a:sym typeface="Arial"/>
              </a:rPr>
              <a:t>pairwise preference data</a:t>
            </a:r>
            <a:r>
              <a:rPr lang="en" sz="1417">
                <a:solidFill>
                  <a:schemeClr val="dk2"/>
                </a:solidFill>
                <a:latin typeface="Arial"/>
                <a:ea typeface="Arial"/>
                <a:cs typeface="Arial"/>
                <a:sym typeface="Arial"/>
              </a:rPr>
              <a:t> to prefer the responses that rank higher, optimizing for user-preferred outcomes.</a:t>
            </a:r>
            <a:endParaRPr sz="1417">
              <a:solidFill>
                <a:schemeClr val="dk2"/>
              </a:solidFill>
              <a:latin typeface="Arial"/>
              <a:ea typeface="Arial"/>
              <a:cs typeface="Arial"/>
              <a:sym typeface="Arial"/>
            </a:endParaRPr>
          </a:p>
          <a:p>
            <a:pPr indent="-318611" lvl="0" marL="457200" rtl="0" algn="l">
              <a:lnSpc>
                <a:spcPct val="105000"/>
              </a:lnSpc>
              <a:spcBef>
                <a:spcPts val="0"/>
              </a:spcBef>
              <a:spcAft>
                <a:spcPts val="0"/>
              </a:spcAft>
              <a:buClr>
                <a:schemeClr val="dk2"/>
              </a:buClr>
              <a:buSzPts val="1418"/>
              <a:buFont typeface="Arial"/>
              <a:buAutoNum type="arabicPeriod"/>
            </a:pPr>
            <a:r>
              <a:rPr b="1" lang="en" sz="1417">
                <a:solidFill>
                  <a:schemeClr val="dk2"/>
                </a:solidFill>
                <a:latin typeface="Arial"/>
                <a:ea typeface="Arial"/>
                <a:cs typeface="Arial"/>
                <a:sym typeface="Arial"/>
              </a:rPr>
              <a:t>Preference-Based Loss</a:t>
            </a:r>
            <a:r>
              <a:rPr lang="en" sz="1417">
                <a:solidFill>
                  <a:schemeClr val="dk2"/>
                </a:solidFill>
                <a:latin typeface="Arial"/>
                <a:ea typeface="Arial"/>
                <a:cs typeface="Arial"/>
                <a:sym typeface="Arial"/>
              </a:rPr>
              <a:t>:</a:t>
            </a:r>
            <a:endParaRPr sz="1417">
              <a:solidFill>
                <a:schemeClr val="dk2"/>
              </a:solidFill>
              <a:latin typeface="Arial"/>
              <a:ea typeface="Arial"/>
              <a:cs typeface="Arial"/>
              <a:sym typeface="Arial"/>
            </a:endParaRPr>
          </a:p>
          <a:p>
            <a:pPr indent="-318611" lvl="1" marL="914400" rtl="0" algn="l">
              <a:lnSpc>
                <a:spcPct val="105000"/>
              </a:lnSpc>
              <a:spcBef>
                <a:spcPts val="0"/>
              </a:spcBef>
              <a:spcAft>
                <a:spcPts val="0"/>
              </a:spcAft>
              <a:buClr>
                <a:schemeClr val="dk2"/>
              </a:buClr>
              <a:buSzPts val="1418"/>
              <a:buFont typeface="Arial"/>
              <a:buChar char="○"/>
            </a:pPr>
            <a:r>
              <a:rPr lang="en" sz="1417">
                <a:solidFill>
                  <a:schemeClr val="dk2"/>
                </a:solidFill>
                <a:latin typeface="Arial"/>
                <a:ea typeface="Arial"/>
                <a:cs typeface="Arial"/>
                <a:sym typeface="Arial"/>
              </a:rPr>
              <a:t>The model learns to directly optimize its output by comparing the likelihood of preferred responses over less preferred ones.</a:t>
            </a:r>
            <a:endParaRPr sz="1417">
              <a:solidFill>
                <a:schemeClr val="dk2"/>
              </a:solidFill>
              <a:latin typeface="Arial"/>
              <a:ea typeface="Arial"/>
              <a:cs typeface="Arial"/>
              <a:sym typeface="Arial"/>
            </a:endParaRPr>
          </a:p>
          <a:p>
            <a:pPr indent="0" lvl="0" marL="0" rtl="0" algn="l">
              <a:lnSpc>
                <a:spcPct val="105000"/>
              </a:lnSpc>
              <a:spcBef>
                <a:spcPts val="1200"/>
              </a:spcBef>
              <a:spcAft>
                <a:spcPts val="0"/>
              </a:spcAft>
              <a:buClr>
                <a:schemeClr val="dk2"/>
              </a:buClr>
              <a:buSzPts val="1018"/>
              <a:buFont typeface="Arial"/>
              <a:buNone/>
            </a:pPr>
            <a:r>
              <a:rPr b="1" lang="en" sz="1417">
                <a:solidFill>
                  <a:schemeClr val="dk2"/>
                </a:solidFill>
                <a:latin typeface="Arial"/>
                <a:ea typeface="Arial"/>
                <a:cs typeface="Arial"/>
                <a:sym typeface="Arial"/>
              </a:rPr>
              <a:t>Benefits of DPO</a:t>
            </a:r>
            <a:r>
              <a:rPr lang="en" sz="1417">
                <a:solidFill>
                  <a:schemeClr val="dk2"/>
                </a:solidFill>
                <a:latin typeface="Arial"/>
                <a:ea typeface="Arial"/>
                <a:cs typeface="Arial"/>
                <a:sym typeface="Arial"/>
              </a:rPr>
              <a:t>:</a:t>
            </a:r>
            <a:endParaRPr sz="1417">
              <a:solidFill>
                <a:schemeClr val="dk2"/>
              </a:solidFill>
              <a:latin typeface="Arial"/>
              <a:ea typeface="Arial"/>
              <a:cs typeface="Arial"/>
              <a:sym typeface="Arial"/>
            </a:endParaRPr>
          </a:p>
          <a:p>
            <a:pPr indent="-318611" lvl="0" marL="457200" rtl="0" algn="l">
              <a:lnSpc>
                <a:spcPct val="105000"/>
              </a:lnSpc>
              <a:spcBef>
                <a:spcPts val="1200"/>
              </a:spcBef>
              <a:spcAft>
                <a:spcPts val="0"/>
              </a:spcAft>
              <a:buClr>
                <a:schemeClr val="dk2"/>
              </a:buClr>
              <a:buSzPts val="1418"/>
              <a:buFont typeface="Arial"/>
              <a:buChar char="●"/>
            </a:pPr>
            <a:r>
              <a:rPr b="1" lang="en" sz="1417">
                <a:solidFill>
                  <a:schemeClr val="dk2"/>
                </a:solidFill>
                <a:latin typeface="Arial"/>
                <a:ea typeface="Arial"/>
                <a:cs typeface="Arial"/>
                <a:sym typeface="Arial"/>
              </a:rPr>
              <a:t>Efficiency</a:t>
            </a:r>
            <a:r>
              <a:rPr lang="en" sz="1417">
                <a:solidFill>
                  <a:schemeClr val="dk2"/>
                </a:solidFill>
                <a:latin typeface="Arial"/>
                <a:ea typeface="Arial"/>
                <a:cs typeface="Arial"/>
                <a:sym typeface="Arial"/>
              </a:rPr>
              <a:t>: Simplifies the alignment process compared to traditional RL-based methods (e.g., RLHF).</a:t>
            </a:r>
            <a:endParaRPr sz="1417">
              <a:solidFill>
                <a:schemeClr val="dk2"/>
              </a:solidFill>
              <a:latin typeface="Arial"/>
              <a:ea typeface="Arial"/>
              <a:cs typeface="Arial"/>
              <a:sym typeface="Arial"/>
            </a:endParaRPr>
          </a:p>
          <a:p>
            <a:pPr indent="-318611" lvl="0" marL="457200" rtl="0" algn="l">
              <a:lnSpc>
                <a:spcPct val="105000"/>
              </a:lnSpc>
              <a:spcBef>
                <a:spcPts val="0"/>
              </a:spcBef>
              <a:spcAft>
                <a:spcPts val="0"/>
              </a:spcAft>
              <a:buClr>
                <a:schemeClr val="dk2"/>
              </a:buClr>
              <a:buSzPts val="1418"/>
              <a:buFont typeface="Arial"/>
              <a:buChar char="●"/>
            </a:pPr>
            <a:r>
              <a:rPr b="1" lang="en" sz="1417">
                <a:solidFill>
                  <a:schemeClr val="dk2"/>
                </a:solidFill>
                <a:latin typeface="Arial"/>
                <a:ea typeface="Arial"/>
                <a:cs typeface="Arial"/>
                <a:sym typeface="Arial"/>
              </a:rPr>
              <a:t>Improved Response Quality</a:t>
            </a:r>
            <a:r>
              <a:rPr lang="en" sz="1417">
                <a:solidFill>
                  <a:schemeClr val="dk2"/>
                </a:solidFill>
                <a:latin typeface="Arial"/>
                <a:ea typeface="Arial"/>
                <a:cs typeface="Arial"/>
                <a:sym typeface="Arial"/>
              </a:rPr>
              <a:t>: Produces more aligned, human-preferred outputs for tasks like instruction following and conversation.</a:t>
            </a:r>
            <a:endParaRPr sz="1417">
              <a:solidFill>
                <a:schemeClr val="dk2"/>
              </a:solidFill>
              <a:latin typeface="Arial"/>
              <a:ea typeface="Arial"/>
              <a:cs typeface="Arial"/>
              <a:sym typeface="Arial"/>
            </a:endParaRPr>
          </a:p>
          <a:p>
            <a:pPr indent="-318611" lvl="0" marL="457200" rtl="0" algn="l">
              <a:lnSpc>
                <a:spcPct val="105000"/>
              </a:lnSpc>
              <a:spcBef>
                <a:spcPts val="0"/>
              </a:spcBef>
              <a:spcAft>
                <a:spcPts val="0"/>
              </a:spcAft>
              <a:buClr>
                <a:schemeClr val="dk2"/>
              </a:buClr>
              <a:buSzPts val="1418"/>
              <a:buFont typeface="Arial"/>
              <a:buChar char="●"/>
            </a:pPr>
            <a:r>
              <a:rPr b="1" lang="en" sz="1417">
                <a:solidFill>
                  <a:schemeClr val="dk2"/>
                </a:solidFill>
                <a:latin typeface="Arial"/>
                <a:ea typeface="Arial"/>
                <a:cs typeface="Arial"/>
                <a:sym typeface="Arial"/>
              </a:rPr>
              <a:t>Safety</a:t>
            </a:r>
            <a:r>
              <a:rPr lang="en" sz="1417">
                <a:solidFill>
                  <a:schemeClr val="dk2"/>
                </a:solidFill>
                <a:latin typeface="Arial"/>
                <a:ea typeface="Arial"/>
                <a:cs typeface="Arial"/>
                <a:sym typeface="Arial"/>
              </a:rPr>
              <a:t>: Helps the model avoid harmful or inappropriate content by favoring safer responses.</a:t>
            </a:r>
            <a:endParaRPr sz="1417">
              <a:solidFill>
                <a:schemeClr val="dk2"/>
              </a:solidFill>
              <a:latin typeface="Arial"/>
              <a:ea typeface="Arial"/>
              <a:cs typeface="Arial"/>
              <a:sym typeface="Arial"/>
            </a:endParaRPr>
          </a:p>
          <a:p>
            <a:pPr indent="0" lvl="0" marL="0" rtl="0" algn="l">
              <a:lnSpc>
                <a:spcPct val="105000"/>
              </a:lnSpc>
              <a:spcBef>
                <a:spcPts val="1200"/>
              </a:spcBef>
              <a:spcAft>
                <a:spcPts val="1200"/>
              </a:spcAft>
              <a:buSzPts val="1018"/>
              <a:buNone/>
            </a:pPr>
            <a:r>
              <a:t/>
            </a:r>
            <a:endParaRPr sz="222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58"/>
          <p:cNvPicPr preferRelativeResize="0"/>
          <p:nvPr/>
        </p:nvPicPr>
        <p:blipFill>
          <a:blip r:embed="rId3">
            <a:alphaModFix/>
          </a:blip>
          <a:stretch>
            <a:fillRect/>
          </a:stretch>
        </p:blipFill>
        <p:spPr>
          <a:xfrm>
            <a:off x="650245" y="0"/>
            <a:ext cx="7604912" cy="51435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Rejection sampling</a:t>
            </a:r>
            <a:endParaRPr/>
          </a:p>
        </p:txBody>
      </p:sp>
      <p:sp>
        <p:nvSpPr>
          <p:cNvPr id="371" name="Google Shape;371;p5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Clr>
                <a:schemeClr val="dk2"/>
              </a:buClr>
              <a:buSzPct val="39664"/>
              <a:buFont typeface="Arial"/>
              <a:buNone/>
            </a:pPr>
            <a:r>
              <a:rPr b="1" lang="en" sz="2773">
                <a:solidFill>
                  <a:schemeClr val="dk2"/>
                </a:solidFill>
                <a:latin typeface="Arial"/>
                <a:ea typeface="Arial"/>
                <a:cs typeface="Arial"/>
                <a:sym typeface="Arial"/>
              </a:rPr>
              <a:t>Generate Multiple Candidate Outputs</a:t>
            </a:r>
            <a:r>
              <a:rPr lang="en" sz="2773">
                <a:solidFill>
                  <a:schemeClr val="dk2"/>
                </a:solidFill>
                <a:latin typeface="Arial"/>
                <a:ea typeface="Arial"/>
                <a:cs typeface="Arial"/>
                <a:sym typeface="Arial"/>
              </a:rPr>
              <a:t>:</a:t>
            </a:r>
            <a:endParaRPr sz="2773">
              <a:solidFill>
                <a:schemeClr val="dk2"/>
              </a:solidFill>
              <a:latin typeface="Arial"/>
              <a:ea typeface="Arial"/>
              <a:cs typeface="Arial"/>
              <a:sym typeface="Arial"/>
            </a:endParaRPr>
          </a:p>
          <a:p>
            <a:pPr indent="-325455" lvl="0" marL="457200" rtl="0" algn="l">
              <a:spcBef>
                <a:spcPts val="1200"/>
              </a:spcBef>
              <a:spcAft>
                <a:spcPts val="0"/>
              </a:spcAft>
              <a:buClr>
                <a:schemeClr val="dk2"/>
              </a:buClr>
              <a:buSzPct val="100000"/>
              <a:buFont typeface="Arial"/>
              <a:buChar char="●"/>
            </a:pPr>
            <a:r>
              <a:rPr lang="en" sz="2773">
                <a:solidFill>
                  <a:schemeClr val="dk2"/>
                </a:solidFill>
                <a:latin typeface="Arial"/>
                <a:ea typeface="Arial"/>
                <a:cs typeface="Arial"/>
                <a:sym typeface="Arial"/>
              </a:rPr>
              <a:t>The number of candidates typically ranges from 10 to 30 outputs for each input prompt.</a:t>
            </a:r>
            <a:endParaRPr sz="2773">
              <a:solidFill>
                <a:schemeClr val="dk2"/>
              </a:solidFill>
              <a:latin typeface="Arial"/>
              <a:ea typeface="Arial"/>
              <a:cs typeface="Arial"/>
              <a:sym typeface="Arial"/>
            </a:endParaRPr>
          </a:p>
          <a:p>
            <a:pPr indent="-325455" lvl="0" marL="457200" rtl="0" algn="l">
              <a:spcBef>
                <a:spcPts val="0"/>
              </a:spcBef>
              <a:spcAft>
                <a:spcPts val="0"/>
              </a:spcAft>
              <a:buClr>
                <a:schemeClr val="dk2"/>
              </a:buClr>
              <a:buSzPct val="100000"/>
              <a:buFont typeface="Arial"/>
              <a:buChar char="●"/>
            </a:pPr>
            <a:r>
              <a:rPr lang="en" sz="2773">
                <a:solidFill>
                  <a:schemeClr val="dk2"/>
                </a:solidFill>
                <a:latin typeface="Arial"/>
                <a:ea typeface="Arial"/>
                <a:cs typeface="Arial"/>
                <a:sym typeface="Arial"/>
              </a:rPr>
              <a:t>These outputs are produced by running the prompt through the model multiple times, with slight variations in sampling, such as through different random seeds.</a:t>
            </a:r>
            <a:endParaRPr sz="2773">
              <a:solidFill>
                <a:schemeClr val="dk2"/>
              </a:solidFill>
              <a:latin typeface="Arial"/>
              <a:ea typeface="Arial"/>
              <a:cs typeface="Arial"/>
              <a:sym typeface="Arial"/>
            </a:endParaRPr>
          </a:p>
          <a:p>
            <a:pPr indent="0" lvl="0" marL="0" rtl="0" algn="l">
              <a:spcBef>
                <a:spcPts val="1200"/>
              </a:spcBef>
              <a:spcAft>
                <a:spcPts val="0"/>
              </a:spcAft>
              <a:buNone/>
            </a:pPr>
            <a:r>
              <a:rPr b="1" lang="en" sz="2773">
                <a:solidFill>
                  <a:schemeClr val="dk2"/>
                </a:solidFill>
                <a:latin typeface="Arial"/>
                <a:ea typeface="Arial"/>
                <a:cs typeface="Arial"/>
                <a:sym typeface="Arial"/>
              </a:rPr>
              <a:t>Evaluate Responses Using a Reward Model</a:t>
            </a:r>
            <a:r>
              <a:rPr lang="en" sz="2773">
                <a:solidFill>
                  <a:schemeClr val="dk2"/>
                </a:solidFill>
                <a:latin typeface="Arial"/>
                <a:ea typeface="Arial"/>
                <a:cs typeface="Arial"/>
                <a:sym typeface="Arial"/>
              </a:rPr>
              <a:t>:</a:t>
            </a:r>
            <a:endParaRPr sz="2773">
              <a:solidFill>
                <a:schemeClr val="dk2"/>
              </a:solidFill>
              <a:latin typeface="Arial"/>
              <a:ea typeface="Arial"/>
              <a:cs typeface="Arial"/>
              <a:sym typeface="Arial"/>
            </a:endParaRPr>
          </a:p>
          <a:p>
            <a:pPr indent="-325455" lvl="0" marL="457200" rtl="0" algn="l">
              <a:spcBef>
                <a:spcPts val="1200"/>
              </a:spcBef>
              <a:spcAft>
                <a:spcPts val="0"/>
              </a:spcAft>
              <a:buClr>
                <a:schemeClr val="dk2"/>
              </a:buClr>
              <a:buSzPct val="100000"/>
              <a:buFont typeface="Arial"/>
              <a:buChar char="●"/>
            </a:pPr>
            <a:r>
              <a:rPr lang="en" sz="2773">
                <a:solidFill>
                  <a:schemeClr val="dk2"/>
                </a:solidFill>
                <a:latin typeface="Arial"/>
                <a:ea typeface="Arial"/>
                <a:cs typeface="Arial"/>
                <a:sym typeface="Arial"/>
              </a:rPr>
              <a:t>Once the candidates are generated, </a:t>
            </a:r>
            <a:r>
              <a:rPr b="1" lang="en" sz="2773">
                <a:solidFill>
                  <a:schemeClr val="dk2"/>
                </a:solidFill>
                <a:latin typeface="Arial"/>
                <a:ea typeface="Arial"/>
                <a:cs typeface="Arial"/>
                <a:sym typeface="Arial"/>
              </a:rPr>
              <a:t>rewarding model</a:t>
            </a:r>
            <a:r>
              <a:rPr lang="en" sz="2773">
                <a:solidFill>
                  <a:schemeClr val="dk2"/>
                </a:solidFill>
                <a:latin typeface="Arial"/>
                <a:ea typeface="Arial"/>
                <a:cs typeface="Arial"/>
                <a:sym typeface="Arial"/>
              </a:rPr>
              <a:t> is used to evaluate each candidate response.</a:t>
            </a:r>
            <a:endParaRPr sz="2773">
              <a:solidFill>
                <a:schemeClr val="dk2"/>
              </a:solidFill>
              <a:latin typeface="Arial"/>
              <a:ea typeface="Arial"/>
              <a:cs typeface="Arial"/>
              <a:sym typeface="Arial"/>
            </a:endParaRPr>
          </a:p>
          <a:p>
            <a:pPr indent="-325455" lvl="0" marL="457200" rtl="0" algn="l">
              <a:spcBef>
                <a:spcPts val="0"/>
              </a:spcBef>
              <a:spcAft>
                <a:spcPts val="0"/>
              </a:spcAft>
              <a:buClr>
                <a:schemeClr val="dk2"/>
              </a:buClr>
              <a:buSzPct val="100000"/>
              <a:buFont typeface="Arial"/>
              <a:buChar char="●"/>
            </a:pPr>
            <a:r>
              <a:rPr lang="en" sz="2773">
                <a:solidFill>
                  <a:schemeClr val="dk2"/>
                </a:solidFill>
                <a:latin typeface="Arial"/>
                <a:ea typeface="Arial"/>
                <a:cs typeface="Arial"/>
                <a:sym typeface="Arial"/>
              </a:rPr>
              <a:t>The reward model assigns a score to each response based on how well it aligns with desired qualities (correctness, clarity, fluency, or helpfulness).</a:t>
            </a:r>
            <a:endParaRPr sz="2773">
              <a:solidFill>
                <a:schemeClr val="dk2"/>
              </a:solidFill>
              <a:latin typeface="Arial"/>
              <a:ea typeface="Arial"/>
              <a:cs typeface="Arial"/>
              <a:sym typeface="Arial"/>
            </a:endParaRPr>
          </a:p>
          <a:p>
            <a:pPr indent="0" lvl="0" marL="0" rtl="0" algn="l">
              <a:spcBef>
                <a:spcPts val="1200"/>
              </a:spcBef>
              <a:spcAft>
                <a:spcPts val="0"/>
              </a:spcAft>
              <a:buNone/>
            </a:pPr>
            <a:r>
              <a:rPr b="1" lang="en" sz="2773">
                <a:solidFill>
                  <a:schemeClr val="dk2"/>
                </a:solidFill>
                <a:latin typeface="Arial"/>
                <a:ea typeface="Arial"/>
                <a:cs typeface="Arial"/>
                <a:sym typeface="Arial"/>
              </a:rPr>
              <a:t>Efficient Training</a:t>
            </a:r>
            <a:r>
              <a:rPr lang="en" sz="2773">
                <a:solidFill>
                  <a:schemeClr val="dk2"/>
                </a:solidFill>
                <a:latin typeface="Arial"/>
                <a:ea typeface="Arial"/>
                <a:cs typeface="Arial"/>
                <a:sym typeface="Arial"/>
              </a:rPr>
              <a:t>:</a:t>
            </a:r>
            <a:endParaRPr sz="2773">
              <a:solidFill>
                <a:schemeClr val="dk2"/>
              </a:solidFill>
              <a:latin typeface="Arial"/>
              <a:ea typeface="Arial"/>
              <a:cs typeface="Arial"/>
              <a:sym typeface="Arial"/>
            </a:endParaRPr>
          </a:p>
          <a:p>
            <a:pPr indent="-325455" lvl="0" marL="457200" rtl="0" algn="l">
              <a:spcBef>
                <a:spcPts val="1200"/>
              </a:spcBef>
              <a:spcAft>
                <a:spcPts val="0"/>
              </a:spcAft>
              <a:buClr>
                <a:schemeClr val="dk2"/>
              </a:buClr>
              <a:buSzPct val="100000"/>
              <a:buFont typeface="Arial"/>
              <a:buChar char="●"/>
            </a:pPr>
            <a:r>
              <a:rPr lang="en" sz="2773">
                <a:solidFill>
                  <a:schemeClr val="dk2"/>
                </a:solidFill>
                <a:latin typeface="Arial"/>
                <a:ea typeface="Arial"/>
                <a:cs typeface="Arial"/>
                <a:sym typeface="Arial"/>
              </a:rPr>
              <a:t>Rejection sampling provides a way to </a:t>
            </a:r>
            <a:r>
              <a:rPr b="1" lang="en" sz="2773">
                <a:solidFill>
                  <a:schemeClr val="dk2"/>
                </a:solidFill>
                <a:latin typeface="Arial"/>
                <a:ea typeface="Arial"/>
                <a:cs typeface="Arial"/>
                <a:sym typeface="Arial"/>
              </a:rPr>
              <a:t>automate the selection of high-quality outputs</a:t>
            </a:r>
            <a:r>
              <a:rPr lang="en" sz="2773">
                <a:solidFill>
                  <a:schemeClr val="dk2"/>
                </a:solidFill>
                <a:latin typeface="Arial"/>
                <a:ea typeface="Arial"/>
                <a:cs typeface="Arial"/>
                <a:sym typeface="Arial"/>
              </a:rPr>
              <a:t> using the reward model. This makes the fine-tuning process more efficient and scalable.</a:t>
            </a:r>
            <a:endParaRPr sz="2773">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mix on SFT </a:t>
            </a:r>
            <a:endParaRPr/>
          </a:p>
        </p:txBody>
      </p:sp>
      <p:sp>
        <p:nvSpPr>
          <p:cNvPr id="377" name="Google Shape;37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60"/>
          <p:cNvPicPr preferRelativeResize="0"/>
          <p:nvPr/>
        </p:nvPicPr>
        <p:blipFill>
          <a:blip r:embed="rId3">
            <a:alphaModFix/>
          </a:blip>
          <a:stretch>
            <a:fillRect/>
          </a:stretch>
        </p:blipFill>
        <p:spPr>
          <a:xfrm>
            <a:off x="0" y="1236839"/>
            <a:ext cx="9143999" cy="324767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mix on preference data</a:t>
            </a:r>
            <a:endParaRPr/>
          </a:p>
        </p:txBody>
      </p:sp>
      <p:sp>
        <p:nvSpPr>
          <p:cNvPr id="384" name="Google Shape;38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61"/>
          <p:cNvPicPr preferRelativeResize="0"/>
          <p:nvPr/>
        </p:nvPicPr>
        <p:blipFill>
          <a:blip r:embed="rId3">
            <a:alphaModFix/>
          </a:blip>
          <a:stretch>
            <a:fillRect/>
          </a:stretch>
        </p:blipFill>
        <p:spPr>
          <a:xfrm>
            <a:off x="0" y="1345819"/>
            <a:ext cx="9144000" cy="3223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Transformers to LLMs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GPT 3 </a:t>
            </a:r>
            <a:r>
              <a:rPr lang="en"/>
              <a:t>(Sutskever, 2020): few-shot learning</a:t>
            </a:r>
            <a:endParaRPr/>
          </a:p>
          <a:p>
            <a:pPr indent="-355600" lvl="1" marL="914400" rtl="0" algn="l">
              <a:spcBef>
                <a:spcPts val="0"/>
              </a:spcBef>
              <a:spcAft>
                <a:spcPts val="0"/>
              </a:spcAft>
              <a:buSzPts val="2000"/>
              <a:buChar char="○"/>
            </a:pPr>
            <a:r>
              <a:rPr lang="en"/>
              <a:t>1.5B -&gt; 175B</a:t>
            </a:r>
            <a:endParaRPr/>
          </a:p>
          <a:p>
            <a:pPr indent="-355600" lvl="1" marL="914400" rtl="0" algn="l">
              <a:spcBef>
                <a:spcPts val="0"/>
              </a:spcBef>
              <a:spcAft>
                <a:spcPts val="0"/>
              </a:spcAft>
              <a:buSzPts val="2000"/>
              <a:buChar char="○"/>
            </a:pPr>
            <a:r>
              <a:rPr lang="en"/>
              <a:t>Translation, question answering, and summarization for zero/few shot prompts</a:t>
            </a:r>
            <a:endParaRPr/>
          </a:p>
          <a:p>
            <a:pPr indent="-355600" lvl="1" marL="914400" rtl="0" algn="l">
              <a:spcBef>
                <a:spcPts val="0"/>
              </a:spcBef>
              <a:spcAft>
                <a:spcPts val="0"/>
              </a:spcAft>
              <a:buSzPts val="2000"/>
              <a:buChar char="○"/>
            </a:pPr>
            <a:r>
              <a:rPr lang="en"/>
              <a:t>No fine-tuning for downstream tasks</a:t>
            </a:r>
            <a:endParaRPr/>
          </a:p>
        </p:txBody>
      </p:sp>
      <p:pic>
        <p:nvPicPr>
          <p:cNvPr id="86" name="Google Shape;86;p17"/>
          <p:cNvPicPr preferRelativeResize="0"/>
          <p:nvPr/>
        </p:nvPicPr>
        <p:blipFill>
          <a:blip r:embed="rId3">
            <a:alphaModFix/>
          </a:blip>
          <a:stretch>
            <a:fillRect/>
          </a:stretch>
        </p:blipFill>
        <p:spPr>
          <a:xfrm>
            <a:off x="0" y="3172889"/>
            <a:ext cx="9143999" cy="97907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391" name="Google Shape;391;p62"/>
          <p:cNvSpPr txBox="1"/>
          <p:nvPr>
            <p:ph idx="1" type="body"/>
          </p:nvPr>
        </p:nvSpPr>
        <p:spPr>
          <a:xfrm>
            <a:off x="311700" y="1205500"/>
            <a:ext cx="8520600" cy="4079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2"/>
                </a:solidFill>
                <a:latin typeface="Arial"/>
                <a:ea typeface="Arial"/>
                <a:cs typeface="Arial"/>
                <a:sym typeface="Arial"/>
              </a:rPr>
              <a:t>Enhancing Code Fine-Tuning with Execution Feedback</a:t>
            </a:r>
            <a:endParaRPr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b="1" lang="en" sz="1100">
                <a:solidFill>
                  <a:schemeClr val="dk2"/>
                </a:solidFill>
                <a:latin typeface="Arial"/>
                <a:ea typeface="Arial"/>
                <a:cs typeface="Arial"/>
                <a:sym typeface="Arial"/>
              </a:rPr>
              <a:t>Synthetic Data Generation</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Problem Description Generation</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Generated diverse programming problems from random code snippets to cover a broad range of topics.</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Solution Generation</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LLaMA 3 generated solutions, improving with prompts that included </a:t>
            </a:r>
            <a:r>
              <a:rPr b="1" lang="en" sz="1100">
                <a:solidFill>
                  <a:schemeClr val="dk2"/>
                </a:solidFill>
                <a:latin typeface="Arial"/>
                <a:ea typeface="Arial"/>
                <a:cs typeface="Arial"/>
                <a:sym typeface="Arial"/>
              </a:rPr>
              <a:t>best practices</a:t>
            </a:r>
            <a:r>
              <a:rPr lang="en" sz="1100">
                <a:solidFill>
                  <a:schemeClr val="dk2"/>
                </a:solidFill>
                <a:latin typeface="Arial"/>
                <a:ea typeface="Arial"/>
                <a:cs typeface="Arial"/>
                <a:sym typeface="Arial"/>
              </a:rPr>
              <a:t> and </a:t>
            </a:r>
            <a:r>
              <a:rPr b="1" lang="en" sz="1100">
                <a:solidFill>
                  <a:schemeClr val="dk2"/>
                </a:solidFill>
                <a:latin typeface="Arial"/>
                <a:ea typeface="Arial"/>
                <a:cs typeface="Arial"/>
                <a:sym typeface="Arial"/>
              </a:rPr>
              <a:t>explanation comments</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0" lvl="0" marL="0" rtl="0" algn="l">
              <a:spcBef>
                <a:spcPts val="1200"/>
              </a:spcBef>
              <a:spcAft>
                <a:spcPts val="0"/>
              </a:spcAft>
              <a:buNone/>
            </a:pPr>
            <a:r>
              <a:rPr b="1" lang="en" sz="1100">
                <a:solidFill>
                  <a:schemeClr val="dk2"/>
                </a:solidFill>
                <a:latin typeface="Arial"/>
                <a:ea typeface="Arial"/>
                <a:cs typeface="Arial"/>
                <a:sym typeface="Arial"/>
              </a:rPr>
              <a:t>Correctness Analysis and Iterative Self-Correction</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b="1" lang="en" sz="1100">
                <a:solidFill>
                  <a:schemeClr val="dk2"/>
                </a:solidFill>
                <a:latin typeface="Arial"/>
                <a:ea typeface="Arial"/>
                <a:cs typeface="Arial"/>
                <a:sym typeface="Arial"/>
              </a:rPr>
              <a:t>Correctness Testing</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Static Analysis</a:t>
            </a:r>
            <a:r>
              <a:rPr lang="en" sz="1100">
                <a:solidFill>
                  <a:schemeClr val="dk2"/>
                </a:solidFill>
                <a:latin typeface="Arial"/>
                <a:ea typeface="Arial"/>
                <a:cs typeface="Arial"/>
                <a:sym typeface="Arial"/>
              </a:rPr>
              <a:t>: Ensures syntactic correctness (e.g., linting, syntax checks).</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Unit Tests</a:t>
            </a:r>
            <a:r>
              <a:rPr lang="en" sz="1100">
                <a:solidFill>
                  <a:schemeClr val="dk2"/>
                </a:solidFill>
                <a:latin typeface="Arial"/>
                <a:ea typeface="Arial"/>
                <a:cs typeface="Arial"/>
                <a:sym typeface="Arial"/>
              </a:rPr>
              <a:t>: Model-generated tests catch runtime errors and validate functionality.</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Error Feedback</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Failed solutions are revised based on feedback (stdout, stderr, etc.).</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Model improves by fixing code or adjusting tests, with </a:t>
            </a:r>
            <a:r>
              <a:rPr b="1" lang="en" sz="1100">
                <a:solidFill>
                  <a:schemeClr val="dk2"/>
                </a:solidFill>
                <a:latin typeface="Arial"/>
                <a:ea typeface="Arial"/>
                <a:cs typeface="Arial"/>
                <a:sym typeface="Arial"/>
              </a:rPr>
              <a:t>20% of solutions self-corrected</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Iterative Fine-Tuning</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Multiple rounds of fine-tuning refine the model, progressively improving performance with each round.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397" name="Google Shape;397;p6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2"/>
                </a:solidFill>
                <a:latin typeface="Arial"/>
                <a:ea typeface="Arial"/>
                <a:cs typeface="Arial"/>
                <a:sym typeface="Arial"/>
              </a:rPr>
              <a:t>Programming Language Translation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Challenge</a:t>
            </a:r>
            <a:r>
              <a:rPr lang="en" sz="1500">
                <a:solidFill>
                  <a:schemeClr val="dk2"/>
                </a:solidFill>
                <a:latin typeface="Arial"/>
                <a:ea typeface="Arial"/>
                <a:cs typeface="Arial"/>
                <a:sym typeface="Arial"/>
              </a:rPr>
              <a:t>: Performance gap between common languages (e.g., Python/C++) and less common ones (e.g., Typescript/PHP) due to limited training data.</a:t>
            </a:r>
            <a:endParaRPr sz="1500">
              <a:solidFill>
                <a:schemeClr val="dk2"/>
              </a:solidFill>
              <a:latin typeface="Arial"/>
              <a:ea typeface="Arial"/>
              <a:cs typeface="Arial"/>
              <a:sym typeface="Arial"/>
            </a:endParaRPr>
          </a:p>
          <a:p>
            <a:pPr indent="-323850" lvl="1" marL="914400" rtl="0" algn="l">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Solution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2" marL="1371600" rtl="0" algn="l">
              <a:spcBef>
                <a:spcPts val="0"/>
              </a:spcBef>
              <a:spcAft>
                <a:spcPts val="0"/>
              </a:spcAft>
              <a:buClr>
                <a:schemeClr val="dk2"/>
              </a:buClr>
              <a:buSzPts val="1500"/>
              <a:buFont typeface="Arial"/>
              <a:buAutoNum type="arabicPeriod"/>
            </a:pPr>
            <a:r>
              <a:rPr lang="en" sz="1500">
                <a:solidFill>
                  <a:schemeClr val="dk2"/>
                </a:solidFill>
                <a:latin typeface="Arial"/>
                <a:ea typeface="Arial"/>
                <a:cs typeface="Arial"/>
                <a:sym typeface="Arial"/>
              </a:rPr>
              <a:t>Translate code from </a:t>
            </a:r>
            <a:r>
              <a:rPr b="1" lang="en" sz="1500">
                <a:solidFill>
                  <a:schemeClr val="dk2"/>
                </a:solidFill>
                <a:latin typeface="Arial"/>
                <a:ea typeface="Arial"/>
                <a:cs typeface="Arial"/>
                <a:sym typeface="Arial"/>
              </a:rPr>
              <a:t>common</a:t>
            </a:r>
            <a:r>
              <a:rPr lang="en" sz="1500">
                <a:solidFill>
                  <a:schemeClr val="dk2"/>
                </a:solidFill>
                <a:latin typeface="Arial"/>
                <a:ea typeface="Arial"/>
                <a:cs typeface="Arial"/>
                <a:sym typeface="Arial"/>
              </a:rPr>
              <a:t> to </a:t>
            </a:r>
            <a:r>
              <a:rPr b="1" lang="en" sz="1500">
                <a:solidFill>
                  <a:schemeClr val="dk2"/>
                </a:solidFill>
                <a:latin typeface="Arial"/>
                <a:ea typeface="Arial"/>
                <a:cs typeface="Arial"/>
                <a:sym typeface="Arial"/>
              </a:rPr>
              <a:t>less common</a:t>
            </a:r>
            <a:r>
              <a:rPr lang="en" sz="1500">
                <a:solidFill>
                  <a:schemeClr val="dk2"/>
                </a:solidFill>
                <a:latin typeface="Arial"/>
                <a:ea typeface="Arial"/>
                <a:cs typeface="Arial"/>
                <a:sym typeface="Arial"/>
              </a:rPr>
              <a:t> languages using LLaMA 3 prompts.</a:t>
            </a:r>
            <a:endParaRPr sz="1500">
              <a:solidFill>
                <a:schemeClr val="dk2"/>
              </a:solidFill>
              <a:latin typeface="Arial"/>
              <a:ea typeface="Arial"/>
              <a:cs typeface="Arial"/>
              <a:sym typeface="Arial"/>
            </a:endParaRPr>
          </a:p>
          <a:p>
            <a:pPr indent="-323850" lvl="2" marL="1371600" rtl="0" algn="l">
              <a:spcBef>
                <a:spcPts val="0"/>
              </a:spcBef>
              <a:spcAft>
                <a:spcPts val="0"/>
              </a:spcAft>
              <a:buClr>
                <a:schemeClr val="dk2"/>
              </a:buClr>
              <a:buSzPts val="1500"/>
              <a:buFont typeface="Arial"/>
              <a:buAutoNum type="arabicPeriod"/>
            </a:pPr>
            <a:r>
              <a:rPr lang="en" sz="1500">
                <a:solidFill>
                  <a:schemeClr val="dk2"/>
                </a:solidFill>
                <a:latin typeface="Arial"/>
                <a:ea typeface="Arial"/>
                <a:cs typeface="Arial"/>
                <a:sym typeface="Arial"/>
              </a:rPr>
              <a:t>Ensure quality with </a:t>
            </a:r>
            <a:r>
              <a:rPr b="1" lang="en" sz="1500">
                <a:solidFill>
                  <a:schemeClr val="dk2"/>
                </a:solidFill>
                <a:latin typeface="Arial"/>
                <a:ea typeface="Arial"/>
                <a:cs typeface="Arial"/>
                <a:sym typeface="Arial"/>
              </a:rPr>
              <a:t>syntax parsing</a:t>
            </a:r>
            <a:r>
              <a:rPr lang="en" sz="1500">
                <a:solidFill>
                  <a:schemeClr val="dk2"/>
                </a:solidFill>
                <a:latin typeface="Arial"/>
                <a:ea typeface="Arial"/>
                <a:cs typeface="Arial"/>
                <a:sym typeface="Arial"/>
              </a:rPr>
              <a:t>, </a:t>
            </a:r>
            <a:r>
              <a:rPr b="1" lang="en" sz="1500">
                <a:solidFill>
                  <a:schemeClr val="dk2"/>
                </a:solidFill>
                <a:latin typeface="Arial"/>
                <a:ea typeface="Arial"/>
                <a:cs typeface="Arial"/>
                <a:sym typeface="Arial"/>
              </a:rPr>
              <a:t>compilation</a:t>
            </a:r>
            <a:r>
              <a:rPr lang="en" sz="1500">
                <a:solidFill>
                  <a:schemeClr val="dk2"/>
                </a:solidFill>
                <a:latin typeface="Arial"/>
                <a:ea typeface="Arial"/>
                <a:cs typeface="Arial"/>
                <a:sym typeface="Arial"/>
              </a:rPr>
              <a:t>, and </a:t>
            </a:r>
            <a:r>
              <a:rPr b="1" lang="en" sz="1500">
                <a:solidFill>
                  <a:schemeClr val="dk2"/>
                </a:solidFill>
                <a:latin typeface="Arial"/>
                <a:ea typeface="Arial"/>
                <a:cs typeface="Arial"/>
                <a:sym typeface="Arial"/>
              </a:rPr>
              <a:t>execution</a:t>
            </a:r>
            <a:r>
              <a:rPr lang="en" sz="1500">
                <a:solidFill>
                  <a:schemeClr val="dk2"/>
                </a:solidFill>
                <a:latin typeface="Arial"/>
                <a:ea typeface="Arial"/>
                <a:cs typeface="Arial"/>
                <a:sym typeface="Arial"/>
              </a:rPr>
              <a:t> checks.</a:t>
            </a:r>
            <a:endParaRPr sz="1500">
              <a:solidFill>
                <a:schemeClr val="dk2"/>
              </a:solidFill>
              <a:latin typeface="Arial"/>
              <a:ea typeface="Arial"/>
              <a:cs typeface="Arial"/>
              <a:sym typeface="Arial"/>
            </a:endParaRPr>
          </a:p>
          <a:p>
            <a:pPr indent="-323850" lvl="1" marL="914400" rtl="0" algn="l">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Impact</a:t>
            </a:r>
            <a:r>
              <a:rPr lang="en" sz="1500">
                <a:solidFill>
                  <a:schemeClr val="dk2"/>
                </a:solidFill>
                <a:latin typeface="Arial"/>
                <a:ea typeface="Arial"/>
                <a:cs typeface="Arial"/>
                <a:sym typeface="Arial"/>
              </a:rPr>
              <a:t>: Significant performance improvement in less common languages.</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500">
                <a:solidFill>
                  <a:schemeClr val="dk2"/>
                </a:solidFill>
                <a:latin typeface="Arial"/>
                <a:ea typeface="Arial"/>
                <a:cs typeface="Arial"/>
                <a:sym typeface="Arial"/>
              </a:rPr>
              <a:t>Backtranslation for Documentation &amp; Explanations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Procedure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2" marL="1371600" rtl="0" algn="l">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Generate</a:t>
            </a:r>
            <a:r>
              <a:rPr lang="en" sz="1500">
                <a:solidFill>
                  <a:schemeClr val="dk2"/>
                </a:solidFill>
                <a:latin typeface="Arial"/>
                <a:ea typeface="Arial"/>
                <a:cs typeface="Arial"/>
                <a:sym typeface="Arial"/>
              </a:rPr>
              <a:t>: Use LLaMA 3 to generate code documentation or explanations.</a:t>
            </a:r>
            <a:endParaRPr sz="1500">
              <a:solidFill>
                <a:schemeClr val="dk2"/>
              </a:solidFill>
              <a:latin typeface="Arial"/>
              <a:ea typeface="Arial"/>
              <a:cs typeface="Arial"/>
              <a:sym typeface="Arial"/>
            </a:endParaRPr>
          </a:p>
          <a:p>
            <a:pPr indent="-323850" lvl="2" marL="1371600" rtl="0" algn="l">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Backtranslate</a:t>
            </a:r>
            <a:r>
              <a:rPr lang="en" sz="1500">
                <a:solidFill>
                  <a:schemeClr val="dk2"/>
                </a:solidFill>
                <a:latin typeface="Arial"/>
                <a:ea typeface="Arial"/>
                <a:cs typeface="Arial"/>
                <a:sym typeface="Arial"/>
              </a:rPr>
              <a:t>: Ask the model to regenerate the original code from the generated documentation.</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and Reasoning</a:t>
            </a:r>
            <a:endParaRPr/>
          </a:p>
        </p:txBody>
      </p:sp>
      <p:sp>
        <p:nvSpPr>
          <p:cNvPr id="403" name="Google Shape;403;p64"/>
          <p:cNvSpPr txBox="1"/>
          <p:nvPr>
            <p:ph idx="1" type="body"/>
          </p:nvPr>
        </p:nvSpPr>
        <p:spPr>
          <a:xfrm>
            <a:off x="311700" y="12452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3740"/>
              <a:buFont typeface="Arial"/>
              <a:buNone/>
            </a:pPr>
            <a:r>
              <a:rPr b="1" lang="en" sz="1725">
                <a:solidFill>
                  <a:schemeClr val="dk2"/>
                </a:solidFill>
                <a:latin typeface="Arial"/>
                <a:ea typeface="Arial"/>
                <a:cs typeface="Arial"/>
                <a:sym typeface="Arial"/>
              </a:rPr>
              <a:t>Key Challenges</a:t>
            </a:r>
            <a:r>
              <a:rPr lang="en" sz="1725">
                <a:solidFill>
                  <a:schemeClr val="dk2"/>
                </a:solidFill>
                <a:latin typeface="Arial"/>
                <a:ea typeface="Arial"/>
                <a:cs typeface="Arial"/>
                <a:sym typeface="Arial"/>
              </a:rPr>
              <a:t>:</a:t>
            </a:r>
            <a:endParaRPr sz="1725">
              <a:solidFill>
                <a:schemeClr val="dk2"/>
              </a:solidFill>
              <a:latin typeface="Arial"/>
              <a:ea typeface="Arial"/>
              <a:cs typeface="Arial"/>
              <a:sym typeface="Arial"/>
            </a:endParaRPr>
          </a:p>
          <a:p>
            <a:pPr indent="-329966" lvl="0" marL="457200" rtl="0" algn="l">
              <a:spcBef>
                <a:spcPts val="1200"/>
              </a:spcBef>
              <a:spcAft>
                <a:spcPts val="0"/>
              </a:spcAft>
              <a:buClr>
                <a:schemeClr val="dk2"/>
              </a:buClr>
              <a:buSzPct val="100000"/>
              <a:buFont typeface="Arial"/>
              <a:buAutoNum type="arabicPeriod"/>
            </a:pPr>
            <a:r>
              <a:rPr b="1" lang="en" sz="1725">
                <a:solidFill>
                  <a:schemeClr val="dk2"/>
                </a:solidFill>
                <a:latin typeface="Arial"/>
                <a:ea typeface="Arial"/>
                <a:cs typeface="Arial"/>
                <a:sym typeface="Arial"/>
              </a:rPr>
              <a:t>Lack of Prompts</a:t>
            </a:r>
            <a:r>
              <a:rPr lang="en" sz="1725">
                <a:solidFill>
                  <a:schemeClr val="dk2"/>
                </a:solidFill>
                <a:latin typeface="Arial"/>
                <a:ea typeface="Arial"/>
                <a:cs typeface="Arial"/>
                <a:sym typeface="Arial"/>
              </a:rPr>
              <a:t>:</a:t>
            </a:r>
            <a:endParaRPr sz="1725">
              <a:solidFill>
                <a:schemeClr val="dk2"/>
              </a:solidFill>
              <a:latin typeface="Arial"/>
              <a:ea typeface="Arial"/>
              <a:cs typeface="Arial"/>
              <a:sym typeface="Arial"/>
            </a:endParaRPr>
          </a:p>
          <a:p>
            <a:pPr indent="-329966" lvl="1" marL="914400" rtl="0" algn="l">
              <a:spcBef>
                <a:spcPts val="0"/>
              </a:spcBef>
              <a:spcAft>
                <a:spcPts val="0"/>
              </a:spcAft>
              <a:buClr>
                <a:schemeClr val="dk2"/>
              </a:buClr>
              <a:buSzPct val="100000"/>
              <a:buFont typeface="Arial"/>
              <a:buChar char="○"/>
            </a:pPr>
            <a:r>
              <a:rPr lang="en" sz="1725">
                <a:solidFill>
                  <a:schemeClr val="dk2"/>
                </a:solidFill>
                <a:latin typeface="Arial"/>
                <a:ea typeface="Arial"/>
                <a:cs typeface="Arial"/>
                <a:sym typeface="Arial"/>
              </a:rPr>
              <a:t>As math questions get more complex, fewer valid prompts exist for </a:t>
            </a:r>
            <a:r>
              <a:rPr b="1" lang="en" sz="1725">
                <a:solidFill>
                  <a:schemeClr val="dk2"/>
                </a:solidFill>
                <a:latin typeface="Arial"/>
                <a:ea typeface="Arial"/>
                <a:cs typeface="Arial"/>
                <a:sym typeface="Arial"/>
              </a:rPr>
              <a:t>Supervised Fine-Tuning (SFT)</a:t>
            </a:r>
            <a:r>
              <a:rPr lang="en" sz="1725">
                <a:solidFill>
                  <a:schemeClr val="dk2"/>
                </a:solidFill>
                <a:latin typeface="Arial"/>
                <a:ea typeface="Arial"/>
                <a:cs typeface="Arial"/>
                <a:sym typeface="Arial"/>
              </a:rPr>
              <a:t>, making it hard to diversify training datasets.</a:t>
            </a:r>
            <a:endParaRPr sz="1725">
              <a:solidFill>
                <a:schemeClr val="dk2"/>
              </a:solidFill>
              <a:latin typeface="Arial"/>
              <a:ea typeface="Arial"/>
              <a:cs typeface="Arial"/>
              <a:sym typeface="Arial"/>
            </a:endParaRPr>
          </a:p>
          <a:p>
            <a:pPr indent="-329966" lvl="0" marL="457200" rtl="0" algn="l">
              <a:spcBef>
                <a:spcPts val="0"/>
              </a:spcBef>
              <a:spcAft>
                <a:spcPts val="0"/>
              </a:spcAft>
              <a:buClr>
                <a:schemeClr val="dk2"/>
              </a:buClr>
              <a:buSzPct val="100000"/>
              <a:buFont typeface="Arial"/>
              <a:buAutoNum type="arabicPeriod"/>
            </a:pPr>
            <a:r>
              <a:rPr b="1" lang="en" sz="1725">
                <a:solidFill>
                  <a:schemeClr val="dk2"/>
                </a:solidFill>
                <a:latin typeface="Arial"/>
                <a:ea typeface="Arial"/>
                <a:cs typeface="Arial"/>
                <a:sym typeface="Arial"/>
              </a:rPr>
              <a:t>Lack of Ground Truth Chain of Thought</a:t>
            </a:r>
            <a:r>
              <a:rPr lang="en" sz="1725">
                <a:solidFill>
                  <a:schemeClr val="dk2"/>
                </a:solidFill>
                <a:latin typeface="Arial"/>
                <a:ea typeface="Arial"/>
                <a:cs typeface="Arial"/>
                <a:sym typeface="Arial"/>
              </a:rPr>
              <a:t>:</a:t>
            </a:r>
            <a:endParaRPr sz="1725">
              <a:solidFill>
                <a:schemeClr val="dk2"/>
              </a:solidFill>
              <a:latin typeface="Arial"/>
              <a:ea typeface="Arial"/>
              <a:cs typeface="Arial"/>
              <a:sym typeface="Arial"/>
            </a:endParaRPr>
          </a:p>
          <a:p>
            <a:pPr indent="-329966" lvl="1" marL="914400" rtl="0" algn="l">
              <a:spcBef>
                <a:spcPts val="0"/>
              </a:spcBef>
              <a:spcAft>
                <a:spcPts val="0"/>
              </a:spcAft>
              <a:buClr>
                <a:schemeClr val="dk2"/>
              </a:buClr>
              <a:buSzPct val="100000"/>
              <a:buFont typeface="Arial"/>
              <a:buChar char="○"/>
            </a:pPr>
            <a:r>
              <a:rPr lang="en" sz="1725">
                <a:solidFill>
                  <a:schemeClr val="dk2"/>
                </a:solidFill>
                <a:latin typeface="Arial"/>
                <a:ea typeface="Arial"/>
                <a:cs typeface="Arial"/>
                <a:sym typeface="Arial"/>
              </a:rPr>
              <a:t>Reasoning requires step-by-step solutions, but there is often a shortage of ground truth </a:t>
            </a:r>
            <a:r>
              <a:rPr b="1" lang="en" sz="1725">
                <a:solidFill>
                  <a:schemeClr val="dk2"/>
                </a:solidFill>
                <a:latin typeface="Arial"/>
                <a:ea typeface="Arial"/>
                <a:cs typeface="Arial"/>
                <a:sym typeface="Arial"/>
              </a:rPr>
              <a:t>Chain of Thought (CoT)</a:t>
            </a:r>
            <a:r>
              <a:rPr lang="en" sz="1725">
                <a:solidFill>
                  <a:schemeClr val="dk2"/>
                </a:solidFill>
                <a:latin typeface="Arial"/>
                <a:ea typeface="Arial"/>
                <a:cs typeface="Arial"/>
                <a:sym typeface="Arial"/>
              </a:rPr>
              <a:t> examples to guide the model.</a:t>
            </a:r>
            <a:endParaRPr sz="1725">
              <a:solidFill>
                <a:schemeClr val="dk2"/>
              </a:solidFill>
              <a:latin typeface="Arial"/>
              <a:ea typeface="Arial"/>
              <a:cs typeface="Arial"/>
              <a:sym typeface="Arial"/>
            </a:endParaRPr>
          </a:p>
          <a:p>
            <a:pPr indent="-329966" lvl="0" marL="457200" rtl="0" algn="l">
              <a:spcBef>
                <a:spcPts val="0"/>
              </a:spcBef>
              <a:spcAft>
                <a:spcPts val="0"/>
              </a:spcAft>
              <a:buClr>
                <a:schemeClr val="dk2"/>
              </a:buClr>
              <a:buSzPct val="100000"/>
              <a:buFont typeface="Arial"/>
              <a:buAutoNum type="arabicPeriod"/>
            </a:pPr>
            <a:r>
              <a:rPr b="1" lang="en" sz="1725">
                <a:solidFill>
                  <a:schemeClr val="dk2"/>
                </a:solidFill>
                <a:latin typeface="Arial"/>
                <a:ea typeface="Arial"/>
                <a:cs typeface="Arial"/>
                <a:sym typeface="Arial"/>
              </a:rPr>
              <a:t>Incorrect Intermediate Steps</a:t>
            </a:r>
            <a:r>
              <a:rPr lang="en" sz="1725">
                <a:solidFill>
                  <a:schemeClr val="dk2"/>
                </a:solidFill>
                <a:latin typeface="Arial"/>
                <a:ea typeface="Arial"/>
                <a:cs typeface="Arial"/>
                <a:sym typeface="Arial"/>
              </a:rPr>
              <a:t>:</a:t>
            </a:r>
            <a:endParaRPr sz="1725">
              <a:solidFill>
                <a:schemeClr val="dk2"/>
              </a:solidFill>
              <a:latin typeface="Arial"/>
              <a:ea typeface="Arial"/>
              <a:cs typeface="Arial"/>
              <a:sym typeface="Arial"/>
            </a:endParaRPr>
          </a:p>
          <a:p>
            <a:pPr indent="-329966" lvl="1" marL="914400" rtl="0" algn="l">
              <a:spcBef>
                <a:spcPts val="0"/>
              </a:spcBef>
              <a:spcAft>
                <a:spcPts val="0"/>
              </a:spcAft>
              <a:buClr>
                <a:schemeClr val="dk2"/>
              </a:buClr>
              <a:buSzPct val="100000"/>
              <a:buFont typeface="Arial"/>
              <a:buChar char="○"/>
            </a:pPr>
            <a:r>
              <a:rPr lang="en" sz="1725">
                <a:solidFill>
                  <a:schemeClr val="dk2"/>
                </a:solidFill>
                <a:latin typeface="Arial"/>
                <a:ea typeface="Arial"/>
                <a:cs typeface="Arial"/>
                <a:sym typeface="Arial"/>
              </a:rPr>
              <a:t>Model-generated reasoning steps may be inaccurate, leading to incorrect final answers.</a:t>
            </a:r>
            <a:endParaRPr sz="1725">
              <a:solidFill>
                <a:schemeClr val="dk2"/>
              </a:solidFill>
              <a:latin typeface="Arial"/>
              <a:ea typeface="Arial"/>
              <a:cs typeface="Arial"/>
              <a:sym typeface="Arial"/>
            </a:endParaRPr>
          </a:p>
          <a:p>
            <a:pPr indent="-329966" lvl="0" marL="457200" rtl="0" algn="l">
              <a:spcBef>
                <a:spcPts val="0"/>
              </a:spcBef>
              <a:spcAft>
                <a:spcPts val="0"/>
              </a:spcAft>
              <a:buClr>
                <a:schemeClr val="dk2"/>
              </a:buClr>
              <a:buSzPct val="100000"/>
              <a:buFont typeface="Arial"/>
              <a:buAutoNum type="arabicPeriod"/>
            </a:pPr>
            <a:r>
              <a:rPr b="1" lang="en" sz="1725">
                <a:solidFill>
                  <a:schemeClr val="dk2"/>
                </a:solidFill>
                <a:latin typeface="Arial"/>
                <a:ea typeface="Arial"/>
                <a:cs typeface="Arial"/>
                <a:sym typeface="Arial"/>
              </a:rPr>
              <a:t>Teaching Models to Use External Tools</a:t>
            </a:r>
            <a:r>
              <a:rPr lang="en" sz="1725">
                <a:solidFill>
                  <a:schemeClr val="dk2"/>
                </a:solidFill>
                <a:latin typeface="Arial"/>
                <a:ea typeface="Arial"/>
                <a:cs typeface="Arial"/>
                <a:sym typeface="Arial"/>
              </a:rPr>
              <a:t>:</a:t>
            </a:r>
            <a:endParaRPr sz="1725">
              <a:solidFill>
                <a:schemeClr val="dk2"/>
              </a:solidFill>
              <a:latin typeface="Arial"/>
              <a:ea typeface="Arial"/>
              <a:cs typeface="Arial"/>
              <a:sym typeface="Arial"/>
            </a:endParaRPr>
          </a:p>
          <a:p>
            <a:pPr indent="-329966" lvl="1" marL="914400" rtl="0" algn="l">
              <a:spcBef>
                <a:spcPts val="0"/>
              </a:spcBef>
              <a:spcAft>
                <a:spcPts val="0"/>
              </a:spcAft>
              <a:buClr>
                <a:schemeClr val="dk2"/>
              </a:buClr>
              <a:buSzPct val="100000"/>
              <a:buFont typeface="Arial"/>
              <a:buChar char="○"/>
            </a:pPr>
            <a:r>
              <a:rPr lang="en" sz="1725">
                <a:solidFill>
                  <a:schemeClr val="dk2"/>
                </a:solidFill>
                <a:latin typeface="Arial"/>
                <a:ea typeface="Arial"/>
                <a:cs typeface="Arial"/>
                <a:sym typeface="Arial"/>
              </a:rPr>
              <a:t>Incorporating tools like code interpreters enhances reasoning by combining </a:t>
            </a:r>
            <a:r>
              <a:rPr b="1" lang="en" sz="1725">
                <a:solidFill>
                  <a:schemeClr val="dk2"/>
                </a:solidFill>
                <a:latin typeface="Arial"/>
                <a:ea typeface="Arial"/>
                <a:cs typeface="Arial"/>
                <a:sym typeface="Arial"/>
              </a:rPr>
              <a:t>code execution</a:t>
            </a:r>
            <a:r>
              <a:rPr lang="en" sz="1725">
                <a:solidFill>
                  <a:schemeClr val="dk2"/>
                </a:solidFill>
                <a:latin typeface="Arial"/>
                <a:ea typeface="Arial"/>
                <a:cs typeface="Arial"/>
                <a:sym typeface="Arial"/>
              </a:rPr>
              <a:t> with text-based reasoning.</a:t>
            </a:r>
            <a:endParaRPr sz="1725">
              <a:solidFill>
                <a:schemeClr val="dk2"/>
              </a:solidFill>
              <a:latin typeface="Arial"/>
              <a:ea typeface="Arial"/>
              <a:cs typeface="Arial"/>
              <a:sym typeface="Arial"/>
            </a:endParaRPr>
          </a:p>
          <a:p>
            <a:pPr indent="0" lvl="0" marL="0" rtl="0" algn="l">
              <a:spcBef>
                <a:spcPts val="1200"/>
              </a:spcBef>
              <a:spcAft>
                <a:spcPts val="1200"/>
              </a:spcAft>
              <a:buNone/>
            </a:pPr>
            <a:r>
              <a:t/>
            </a:r>
            <a:endParaRPr sz="2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4375"/>
              <a:buFont typeface="Arial"/>
              <a:buNone/>
            </a:pPr>
            <a:r>
              <a:rPr lang="en"/>
              <a:t>Math and Reasoning</a:t>
            </a:r>
            <a:endParaRPr/>
          </a:p>
          <a:p>
            <a:pPr indent="0" lvl="0" marL="0" rtl="0" algn="l">
              <a:spcBef>
                <a:spcPts val="0"/>
              </a:spcBef>
              <a:spcAft>
                <a:spcPts val="0"/>
              </a:spcAft>
              <a:buNone/>
            </a:pPr>
            <a:r>
              <a:t/>
            </a:r>
            <a:endParaRPr/>
          </a:p>
        </p:txBody>
      </p:sp>
      <p:sp>
        <p:nvSpPr>
          <p:cNvPr id="409" name="Google Shape;409;p6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Clr>
                <a:schemeClr val="dk2"/>
              </a:buClr>
              <a:buSzPct val="49988"/>
              <a:buFont typeface="Arial"/>
              <a:buNone/>
            </a:pPr>
            <a:r>
              <a:rPr b="1" lang="en" sz="2200">
                <a:solidFill>
                  <a:schemeClr val="dk2"/>
                </a:solidFill>
                <a:latin typeface="Arial"/>
                <a:ea typeface="Arial"/>
                <a:cs typeface="Arial"/>
                <a:sym typeface="Arial"/>
              </a:rPr>
              <a:t>Approaches to Overcome Reasoning Challenges in LLaMA 3</a:t>
            </a:r>
            <a:endParaRPr b="1" sz="2200">
              <a:solidFill>
                <a:schemeClr val="dk2"/>
              </a:solidFill>
              <a:latin typeface="Arial"/>
              <a:ea typeface="Arial"/>
              <a:cs typeface="Arial"/>
              <a:sym typeface="Arial"/>
            </a:endParaRPr>
          </a:p>
          <a:p>
            <a:pPr indent="-315932" lvl="0" marL="457200" rtl="0" algn="l">
              <a:spcBef>
                <a:spcPts val="1200"/>
              </a:spcBef>
              <a:spcAft>
                <a:spcPts val="0"/>
              </a:spcAft>
              <a:buClr>
                <a:schemeClr val="dk2"/>
              </a:buClr>
              <a:buSzPct val="100000"/>
              <a:buFont typeface="Arial"/>
              <a:buChar char="●"/>
            </a:pPr>
            <a:r>
              <a:rPr b="1" lang="en" sz="2200">
                <a:solidFill>
                  <a:schemeClr val="dk2"/>
                </a:solidFill>
                <a:latin typeface="Arial"/>
                <a:ea typeface="Arial"/>
                <a:cs typeface="Arial"/>
                <a:sym typeface="Arial"/>
              </a:rPr>
              <a:t>Addressing Lack of Prompts</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Convert pre-training data from math contexts into </a:t>
            </a:r>
            <a:r>
              <a:rPr b="1" lang="en" sz="2200">
                <a:solidFill>
                  <a:schemeClr val="dk2"/>
                </a:solidFill>
                <a:latin typeface="Arial"/>
                <a:ea typeface="Arial"/>
                <a:cs typeface="Arial"/>
                <a:sym typeface="Arial"/>
              </a:rPr>
              <a:t>question-answer formats</a:t>
            </a:r>
            <a:r>
              <a:rPr lang="en" sz="2200">
                <a:solidFill>
                  <a:schemeClr val="dk2"/>
                </a:solidFill>
                <a:latin typeface="Arial"/>
                <a:ea typeface="Arial"/>
                <a:cs typeface="Arial"/>
                <a:sym typeface="Arial"/>
              </a:rPr>
              <a:t> for SFT.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Create a </a:t>
            </a:r>
            <a:r>
              <a:rPr b="1" lang="en" sz="2200">
                <a:solidFill>
                  <a:schemeClr val="dk2"/>
                </a:solidFill>
                <a:latin typeface="Arial"/>
                <a:ea typeface="Arial"/>
                <a:cs typeface="Arial"/>
                <a:sym typeface="Arial"/>
              </a:rPr>
              <a:t>taxonomy of mathematical skills</a:t>
            </a:r>
            <a:r>
              <a:rPr lang="en" sz="2200">
                <a:solidFill>
                  <a:schemeClr val="dk2"/>
                </a:solidFill>
                <a:latin typeface="Arial"/>
                <a:ea typeface="Arial"/>
                <a:cs typeface="Arial"/>
                <a:sym typeface="Arial"/>
              </a:rPr>
              <a:t> and source relevant prompts from human annotators.</a:t>
            </a:r>
            <a:endParaRPr sz="2200">
              <a:solidFill>
                <a:schemeClr val="dk2"/>
              </a:solidFill>
              <a:latin typeface="Arial"/>
              <a:ea typeface="Arial"/>
              <a:cs typeface="Arial"/>
              <a:sym typeface="Arial"/>
            </a:endParaRPr>
          </a:p>
          <a:p>
            <a:pPr indent="-315932" lvl="0" marL="457200" rtl="0" algn="l">
              <a:spcBef>
                <a:spcPts val="0"/>
              </a:spcBef>
              <a:spcAft>
                <a:spcPts val="0"/>
              </a:spcAft>
              <a:buClr>
                <a:schemeClr val="dk2"/>
              </a:buClr>
              <a:buSzPct val="100000"/>
              <a:buFont typeface="Arial"/>
              <a:buChar char="●"/>
            </a:pPr>
            <a:r>
              <a:rPr b="1" lang="en" sz="2200">
                <a:solidFill>
                  <a:schemeClr val="dk2"/>
                </a:solidFill>
                <a:latin typeface="Arial"/>
                <a:ea typeface="Arial"/>
                <a:cs typeface="Arial"/>
                <a:sym typeface="Arial"/>
              </a:rPr>
              <a:t>Augmenting Training Data with Step-Wise Reasoning</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Use LLaMA 3 to generate and filter </a:t>
            </a:r>
            <a:r>
              <a:rPr b="1" lang="en" sz="2200">
                <a:solidFill>
                  <a:schemeClr val="dk2"/>
                </a:solidFill>
                <a:latin typeface="Arial"/>
                <a:ea typeface="Arial"/>
                <a:cs typeface="Arial"/>
                <a:sym typeface="Arial"/>
              </a:rPr>
              <a:t>step-by-step solutions</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Apply </a:t>
            </a:r>
            <a:r>
              <a:rPr b="1" lang="en" sz="2200">
                <a:solidFill>
                  <a:schemeClr val="dk2"/>
                </a:solidFill>
                <a:latin typeface="Arial"/>
                <a:ea typeface="Arial"/>
                <a:cs typeface="Arial"/>
                <a:sym typeface="Arial"/>
              </a:rPr>
              <a:t>self-verification</a:t>
            </a:r>
            <a:r>
              <a:rPr lang="en" sz="2200">
                <a:solidFill>
                  <a:schemeClr val="dk2"/>
                </a:solidFill>
                <a:latin typeface="Arial"/>
                <a:ea typeface="Arial"/>
                <a:cs typeface="Arial"/>
                <a:sym typeface="Arial"/>
              </a:rPr>
              <a:t> where LLaMA 3 checks its own reasoning.</a:t>
            </a:r>
            <a:endParaRPr sz="2200">
              <a:solidFill>
                <a:schemeClr val="dk2"/>
              </a:solidFill>
              <a:latin typeface="Arial"/>
              <a:ea typeface="Arial"/>
              <a:cs typeface="Arial"/>
              <a:sym typeface="Arial"/>
            </a:endParaRPr>
          </a:p>
          <a:p>
            <a:pPr indent="-315932" lvl="0" marL="457200" rtl="0" algn="l">
              <a:spcBef>
                <a:spcPts val="0"/>
              </a:spcBef>
              <a:spcAft>
                <a:spcPts val="0"/>
              </a:spcAft>
              <a:buClr>
                <a:schemeClr val="dk2"/>
              </a:buClr>
              <a:buSzPct val="100000"/>
              <a:buFont typeface="Arial"/>
              <a:buChar char="●"/>
            </a:pPr>
            <a:r>
              <a:rPr b="1" lang="en" sz="2200">
                <a:solidFill>
                  <a:schemeClr val="dk2"/>
                </a:solidFill>
                <a:latin typeface="Arial"/>
                <a:ea typeface="Arial"/>
                <a:cs typeface="Arial"/>
                <a:sym typeface="Arial"/>
              </a:rPr>
              <a:t>Filtering Incorrect Reasoning</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Train </a:t>
            </a:r>
            <a:r>
              <a:rPr b="1" lang="en" sz="2200">
                <a:solidFill>
                  <a:schemeClr val="dk2"/>
                </a:solidFill>
                <a:latin typeface="Arial"/>
                <a:ea typeface="Arial"/>
                <a:cs typeface="Arial"/>
                <a:sym typeface="Arial"/>
              </a:rPr>
              <a:t>reward models</a:t>
            </a:r>
            <a:r>
              <a:rPr lang="en" sz="2200">
                <a:solidFill>
                  <a:schemeClr val="dk2"/>
                </a:solidFill>
                <a:latin typeface="Arial"/>
                <a:ea typeface="Arial"/>
                <a:cs typeface="Arial"/>
                <a:sym typeface="Arial"/>
              </a:rPr>
              <a:t> to filter out incorrect reasoning traces.</a:t>
            </a:r>
            <a:endParaRPr sz="2200">
              <a:solidFill>
                <a:schemeClr val="dk2"/>
              </a:solidFill>
              <a:latin typeface="Arial"/>
              <a:ea typeface="Arial"/>
              <a:cs typeface="Arial"/>
              <a:sym typeface="Arial"/>
            </a:endParaRPr>
          </a:p>
          <a:p>
            <a:pPr indent="-315932" lvl="0" marL="457200" rtl="0" algn="l">
              <a:spcBef>
                <a:spcPts val="0"/>
              </a:spcBef>
              <a:spcAft>
                <a:spcPts val="0"/>
              </a:spcAft>
              <a:buClr>
                <a:schemeClr val="dk2"/>
              </a:buClr>
              <a:buSzPct val="100000"/>
              <a:buFont typeface="Arial"/>
              <a:buChar char="●"/>
            </a:pPr>
            <a:r>
              <a:rPr b="1" lang="en" sz="2200">
                <a:solidFill>
                  <a:schemeClr val="dk2"/>
                </a:solidFill>
                <a:latin typeface="Arial"/>
                <a:ea typeface="Arial"/>
                <a:cs typeface="Arial"/>
                <a:sym typeface="Arial"/>
              </a:rPr>
              <a:t>Interleaving Code and Text</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Solve problems with a combination of </a:t>
            </a:r>
            <a:r>
              <a:rPr b="1" lang="en" sz="2200">
                <a:solidFill>
                  <a:schemeClr val="dk2"/>
                </a:solidFill>
                <a:latin typeface="Arial"/>
                <a:ea typeface="Arial"/>
                <a:cs typeface="Arial"/>
                <a:sym typeface="Arial"/>
              </a:rPr>
              <a:t>textual reasoning</a:t>
            </a:r>
            <a:r>
              <a:rPr lang="en" sz="2200">
                <a:solidFill>
                  <a:schemeClr val="dk2"/>
                </a:solidFill>
                <a:latin typeface="Arial"/>
                <a:ea typeface="Arial"/>
                <a:cs typeface="Arial"/>
                <a:sym typeface="Arial"/>
              </a:rPr>
              <a:t> and </a:t>
            </a:r>
            <a:r>
              <a:rPr b="1" lang="en" sz="2200">
                <a:solidFill>
                  <a:schemeClr val="dk2"/>
                </a:solidFill>
                <a:latin typeface="Arial"/>
                <a:ea typeface="Arial"/>
                <a:cs typeface="Arial"/>
                <a:sym typeface="Arial"/>
              </a:rPr>
              <a:t>Python code</a:t>
            </a:r>
            <a:r>
              <a:rPr lang="en" sz="2200">
                <a:solidFill>
                  <a:schemeClr val="dk2"/>
                </a:solidFill>
                <a:latin typeface="Arial"/>
                <a:ea typeface="Arial"/>
                <a:cs typeface="Arial"/>
                <a:sym typeface="Arial"/>
              </a:rPr>
              <a:t>, using code execution as feedback to ensure reasoning correctness.</a:t>
            </a:r>
            <a:endParaRPr sz="2200">
              <a:solidFill>
                <a:schemeClr val="dk2"/>
              </a:solidFill>
              <a:latin typeface="Arial"/>
              <a:ea typeface="Arial"/>
              <a:cs typeface="Arial"/>
              <a:sym typeface="Arial"/>
            </a:endParaRPr>
          </a:p>
          <a:p>
            <a:pPr indent="-315932" lvl="0" marL="457200" rtl="0" algn="l">
              <a:spcBef>
                <a:spcPts val="0"/>
              </a:spcBef>
              <a:spcAft>
                <a:spcPts val="0"/>
              </a:spcAft>
              <a:buClr>
                <a:schemeClr val="dk2"/>
              </a:buClr>
              <a:buSzPct val="100000"/>
              <a:buFont typeface="Arial"/>
              <a:buChar char="●"/>
            </a:pPr>
            <a:r>
              <a:rPr b="1" lang="en" sz="2200">
                <a:solidFill>
                  <a:schemeClr val="dk2"/>
                </a:solidFill>
                <a:latin typeface="Arial"/>
                <a:ea typeface="Arial"/>
                <a:cs typeface="Arial"/>
                <a:sym typeface="Arial"/>
              </a:rPr>
              <a:t>Learning from Feedback and Mistakes</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15932" lvl="1" marL="914400" rtl="0" algn="l">
              <a:spcBef>
                <a:spcPts val="0"/>
              </a:spcBef>
              <a:spcAft>
                <a:spcPts val="0"/>
              </a:spcAft>
              <a:buClr>
                <a:schemeClr val="dk2"/>
              </a:buClr>
              <a:buSzPct val="100000"/>
              <a:buFont typeface="Arial"/>
              <a:buChar char="○"/>
            </a:pPr>
            <a:r>
              <a:rPr lang="en" sz="2200">
                <a:solidFill>
                  <a:schemeClr val="dk2"/>
                </a:solidFill>
                <a:latin typeface="Arial"/>
                <a:ea typeface="Arial"/>
                <a:cs typeface="Arial"/>
                <a:sym typeface="Arial"/>
              </a:rPr>
              <a:t>Simulate human feedback by correcting incorrect reasoning traces, allowing the model to iteratively improve through </a:t>
            </a:r>
            <a:r>
              <a:rPr b="1" lang="en" sz="2200">
                <a:solidFill>
                  <a:schemeClr val="dk2"/>
                </a:solidFill>
                <a:latin typeface="Arial"/>
                <a:ea typeface="Arial"/>
                <a:cs typeface="Arial"/>
                <a:sym typeface="Arial"/>
              </a:rPr>
              <a:t>error correction</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Hallucinations</a:t>
            </a:r>
            <a:endParaRPr/>
          </a:p>
        </p:txBody>
      </p:sp>
      <p:sp>
        <p:nvSpPr>
          <p:cNvPr id="415" name="Google Shape;415;p6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2"/>
                </a:solidFill>
                <a:latin typeface="Arial"/>
                <a:ea typeface="Arial"/>
                <a:cs typeface="Arial"/>
                <a:sym typeface="Arial"/>
              </a:rPr>
              <a:t>Approach</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en" sz="1300">
                <a:solidFill>
                  <a:schemeClr val="dk2"/>
                </a:solidFill>
                <a:latin typeface="Arial"/>
                <a:ea typeface="Arial"/>
                <a:cs typeface="Arial"/>
                <a:sym typeface="Arial"/>
              </a:rPr>
              <a:t>Focus on aligning the model to “</a:t>
            </a:r>
            <a:r>
              <a:rPr b="1" lang="en" sz="1300">
                <a:solidFill>
                  <a:schemeClr val="dk2"/>
                </a:solidFill>
                <a:latin typeface="Arial"/>
                <a:ea typeface="Arial"/>
                <a:cs typeface="Arial"/>
                <a:sym typeface="Arial"/>
              </a:rPr>
              <a:t>know what it knows</a:t>
            </a:r>
            <a:r>
              <a:rPr lang="en" sz="1300">
                <a:solidFill>
                  <a:schemeClr val="dk2"/>
                </a:solidFill>
                <a:latin typeface="Arial"/>
                <a:ea typeface="Arial"/>
                <a:cs typeface="Arial"/>
                <a:sym typeface="Arial"/>
              </a:rPr>
              <a:t>” rather than adding new knowledge.</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Implement a </a:t>
            </a:r>
            <a:r>
              <a:rPr b="1" lang="en" sz="1300">
                <a:solidFill>
                  <a:schemeClr val="dk2"/>
                </a:solidFill>
                <a:latin typeface="Arial"/>
                <a:ea typeface="Arial"/>
                <a:cs typeface="Arial"/>
                <a:sym typeface="Arial"/>
              </a:rPr>
              <a:t>hallucination-first approach</a:t>
            </a:r>
            <a:r>
              <a:rPr lang="en" sz="1300">
                <a:solidFill>
                  <a:schemeClr val="dk2"/>
                </a:solidFill>
                <a:latin typeface="Arial"/>
                <a:ea typeface="Arial"/>
                <a:cs typeface="Arial"/>
                <a:sym typeface="Arial"/>
              </a:rPr>
              <a:t> to limit incorrect responses.</a:t>
            </a:r>
            <a:endParaRPr sz="130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Knowledge Probing Process</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Data Extraction</a:t>
            </a:r>
            <a:r>
              <a:rPr lang="en" sz="1300">
                <a:solidFill>
                  <a:schemeClr val="dk2"/>
                </a:solidFill>
                <a:latin typeface="Arial"/>
                <a:ea typeface="Arial"/>
                <a:cs typeface="Arial"/>
                <a:sym typeface="Arial"/>
              </a:rPr>
              <a:t>: Extract snippets from the model’s pre-training data.</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Question Generation</a:t>
            </a:r>
            <a:r>
              <a:rPr lang="en" sz="1300">
                <a:solidFill>
                  <a:schemeClr val="dk2"/>
                </a:solidFill>
                <a:latin typeface="Arial"/>
                <a:ea typeface="Arial"/>
                <a:cs typeface="Arial"/>
                <a:sym typeface="Arial"/>
              </a:rPr>
              <a:t>: Use LLaMA 3 to generate factual questions based on these snippets.</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Response Sampling</a:t>
            </a:r>
            <a:r>
              <a:rPr lang="en" sz="1300">
                <a:solidFill>
                  <a:schemeClr val="dk2"/>
                </a:solidFill>
                <a:latin typeface="Arial"/>
                <a:ea typeface="Arial"/>
                <a:cs typeface="Arial"/>
                <a:sym typeface="Arial"/>
              </a:rPr>
              <a:t>: Sample multiple responses from the model to each question.</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Correctness Scoring</a:t>
            </a:r>
            <a:r>
              <a:rPr lang="en" sz="1300">
                <a:solidFill>
                  <a:schemeClr val="dk2"/>
                </a:solidFill>
                <a:latin typeface="Arial"/>
                <a:ea typeface="Arial"/>
                <a:cs typeface="Arial"/>
                <a:sym typeface="Arial"/>
              </a:rPr>
              <a:t>: Compare responses with the original data and score based on factual accuracy.</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Informativeness Scoring</a:t>
            </a:r>
            <a:r>
              <a:rPr lang="en" sz="1300">
                <a:solidFill>
                  <a:schemeClr val="dk2"/>
                </a:solidFill>
                <a:latin typeface="Arial"/>
                <a:ea typeface="Arial"/>
                <a:cs typeface="Arial"/>
                <a:sym typeface="Arial"/>
              </a:rPr>
              <a:t>: Assess the informativeness of the responses.</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Refusal Generation</a:t>
            </a:r>
            <a:r>
              <a:rPr lang="en" sz="1300">
                <a:solidFill>
                  <a:schemeClr val="dk2"/>
                </a:solidFill>
                <a:latin typeface="Arial"/>
                <a:ea typeface="Arial"/>
                <a:cs typeface="Arial"/>
                <a:sym typeface="Arial"/>
              </a:rPr>
              <a:t>: Encourage the model to </a:t>
            </a:r>
            <a:r>
              <a:rPr b="1" lang="en" sz="1300">
                <a:solidFill>
                  <a:schemeClr val="dk2"/>
                </a:solidFill>
                <a:latin typeface="Arial"/>
                <a:ea typeface="Arial"/>
                <a:cs typeface="Arial"/>
                <a:sym typeface="Arial"/>
              </a:rPr>
              <a:t>refuse</a:t>
            </a:r>
            <a:r>
              <a:rPr lang="en" sz="1300">
                <a:solidFill>
                  <a:schemeClr val="dk2"/>
                </a:solidFill>
                <a:latin typeface="Arial"/>
                <a:ea typeface="Arial"/>
                <a:cs typeface="Arial"/>
                <a:sym typeface="Arial"/>
              </a:rPr>
              <a:t> answering when it consistently provides incorrect yet informative responses.</a:t>
            </a:r>
            <a:endParaRPr sz="130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Goal</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en" sz="1300">
                <a:solidFill>
                  <a:schemeClr val="dk2"/>
                </a:solidFill>
                <a:latin typeface="Arial"/>
                <a:ea typeface="Arial"/>
                <a:cs typeface="Arial"/>
                <a:sym typeface="Arial"/>
              </a:rPr>
              <a:t>Encourage LLaMA 3 to </a:t>
            </a:r>
            <a:r>
              <a:rPr b="1" lang="en" sz="1300">
                <a:solidFill>
                  <a:schemeClr val="dk2"/>
                </a:solidFill>
                <a:latin typeface="Arial"/>
                <a:ea typeface="Arial"/>
                <a:cs typeface="Arial"/>
                <a:sym typeface="Arial"/>
              </a:rPr>
              <a:t>avoid answering</a:t>
            </a:r>
            <a:r>
              <a:rPr lang="en" sz="1300">
                <a:solidFill>
                  <a:schemeClr val="dk2"/>
                </a:solidFill>
                <a:latin typeface="Arial"/>
                <a:ea typeface="Arial"/>
                <a:cs typeface="Arial"/>
                <a:sym typeface="Arial"/>
              </a:rPr>
              <a:t> questions it lacks knowledge about, thereby reducing hallucinations and limiting the spread of misinformation.</a:t>
            </a:r>
            <a:endParaRPr sz="2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[End]</a:t>
            </a:r>
            <a:endParaRPr/>
          </a:p>
        </p:txBody>
      </p:sp>
      <p:sp>
        <p:nvSpPr>
          <p:cNvPr id="421" name="Google Shape;42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Transformers to LLMs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GPT 3 (Sutskever, 2020): few-shot learning</a:t>
            </a:r>
            <a:endParaRPr/>
          </a:p>
          <a:p>
            <a:pPr indent="-355600" lvl="1" marL="914400" rtl="0" algn="l">
              <a:spcBef>
                <a:spcPts val="0"/>
              </a:spcBef>
              <a:spcAft>
                <a:spcPts val="0"/>
              </a:spcAft>
              <a:buSzPts val="2000"/>
              <a:buChar char="○"/>
            </a:pPr>
            <a:r>
              <a:rPr lang="en"/>
              <a:t>Power law continues for 2 orders of magnitude</a:t>
            </a:r>
            <a:endParaRPr/>
          </a:p>
        </p:txBody>
      </p:sp>
      <p:pic>
        <p:nvPicPr>
          <p:cNvPr id="93" name="Google Shape;93;p18"/>
          <p:cNvPicPr preferRelativeResize="0"/>
          <p:nvPr/>
        </p:nvPicPr>
        <p:blipFill>
          <a:blip r:embed="rId3">
            <a:alphaModFix/>
          </a:blip>
          <a:stretch>
            <a:fillRect/>
          </a:stretch>
        </p:blipFill>
        <p:spPr>
          <a:xfrm>
            <a:off x="221350" y="2135850"/>
            <a:ext cx="8701298" cy="279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t>
            </a:r>
            <a:r>
              <a:rPr lang="en"/>
              <a:t>Law</a:t>
            </a:r>
            <a:r>
              <a:rPr lang="en"/>
              <a:t>: GPT-3</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 required = </a:t>
            </a:r>
            <a:r>
              <a:rPr lang="en"/>
              <a:t>model size ✕ iterations ✕ batch size (data)</a:t>
            </a:r>
            <a:endParaRPr/>
          </a:p>
          <a:p>
            <a:pPr indent="0" lvl="0" marL="0" rtl="0" algn="l">
              <a:spcBef>
                <a:spcPts val="1200"/>
              </a:spcBef>
              <a:spcAft>
                <a:spcPts val="1200"/>
              </a:spcAft>
              <a:buNone/>
            </a:pPr>
            <a:r>
              <a:rPr lang="en"/>
              <a:t>Given a </a:t>
            </a:r>
            <a:r>
              <a:rPr b="1" lang="en"/>
              <a:t>fixed</a:t>
            </a:r>
            <a:r>
              <a:rPr lang="en"/>
              <a:t> amount of compute, how do we allocate between these?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t>
            </a:r>
            <a:r>
              <a:rPr lang="en"/>
              <a:t>Law</a:t>
            </a:r>
            <a:r>
              <a:rPr lang="en"/>
              <a:t>: GPT-3</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684175" y="1542475"/>
            <a:ext cx="7775626" cy="360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t>
            </a:r>
            <a:r>
              <a:rPr lang="en"/>
              <a:t>Law</a:t>
            </a:r>
            <a:r>
              <a:rPr lang="en"/>
              <a:t>: Chinchilla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2260288" y="1152475"/>
            <a:ext cx="4124325" cy="373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