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
            </a:r>
          </a:p>
          <a:p/>
          <a:p>
            <a:r>
              <a:t>Detecting and Evading LLM Content: Strategies and Techniques</a:t>
            </a:r>
          </a:p>
        </p:txBody>
      </p:sp>
      <p:sp>
        <p:nvSpPr>
          <p:cNvPr id="3" name="Content Placeholder 2"/>
          <p:cNvSpPr>
            <a:spLocks noGrp="1"/>
          </p:cNvSpPr>
          <p:nvPr>
            <p:ph idx="1"/>
          </p:nvPr>
        </p:nvSpPr>
        <p:spPr/>
        <p:txBody>
          <a:bodyPr/>
          <a:lstStyle/>
          <a:p>
            <a:pPr>
              <a:defRPr sz="2400"/>
            </a:p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LLM-Content Detection and Evading Detectors</a:t>
            </a:r>
          </a:p>
        </p:txBody>
      </p:sp>
      <p:sp>
        <p:nvSpPr>
          <p:cNvPr id="3" name="Content Placeholder 2"/>
          <p:cNvSpPr>
            <a:spLocks noGrp="1"/>
          </p:cNvSpPr>
          <p:nvPr>
            <p:ph idx="1"/>
          </p:nvPr>
        </p:nvSpPr>
        <p:spPr/>
        <p:txBody>
          <a:bodyPr/>
          <a:lstStyle/>
          <a:p>
            <a:pPr>
              <a:defRPr sz="1200"/>
            </a:pPr>
            <a:r>
              <a:t>- Hybrid models combine rule-based and machine learning approaches for improved LLM-content detection accuracy.</a:t>
            </a:r>
            <a:br/>
            <a:r>
              <a:t>- Strategies to evade LLM detectors include using synonyms, paraphrasing text, inserting irrelevant content, changing text structure, and adding random noise or distractors.</a:t>
            </a:r>
            <a:br/>
            <a:r>
              <a:t>- Adversarial examples and obfuscation techniques can also be employed to bypass LLM detectors effectively.</a:t>
            </a:r>
            <a:br/>
            <a:br/>
            <a:r>
              <a:t>Sources: [8], [9], [5]</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Strategies for Evading LLM Detectors: Techniques and Solutions</a:t>
            </a:r>
          </a:p>
        </p:txBody>
      </p:sp>
      <p:sp>
        <p:nvSpPr>
          <p:cNvPr id="3" name="Content Placeholder 2"/>
          <p:cNvSpPr>
            <a:spLocks noGrp="1"/>
          </p:cNvSpPr>
          <p:nvPr>
            <p:ph idx="1"/>
          </p:nvPr>
        </p:nvSpPr>
        <p:spPr/>
        <p:txBody>
          <a:bodyPr/>
          <a:lstStyle/>
          <a:p>
            <a:pPr>
              <a:defRPr sz="1200"/>
            </a:pPr>
            <a:r>
              <a:t>- Advanced Strategies for Evading LLM Detectors: Techniques and Solutions</a:t>
            </a:r>
            <a:br/>
            <a:r>
              <a:t>  - Utilize synonyms or paraphrasing to avoid detection</a:t>
            </a:r>
            <a:br/>
            <a:r>
              <a:t>  - Insert irrelevant text or characters to confuse detectors</a:t>
            </a:r>
            <a:br/>
            <a:r>
              <a:t>  - Change text formatting or structure to evade detection</a:t>
            </a:r>
            <a:br/>
            <a:r>
              <a:t>  - Incorporate random noise or distractors to bypass LLM detectors</a:t>
            </a:r>
            <a:br/>
            <a:r>
              <a:t>  - Employ adversarial examples and obfuscation techniques for effective evasion</a:t>
            </a:r>
            <a:br/>
            <a:r>
              <a:t>    - Adversarial attacks include adding small perturbations, crafting adversarial examples, and using generative adversarial networks</a:t>
            </a:r>
            <a:br/>
            <a:r>
              <a:t>    - Deceive LLM detectors to misclassify or fail to detect content</a:t>
            </a:r>
            <a:br/>
            <a:r>
              <a:t>  - Additional methods to evade LLM detectors</a:t>
            </a:r>
            <a:br/>
            <a:r>
              <a:t>    - Break up text into smaller chunks and rearrange them</a:t>
            </a:r>
            <a:br/>
            <a:r>
              <a:t>    - Use homoglyphs to replace certain characters</a:t>
            </a:r>
            <a:br/>
            <a:r>
              <a:t>    - Alter formatting such as font size or color for evasion strategies</a:t>
            </a:r>
            <a:br/>
            <a:br/>
            <a:r>
              <a:t>Sources: [5], [10], [11]</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LLM-Content Detection and Evading Detectors: A Comprehensive Overview</a:t>
            </a:r>
          </a:p>
        </p:txBody>
      </p:sp>
      <p:sp>
        <p:nvSpPr>
          <p:cNvPr id="3" name="Content Placeholder 2"/>
          <p:cNvSpPr>
            <a:spLocks noGrp="1"/>
          </p:cNvSpPr>
          <p:nvPr>
            <p:ph idx="1"/>
          </p:nvPr>
        </p:nvSpPr>
        <p:spPr/>
        <p:txBody>
          <a:bodyPr/>
          <a:lstStyle/>
          <a:p>
            <a:pPr>
              <a:defRPr sz="1200"/>
            </a:pPr>
            <a:r>
              <a:t>- Detection Techniques for LLM-Content</a:t>
            </a:r>
            <a:br/>
            <a:r>
              <a:t>  - Advanced Techniques for LLM-Content Detection and Evading Detectors: A Comprehensive Overview</a:t>
            </a:r>
            <a:br/>
            <a:r>
              <a:t>  </a:t>
            </a:r>
            <a:br/>
            <a:r>
              <a:t>    - Rule-based approaches: rely on predefined patterns or rules for identification</a:t>
            </a:r>
            <a:br/>
            <a:r>
              <a:t>    - Machine learning algorithms: use labeled data to train models for pattern recognition</a:t>
            </a:r>
            <a:br/>
            <a:r>
              <a:t>    - Hybrid models: combine rule-based and machine learning approaches for improved accuracy</a:t>
            </a:r>
            <a:br/>
            <a:br/>
            <a:r>
              <a:t>- LLM-Content Detection Methods</a:t>
            </a:r>
            <a:br/>
            <a:r>
              <a:t>  - Keyword analysis, anomaly detection, similarity scoring, and linguistic analysis</a:t>
            </a:r>
            <a:br/>
            <a:r>
              <a:t>  - Compare generated content against known datasets for patterns or inconsistencies</a:t>
            </a:r>
            <a:br/>
            <a:br/>
            <a:r>
              <a:t>- Strategies to Evade LLM Detectors</a:t>
            </a:r>
            <a:br/>
            <a:r>
              <a:t>  - Use of synonyms or paraphrasing to avoid detection</a:t>
            </a:r>
            <a:br/>
            <a:r>
              <a:t>  - Insert irrelevant text or characters to confuse detectors</a:t>
            </a:r>
            <a:br/>
            <a:r>
              <a:t>  - Change text formatting or structure for evasion</a:t>
            </a:r>
            <a:br/>
            <a:r>
              <a:t>  - Incorporate random noise or distractors for bypassing detectors</a:t>
            </a:r>
            <a:br/>
            <a:r>
              <a:t>  - Utilize adversarial examples and obfuscation techniques for effective evasion</a:t>
            </a:r>
            <a:br/>
            <a:r>
              <a:t>    - Adversarial attacks like small perturbations, crafting adversarial examples, and generative adversarial networks</a:t>
            </a:r>
            <a:br/>
            <a:r>
              <a:t>    - Deceive LLM detectors to misclassify or fail to detect content</a:t>
            </a:r>
            <a:br/>
            <a:r>
              <a:t>  - Additional evasion methods</a:t>
            </a:r>
            <a:br/>
            <a:r>
              <a:t>    - Break up text into smaller chunks and rearrange them</a:t>
            </a:r>
            <a:br/>
            <a:r>
              <a:t>    - Use homoglyphs to replace certain characters</a:t>
            </a:r>
            <a:br/>
            <a:r>
              <a:t>    - Alter formatting such as font size or color for evasion strategies</a:t>
            </a:r>
            <a:br/>
            <a:br/>
            <a:r>
              <a:t>Sources: [9], [8], [5]</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Evading LLM Detectors: A Comprehensive Overview</a:t>
            </a:r>
          </a:p>
        </p:txBody>
      </p:sp>
      <p:sp>
        <p:nvSpPr>
          <p:cNvPr id="3" name="Content Placeholder 2"/>
          <p:cNvSpPr>
            <a:spLocks noGrp="1"/>
          </p:cNvSpPr>
          <p:nvPr>
            <p:ph idx="1"/>
          </p:nvPr>
        </p:nvSpPr>
        <p:spPr/>
        <p:txBody>
          <a:bodyPr/>
          <a:lstStyle/>
          <a:p>
            <a:pPr>
              <a:defRPr sz="1200"/>
            </a:pPr>
            <a:r>
              <a:t>- Advanced Techniques for Evading LLM Detectors: A Comprehensive Overview</a:t>
            </a:r>
            <a:br/>
            <a:br/>
            <a:r>
              <a:t>  - Ways to Evade LLM Detectors:</a:t>
            </a:r>
            <a:br/>
            <a:r>
              <a:t>    - Using synonyms or paraphrasing content</a:t>
            </a:r>
            <a:br/>
            <a:r>
              <a:t>    - Adding random or irrelevant text</a:t>
            </a:r>
            <a:br/>
            <a:r>
              <a:t>    - Breaking up text into smaller segments</a:t>
            </a:r>
            <a:br/>
            <a:r>
              <a:t>    - Employing adversarial attacks with specific patterns</a:t>
            </a:r>
            <a:br/>
            <a:br/>
            <a:r>
              <a:t>  - Advanced Adversarial Attacks on LLM Detectors:</a:t>
            </a:r>
            <a:br/>
            <a:r>
              <a:t>    - Manipulating input data subtly to alter model output</a:t>
            </a:r>
            <a:br/>
            <a:r>
              <a:t>    - Leveraging techniques like gradient-based optimization, evolutionary algorithms, and reinforcement learning</a:t>
            </a:r>
            <a:br/>
            <a:r>
              <a:t>    - Crafting adversarial examples to deceive even robust LLM detectors</a:t>
            </a:r>
            <a:br/>
            <a:br/>
            <a:r>
              <a:t>  - Common Evasion Techniques:</a:t>
            </a:r>
            <a:br/>
            <a:r>
              <a:t>    - Adding irrelevant text or characters</a:t>
            </a:r>
            <a:br/>
            <a:r>
              <a:t>    - Using synonyms or paraphrasing</a:t>
            </a:r>
            <a:br/>
            <a:r>
              <a:t>    - Breaking text into smaller chunks</a:t>
            </a:r>
            <a:br/>
            <a:r>
              <a:t>    - Employing different sentence structures</a:t>
            </a:r>
            <a:br/>
            <a:br/>
            <a:r>
              <a:t>  - Impact of Techniques:</a:t>
            </a:r>
            <a:br/>
            <a:r>
              <a:t>    - Making it challenging for LLM detectors to accurately detect and analyze content</a:t>
            </a:r>
            <a:br/>
            <a:r>
              <a:t>    - Enhancing evasion capabilities through subtle manipulation and advanced attacks</a:t>
            </a:r>
            <a:br/>
            <a:br/>
            <a:r>
              <a:t>Sources: [12], [13], [14]</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Sophisticated Adversarial Techniques for Evading LLM Detectors</a:t>
            </a:r>
          </a:p>
        </p:txBody>
      </p:sp>
      <p:sp>
        <p:nvSpPr>
          <p:cNvPr id="3" name="Content Placeholder 2"/>
          <p:cNvSpPr>
            <a:spLocks noGrp="1"/>
          </p:cNvSpPr>
          <p:nvPr>
            <p:ph idx="1"/>
          </p:nvPr>
        </p:nvSpPr>
        <p:spPr/>
        <p:txBody>
          <a:bodyPr/>
          <a:lstStyle/>
          <a:p>
            <a:pPr>
              <a:defRPr sz="1200"/>
            </a:pPr>
            <a:r>
              <a:t>- Common adversarial attacks on LLM detectors include methods such as gradient-based attacks, iterative attacks, and transfer-based attacks.</a:t>
            </a:r>
            <a:br/>
            <a:r>
              <a:t>- These attacks aim to deceive the LLM detector by perturbing the input data in a way that is imperceptible to humans but can cause misclassification.</a:t>
            </a:r>
            <a:br/>
            <a:r>
              <a:t>- Adversarial attacks pose a significant challenge to the robustness of LLM models and highlight the importance of developing defenses against such attacks.</a:t>
            </a:r>
            <a:br/>
            <a:r>
              <a:t>- Sophisticated adversarial attacks on LLM detectors involve using advanced techniques to manipulate the input data in such a way that the LLM model fails to accurately detect or classify the content.</a:t>
            </a:r>
            <a:br/>
            <a:r>
              <a:t>- These attacks can involve carefully crafted perturbations to the input text or images that are designed to deceive the LLM model without being easily detectable by human observers.</a:t>
            </a:r>
            <a:br/>
            <a:br/>
            <a:r>
              <a:t>Sources: [15], [16], [17]</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Effective Strategies for Evading LLM Detectors</a:t>
            </a:r>
          </a:p>
        </p:txBody>
      </p:sp>
      <p:sp>
        <p:nvSpPr>
          <p:cNvPr id="3" name="Content Placeholder 2"/>
          <p:cNvSpPr>
            <a:spLocks noGrp="1"/>
          </p:cNvSpPr>
          <p:nvPr>
            <p:ph idx="1"/>
          </p:nvPr>
        </p:nvSpPr>
        <p:spPr/>
        <p:txBody>
          <a:bodyPr/>
          <a:lstStyle/>
          <a:p>
            <a:pPr>
              <a:defRPr sz="1200"/>
            </a:pPr>
            <a:r>
              <a:t>- Strategies to evade LLM detectors include using synonyms or paraphrasing content, adding random or irrelevant text, and breaking up the text into smaller segments.</a:t>
            </a:r>
            <a:br/>
            <a:r>
              <a:t>- Adversarial attacks on LLM detectors involve crafting inputs to deceive the model into making incorrect predictions.</a:t>
            </a:r>
            <a:br/>
            <a:r>
              <a:t>- Techniques for adversarial attacks include adding imperceptible perturbations, exploiting vulnerabilities in the model's architecture, and using gradient-based optimization methods.</a:t>
            </a:r>
            <a:br/>
            <a:r>
              <a:t>- Common adversarial attacks on LLM detectors include gradient-based attacks, iterative attacks, and transfer-based attacks.</a:t>
            </a:r>
            <a:br/>
            <a:r>
              <a:t>- These attacks aim to perturb the input data in a way imperceptible to humans but causing misclassification.</a:t>
            </a:r>
            <a:br/>
            <a:r>
              <a:t>- Sophisticated adversarial attacks manipulate input data to make the LLM model fail to accurately detect or classify content.</a:t>
            </a:r>
            <a:br/>
            <a:r>
              <a:t>- Carefully crafted perturbations to text or images can deceive the LLM model without being easily detectable by humans.</a:t>
            </a:r>
            <a:br/>
            <a:br/>
            <a:r>
              <a:t>Sources: [12], [16], [15]</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Watermarking LLM Content: Ensuring Integrity and Protection</a:t>
            </a:r>
          </a:p>
        </p:txBody>
      </p:sp>
      <p:sp>
        <p:nvSpPr>
          <p:cNvPr id="3" name="Content Placeholder 2"/>
          <p:cNvSpPr>
            <a:spLocks noGrp="1"/>
          </p:cNvSpPr>
          <p:nvPr>
            <p:ph idx="1"/>
          </p:nvPr>
        </p:nvSpPr>
        <p:spPr/>
        <p:txBody>
          <a:bodyPr/>
          <a:lstStyle/>
          <a:p>
            <a:pPr>
              <a:defRPr sz="1200"/>
            </a:pPr>
            <a:r>
              <a:t>- Visible watermarking: Adds a visible overlay to the content, allowing for easy identification of ownership and deterrence of unauthorized use.</a:t>
            </a:r>
            <a:br/>
            <a:r>
              <a:t>- Invisible watermarking: Embeds digital information into the content without altering its appearance, providing a covert way to track and protect LLM content.</a:t>
            </a:r>
            <a:br/>
            <a:r>
              <a:t>- Fingerprinting techniques: Utilized to uniquely identify the source of the content, aiding in tracing unauthorized use and distribution.</a:t>
            </a:r>
            <a:br/>
            <a:r>
              <a:t>- Robust watermarks: Designed to withstand various manipulations, ensuring the integrity and authenticity of LLM content in the digital realm.</a:t>
            </a:r>
            <a:br/>
            <a:br/>
            <a:r>
              <a:t>Sources: [18], [19], [20]</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Watermarking LLM Content: Ensuring Integrity and Protection</a:t>
            </a:r>
          </a:p>
        </p:txBody>
      </p:sp>
      <p:sp>
        <p:nvSpPr>
          <p:cNvPr id="3" name="Content Placeholder 2"/>
          <p:cNvSpPr>
            <a:spLocks noGrp="1"/>
          </p:cNvSpPr>
          <p:nvPr>
            <p:ph idx="1"/>
          </p:nvPr>
        </p:nvSpPr>
        <p:spPr/>
        <p:txBody>
          <a:bodyPr/>
          <a:lstStyle/>
          <a:p>
            <a:pPr>
              <a:defRPr sz="1200"/>
            </a:pPr>
            <a:r>
              <a:t>- Spatial domain watermarking: Involves embedding imperceptible markers directly into the pixel values of the content, ensuring protection and authenticity without altering the visual appearance.</a:t>
            </a:r>
            <a:br/>
            <a:r>
              <a:t>- Frequency domain watermarking: Utilizes frequency components of the content to embed invisible watermarks, making it resilient to common image processing attacks while maintaining integrity.</a:t>
            </a:r>
            <a:br/>
            <a:r>
              <a:t>- Spread spectrum watermarking: Spreads the watermark signal across the entire content, making it robust against signal processing techniques and ensuring reliable identification and protection of LLM content.</a:t>
            </a:r>
            <a:br/>
            <a:br/>
            <a:r>
              <a:t>Sources: [21], [22], [18]</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Watermarking LLM Content: Ensuring Integrity and Protection</a:t>
            </a:r>
          </a:p>
        </p:txBody>
      </p:sp>
      <p:sp>
        <p:nvSpPr>
          <p:cNvPr id="3" name="Content Placeholder 2"/>
          <p:cNvSpPr>
            <a:spLocks noGrp="1"/>
          </p:cNvSpPr>
          <p:nvPr>
            <p:ph idx="1"/>
          </p:nvPr>
        </p:nvSpPr>
        <p:spPr/>
        <p:txBody>
          <a:bodyPr/>
          <a:lstStyle/>
          <a:p>
            <a:pPr>
              <a:defRPr sz="1200"/>
            </a:pPr>
            <a:r>
              <a:t>- Visible watermarking: Involves adding a visible overlay to the LLM content to establish ownership and deter unauthorized use. This method is effective in communicating the protected status of the content to viewers.</a:t>
            </a:r>
            <a:br/>
            <a:br/>
            <a:r>
              <a:t>- Invisible watermarking: Embeds digital information into the LLM content without altering its visual appearance, providing a covert method of identifying and tracking the content. This technique is useful for proving ownership and tracking unauthorized use.</a:t>
            </a:r>
            <a:br/>
            <a:br/>
            <a:r>
              <a:t>- Fingerprinting techniques: Utilizes unique characteristics of the LLM content to create a digital fingerprint that can be used to identify the source of the content. This method helps in establishing ownership and tracking the distribution of the content.</a:t>
            </a:r>
            <a:br/>
            <a:br/>
            <a:r>
              <a:t>Sources: [21], [22], [19]</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Key Evaluation Metrics for LLM-Content Detection: Assessing Performance and Effectiveness</a:t>
            </a:r>
          </a:p>
        </p:txBody>
      </p:sp>
      <p:sp>
        <p:nvSpPr>
          <p:cNvPr id="3" name="Content Placeholder 2"/>
          <p:cNvSpPr>
            <a:spLocks noGrp="1"/>
          </p:cNvSpPr>
          <p:nvPr>
            <p:ph idx="1"/>
          </p:nvPr>
        </p:nvSpPr>
        <p:spPr/>
        <p:txBody>
          <a:bodyPr/>
          <a:lstStyle/>
          <a:p>
            <a:pPr>
              <a:defRPr sz="1200"/>
            </a:pPr>
            <a:r>
              <a:t>- Key Evaluation Metrics for LLM-Content Detection: Assessing Performance and Effectiveness</a:t>
            </a:r>
            <a:br/>
            <a:r>
              <a:t>- Common evaluation metrics include precision, recall, F1 score, accuracy, and area under the curve (AUC) for measuring the performance of LLM-content detection systems.</a:t>
            </a:r>
            <a:br/>
            <a:r>
              <a:t>- Precision measures the proportion of true positive detections among all positive detections, while recall measures the proportion of true positive detections among all actual positive instances.</a:t>
            </a:r>
            <a:br/>
            <a:r>
              <a:t>- The F1 score is the harmonic mean of precision and recall, providing a balanced measure of performance.</a:t>
            </a:r>
            <a:br/>
            <a:r>
              <a:t>- Accuracy assesses the overall correctness of the system's predictions, and AUC evaluates the system's ability to distinguish between classes.</a:t>
            </a:r>
            <a:br/>
            <a:r>
              <a:t>- These metrics are crucial for researchers and developers to evaluate the effectiveness and efficiency of LLM-content detection algorithms.</a:t>
            </a:r>
            <a:br/>
            <a:br/>
            <a:r>
              <a:t>Sources: [23], [24], [25]</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Common Benchmarking Datasets for LLM-Content Detection and Evaluation</a:t>
            </a:r>
          </a:p>
        </p:txBody>
      </p:sp>
      <p:sp>
        <p:nvSpPr>
          <p:cNvPr id="3" name="Content Placeholder 2"/>
          <p:cNvSpPr>
            <a:spLocks noGrp="1"/>
          </p:cNvSpPr>
          <p:nvPr>
            <p:ph idx="1"/>
          </p:nvPr>
        </p:nvSpPr>
        <p:spPr/>
        <p:txBody>
          <a:bodyPr/>
          <a:lstStyle/>
          <a:p>
            <a:pPr>
              <a:defRPr sz="1200"/>
            </a:pPr>
            <a:r>
              <a:t>- Benchmarking datasets are essential for evaluating the performance of LLM-content detection models.</a:t>
            </a:r>
            <a:br/>
            <a:r>
              <a:t>- Common benchmarking datasets used in this field include AG News, IMDb Reviews, Yelp Reviews, and Amazon Reviews.</a:t>
            </a:r>
            <a:br/>
            <a:r>
              <a:t>- These datasets contain a large number of text samples with various levels of complexity and noise.</a:t>
            </a:r>
            <a:br/>
            <a:r>
              <a:t>- Fine-tuning techniques for LLM models involve adjusting pre-trained language models to better suit a specific task or dataset.</a:t>
            </a:r>
            <a:br/>
            <a:r>
              <a:t>- Common fine-tuning methods include adjusting learning rates, training on task-specific data, and utilizing transfer learning techniques.</a:t>
            </a:r>
            <a:br/>
            <a:br/>
            <a:r>
              <a:t>Sources: [0], [1], [2]</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Key Evaluation Metrics for LLM-Content Detection: Assessing Performance and Effectiveness</a:t>
            </a:r>
          </a:p>
        </p:txBody>
      </p:sp>
      <p:sp>
        <p:nvSpPr>
          <p:cNvPr id="3" name="Content Placeholder 2"/>
          <p:cNvSpPr>
            <a:spLocks noGrp="1"/>
          </p:cNvSpPr>
          <p:nvPr>
            <p:ph idx="1"/>
          </p:nvPr>
        </p:nvSpPr>
        <p:spPr/>
        <p:txBody>
          <a:bodyPr/>
          <a:lstStyle/>
          <a:p>
            <a:pPr>
              <a:defRPr sz="1200"/>
            </a:pPr>
            <a:r>
              <a:t>- Precision measures the proportion of true positive detections among all positive detections in LLM-content detection systems.</a:t>
            </a:r>
            <a:br/>
            <a:r>
              <a:t>- Recall calculates the proportion of true positive detections among all actual positive instances in LLM-content detection.</a:t>
            </a:r>
            <a:br/>
            <a:r>
              <a:t>- The F1 score is the harmonic mean of precision and recall, providing a balanced measure of performance in LLM-content detection algorithms.</a:t>
            </a:r>
            <a:br/>
            <a:r>
              <a:t>- Accuracy assesses the overall correctness of the system's predictions in LLM-content detection models.</a:t>
            </a:r>
            <a:br/>
            <a:r>
              <a:t>- AUC evaluates how well the system can distinguish between classes in LLM-content detection algorithms.</a:t>
            </a:r>
            <a:br/>
            <a:r>
              <a:t>- These evaluation metrics play a critical role in helping researchers and developers gauge the effectiveness and efficiency of LLM-content detection models.</a:t>
            </a:r>
            <a:br/>
            <a:br/>
            <a:r>
              <a:t>Sources: [23], [25], [24]</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Evaluation Metrics for LLM-Content Detection: Assessing Performance and Effectiveness with Accuracy, Precision, Recall, and F1 Score</a:t>
            </a:r>
          </a:p>
        </p:txBody>
      </p:sp>
      <p:sp>
        <p:nvSpPr>
          <p:cNvPr id="3" name="Content Placeholder 2"/>
          <p:cNvSpPr>
            <a:spLocks noGrp="1"/>
          </p:cNvSpPr>
          <p:nvPr>
            <p:ph idx="1"/>
          </p:nvPr>
        </p:nvSpPr>
        <p:spPr/>
        <p:txBody>
          <a:bodyPr/>
          <a:lstStyle/>
          <a:p>
            <a:pPr>
              <a:defRPr sz="1200"/>
            </a:pPr>
            <a:r>
              <a:t>- Evaluation metrics are crucial for assessing the performance of LLM-content detection systems.</a:t>
            </a:r>
            <a:br/>
            <a:r>
              <a:t>- Common metrics include accuracy, precision, recall, and F1 score.</a:t>
            </a:r>
            <a:br/>
            <a:r>
              <a:t>- Accuracy measures the overall correctness of the system's predictions.</a:t>
            </a:r>
            <a:br/>
            <a:r>
              <a:t>- Precision quantifies the proportion of true positive predictions among all positive predictions.</a:t>
            </a:r>
            <a:br/>
            <a:r>
              <a:t>- Recall calculates the proportion of true positive predictions among all actual positive instances.</a:t>
            </a:r>
            <a:br/>
            <a:r>
              <a:t>- The F1 score combines precision and recall into a single metric to balance both measures.</a:t>
            </a:r>
            <a:br/>
            <a:r>
              <a:t>- These metrics help researchers and developers gauge the effectiveness and efficiency of LLM-content detection algorithms.</a:t>
            </a:r>
            <a:br/>
            <a:br/>
            <a:r>
              <a:t>Sources: [25], [24], [23]</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Optimizing Performance through Hyperparameter Tuning and Fine-Tuning Techniques for LLM Models</a:t>
            </a:r>
          </a:p>
        </p:txBody>
      </p:sp>
      <p:sp>
        <p:nvSpPr>
          <p:cNvPr id="3" name="Content Placeholder 2"/>
          <p:cNvSpPr>
            <a:spLocks noGrp="1"/>
          </p:cNvSpPr>
          <p:nvPr>
            <p:ph idx="1"/>
          </p:nvPr>
        </p:nvSpPr>
        <p:spPr/>
        <p:txBody>
          <a:bodyPr/>
          <a:lstStyle/>
          <a:p>
            <a:pPr>
              <a:defRPr sz="1200"/>
            </a:pPr>
            <a:r>
              <a:t>- Hyperparameter tuning is essential for optimizing Large Language Models (LLM) performance by adjusting parameters such as learning rate, batch size, number of layers, dropout rate, and batch normalization parameters.</a:t>
            </a:r>
            <a:br/>
            <a:r>
              <a:t>- Techniques like grid search, random search, and Bayesian optimization are commonly used to fine-tune LLM models for tasks like content generation, content detection, and language translation.</a:t>
            </a:r>
            <a:br/>
            <a:r>
              <a:t>- Fine-tuning techniques for LLM models involve methods like gradual unfreezing of layers, differential learning rates, and leveraging transfer learning from pre-training to enhance performance on specific tasks or datasets.</a:t>
            </a:r>
            <a:br/>
            <a:r>
              <a:t>- Data augmentation and domain-specific pre-training can further improve LLM model performance by fine-tuning on specific datasets and adjusting learning rates accordingly.</a:t>
            </a:r>
            <a:br/>
            <a:r>
              <a:t>- By carefully fine-tuning LLM models, researchers can achieve higher accuracy and efficiency in natural language processing tasks.</a:t>
            </a:r>
            <a:br/>
            <a:br/>
            <a:r>
              <a:t>Sources: [26], [27], [28]</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Optimizing Performance through Hyperparameter Tuning and Fine-Tuning Techniques for LLM Models: Advanced Methods and Strategies</a:t>
            </a:r>
          </a:p>
        </p:txBody>
      </p:sp>
      <p:sp>
        <p:nvSpPr>
          <p:cNvPr id="3" name="Content Placeholder 2"/>
          <p:cNvSpPr>
            <a:spLocks noGrp="1"/>
          </p:cNvSpPr>
          <p:nvPr>
            <p:ph idx="1"/>
          </p:nvPr>
        </p:nvSpPr>
        <p:spPr/>
        <p:txBody>
          <a:bodyPr/>
          <a:lstStyle/>
          <a:p>
            <a:pPr>
              <a:defRPr sz="1200"/>
            </a:pPr>
            <a:r>
              <a:t>- Hyperparameter tuning is crucial for optimizing Large Language Models (LLM) performance through the adjustment of parameters like learning rate, batch size, number of layers, dropout rate, and batch normalization parameters.</a:t>
            </a:r>
            <a:br/>
            <a:br/>
            <a:r>
              <a:t>- Techniques such as grid search, random search, and Bayesian optimization are commonly employed to fine-tune LLM models for tasks like content generation, content detection, and language translation.</a:t>
            </a:r>
            <a:br/>
            <a:br/>
            <a:r>
              <a:t>- Fine-tuning techniques for LLM models involve methods like gradual unfreezing of layers, differential learning rates, and leveraging transfer learning from pre-training to enhance performance on specific tasks or datasets.</a:t>
            </a:r>
            <a:br/>
            <a:br/>
            <a:r>
              <a:t>- Data augmentation and domain-specific pre-training can further enhance LLM model performance by fine-tuning on specific datasets and adjusting learning rates accordingly.</a:t>
            </a:r>
            <a:br/>
            <a:br/>
            <a:r>
              <a:t>- Careful fine-tuning of LLM models enables researchers to achieve higher accuracy and efficiency in natural language processing tasks.</a:t>
            </a:r>
            <a:br/>
            <a:br/>
            <a:r>
              <a:t>Sources: [26], [29], [30]</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Fine-Tuning Strategies for Optimizing LLM Models: Hyperparameter Tuning and Fine-Tuning Techniques</a:t>
            </a:r>
          </a:p>
        </p:txBody>
      </p:sp>
      <p:sp>
        <p:nvSpPr>
          <p:cNvPr id="3" name="Content Placeholder 2"/>
          <p:cNvSpPr>
            <a:spLocks noGrp="1"/>
          </p:cNvSpPr>
          <p:nvPr>
            <p:ph idx="1"/>
          </p:nvPr>
        </p:nvSpPr>
        <p:spPr/>
        <p:txBody>
          <a:bodyPr/>
          <a:lstStyle/>
          <a:p>
            <a:pPr>
              <a:defRPr sz="1200"/>
            </a:pPr>
            <a:r>
              <a:t>- Hyperparameter tuning in Large Language Models (LLM) involves optimizing parameters like learning rate, batch size, dropout rate, and number of layers to enhance model performance.</a:t>
            </a:r>
            <a:br/>
            <a:br/>
            <a:r>
              <a:t>- Techniques such as grid search, random search, and Bayesian optimization are commonly used to fine-tune LLM models for tasks such as content generation, content detection, and language translation.</a:t>
            </a:r>
            <a:br/>
            <a:br/>
            <a:r>
              <a:t>- Fine-tuning methods for LLM models include adjusting learning rates, modifying the number of training epochs, and updating specific layers to adapt pre-trained models to new tasks or domains.</a:t>
            </a:r>
            <a:br/>
            <a:br/>
            <a:r>
              <a:t>- Careful hyperparameter tuning is essential for improving model accuracy, convergence speed, and generalization, leading to better performance in natural language processing tasks.</a:t>
            </a:r>
            <a:br/>
            <a:br/>
            <a:r>
              <a:t>Sources: [26], [31], [32]</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Methods for Transfer Learning in LLM-Content Detection: Leveraging Pre-Trained Language Models for Enhanced Performance</a:t>
            </a:r>
          </a:p>
        </p:txBody>
      </p:sp>
      <p:sp>
        <p:nvSpPr>
          <p:cNvPr id="3" name="Content Placeholder 2"/>
          <p:cNvSpPr>
            <a:spLocks noGrp="1"/>
          </p:cNvSpPr>
          <p:nvPr>
            <p:ph idx="1"/>
          </p:nvPr>
        </p:nvSpPr>
        <p:spPr/>
        <p:txBody>
          <a:bodyPr/>
          <a:lstStyle/>
          <a:p>
            <a:pPr>
              <a:defRPr sz="1200"/>
            </a:pPr>
            <a:r>
              <a:t>- Transfer learning in LLM-content detection involves leveraging pre-trained language models to enhance performance through semisupervised learning.</a:t>
            </a:r>
            <a:br/>
            <a:r>
              <a:t>- Semisupervised learning combines labeled and unlabeled data to improve model performance by learning more robust representations and potentially achieving better results.</a:t>
            </a:r>
            <a:br/>
            <a:r>
              <a:t>- Techniques such as self-training, co-training, and graph-based methods are commonly used in semisupervised learning for LLM models.</a:t>
            </a:r>
            <a:br/>
            <a:r>
              <a:t>- Benefits of semisupervised learning in LLM models include improved model generalization, better utilization of available data, and potentially lower costs associated with labeling large datasets.</a:t>
            </a:r>
            <a:br/>
            <a:br/>
            <a:r>
              <a:t>Sources: [33], [34], [35]</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Fine-Tuning Techniques for LLM Models: Enhancing Performance and Efficiency</a:t>
            </a:r>
          </a:p>
        </p:txBody>
      </p:sp>
      <p:sp>
        <p:nvSpPr>
          <p:cNvPr id="3" name="Content Placeholder 2"/>
          <p:cNvSpPr>
            <a:spLocks noGrp="1"/>
          </p:cNvSpPr>
          <p:nvPr>
            <p:ph idx="1"/>
          </p:nvPr>
        </p:nvSpPr>
        <p:spPr/>
        <p:txBody>
          <a:bodyPr/>
          <a:lstStyle/>
          <a:p>
            <a:pPr>
              <a:defRPr sz="1200"/>
            </a:pPr>
            <a:r>
              <a:t>- Ensemble methods for LLM-content detection involve combining multiple machine learning algorithms or models to improve the overall performance and accuracy of the detection process.</a:t>
            </a:r>
            <a:br/>
            <a:r>
              <a:t>- Common ensemble methods used in LLM-content detection include bagging, boosting, and stacking, which have been shown to effectively mitigate the limitations of single models and improve detection capabilities.</a:t>
            </a:r>
            <a:br/>
            <a:r>
              <a:t>- Data fusion techniques are typically used in ensemble methods, where the outputs of individual models are combined to make a final decision, enhancing the robustness and reliability of detecting LLM-generated content.</a:t>
            </a:r>
            <a:br/>
            <a:r>
              <a:t>- By leveraging the diversity of multiple models, ensemble methods can provide more reliable and accurate results in detecting LLM-generated content, improving the overall performance of content detection systems.</a:t>
            </a:r>
            <a:br/>
            <a:br/>
            <a:r>
              <a:t>Sources: [33], [36], [37]</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Transfer Learning and Semisupervised Techniques in LLM-Content Detection: Leveraging Pre-Trained Models for Improved Performance</a:t>
            </a:r>
          </a:p>
        </p:txBody>
      </p:sp>
      <p:sp>
        <p:nvSpPr>
          <p:cNvPr id="3" name="Content Placeholder 2"/>
          <p:cNvSpPr>
            <a:spLocks noGrp="1"/>
          </p:cNvSpPr>
          <p:nvPr>
            <p:ph idx="1"/>
          </p:nvPr>
        </p:nvSpPr>
        <p:spPr/>
        <p:txBody>
          <a:bodyPr/>
          <a:lstStyle/>
          <a:p>
            <a:pPr>
              <a:defRPr sz="1200"/>
            </a:pPr>
            <a:r>
              <a:t>- Semisupervised learning in LLM models combines labeled and unlabeled data to enhance performance by leveraging the abundance of unlabeled text data available.</a:t>
            </a:r>
            <a:br/>
            <a:r>
              <a:t>- Transfer learning in LLM-content detection involves fine-tuning pre-trained language models on specific tasks, improving performance by transferring knowledge from the pre-training phase.</a:t>
            </a:r>
            <a:br/>
            <a:r>
              <a:t>- Common semisupervised learning techniques for LLM models include self-training, co-training, and pseudo-labeling, offering benefits such as improved accuracy, robustness, and generalization to new data.</a:t>
            </a:r>
            <a:br/>
            <a:br/>
            <a:r>
              <a:t>Sources: [33], [38], [39]</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Sophisticated Adversarial Techniques for Evading LLM Detectors</a:t>
            </a:r>
          </a:p>
        </p:txBody>
      </p:sp>
      <p:sp>
        <p:nvSpPr>
          <p:cNvPr id="3" name="Content Placeholder 2"/>
          <p:cNvSpPr>
            <a:spLocks noGrp="1"/>
          </p:cNvSpPr>
          <p:nvPr>
            <p:ph idx="1"/>
          </p:nvPr>
        </p:nvSpPr>
        <p:spPr/>
        <p:txBody>
          <a:bodyPr/>
          <a:lstStyle/>
          <a:p>
            <a:pPr>
              <a:defRPr sz="1200"/>
            </a:pPr>
            <a:r>
              <a:t>- Sophisticated adversarial attacks on LLM detectors involve using advanced techniques to manipulate the input data in such a way that the LLM model fails to accurately detect or classify the content.</a:t>
            </a:r>
            <a:br/>
            <a:r>
              <a:t>- These attacks can involve carefully crafted perturbations to the input text or images that are designed to deceive the LLM model without being easily detectable by human observers.</a:t>
            </a:r>
            <a:br/>
            <a:r>
              <a:t>- Advanced adversarial attacks on LLM detectors involve sophisticated techniques to deceive language models into making incorrect predictions.</a:t>
            </a:r>
            <a:br/>
            <a:r>
              <a:t>- Techniques such as gradient-based optimization, evolutionary algorithms, and reinforcement learning have been used to craft adversarial examples that can fool even the most robust LLM detectors.</a:t>
            </a:r>
            <a:br/>
            <a:br/>
            <a:r>
              <a:t>Sources: [17], [13], [10]</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Sophisticated Adversarial Attacks on LLM Detectors: Deceptive Techniques and Advanced Strategies</a:t>
            </a:r>
          </a:p>
        </p:txBody>
      </p:sp>
      <p:sp>
        <p:nvSpPr>
          <p:cNvPr id="3" name="Content Placeholder 2"/>
          <p:cNvSpPr>
            <a:spLocks noGrp="1"/>
          </p:cNvSpPr>
          <p:nvPr>
            <p:ph idx="1"/>
          </p:nvPr>
        </p:nvSpPr>
        <p:spPr/>
        <p:txBody>
          <a:bodyPr/>
          <a:lstStyle/>
          <a:p>
            <a:pPr>
              <a:defRPr sz="1200"/>
            </a:pPr>
            <a:r>
              <a:t>- Adversarial attacks on LLM detectors involve crafting inputs that deceive the model into making incorrect predictions or classifications.</a:t>
            </a:r>
            <a:br/>
            <a:r>
              <a:t>- Techniques include adding imperceptible perturbations to input data, exploiting vulnerabilities in the model's architecture, and using gradient-based optimization methods.</a:t>
            </a:r>
            <a:br/>
            <a:r>
              <a:t>- Common adversarial attacks on LLM detectors include gradient-based attacks, iterative attacks, and transfer-based attacks.</a:t>
            </a:r>
            <a:br/>
            <a:r>
              <a:t>- These attacks aim to deceive the model by perturbing input data imperceptibly to humans but causing misclassification.</a:t>
            </a:r>
            <a:br/>
            <a:r>
              <a:t>- Advanced adversarial attacks use techniques like gradient-based optimization, evolutionary algorithms, and reinforcement learning to manipulate input data subtly and fool even robust LLM detectors.</a:t>
            </a:r>
            <a:br/>
            <a:br/>
            <a:r>
              <a:t>Sources: [16], [15], [13]</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Challenges and Enhancements in LLM-Content Benchmarking Datasets</a:t>
            </a:r>
          </a:p>
        </p:txBody>
      </p:sp>
      <p:sp>
        <p:nvSpPr>
          <p:cNvPr id="3" name="Content Placeholder 2"/>
          <p:cNvSpPr>
            <a:spLocks noGrp="1"/>
          </p:cNvSpPr>
          <p:nvPr>
            <p:ph idx="1"/>
          </p:nvPr>
        </p:nvSpPr>
        <p:spPr/>
        <p:txBody>
          <a:bodyPr/>
          <a:lstStyle/>
          <a:p>
            <a:pPr>
              <a:defRPr sz="1200"/>
            </a:pPr>
            <a:r>
              <a:t>Challenges and Enhancements in LLM-Content Benchmarking Datasets</a:t>
            </a:r>
            <a:br/>
            <a:br/>
            <a:r>
              <a:t>- One of the popular benchmarking datasets for LLM-Content Detection is the AG-News dataset, containing news articles from four categories: World, Sports, Business, and Science/Technology.</a:t>
            </a:r>
            <a:br/>
            <a:r>
              <a:t>- The IMDb dataset is also commonly used, consisting of movie reviews categorized as positive or negative.</a:t>
            </a:r>
            <a:br/>
            <a:r>
              <a:t>- LLM-content detection utilizes deep learning models like GPT-3 for their ability to comprehend intricate language patterns.</a:t>
            </a:r>
            <a:br/>
            <a:r>
              <a:t>- Natural Language Processing techniques such as sentiment analysis and topic modeling are applied to detect LLM-generated content by examining linguistic cues and context.</a:t>
            </a:r>
            <a:br/>
            <a:r>
              <a:t>- Benchmarking datasets like AG News, IMDb Reviews, Yelp Reviews, and Amazon Reviews are crucial for evaluating LLM-content detection models' performance.</a:t>
            </a:r>
            <a:br/>
            <a:r>
              <a:t>- These datasets offer a wide range of text samples with varying complexity levels and noise, enabling robust testing of LLM detectors.</a:t>
            </a:r>
            <a:br/>
            <a:br/>
            <a:r>
              <a:t>Sources: [3], [4], [0]</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Defense Mechanisms Against Adversarial Attacks on LLM Detectors: Strategies and Solutions</a:t>
            </a:r>
          </a:p>
        </p:txBody>
      </p:sp>
      <p:sp>
        <p:nvSpPr>
          <p:cNvPr id="3" name="Content Placeholder 2"/>
          <p:cNvSpPr>
            <a:spLocks noGrp="1"/>
          </p:cNvSpPr>
          <p:nvPr>
            <p:ph idx="1"/>
          </p:nvPr>
        </p:nvSpPr>
        <p:spPr/>
        <p:txBody>
          <a:bodyPr/>
          <a:lstStyle/>
          <a:p>
            <a:pPr>
              <a:defRPr sz="1200"/>
            </a:pPr>
            <a:r>
              <a:t>Defense Mechanisms Against Adversarial Attacks on LLM Detectors: Strategies and Solutions</a:t>
            </a:r>
            <a:br/>
            <a:br/>
            <a:r>
              <a:t>- In response to adversarial attacks on LLM detectors, defense mechanisms are crucial to enhance the robustness of the models.</a:t>
            </a:r>
            <a:br/>
            <a:r>
              <a:t>- Common defense strategies include adversarial training, where the LLM model is trained on both clean and adversarial examples to improve its resilience against attacks.</a:t>
            </a:r>
            <a:br/>
            <a:r>
              <a:t>- Another approach is input preprocessing techniques, such as data augmentation and noise injection, to make the model more robust to perturbations.</a:t>
            </a:r>
            <a:br/>
            <a:r>
              <a:t>- Adversarial detection methods, like using anomaly detection techniques or incorporating adversarial examples during training, can help identify and mitigate potential attacks.</a:t>
            </a:r>
            <a:br/>
            <a:r>
              <a:t>- Model ensembling, where multiple LLM models are combined to make collective predictions, can also enhance the model's defense against adversarial attacks.</a:t>
            </a:r>
            <a:br/>
            <a:r>
              <a:t>- Regular model retraining and updating can help adapt the LLM model to new attack strategies and maintain its effectiveness over time.</a:t>
            </a:r>
            <a:br/>
            <a:r>
              <a:t>- Collaboration with the research community and sharing knowledge about adversarial attacks and defense mechanisms can contribute to the development of more robust LLM models. </a:t>
            </a:r>
            <a:br/>
            <a:br/>
            <a:r>
              <a:t>(Source: Research articles on adversarial attacks and defense mechanisms in LLM detectors)</a:t>
            </a:r>
            <a:br/>
            <a:br/>
            <a:r>
              <a:t>Sources: [10], [17], [15]</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Multimodal LLM-Content Detection: Enhancing Detection Capabilities Across Text, Images, and Audio</a:t>
            </a:r>
          </a:p>
        </p:txBody>
      </p:sp>
      <p:sp>
        <p:nvSpPr>
          <p:cNvPr id="3" name="Content Placeholder 2"/>
          <p:cNvSpPr>
            <a:spLocks noGrp="1"/>
          </p:cNvSpPr>
          <p:nvPr>
            <p:ph idx="1"/>
          </p:nvPr>
        </p:nvSpPr>
        <p:spPr/>
        <p:txBody>
          <a:bodyPr/>
          <a:lstStyle/>
          <a:p>
            <a:pPr>
              <a:defRPr sz="1200"/>
            </a:pPr>
            <a:r>
              <a:t>- Multimodal LLM-content detection involves the use of various techniques to identify and flag generated content across different modalities such as text, images, and audio.</a:t>
            </a:r>
            <a:br/>
            <a:r>
              <a:t>- Deep learning models like GPT-3 are commonly used for LLM detection due to their ability to analyze complex language patterns.</a:t>
            </a:r>
            <a:br/>
            <a:r>
              <a:t>- Natural Language Processing (NLP) techniques, including sentiment analysis and topic modeling, can be applied to detect LLM-generated content by examining linguistic cues and context.</a:t>
            </a:r>
            <a:br/>
            <a:r>
              <a:t>- Challenges in multimodal LLM-content detection include data heterogeneity, feature fusion, and model interpretability.</a:t>
            </a:r>
            <a:br/>
            <a:r>
              <a:t>- Effective integration of different modalities requires careful design of feature fusion methods to capture complementary information without introducing noise or redundancy.</a:t>
            </a:r>
            <a:br/>
            <a:r>
              <a:t>- Interpreting decisions made by multimodal LLM models can be complex due to the interaction between different modalities.</a:t>
            </a:r>
            <a:br/>
            <a:r>
              <a:t>- Multimodal LLM-content detection aims to improve accuracy and robustness by combining information from text, images, and audio to enhance content detection systems.</a:t>
            </a:r>
            <a:br/>
            <a:br/>
            <a:r>
              <a:t>Sources: [4], [40], [41]</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Multimodal LLM-Content Detection: Enhancing Detection Capabilities Across Text, Images, and Audio</a:t>
            </a:r>
          </a:p>
        </p:txBody>
      </p:sp>
      <p:sp>
        <p:nvSpPr>
          <p:cNvPr id="3" name="Content Placeholder 2"/>
          <p:cNvSpPr>
            <a:spLocks noGrp="1"/>
          </p:cNvSpPr>
          <p:nvPr>
            <p:ph idx="1"/>
          </p:nvPr>
        </p:nvSpPr>
        <p:spPr/>
        <p:txBody>
          <a:bodyPr/>
          <a:lstStyle/>
          <a:p>
            <a:pPr>
              <a:defRPr sz="1200"/>
            </a:pPr>
            <a:r>
              <a:t>- Advanced Techniques for Multimodal LLM-Content Detection: Enhancing Detection Capabilities Across Text, Images, and Audio</a:t>
            </a:r>
            <a:br/>
            <a:r>
              <a:t>- Multimodal LLM-content detection involves the integration of different modalities such as text, images, and audio for identifying and flagging generated content.</a:t>
            </a:r>
            <a:br/>
            <a:r>
              <a:t>- Deep learning models, like GPT-3, are commonly utilized for LLM detection due to their proficiency in analyzing complex language patterns.</a:t>
            </a:r>
            <a:br/>
            <a:r>
              <a:t>- Natural Language Processing (NLP) techniques, including sentiment analysis and topic modeling, can be leveraged to detect LLM-generated content by analyzing linguistic cues and context.</a:t>
            </a:r>
            <a:br/>
            <a:r>
              <a:t>- Challenges in multimodal LLM-content detection include the integration of diverse modalities, each with unique structures and features that require effective combination for accurate detection.</a:t>
            </a:r>
            <a:br/>
            <a:r>
              <a:t>- Another challenge is the scarcity of labeled multimodal datasets, making it challenging to train models for detecting LLM-content across various modalities.</a:t>
            </a:r>
            <a:br/>
            <a:r>
              <a:t>- The complexity of multimodal data fusion and the necessity for sophisticated algorithms to handle different types of input pose significant challenges in the field of multimodal LLM-content detection.</a:t>
            </a:r>
            <a:br/>
            <a:br/>
            <a:r>
              <a:t>Sources: [4], [42], [43]</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Challenges and Solutions in Multimodal LLM-Content Detection: Overcoming Data Heterogeneity, Feature Fusion, and Model Interpretability</a:t>
            </a:r>
          </a:p>
        </p:txBody>
      </p:sp>
      <p:sp>
        <p:nvSpPr>
          <p:cNvPr id="3" name="Content Placeholder 2"/>
          <p:cNvSpPr>
            <a:spLocks noGrp="1"/>
          </p:cNvSpPr>
          <p:nvPr>
            <p:ph idx="1"/>
          </p:nvPr>
        </p:nvSpPr>
        <p:spPr/>
        <p:txBody>
          <a:bodyPr/>
          <a:lstStyle/>
          <a:p>
            <a:pPr>
              <a:defRPr sz="1200"/>
            </a:pPr>
            <a:r>
              <a:t>- Challenges in Multimodal LLM-Content Detection:</a:t>
            </a:r>
            <a:br/>
            <a:r>
              <a:t>  - Overcoming Data Heterogeneity: Multimodal LLM-content detection involves integrating diverse modalities like text, images, and audio, each with unique structures and features. Effective combination of these modalities is essential for accurate detection.</a:t>
            </a:r>
            <a:br/>
            <a:r>
              <a:t>  - Addressing Feature Fusion: The integration of different features from multiple modalities poses a challenge in LLM-content detection. Sophisticated algorithms are required to fuse these features effectively for improved detection capabilities.</a:t>
            </a:r>
            <a:br/>
            <a:r>
              <a:t>  - Ensuring Model Interpretability: Interpreting the decisions made by LLM-content detection models can be complex due to the integration of various modalities. Developing methods for understanding and explaining model predictions is crucial for enhancing trust and usability.</a:t>
            </a:r>
            <a:br/>
            <a:br/>
            <a:r>
              <a:t>(Source: Research findings on challenges in multimodal LLM-content detection)</a:t>
            </a:r>
            <a:br/>
            <a:br/>
            <a:r>
              <a:t>Sources: [44], [45], [37]</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Addressing Bias and Fairness in LLM Models: Mitigation Strategies and Evaluation Frameworks</a:t>
            </a:r>
          </a:p>
        </p:txBody>
      </p:sp>
      <p:sp>
        <p:nvSpPr>
          <p:cNvPr id="3" name="Content Placeholder 2"/>
          <p:cNvSpPr>
            <a:spLocks noGrp="1"/>
          </p:cNvSpPr>
          <p:nvPr>
            <p:ph idx="1"/>
          </p:nvPr>
        </p:nvSpPr>
        <p:spPr/>
        <p:txBody>
          <a:bodyPr/>
          <a:lstStyle/>
          <a:p>
            <a:pPr>
              <a:defRPr sz="1200"/>
            </a:pPr>
            <a:r>
              <a:t>- Addressing Bias and Fairness in LLM Models:</a:t>
            </a:r>
            <a:br/>
            <a:br/>
            <a:r>
              <a:t>  - Bias and fairness in LLM models refer to the potential for these models to perpetuate or amplify biases present in the training data, leading to unfair or discriminatory outcomes.</a:t>
            </a:r>
            <a:br/>
            <a:r>
              <a:t>  </a:t>
            </a:r>
            <a:br/>
            <a:r>
              <a:t>  - Techniques such as bias detection, bias mitigation, and fairness-aware training can help in identifying and reducing bias in LLM models.</a:t>
            </a:r>
            <a:br/>
            <a:r>
              <a:t>  </a:t>
            </a:r>
            <a:br/>
            <a:r>
              <a:t>  - Methods to address bias and fairness in LLM models include data preprocessing techniques to identify and mitigate biases in training data, incorporating fairness constraints during model training, and post-processing steps such as bias mitigation algorithms.</a:t>
            </a:r>
            <a:br/>
            <a:r>
              <a:t>  </a:t>
            </a:r>
            <a:br/>
            <a:r>
              <a:t>  - Auditing LLM models for biases and disparities in model outputs can help in identifying and rectifying any unfairness.</a:t>
            </a:r>
            <a:br/>
            <a:r>
              <a:t>  </a:t>
            </a:r>
            <a:br/>
            <a:r>
              <a:t>  - Continuous monitoring and evaluation of LLM models are essential to ensure they are fair and unbiased in their decision-making processes. </a:t>
            </a:r>
            <a:br/>
            <a:br/>
            <a:r>
              <a:t>(Source: Research findings on addressing bias and fairness in LLM models)</a:t>
            </a:r>
            <a:br/>
            <a:br/>
            <a:r>
              <a:t>Sources: [46], [47], [48]</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Strategies for Mitigating Bias and Ensuring Fairness in LLM Models</a:t>
            </a:r>
          </a:p>
        </p:txBody>
      </p:sp>
      <p:sp>
        <p:nvSpPr>
          <p:cNvPr id="3" name="Content Placeholder 2"/>
          <p:cNvSpPr>
            <a:spLocks noGrp="1"/>
          </p:cNvSpPr>
          <p:nvPr>
            <p:ph idx="1"/>
          </p:nvPr>
        </p:nvSpPr>
        <p:spPr/>
        <p:txBody>
          <a:bodyPr/>
          <a:lstStyle/>
          <a:p>
            <a:pPr>
              <a:defRPr sz="1200"/>
            </a:pPr>
            <a:r>
              <a:t>Strategies for Mitigating Bias and Ensuring Fairness in LLM Models:</a:t>
            </a:r>
            <a:br/>
            <a:br/>
            <a:r>
              <a:t>- Careful curation and preprocessing of training data to remove biased or discriminatory content is a common method to address bias in LLM models.</a:t>
            </a:r>
            <a:br/>
            <a:r>
              <a:t>  </a:t>
            </a:r>
            <a:br/>
            <a:r>
              <a:t>- Techniques such as algorithmic audits, bias quantification, and fairness-aware training are being explored to mitigate bias in LLM models.</a:t>
            </a:r>
            <a:br/>
            <a:br/>
            <a:r>
              <a:t>- Incorporating fairness constraints during model training and evaluation can promote more equitable outcomes and reduce the impact of biased decision-making processes.</a:t>
            </a:r>
            <a:br/>
            <a:br/>
            <a:r>
              <a:t>- Bias audits are commonly used to identify and mitigate biases in the training data of LLM models.</a:t>
            </a:r>
            <a:br/>
            <a:br/>
            <a:r>
              <a:t>- De-biasing techniques like adversarial training or reweighting of training examples can be applied during the model training process.</a:t>
            </a:r>
            <a:br/>
            <a:br/>
            <a:r>
              <a:t>- Post-processing techniques such as re-ranking or filtering can help mitigate bias in the outputs of LLM models.</a:t>
            </a:r>
            <a:br/>
            <a:br/>
            <a:r>
              <a:t>- Continuous monitoring and evaluation of the model's performance is essential to ensure fairness and effectively mitigate bias in LLM models.</a:t>
            </a:r>
            <a:br/>
            <a:br/>
            <a:r>
              <a:t>Sources: [49], [50], [48]</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Mitigating Bias and Ensuring Fairness in Large Language Models: Strategies and Frameworks</a:t>
            </a:r>
          </a:p>
        </p:txBody>
      </p:sp>
      <p:sp>
        <p:nvSpPr>
          <p:cNvPr id="3" name="Content Placeholder 2"/>
          <p:cNvSpPr>
            <a:spLocks noGrp="1"/>
          </p:cNvSpPr>
          <p:nvPr>
            <p:ph idx="1"/>
          </p:nvPr>
        </p:nvSpPr>
        <p:spPr/>
        <p:txBody>
          <a:bodyPr/>
          <a:lstStyle/>
          <a:p>
            <a:pPr>
              <a:defRPr sz="1200"/>
            </a:pPr>
            <a:r>
              <a:t>Methods to Address Bias and Fairness in LLM Models:</a:t>
            </a:r>
            <a:br/>
            <a:br/>
            <a:r>
              <a:t>- Data preprocessing techniques play a crucial role in identifying and mitigating biases in training data for LLM models. This step involves careful curation and cleaning of the data to remove any biased or discriminatory content.</a:t>
            </a:r>
            <a:br/>
            <a:br/>
            <a:r>
              <a:t>- Fairness-aware training is an effective strategy to promote equitable outcomes in LLM models. By incorporating fairness constraints during the model training process, the impact of biased decision-making processes can be reduced.</a:t>
            </a:r>
            <a:br/>
            <a:br/>
            <a:r>
              <a:t>- Post-processing steps such as bias mitigation algorithms, re-ranking, or filtering can be applied to the outputs of LLM models to further mitigate bias and ensure fairness in the model's decisions.</a:t>
            </a:r>
            <a:br/>
            <a:br/>
            <a:r>
              <a:t>- Continuous monitoring and evaluation of LLM models are essential to detect and rectify any biases or disparities in model outputs. This ongoing process helps in maintaining fairness and unbiased decision-making in LLM models.</a:t>
            </a:r>
            <a:br/>
            <a:br/>
            <a:r>
              <a:t>Sources: [46], [47], [50]</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Methods and Applications of Domain Adaptation in LLM-Content Detection</a:t>
            </a:r>
          </a:p>
        </p:txBody>
      </p:sp>
      <p:sp>
        <p:nvSpPr>
          <p:cNvPr id="3" name="Content Placeholder 2"/>
          <p:cNvSpPr>
            <a:spLocks noGrp="1"/>
          </p:cNvSpPr>
          <p:nvPr>
            <p:ph idx="1"/>
          </p:nvPr>
        </p:nvSpPr>
        <p:spPr/>
        <p:txBody>
          <a:bodyPr/>
          <a:lstStyle/>
          <a:p>
            <a:pPr>
              <a:defRPr sz="1200"/>
            </a:pPr>
            <a:r>
              <a:t>Methods and Applications of Domain Adaptation in LLM-Content Detection:</a:t>
            </a:r>
            <a:br/>
            <a:br/>
            <a:r>
              <a:t>- Domain adaptation techniques aim to improve the performance of LLM models when faced with data from a new or different domain. This is crucial for ensuring the robustness and generalization of the model across various datasets.</a:t>
            </a:r>
            <a:br/>
            <a:br/>
            <a:r>
              <a:t>- By adapting the LLM model to the specific characteristics of a target domain, such as different writing styles or vocabulary, the model can better perform content detection tasks in that domain.</a:t>
            </a:r>
            <a:br/>
            <a:br/>
            <a:r>
              <a:t>- Domain adaptation methods often involve fine-tuning the pre-trained LLM model on a smaller target domain dataset or using techniques like adversarial training to align the feature distributions between the source and target domains.</a:t>
            </a:r>
            <a:br/>
            <a:br/>
            <a:r>
              <a:t>- Applications of domain adaptation in LLM-content detection include adapting the model to specific industries or domains where the language used may differ significantly from the original training data. This ensures that the model can effectively detect content in diverse contexts.</a:t>
            </a:r>
            <a:br/>
            <a:br/>
            <a:r>
              <a:t>- Domain adaptation is essential for addressing the challenges of domain shift in LLM models and improving their performance in real-world applications. It allows the model to adapt to new data distributions and maintain high accuracy and reliability in content detection tasks.</a:t>
            </a:r>
            <a:br/>
            <a:br/>
            <a:r>
              <a:t>Sources: [51], [52], [53]</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Domain Adaptation Techniques in LLM-Content Detection: Strategies and Applications</a:t>
            </a:r>
          </a:p>
        </p:txBody>
      </p:sp>
      <p:sp>
        <p:nvSpPr>
          <p:cNvPr id="3" name="Content Placeholder 2"/>
          <p:cNvSpPr>
            <a:spLocks noGrp="1"/>
          </p:cNvSpPr>
          <p:nvPr>
            <p:ph idx="1"/>
          </p:nvPr>
        </p:nvSpPr>
        <p:spPr/>
        <p:txBody>
          <a:bodyPr/>
          <a:lstStyle/>
          <a:p>
            <a:pPr>
              <a:defRPr sz="1200"/>
            </a:pPr>
            <a:r>
              <a:t>- Data augmentation techniques in LLM benchmarking datasets can help increase dataset diversity and size, improving model performance and generalization.</a:t>
            </a:r>
            <a:br/>
            <a:r>
              <a:t>- Common data augmentation techniques include rotation, flipping, scaling, cropping, and adding noise to data to create robust benchmarking datasets.</a:t>
            </a:r>
            <a:br/>
            <a:r>
              <a:t>- Domain adaptation for LLM-content detection involves transferring knowledge from a labeled source domain to an unlabeled target domain to enhance model performance.</a:t>
            </a:r>
            <a:br/>
            <a:r>
              <a:t>- Transfer learning methods, such as fine-tuning pre-trained language models, can help adapt models to target domain nuances, improving content detection capabilities.</a:t>
            </a:r>
            <a:br/>
            <a:r>
              <a:t>- Domain adaptation addresses domain shift challenges where data distribution in the target domain differs from the source domain.</a:t>
            </a:r>
            <a:br/>
            <a:r>
              <a:t>- Data augmentation techniques like text translation, back translation, paraphrasing, and adding noise enhance LLM benchmarking dataset quality and diversity.</a:t>
            </a:r>
            <a:br/>
            <a:r>
              <a:t>- Augmented datasets train models to handle various linguistic variations and challenges, improving performance and robustness in content detection tasks.</a:t>
            </a:r>
            <a:br/>
            <a:br/>
            <a:r>
              <a:t>Sources: [51], [54], [55]</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Domain Adaptation Techniques in LLM-Content Detection: Strategies and Applications</a:t>
            </a:r>
          </a:p>
        </p:txBody>
      </p:sp>
      <p:sp>
        <p:nvSpPr>
          <p:cNvPr id="3" name="Content Placeholder 2"/>
          <p:cNvSpPr>
            <a:spLocks noGrp="1"/>
          </p:cNvSpPr>
          <p:nvPr>
            <p:ph idx="1"/>
          </p:nvPr>
        </p:nvSpPr>
        <p:spPr/>
        <p:txBody>
          <a:bodyPr/>
          <a:lstStyle/>
          <a:p>
            <a:pPr>
              <a:defRPr sz="1200"/>
            </a:pPr>
            <a:r>
              <a:t>- Domain adaptation techniques in LLM-content detection involve transferring knowledge from a labeled source domain to an unlabeled target domain to enhance model performance and address domain shift challenges.</a:t>
            </a:r>
            <a:br/>
            <a:r>
              <a:t>- Transfer learning methods, such as fine-tuning pre-trained language models, can help adapt models to the nuances of the target domain, improving content detection capabilities.</a:t>
            </a:r>
            <a:br/>
            <a:r>
              <a:t>- Effective data augmentation techniques for LLM benchmarking datasets include back translation, random deletion, random swap, and random insertion to create diverse and realistic data samples for training LLM models.</a:t>
            </a:r>
            <a:br/>
            <a:r>
              <a:t>- Data augmentation plays a crucial role in improving the performance and robustness of language model models by increasing dataset diversity and size, leading to better generalization and performance on unseen data.</a:t>
            </a:r>
            <a:br/>
            <a:br/>
            <a:r>
              <a:t>Sources: [51], [56], [54]</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Popular Benchmarking Datasets for LLM-Content Detection and Evaluation: An Overview</a:t>
            </a:r>
          </a:p>
        </p:txBody>
      </p:sp>
      <p:sp>
        <p:nvSpPr>
          <p:cNvPr id="3" name="Content Placeholder 2"/>
          <p:cNvSpPr>
            <a:spLocks noGrp="1"/>
          </p:cNvSpPr>
          <p:nvPr>
            <p:ph idx="1"/>
          </p:nvPr>
        </p:nvSpPr>
        <p:spPr/>
        <p:txBody>
          <a:bodyPr/>
          <a:lstStyle/>
          <a:p>
            <a:pPr>
              <a:defRPr sz="1200"/>
            </a:pPr>
            <a:r>
              <a:t>- AG-News dataset: Consists of news articles from four categories - World, Sports, Business, and Science/Technology.</a:t>
            </a:r>
            <a:br/>
            <a:r>
              <a:t>- IMDb dataset: Contains movie reviews labeled as positive or negative.</a:t>
            </a:r>
            <a:br/>
            <a:r>
              <a:t>- Utilization of deep learning models like GPT-3 for analyzing complex language patterns in LLM-content detection.</a:t>
            </a:r>
            <a:br/>
            <a:r>
              <a:t>- Application of NLP techniques such as sentiment analysis and topic modeling to detect LLM-generated content by examining linguistic cues and context.</a:t>
            </a:r>
            <a:br/>
            <a:r>
              <a:t>- Importance of benchmarking datasets like AG News, IMDb Reviews, Yelp Reviews, and Amazon Reviews for evaluating the performance of LLM-content detection models.</a:t>
            </a:r>
            <a:br/>
            <a:r>
              <a:t>- These datasets provide a diverse range of text samples with varying complexity levels and noise, enabling comprehensive testing of LLM detectors.</a:t>
            </a:r>
            <a:br/>
            <a:br/>
            <a:r>
              <a:t>Sources: [4], [3], [0]</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Semisupervised Learning Techniques for Enhancing LLM Models: Leveraging Unlabeled Data for Improved Performance</a:t>
            </a:r>
          </a:p>
        </p:txBody>
      </p:sp>
      <p:sp>
        <p:nvSpPr>
          <p:cNvPr id="3" name="Content Placeholder 2"/>
          <p:cNvSpPr>
            <a:spLocks noGrp="1"/>
          </p:cNvSpPr>
          <p:nvPr>
            <p:ph idx="1"/>
          </p:nvPr>
        </p:nvSpPr>
        <p:spPr/>
        <p:txBody>
          <a:bodyPr/>
          <a:lstStyle/>
          <a:p>
            <a:pPr>
              <a:defRPr sz="1200"/>
            </a:pPr>
            <a:r>
              <a:t>- Semisupervised learning techniques for LLM models involve leveraging unlabeled data to enhance model performance. By incorporating unlabeled data along with labeled data during training, semisupervised learning can improve the model's ability to generalize and make accurate predictions on unseen data.</a:t>
            </a:r>
            <a:br/>
            <a:br/>
            <a:r>
              <a:t>- One common semisupervised learning technique for LLM models is self-training, where the model is first trained on labeled data and then used to predict labels for unlabeled data. These predicted labels are then added to the training set, allowing the model to learn from both labeled and pseudo-labeled data.</a:t>
            </a:r>
            <a:br/>
            <a:br/>
            <a:r>
              <a:t>- Another approach is co-training, where multiple views of the data are used to train separate models, which then exchange predictions and learn from each other. This method can improve the robustness and generalization of LLM models by leveraging multiple perspectives of the data.</a:t>
            </a:r>
            <a:br/>
            <a:br/>
            <a:r>
              <a:t>- By incorporating semisupervised learning techniques, researchers can enhance the performance and accuracy of LLM models, especially in scenarios where labeled data is limited or expensive to acquire. These techniques can help improve the model's ability to detect LLM-generated content with higher precision and reliability.</a:t>
            </a:r>
            <a:br/>
            <a:br/>
            <a:r>
              <a:t>Sources: [51], [55], [37]</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Semisupervised Learning Techniques for Enhancing LLM Models: Leveraging Unlabeled Data for Improved Performance</a:t>
            </a:r>
          </a:p>
        </p:txBody>
      </p:sp>
      <p:sp>
        <p:nvSpPr>
          <p:cNvPr id="3" name="Content Placeholder 2"/>
          <p:cNvSpPr>
            <a:spLocks noGrp="1"/>
          </p:cNvSpPr>
          <p:nvPr>
            <p:ph idx="1"/>
          </p:nvPr>
        </p:nvSpPr>
        <p:spPr/>
        <p:txBody>
          <a:bodyPr/>
          <a:lstStyle/>
          <a:p>
            <a:pPr>
              <a:defRPr sz="1200"/>
            </a:pPr>
            <a:r>
              <a:t>- Data augmentation techniques play a crucial role in enhancing the quality and diversity of LLM benchmarking datasets. By artificially increasing the size of the dataset through techniques such as text translation, back translation, paraphrasing, and adding noise, researchers can improve the performance and robustness of language models.</a:t>
            </a:r>
            <a:br/>
            <a:br/>
            <a:r>
              <a:t>- Ensemble methods for LLM-content detection involve combining multiple machine learning models to improve the overall performance and accuracy of content detection. These methods typically use techniques such as data fusion, where the outputs of individual models are combined to make a final decision. Ensemble learning can help mitigate the limitations of individual models and enhance the robustness of the content detection system.</a:t>
            </a:r>
            <a:br/>
            <a:br/>
            <a:r>
              <a:t>Sources: [51], [55], [37]</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Semisupervised Learning Techniques for Enhancing LLM Models: Leveraging Unlabeled Data for Improved Performance</a:t>
            </a:r>
          </a:p>
        </p:txBody>
      </p:sp>
      <p:sp>
        <p:nvSpPr>
          <p:cNvPr id="3" name="Content Placeholder 2"/>
          <p:cNvSpPr>
            <a:spLocks noGrp="1"/>
          </p:cNvSpPr>
          <p:nvPr>
            <p:ph idx="1"/>
          </p:nvPr>
        </p:nvSpPr>
        <p:spPr/>
        <p:txBody>
          <a:bodyPr/>
          <a:lstStyle/>
          <a:p>
            <a:pPr>
              <a:defRPr sz="1200"/>
            </a:pPr>
            <a:r>
              <a:t>- Semisupervised learning techniques for LLM models involve leveraging unlabeled data to enhance model performance. By utilizing a combination of labeled and unlabeled data, researchers can improve the generalization and accuracy of language models. </a:t>
            </a:r>
            <a:br/>
            <a:br/>
            <a:r>
              <a:t>- One common semisupervised learning technique is self-training, where a model is initially trained on labeled data and then iteratively refined using unlabeled data. This process helps the model learn from the additional unlabeled data, leading to improved performance on tasks such as content detection.</a:t>
            </a:r>
            <a:br/>
            <a:br/>
            <a:r>
              <a:t>- Another approach is co-training, where multiple models are trained on different views of the data and then share information to improve overall performance. This technique can be beneficial for enhancing the robustness and accuracy of LLM models in detecting generated content.</a:t>
            </a:r>
            <a:br/>
            <a:br/>
            <a:r>
              <a:t>- Semisupervised learning techniques offer a way to make the most of available data resources and improve the performance of LLM models without the need for large amounts of labeled data. By effectively utilizing both labeled and unlabeled data, researchers can enhance the capabilities of language models in detecting and generating content.</a:t>
            </a:r>
            <a:br/>
            <a:br/>
            <a:r>
              <a:t>Sources: [51], [55], [37]</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Importance of Interpretability in LLM-Content Detection: Ensuring Transparency and Trust in Decision-Making</a:t>
            </a:r>
          </a:p>
        </p:txBody>
      </p:sp>
      <p:sp>
        <p:nvSpPr>
          <p:cNvPr id="3" name="Content Placeholder 2"/>
          <p:cNvSpPr>
            <a:spLocks noGrp="1"/>
          </p:cNvSpPr>
          <p:nvPr>
            <p:ph idx="1"/>
          </p:nvPr>
        </p:nvSpPr>
        <p:spPr/>
        <p:txBody>
          <a:bodyPr/>
          <a:lstStyle/>
          <a:p>
            <a:pPr>
              <a:defRPr sz="1200"/>
            </a:pPr>
            <a:r>
              <a:t>- Interpretability in LLM-content detection refers to the ability to understand and explain the decisions made by language models in detecting content. This is crucial for ensuring transparency and accountability in the detection process.</a:t>
            </a:r>
            <a:br/>
            <a:br/>
            <a:r>
              <a:t>- By providing explanations for why certain content is flagged or not, interpretability helps users trust the decisions made by the model. It also allows for identifying biases or errors in the detection process, leading to more accurate and fair outcomes.</a:t>
            </a:r>
            <a:br/>
            <a:br/>
            <a:r>
              <a:t>- Interpretability in LLM-content detection is essential for ensuring transparency and trust in the detection process. By providing explanations for why certain content is flagged or identified, interpretability helps users understand the model's reasoning and increases confidence in its results.</a:t>
            </a:r>
            <a:br/>
            <a:br/>
            <a:r>
              <a:t>- Hyperparameter tuning in Large Language Models (LLM) involves optimizing parameters like learning rate, batch size, number of layers, dropout rate, and batch normalization to enhance model performance.</a:t>
            </a:r>
            <a:br/>
            <a:br/>
            <a:r>
              <a:t>- Techniques like grid search, random search, or Bayesian optimization are used to adjust hyperparameters and improve the performance of LLM models in tasks such as content generation, content detection, and language translation.</a:t>
            </a:r>
            <a:br/>
            <a:br/>
            <a:r>
              <a:t>Sources: [57], [58], [26]</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Importance of Interpretability in LLM-Content Detection: Ensuring Transparency and Trust in Decision-Making</a:t>
            </a:r>
          </a:p>
        </p:txBody>
      </p:sp>
      <p:sp>
        <p:nvSpPr>
          <p:cNvPr id="3" name="Content Placeholder 2"/>
          <p:cNvSpPr>
            <a:spLocks noGrp="1"/>
          </p:cNvSpPr>
          <p:nvPr>
            <p:ph idx="1"/>
          </p:nvPr>
        </p:nvSpPr>
        <p:spPr/>
        <p:txBody>
          <a:bodyPr/>
          <a:lstStyle/>
          <a:p>
            <a:pPr>
              <a:defRPr sz="1200"/>
            </a:pPr>
            <a:r>
              <a:t>- Importance of Interpretability in LLM-Content Detection: Ensuring Transparency and Trust in Decision-Making</a:t>
            </a:r>
            <a:br/>
            <a:r>
              <a:t>- Interpretability helps users understand the model's reasoning and increases confidence in its results.</a:t>
            </a:r>
            <a:br/>
            <a:r>
              <a:t>- Identifying biases or errors in the detection process leads to more accurate and fair outcomes.</a:t>
            </a:r>
            <a:br/>
            <a:r>
              <a:t>- Hyperparameter tuning fine-tunes LLM models for specific tasks or datasets.</a:t>
            </a:r>
            <a:br/>
            <a:r>
              <a:t>- Common hyperparameters include learning rate, batch size, number of layers, dropout rate, and batch normalization parameters.</a:t>
            </a:r>
            <a:br/>
            <a:r>
              <a:t>- Techniques like grid search, random search, or Bayesian optimization enhance LLM model performance.</a:t>
            </a:r>
            <a:br/>
            <a:br/>
            <a:r>
              <a:t>Sources: [57], [58], [26]</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Transparency and Trust: Interpretability Techniques in LLM-Content Detection</a:t>
            </a:r>
          </a:p>
        </p:txBody>
      </p:sp>
      <p:sp>
        <p:nvSpPr>
          <p:cNvPr id="3" name="Content Placeholder 2"/>
          <p:cNvSpPr>
            <a:spLocks noGrp="1"/>
          </p:cNvSpPr>
          <p:nvPr>
            <p:ph idx="1"/>
          </p:nvPr>
        </p:nvSpPr>
        <p:spPr/>
        <p:txBody>
          <a:bodyPr/>
          <a:lstStyle/>
          <a:p>
            <a:pPr>
              <a:defRPr sz="1200"/>
            </a:pPr>
            <a:r>
              <a:t>- Techniques for Interpretability in LLM-Content Detection:</a:t>
            </a:r>
            <a:br/>
            <a:r>
              <a:t>  - Explanation of decisions made by the language model</a:t>
            </a:r>
            <a:br/>
            <a:r>
              <a:t>  - Understanding and trust in detection process</a:t>
            </a:r>
            <a:br/>
            <a:r>
              <a:t>  - Identifying biases and errors for fair outcomes</a:t>
            </a:r>
            <a:br/>
            <a:br/>
            <a:r>
              <a:t>- Hyperparameter Tuning for LLM Models:</a:t>
            </a:r>
            <a:br/>
            <a:r>
              <a:t>  - Optimization of hyperparameters for improved performance</a:t>
            </a:r>
            <a:br/>
            <a:r>
              <a:t>  - Common hyperparameters: learning rate, batch size, number of layers, dropout rate, batch normalization parameters</a:t>
            </a:r>
            <a:br/>
            <a:r>
              <a:t>  - Techniques: grid search, random search, Bayesian optimization for enhancing model performance</a:t>
            </a:r>
            <a:br/>
            <a:br/>
            <a:r>
              <a:t>Sources: [58], [57], [26]</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LLM Benchmarking Datasets through Data Augmentation Techniques: Improving Performance and Generalization</a:t>
            </a:r>
          </a:p>
        </p:txBody>
      </p:sp>
      <p:sp>
        <p:nvSpPr>
          <p:cNvPr id="3" name="Content Placeholder 2"/>
          <p:cNvSpPr>
            <a:spLocks noGrp="1"/>
          </p:cNvSpPr>
          <p:nvPr>
            <p:ph idx="1"/>
          </p:nvPr>
        </p:nvSpPr>
        <p:spPr/>
        <p:txBody>
          <a:bodyPr/>
          <a:lstStyle/>
          <a:p>
            <a:pPr>
              <a:defRPr sz="1200"/>
            </a:pPr>
            <a:r>
              <a:t>- Data augmentation techniques involve applying various transformations to existing data to create new samples.</a:t>
            </a:r>
            <a:br/>
            <a:r>
              <a:t>- In the context of LLM benchmarking datasets, data augmentation can help increase the diversity and size of the dataset, which can improve the performance and generalization of machine learning models.</a:t>
            </a:r>
            <a:br/>
            <a:r>
              <a:t>- Common data augmentation techniques include rotation, flipping, scaling, cropping, and adding noise to the data.</a:t>
            </a:r>
            <a:br/>
            <a:r>
              <a:t>- By incorporating these techniques, researchers can create more robust and comprehensive benchmarking datasets for LLM content detection.</a:t>
            </a:r>
            <a:br/>
            <a:r>
              <a:t>- Some effective data augmentation techniques for LLM benchmarking datasets include back translation, random deletion, random swap, and random insertion.</a:t>
            </a:r>
            <a:br/>
            <a:r>
              <a:t>- These techniques help in creating diverse and realistic data samples for training LLM models, leading to better generalization and performance on unseen data.</a:t>
            </a:r>
            <a:br/>
            <a:br/>
            <a:r>
              <a:t>Sources: [51], [52], [56]</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LLM Benchmarking Datasets through Advanced Data Augmentation Techniques</a:t>
            </a:r>
          </a:p>
        </p:txBody>
      </p:sp>
      <p:sp>
        <p:nvSpPr>
          <p:cNvPr id="3" name="Content Placeholder 2"/>
          <p:cNvSpPr>
            <a:spLocks noGrp="1"/>
          </p:cNvSpPr>
          <p:nvPr>
            <p:ph idx="1"/>
          </p:nvPr>
        </p:nvSpPr>
        <p:spPr/>
        <p:txBody>
          <a:bodyPr/>
          <a:lstStyle/>
          <a:p>
            <a:pPr>
              <a:defRPr sz="1200"/>
            </a:pPr>
            <a:r>
              <a:t>- Data augmentation techniques are essential for enhancing LLM benchmarking datasets by increasing the diversity and size of the data.</a:t>
            </a:r>
            <a:br/>
            <a:r>
              <a:t>- Common data augmentation methods for LLM benchmarking datasets include rotation, flipping, scaling, cropping, and adding noise to the existing data.</a:t>
            </a:r>
            <a:br/>
            <a:r>
              <a:t>- By applying these techniques, researchers can improve the generalization and robustness of LLM models trained on these augmented datasets.</a:t>
            </a:r>
            <a:br/>
            <a:br/>
            <a:r>
              <a:t>Sources: [51], [53], [52]</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LLM Benchmarking Datasets through Data Augmentation Techniques: Improving Performance and Generalization</a:t>
            </a:r>
          </a:p>
        </p:txBody>
      </p:sp>
      <p:sp>
        <p:nvSpPr>
          <p:cNvPr id="3" name="Content Placeholder 2"/>
          <p:cNvSpPr>
            <a:spLocks noGrp="1"/>
          </p:cNvSpPr>
          <p:nvPr>
            <p:ph idx="1"/>
          </p:nvPr>
        </p:nvSpPr>
        <p:spPr/>
        <p:txBody>
          <a:bodyPr/>
          <a:lstStyle/>
          <a:p>
            <a:pPr>
              <a:defRPr sz="1200"/>
            </a:pPr>
            <a:r>
              <a:t>- Data augmentation techniques play a critical role in enhancing LLM benchmarking datasets by increasing diversity and size, which can lead to improved performance and generalization of machine learning models.</a:t>
            </a:r>
            <a:br/>
            <a:r>
              <a:t>- Common data augmentation methods for LLM benchmarking datasets include rotation, flipping, scaling, cropping, and adding noise to the data to create new samples representative of the original data distribution.</a:t>
            </a:r>
            <a:br/>
            <a:r>
              <a:t>- By incorporating these techniques, researchers can create more robust and comprehensive benchmarking datasets for LLM content detection.</a:t>
            </a:r>
            <a:br/>
            <a:r>
              <a:t>- Effective data augmentation techniques for LLM benchmarking datasets include back translation, random deletion, random swap, and random insertion, which help in generating diverse and realistic data samples for training LLM models.</a:t>
            </a:r>
            <a:br/>
            <a:br/>
            <a:r>
              <a:t>Sources: [51], [53], [56]</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Optimizing Performance through Advanced Hyperparameter Tuning Techniques for Large Language Models</a:t>
            </a:r>
          </a:p>
        </p:txBody>
      </p:sp>
      <p:sp>
        <p:nvSpPr>
          <p:cNvPr id="3" name="Content Placeholder 2"/>
          <p:cNvSpPr>
            <a:spLocks noGrp="1"/>
          </p:cNvSpPr>
          <p:nvPr>
            <p:ph idx="1"/>
          </p:nvPr>
        </p:nvSpPr>
        <p:spPr/>
        <p:txBody>
          <a:bodyPr/>
          <a:lstStyle/>
          <a:p>
            <a:pPr>
              <a:defRPr sz="1200"/>
            </a:pPr>
            <a:r>
              <a:t>- Hyperparameter tuning is essential for optimizing the performance of Large Language Models (LLM) by adjusting parameters that are not learned during training.</a:t>
            </a:r>
            <a:br/>
            <a:r>
              <a:t>- Common hyperparameters that are tuned for LLM models include learning rate, batch size, number of layers, dropout rate, and batch normalization parameters.</a:t>
            </a:r>
            <a:br/>
            <a:r>
              <a:t>- Techniques such as grid search, random search, and Bayesian optimization can be used to efficiently search the hyperparameter space and improve model performance.</a:t>
            </a:r>
            <a:br/>
            <a:r>
              <a:t>- Carefully tuning hyperparameters can enhance the accuracy, convergence speed, and generalization of LLM models in tasks like content generation, content detection, and language translation.</a:t>
            </a:r>
            <a:br/>
            <a:br/>
            <a:r>
              <a:t>Sources: [26], [59], [32]</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Challenges and Solutions in Creating Benchmarking Datasets for LLM-Content Detection</a:t>
            </a:r>
          </a:p>
        </p:txBody>
      </p:sp>
      <p:sp>
        <p:nvSpPr>
          <p:cNvPr id="3" name="Content Placeholder 2"/>
          <p:cNvSpPr>
            <a:spLocks noGrp="1"/>
          </p:cNvSpPr>
          <p:nvPr>
            <p:ph idx="1"/>
          </p:nvPr>
        </p:nvSpPr>
        <p:spPr/>
        <p:txBody>
          <a:bodyPr/>
          <a:lstStyle/>
          <a:p>
            <a:pPr>
              <a:defRPr sz="1200"/>
            </a:pPr>
            <a:r>
              <a:t>Challenges and Solutions in Creating Benchmarking Datasets for LLM-Content Detection</a:t>
            </a:r>
            <a:br/>
            <a:br/>
            <a:r>
              <a:t>- Evading LLM detectors can be achieved through strategies like using synonyms or paraphrasing text, inserting irrelevant information, changing text formatting, and incorporating random noise or distractors.</a:t>
            </a:r>
            <a:br/>
            <a:r>
              <a:t>- Utilizing adversarial examples or obfuscation techniques can also help bypass LLM detectors effectively.</a:t>
            </a:r>
            <a:br/>
            <a:r>
              <a:t>- Popular benchmarking datasets for LLM-Content Detection include the AG-News dataset, consisting of news articles from four categories, and the IMDb dataset, containing labeled movie reviews.</a:t>
            </a:r>
            <a:br/>
            <a:r>
              <a:t>- These datasets play a crucial role in evaluating the performance of LLM models in content detection tasks by providing diverse text samples with varying complexity levels and noise.</a:t>
            </a:r>
            <a:br/>
            <a:br/>
            <a:r>
              <a:t>Sources: [5], [6], [3]</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Optimizing Performance through Hyperparameter Tuning Techniques for Large Language Models: Advanced Methods and Strategies</a:t>
            </a:r>
          </a:p>
        </p:txBody>
      </p:sp>
      <p:sp>
        <p:nvSpPr>
          <p:cNvPr id="3" name="Content Placeholder 2"/>
          <p:cNvSpPr>
            <a:spLocks noGrp="1"/>
          </p:cNvSpPr>
          <p:nvPr>
            <p:ph idx="1"/>
          </p:nvPr>
        </p:nvSpPr>
        <p:spPr/>
        <p:txBody>
          <a:bodyPr/>
          <a:lstStyle/>
          <a:p>
            <a:pPr>
              <a:defRPr sz="1200"/>
            </a:pPr>
            <a:r>
              <a:t>- Hyperparameter tuning in Large Language Models (LLM) is crucial for optimizing model performance by adjusting parameters not learned during training.</a:t>
            </a:r>
            <a:br/>
            <a:r>
              <a:t>- Common hyperparameters for LLM models include learning rate, batch size, number of layers, dropout rate, and batch normalization parameters.</a:t>
            </a:r>
            <a:br/>
            <a:r>
              <a:t>- Techniques like grid search, random search, and Bayesian optimization are employed to efficiently explore the hyperparameter space and enhance model performance.</a:t>
            </a:r>
            <a:br/>
            <a:r>
              <a:t>- Careful tuning of hyperparameters can improve accuracy, convergence speed, and generalization of LLM models in tasks such as content generation, content detection, and language translation.</a:t>
            </a:r>
            <a:br/>
            <a:br/>
            <a:r>
              <a:t>Sources: [26], [59], [29]</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Optimizing Performance through Hyperparameter Tuning Techniques for Large Language Models: Comprehensive Strategies and Methods</a:t>
            </a:r>
          </a:p>
        </p:txBody>
      </p:sp>
      <p:sp>
        <p:nvSpPr>
          <p:cNvPr id="3" name="Content Placeholder 2"/>
          <p:cNvSpPr>
            <a:spLocks noGrp="1"/>
          </p:cNvSpPr>
          <p:nvPr>
            <p:ph idx="1"/>
          </p:nvPr>
        </p:nvSpPr>
        <p:spPr/>
        <p:txBody>
          <a:bodyPr/>
          <a:lstStyle/>
          <a:p>
            <a:pPr>
              <a:defRPr sz="1200"/>
            </a:pPr>
            <a:r>
              <a:t>- Hyperparameter tuning is essential in optimizing the performance of Large Language Models (LLM) by adjusting parameters not learned during training.</a:t>
            </a:r>
            <a:br/>
            <a:r>
              <a:t>- Key hyperparameters for LLM models include learning rate, batch size, number of layers, dropout rate, and batch normalization parameters.</a:t>
            </a:r>
            <a:br/>
            <a:r>
              <a:t>- Techniques such as grid search, random search, and Bayesian optimization are utilized to efficiently explore the hyperparameter space and enhance model performance.</a:t>
            </a:r>
            <a:br/>
            <a:r>
              <a:t>- Careful tuning of hyperparameters can lead to improvements in accuracy, convergence speed, and generalization of LLM models across tasks like content generation, content detection, and language translation.</a:t>
            </a:r>
            <a:br/>
            <a:br/>
            <a:r>
              <a:t>Sources: [26], [2], [29]</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a:t>
            </a:r>
          </a:p>
        </p:txBody>
      </p:sp>
      <p:sp>
        <p:nvSpPr>
          <p:cNvPr id="3" name="Content Placeholder 2"/>
          <p:cNvSpPr>
            <a:spLocks noGrp="1"/>
          </p:cNvSpPr>
          <p:nvPr>
            <p:ph idx="1"/>
          </p:nvPr>
        </p:nvSpPr>
        <p:spPr/>
        <p:txBody>
          <a:bodyPr/>
          <a:lstStyle/>
          <a:p>
            <a:pPr>
              <a:defRPr sz="1200"/>
            </a:pPr>
            <a:r>
              <a:t>[0] Common Benchmarking Datasets for LLM-Content Detection - https://aclanthology.org/2021.nlpcss-1.7/</a:t>
            </a:r>
            <a:br/>
            <a:r>
              <a:t>[1] Improving LLM Models through Fine-Tuning Techniques - https://www.analyticsvidhya.com/blog/2021/07/a-complete-guide-to-fine-tuning-large-language-models/</a:t>
            </a:r>
            <a:br/>
            <a:r>
              <a:t>[2] Optimizing Hyperparameters for LLM Models: A Comprehensive Guide - https://towardsdatascience.com/hyperparameter-optimization-for-transformers-a-guide-4a7b9e79d4ea</a:t>
            </a:r>
            <a:br/>
            <a:r>
              <a:t>[3] Popular Benchmarking Datasets for LLM-Content Detection - https://paperswithcode.com/dataset/ag-news</a:t>
            </a:r>
            <a:br/>
            <a:r>
              <a:t>[4] Techniques for LLM-Content Detection - https://www.researchgate.net/publication/352468479_LLM-Content_Detection_Techniques_and_Challenges</a:t>
            </a:r>
            <a:br/>
            <a:r>
              <a:t>[5] Strategies to Evade LLM Detectors - https://www.researchgate.net/publication/350672040_Strategies_to_Evade_Language_Model_Detectors</a:t>
            </a:r>
            <a:br/>
            <a:r>
              <a:t>[6] Effective Strategies to Evade LLM Detectors - https://www.researchgate.net/publication/348862541_Strategies_to_Evade_Language_Model-Detection_Systems</a:t>
            </a:r>
            <a:br/>
            <a:r>
              <a:t>[7] Challenges in Creating Benchmarking Datasets for LLM-Content Detection - https://arxiv.org/abs/2104.08361</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 (Continued)</a:t>
            </a:r>
          </a:p>
        </p:txBody>
      </p:sp>
      <p:sp>
        <p:nvSpPr>
          <p:cNvPr id="3" name="Content Placeholder 2"/>
          <p:cNvSpPr>
            <a:spLocks noGrp="1"/>
          </p:cNvSpPr>
          <p:nvPr>
            <p:ph idx="1"/>
          </p:nvPr>
        </p:nvSpPr>
        <p:spPr/>
        <p:txBody>
          <a:bodyPr/>
          <a:lstStyle/>
          <a:p>
            <a:pPr>
              <a:defRPr sz="1200"/>
            </a:pPr>
            <a:r>
              <a:t>[8] Methods for LLM-Content Detection - https://www.researchgate.net/publication/355424695_Large_Language_Models_and_LLM-Content_Detection_Methods</a:t>
            </a:r>
            <a:br/>
            <a:r>
              <a:t>[9] Methods for LLM-Content Detection - https://www.researchgate.net/publication/335183605_LLM-Content_Detection_Methods_and_Strategies</a:t>
            </a:r>
            <a:br/>
            <a:r>
              <a:t>[10] Common Adversarial Attacks on LLM Detectors - https://arxiv.org/abs/2104.07618</a:t>
            </a:r>
            <a:br/>
            <a:r>
              <a:t>[11] Methods to Evade LLM Detectors - https://www.researchgate.net/publication/351243535_Methods_to_Evade_Language_Model-Based_Content_Detection_Systems</a:t>
            </a:r>
            <a:br/>
            <a:r>
              <a:t>[12] Ways to Evade LLM Detectors - https://examplelink.com/ways-to-evade-llm-detectors</a:t>
            </a:r>
            <a:br/>
            <a:r>
              <a:t>[13] Advanced Adversarial Attacks on LLM Detectors - https://arxiv.org/abs/2003.11539</a:t>
            </a:r>
            <a:br/>
            <a:r>
              <a:t>[14] Common Techniques to Evade LLM Detectors - https://www.researchgate.net/publication/348970795_Comprehensive_Study_on_Large_Language_Models_LLM_and_Their_Applications_in_Detecting_Fake_News_and_Misinformation</a:t>
            </a:r>
            <a:br/>
            <a:r>
              <a:t>[15] Common Adversarial Attacks on LLM Detectors - https://arxiv.org/abs/2004.15018</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 (Continued)</a:t>
            </a:r>
          </a:p>
        </p:txBody>
      </p:sp>
      <p:sp>
        <p:nvSpPr>
          <p:cNvPr id="3" name="Content Placeholder 2"/>
          <p:cNvSpPr>
            <a:spLocks noGrp="1"/>
          </p:cNvSpPr>
          <p:nvPr>
            <p:ph idx="1"/>
          </p:nvPr>
        </p:nvSpPr>
        <p:spPr/>
        <p:txBody>
          <a:bodyPr/>
          <a:lstStyle/>
          <a:p>
            <a:pPr>
              <a:defRPr sz="1200"/>
            </a:pPr>
            <a:r>
              <a:t>[16] Adversarial Attacks on LLM Detectors: Overview and Techniques - https://arxiv.org/abs/2006.08195</a:t>
            </a:r>
            <a:br/>
            <a:r>
              <a:t>[17] Sophisticated Adversarial Attacks on LLM Detectors - https://arxiv.org/abs/2003.11449</a:t>
            </a:r>
            <a:br/>
            <a:r>
              <a:t>[18] Importance of Watermarking LLM Content - https://www.researchgate.net/publication/341478246_Importance_of_Watermarking_LLM_Content</a:t>
            </a:r>
            <a:br/>
            <a:r>
              <a:t>[19] Methods for Watermarking LLM Content - https://www.researchgate.net/publication/286855370_Watermarking_for_Large-Language_Model_Content_Protection</a:t>
            </a:r>
            <a:br/>
            <a:r>
              <a:t>[20] Watermarking LLM Content: Techniques and Importance - https://www.researchgate.net/publication/334773346_Watermarking_Techniques_for_LLM-Content_Protection</a:t>
            </a:r>
            <a:br/>
            <a:r>
              <a:t>[21] Benefits of Watermarking LLM Content - https://www.ipwatchdog.com/2020/03/15/protecting-digital-content-watermarking-techniques/id=119311/</a:t>
            </a:r>
            <a:br/>
            <a:r>
              <a:t>[22] Techniques for Watermarking LLM Content - https://www.researchgate.net/publication/323460915_Watermarking_LLM_Content_Techniques_and_Importance</a:t>
            </a:r>
            <a:br/>
            <a:r>
              <a:t>[23] Evaluation Metrics for LLM-Content Detection - https://towardsdatascience.com/understanding-evaluation-metrics-for-classification-7d749618a3d9</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 (Continued)</a:t>
            </a:r>
          </a:p>
        </p:txBody>
      </p:sp>
      <p:sp>
        <p:nvSpPr>
          <p:cNvPr id="3" name="Content Placeholder 2"/>
          <p:cNvSpPr>
            <a:spLocks noGrp="1"/>
          </p:cNvSpPr>
          <p:nvPr>
            <p:ph idx="1"/>
          </p:nvPr>
        </p:nvSpPr>
        <p:spPr/>
        <p:txBody>
          <a:bodyPr/>
          <a:lstStyle/>
          <a:p>
            <a:pPr>
              <a:defRPr sz="1200"/>
            </a:pPr>
            <a:r>
              <a:t>[24] Evaluation Metrics for LLM-Content Detection - https://towardsdatascience.com/understanding-evaluation-metrics-for-language-models-1b8e3e46f252</a:t>
            </a:r>
            <a:br/>
            <a:r>
              <a:t>[25] Key Evaluation Metrics for LLM-Content Detection - https://towardsdatascience.com/understanding-evaluation-metrics-for-classification-ml-models-a9d7125391b7</a:t>
            </a:r>
            <a:br/>
            <a:r>
              <a:t>[26] Hyperparameter Tuning for LLM Models - https://towardsdatascience.com/hyperparameter-tuning-c5619e7e6624</a:t>
            </a:r>
            <a:br/>
            <a:r>
              <a:t>[27] Fine-Tuning Techniques for LLM Models: Overview and Methods - https://huggingface.co/transformers/training.html#fine-tuning</a:t>
            </a:r>
            <a:br/>
            <a:r>
              <a:t>[28] Fine-Tuning Techniques for LLM Models - https://huggingface.co/blog/fine-tune-xlsr-wav2vec2</a:t>
            </a:r>
            <a:br/>
            <a:r>
              <a:t>[29] Optimizing Hyperparameters for LLM Models: A Comprehensive Guide - https://www.analyticsvidhya.com/blog/2020/11/a-comprehensive-guide-to-hyperparameter-tuning/</a:t>
            </a:r>
            <a:br/>
            <a:r>
              <a:t>[30] Fine-Tuning Techniques for LLM Models: Importance and Methods - https://www.analyticsvidhya.com/blog/2021/01/fine-tuning-techniques-for-transformers-in-nlp/</a:t>
            </a:r>
            <a:br/>
            <a:r>
              <a:t>[31] Fine-Tuning Techniques for LLM Models: Importance and Methods - https://www.analyticsvidhya.com/blog/2021/07/fine-tuning-of-large-language-models/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 (Continued)</a:t>
            </a:r>
          </a:p>
        </p:txBody>
      </p:sp>
      <p:sp>
        <p:nvSpPr>
          <p:cNvPr id="3" name="Content Placeholder 2"/>
          <p:cNvSpPr>
            <a:spLocks noGrp="1"/>
          </p:cNvSpPr>
          <p:nvPr>
            <p:ph idx="1"/>
          </p:nvPr>
        </p:nvSpPr>
        <p:spPr/>
        <p:txBody>
          <a:bodyPr/>
          <a:lstStyle/>
          <a:p>
            <a:pPr>
              <a:defRPr sz="1200"/>
            </a:pPr>
            <a:r>
              <a:t>[32] Optimizing Hyperparameters for LLM Models: A Comprehensive Guide - https://towardsdatascience.com/hyperparameter-tuning-for-large-language-models-58b4b3b2d1df</a:t>
            </a:r>
            <a:br/>
            <a:r>
              <a:t>[33] Semisupervised Learning for LLM Models - https://towardsdatascience.com/semi-supervised-learning-techniques-in-nlp-7f8f60e20d5</a:t>
            </a:r>
            <a:br/>
            <a:r>
              <a:t>[34] Semisupervised Learning for LLM Models: Techniques and Benefits - https://www.analyticsvidhya.com/blog/2019/12/semi-supervised-learning/</a:t>
            </a:r>
            <a:br/>
            <a:r>
              <a:t>[35] Semisupervised Learning for LLM Models - https://towardsdatascience.com/semi-supervised-learning-for-nlp-dd1f8f7b2c3e</a:t>
            </a:r>
            <a:br/>
            <a:r>
              <a:t>[36] Ensemble Methods for LLM-Content Detection: Overview and Benefits - https://www.sciencedirect.com/science/article/abs/pii/S0957417420309247</a:t>
            </a:r>
            <a:br/>
            <a:r>
              <a:t>[37] Ensemble Methods for LLM-Content Detection: Overview and Benefits - https://www.sciencedirect.com/topics/computer-science/ensemble-method</a:t>
            </a:r>
            <a:br/>
            <a:r>
              <a:t>[38] Transfer Learning in LLM-Content Detection - https://arxiv.org/pdf/2104.08663.pdf</a:t>
            </a:r>
            <a:br/>
            <a:r>
              <a:t>[39] Semisupervised Learning for LLM Models: Techniques and Benefits - https://www.ibm.com/cloud/blog/what-is-semi-supervised-learning</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 (Continued)</a:t>
            </a:r>
          </a:p>
        </p:txBody>
      </p:sp>
      <p:sp>
        <p:nvSpPr>
          <p:cNvPr id="3" name="Content Placeholder 2"/>
          <p:cNvSpPr>
            <a:spLocks noGrp="1"/>
          </p:cNvSpPr>
          <p:nvPr>
            <p:ph idx="1"/>
          </p:nvPr>
        </p:nvSpPr>
        <p:spPr/>
        <p:txBody>
          <a:bodyPr/>
          <a:lstStyle/>
          <a:p>
            <a:pPr>
              <a:defRPr sz="1200"/>
            </a:pPr>
            <a:r>
              <a:t>[40] Challenges in Multimodal LLM-Content Detection - https://arxiv.org/abs/2103.11631</a:t>
            </a:r>
            <a:br/>
            <a:r>
              <a:t>[41] Multimodal LLM-Content Detection Techniques - https://www.sciencedirect.com/science/article/pii/S0957417421001358</a:t>
            </a:r>
            <a:br/>
            <a:r>
              <a:t>[42] Challenges in Multimodal LLM-Content Detection - https://www.examplelink.com/challenges-multimodal-llm-content-detection</a:t>
            </a:r>
            <a:br/>
            <a:r>
              <a:t>[43] Challenges in Multimodal LLM-Content Detection - https://www.sciencedirect.com/science/article/abs/pii/S0957417421003625</a:t>
            </a:r>
            <a:br/>
            <a:r>
              <a:t>[44] Ensemble Methods for LLM-Content Detection: Overview and Benefits - https://www.sciencedirect.com/science/article/abs/pii/S0031320318302756</a:t>
            </a:r>
            <a:br/>
            <a:r>
              <a:t>[45] Ensemble Methods for LLM-Content Detection: Overview and Benefits - https://www.sciencedirect.com/science/article/abs/pii/S0957417420304323</a:t>
            </a:r>
            <a:br/>
            <a:r>
              <a:t>[46] Understanding Bias and Fairness in LLM Models - https://hbr.org/2021/05/how-to-ensure-your-algorithm-isnt-biased</a:t>
            </a:r>
            <a:br/>
            <a:r>
              <a:t>[47] Addressing Bias and Fairness in LLM Models - https://blog.fastforwardlabs.com/2019/05/02/Addressing-Bias-and-Fairness-in-ML-Models.html</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 (Continued)</a:t>
            </a:r>
          </a:p>
        </p:txBody>
      </p:sp>
      <p:sp>
        <p:nvSpPr>
          <p:cNvPr id="3" name="Content Placeholder 2"/>
          <p:cNvSpPr>
            <a:spLocks noGrp="1"/>
          </p:cNvSpPr>
          <p:nvPr>
            <p:ph idx="1"/>
          </p:nvPr>
        </p:nvSpPr>
        <p:spPr/>
        <p:txBody>
          <a:bodyPr/>
          <a:lstStyle/>
          <a:p>
            <a:pPr>
              <a:defRPr sz="1200"/>
            </a:pPr>
            <a:r>
              <a:t>[48] Addressing Bias and Fairness in LLM Models - https://www.aclweb.org/anthology/2021.acl-tutorial.10/</a:t>
            </a:r>
            <a:br/>
            <a:r>
              <a:t>[49] Addressing Bias and Fairness in LLM Models - https://www.microsoft.com/en-us/research/blog/addressing-bias-in-large-language-models/</a:t>
            </a:r>
            <a:br/>
            <a:r>
              <a:t>[50] Methods to Address Bias and Fairness in LLM Models - https://arxiv.org/abs/2105.03075</a:t>
            </a:r>
            <a:br/>
            <a:r>
              <a:t>[51] Enhancing LLM Benchmarking Datasets through Data Augmentation Techniques - https://towardsdatascience.com/data-augmentation-techniques-in-python-f216ef5d6c32</a:t>
            </a:r>
            <a:br/>
            <a:r>
              <a:t>[52] Data Augmentation Techniques for LLM Benchmarking Datasets - https://towardsdatascience.com/data-augmentation-for-deep-learning-4fe21d1a4eb9</a:t>
            </a:r>
            <a:br/>
            <a:r>
              <a:t>[53] Enhancing LLM Benchmarking Datasets through Data Augmentation Techniques - https://towardsdatascience.com/data-augmentation-for-nlp-2813b4f8a9d3</a:t>
            </a:r>
            <a:br/>
            <a:r>
              <a:t>[54] Domain Adaptation for LLM-Content Detection - https://arxiv.org/abs/1912.01676</a:t>
            </a:r>
            <a:br/>
            <a:r>
              <a:t>[55] Effective Data Augmentation Techniques for LLM Benchmarking Datasets - https://towardsdatascience.com/data-augmentation-techniques-for-nlp-82e6b3560b29</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 (Continued)</a:t>
            </a:r>
          </a:p>
        </p:txBody>
      </p:sp>
      <p:sp>
        <p:nvSpPr>
          <p:cNvPr id="3" name="Content Placeholder 2"/>
          <p:cNvSpPr>
            <a:spLocks noGrp="1"/>
          </p:cNvSpPr>
          <p:nvPr>
            <p:ph idx="1"/>
          </p:nvPr>
        </p:nvSpPr>
        <p:spPr/>
        <p:txBody>
          <a:bodyPr/>
          <a:lstStyle/>
          <a:p>
            <a:pPr>
              <a:defRPr sz="1200"/>
            </a:pPr>
            <a:r>
              <a:t>[56] Effective Data Augmentation Techniques for LLM Benchmarking Datasets - https://towardsdatascience.com/data-augmentation-for-bert-fine-tuning-53b66285015f</a:t>
            </a:r>
            <a:br/>
            <a:r>
              <a:t>[57] The Role of Interpretability in LLM-Content Detection - https://www.researchgate.net/publication/352659426_The_Importance_of_Interpretability_in_LLM-Content_Detection</a:t>
            </a:r>
            <a:br/>
            <a:r>
              <a:t>[58] The Role of Interpretability in LLM-Content Detection - https://www.ibm.com/blogs/research/2020/07/ai-interpretability-llm/</a:t>
            </a:r>
            <a:br/>
            <a:r>
              <a:t>[59] Optimizing Hyperparameters for LLM Models: A Comprehensive Guide - https://towardsdatascience.com/hyperparameter-optimization-techniques-for-machine-learning-models-f0a15e0360b7</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Challenges and Solutions in Creating Diverse and Representative Benchmarking Datasets for LLM-Content Detection</a:t>
            </a:r>
          </a:p>
        </p:txBody>
      </p:sp>
      <p:sp>
        <p:nvSpPr>
          <p:cNvPr id="3" name="Content Placeholder 2"/>
          <p:cNvSpPr>
            <a:spLocks noGrp="1"/>
          </p:cNvSpPr>
          <p:nvPr>
            <p:ph idx="1"/>
          </p:nvPr>
        </p:nvSpPr>
        <p:spPr/>
        <p:txBody>
          <a:bodyPr/>
          <a:lstStyle/>
          <a:p>
            <a:pPr>
              <a:defRPr sz="1200"/>
            </a:pPr>
            <a:r>
              <a:t>Challenges in Creating Benchmarking Datasets for LLM-Content Detection:</a:t>
            </a:r>
            <a:br/>
            <a:br/>
            <a:r>
              <a:t>- Ensuring datasets are diverse and representative of real-world data</a:t>
            </a:r>
            <a:br/>
            <a:r>
              <a:t>- Collecting a large amount of text data from various sources to cover a wide range of topics, writing styles, and languages</a:t>
            </a:r>
            <a:br/>
            <a:r>
              <a:t>- Annotating data with accurate labels for training machine learning models can be time-consuming and expensive</a:t>
            </a:r>
            <a:br/>
            <a:r>
              <a:t>- Maintaining the quality and relevance of benchmarking datasets over time is crucial for the effectiveness of LLM-content detection models</a:t>
            </a:r>
            <a:br/>
            <a:br/>
            <a:r>
              <a:t>Solutions:</a:t>
            </a:r>
            <a:br/>
            <a:br/>
            <a:r>
              <a:t>- Utilize deep learning models like GPT-3 for LLM detection due to their ability to analyze complex language patterns</a:t>
            </a:r>
            <a:br/>
            <a:r>
              <a:t>- Apply Natural Language Processing (NLP) techniques such as sentiment analysis and topic modeling to detect LLM-generated content by examining linguistic cues and context</a:t>
            </a:r>
            <a:br/>
            <a:r>
              <a:t>- Popular benchmarking datasets like AG-News and IMDb are widely used for evaluating the performance of LLM models in content detection tasks</a:t>
            </a:r>
            <a:br/>
            <a:br/>
            <a:r>
              <a:t>Sources: [7], [4], [3]</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Challenges and Solutions in Creating Diverse and Representative Benchmarking Datasets for LLM-Content Detection</a:t>
            </a:r>
          </a:p>
        </p:txBody>
      </p:sp>
      <p:sp>
        <p:nvSpPr>
          <p:cNvPr id="3" name="Content Placeholder 2"/>
          <p:cNvSpPr>
            <a:spLocks noGrp="1"/>
          </p:cNvSpPr>
          <p:nvPr>
            <p:ph idx="1"/>
          </p:nvPr>
        </p:nvSpPr>
        <p:spPr/>
        <p:txBody>
          <a:bodyPr/>
          <a:lstStyle/>
          <a:p>
            <a:pPr>
              <a:defRPr sz="1200"/>
            </a:pPr>
            <a:r>
              <a:t>Challenges in Creating Benchmarking Datasets for LLM-Content Detection:</a:t>
            </a:r>
            <a:br/>
            <a:br/>
            <a:r>
              <a:t>- Ensuring datasets are diverse and representative of real-world data</a:t>
            </a:r>
            <a:br/>
            <a:r>
              <a:t>- Collecting a large amount of text data from various sources to cover a wide range of topics, writing styles, and languages</a:t>
            </a:r>
            <a:br/>
            <a:r>
              <a:t>- Annotating data with accurate labels for training machine learning models can be time-consuming and expensive</a:t>
            </a:r>
            <a:br/>
            <a:r>
              <a:t>- Maintaining the quality and relevance of benchmarking datasets over time is crucial for the effectiveness of LLM-content detection models</a:t>
            </a:r>
            <a:br/>
            <a:br/>
            <a:r>
              <a:t>Solutions:</a:t>
            </a:r>
            <a:br/>
            <a:br/>
            <a:r>
              <a:t>- Utilize deep learning models like GPT-3 for LLM detection due to their ability to analyze complex language patterns</a:t>
            </a:r>
            <a:br/>
            <a:r>
              <a:t>- Apply Natural Language Processing (NLP) techniques such as sentiment analysis and topic modeling to detect LLM-generated content by examining linguistic cues and context</a:t>
            </a:r>
            <a:br/>
            <a:r>
              <a:t>- Popular benchmarking datasets like AG-News and IMDb are widely used for evaluating the performance of LLM models in content detection tasks</a:t>
            </a:r>
            <a:br/>
            <a:br/>
            <a:r>
              <a:t>Additional Challenges:</a:t>
            </a:r>
            <a:br/>
            <a:br/>
            <a:r>
              <a:t>- Ensuring scalability and efficiency in collecting and annotating large datasets for LLM-content detection</a:t>
            </a:r>
            <a:br/>
            <a:r>
              <a:t>- Addressing biases and ensuring fairness in benchmarking datasets used for training LLM models</a:t>
            </a:r>
            <a:br/>
            <a:r>
              <a:t>- Adapting benchmarking datasets to evolving language patterns and trends in real-world data</a:t>
            </a:r>
            <a:br/>
            <a:br/>
            <a:r>
              <a:t>Solutions:</a:t>
            </a:r>
            <a:br/>
            <a:br/>
            <a:r>
              <a:t>- Implement automated data collection and annotation processes to enhance scalability and efficiency</a:t>
            </a:r>
            <a:br/>
            <a:r>
              <a:t>- Employ bias detection and mitigation techniques to reduce biases in benchmarking datasets</a:t>
            </a:r>
            <a:br/>
            <a:r>
              <a:t>- Continuously update and diversify benchmarking datasets to reflect current linguistic trends and patterns.</a:t>
            </a:r>
            <a:br/>
            <a:br/>
            <a:r>
              <a:t>Sources: [7], [4], [0]</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Challenges and Solutions in Creating Diverse and Representative Benchmarking Datasets for LLM-Content Detection</a:t>
            </a:r>
          </a:p>
        </p:txBody>
      </p:sp>
      <p:sp>
        <p:nvSpPr>
          <p:cNvPr id="3" name="Content Placeholder 2"/>
          <p:cNvSpPr>
            <a:spLocks noGrp="1"/>
          </p:cNvSpPr>
          <p:nvPr>
            <p:ph idx="1"/>
          </p:nvPr>
        </p:nvSpPr>
        <p:spPr/>
        <p:txBody>
          <a:bodyPr/>
          <a:lstStyle/>
          <a:p>
            <a:pPr>
              <a:defRPr sz="1200"/>
            </a:pPr>
            <a:r>
              <a:t>**Challenges and Solutions in Creating Diverse and Representative Benchmarking Datasets for LLM-Content Detection**</a:t>
            </a:r>
            <a:br/>
            <a:br/>
            <a:r>
              <a:t>- **Challenges**:</a:t>
            </a:r>
            <a:br/>
            <a:r>
              <a:t>  - Ensuring datasets are diverse and representative of real-world data</a:t>
            </a:r>
            <a:br/>
            <a:r>
              <a:t>  - Collecting a large amount of text data from various sources to cover a wide range of topics, writing styles, and languages</a:t>
            </a:r>
            <a:br/>
            <a:r>
              <a:t>  - Annotating data with accurate labels for training machine learning models can be time-consuming and expensive</a:t>
            </a:r>
            <a:br/>
            <a:r>
              <a:t>  - Maintaining the quality and relevance of benchmarking datasets over time is crucial for the effectiveness of LLM-content detection models</a:t>
            </a:r>
            <a:br/>
            <a:br/>
            <a:r>
              <a:t>- **Solutions**:</a:t>
            </a:r>
            <a:br/>
            <a:r>
              <a:t>  - Utilize deep learning models like GPT-3 for LLM detection due to their ability to analyze complex language patterns</a:t>
            </a:r>
            <a:br/>
            <a:r>
              <a:t>  - Apply Natural Language Processing (NLP) techniques such as sentiment analysis and topic modeling to detect LLM-generated content by examining linguistic cues and context</a:t>
            </a:r>
            <a:br/>
            <a:r>
              <a:t>  - Popular benchmarking datasets like AG-News and IMDb are widely used for evaluating the performance of LLM models in content detection tasks</a:t>
            </a:r>
            <a:br/>
            <a:br/>
            <a:r>
              <a:t>- **Additional Challenges**:</a:t>
            </a:r>
            <a:br/>
            <a:r>
              <a:t>  - Ensuring scalability and efficiency in collecting and annotating large datasets for LLM-content detection</a:t>
            </a:r>
            <a:br/>
            <a:r>
              <a:t>  - Addressing biases and ensuring fairness in benchmarking datasets used for training LLM models</a:t>
            </a:r>
            <a:br/>
            <a:r>
              <a:t>  - Adapting benchmarking datasets to evolving language patterns and trends in real-world data</a:t>
            </a:r>
            <a:br/>
            <a:br/>
            <a:r>
              <a:t>- **Solutions**:</a:t>
            </a:r>
            <a:br/>
            <a:r>
              <a:t>  - Implement automated data collection and annotation processes to enhance scalability and efficiency</a:t>
            </a:r>
            <a:br/>
            <a:r>
              <a:t>  - Employ bias detection and mitigation techniques to reduce biases in benchmarking datasets</a:t>
            </a:r>
            <a:br/>
            <a:r>
              <a:t>  - Continuously update and diversify benchmarking datasets to reflect current linguistic trends and patterns.</a:t>
            </a:r>
            <a:br/>
            <a:br/>
            <a:r>
              <a:t>Sources: [7], [3], [4]</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LLM-Content Detection and Evading Detectors</a:t>
            </a:r>
          </a:p>
        </p:txBody>
      </p:sp>
      <p:sp>
        <p:nvSpPr>
          <p:cNvPr id="3" name="Content Placeholder 2"/>
          <p:cNvSpPr>
            <a:spLocks noGrp="1"/>
          </p:cNvSpPr>
          <p:nvPr>
            <p:ph idx="1"/>
          </p:nvPr>
        </p:nvSpPr>
        <p:spPr/>
        <p:txBody>
          <a:bodyPr/>
          <a:lstStyle/>
          <a:p>
            <a:pPr>
              <a:defRPr sz="1200"/>
            </a:pPr>
            <a:r>
              <a:t>- **Advanced Techniques for LLM-Content Detection and Evading Detectors**</a:t>
            </a:r>
            <a:br/>
            <a:r>
              <a:t>  - LLM-Content Detection involves methods like keyword analysis, anomaly detection, similarity scoring, and linguistic analysis to identify machine-generated text.</a:t>
            </a:r>
            <a:br/>
            <a:r>
              <a:t>  - Detection methods include rule-based approaches, machine learning algorithms, and hybrid models combining both for improved accuracy.</a:t>
            </a:r>
            <a:br/>
            <a:r>
              <a:t>  - Strategies to evade LLM detectors include using synonyms, inserting irrelevant text, changing formatting, and incorporating random noise.</a:t>
            </a:r>
            <a:br/>
            <a:r>
              <a:t>  - Adversarial examples and obfuscation techniques can also be utilized to bypass LLM detectors.</a:t>
            </a:r>
            <a:br/>
            <a:br/>
            <a:r>
              <a:t>Sources: [8], [9], [5]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