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
            </a:r>
          </a:p>
          <a:p/>
          <a:p>
            <a:r>
              <a:t>Detecting and Protecting Against LLM Content Manipulation</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Training Datasets for LLM-content Generation Models: Detailed Analysis</a:t>
            </a:r>
          </a:p>
        </p:txBody>
      </p:sp>
      <p:sp>
        <p:nvSpPr>
          <p:cNvPr id="3" name="Content Placeholder 2"/>
          <p:cNvSpPr>
            <a:spLocks noGrp="1"/>
          </p:cNvSpPr>
          <p:nvPr>
            <p:ph idx="1"/>
          </p:nvPr>
        </p:nvSpPr>
        <p:spPr/>
        <p:txBody>
          <a:bodyPr/>
          <a:lstStyle/>
          <a:p>
            <a:pPr>
              <a:defRPr sz="1200"/>
            </a:pPr>
            <a:r>
              <a:t>- Challenges in LLM-content generation models stem from the selection and utilization of training datasets.</a:t>
            </a:r>
            <a:br/>
            <a:r>
              <a:t>- Training datasets such as the OpenAI WebText dataset and the BookCorpus dataset are commonly used for LLM-content generation models.</a:t>
            </a:r>
            <a:br/>
            <a:r>
              <a:t>- The WebText dataset offers diverse and real-world language examples from various websites to enhance the training of LLMs.</a:t>
            </a:r>
            <a:br/>
            <a:r>
              <a:t>- The BookCorpus dataset provides text from a wide array of books, aiding LLMs in learning from literary sources and improving language understanding.</a:t>
            </a:r>
            <a:br/>
            <a:r>
              <a:t>- Specialized datasets like the Common Crawl dataset offer a vast collection of web data for training LLMs on a larger scale.</a:t>
            </a:r>
            <a:br/>
            <a:r>
              <a:t>- Ethical considerations in choosing training datasets for LLMs involve ensuring representation of diverse voices and perspectives to mitigate bias and promote fairness in content generation.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and Techniques for Detecting LLM-Generated Content</a:t>
            </a:r>
          </a:p>
        </p:txBody>
      </p:sp>
      <p:sp>
        <p:nvSpPr>
          <p:cNvPr id="3" name="Content Placeholder 2"/>
          <p:cNvSpPr>
            <a:spLocks noGrp="1"/>
          </p:cNvSpPr>
          <p:nvPr>
            <p:ph idx="1"/>
          </p:nvPr>
        </p:nvSpPr>
        <p:spPr/>
        <p:txBody>
          <a:bodyPr/>
          <a:lstStyle/>
          <a:p>
            <a:pPr>
              <a:defRPr sz="1200"/>
            </a:pPr>
            <a:r>
              <a:t>Methods and Techniques for Detecting LLM-Generated Content</a:t>
            </a:r>
            <a:br/>
            <a:br/>
            <a:r>
              <a:t>LLM-content detection involves the use of various methods, techniques, and algorithms to identify and flag content generated by large language models. Common approaches include analyzing language patterns, detecting inconsistencies, and utilizing machine learning models trained on known LLM-generated content. Some techniques focus on identifying specific characteristics unique to LLM-generated text, such as unnatural fluency or lack of coherence. </a:t>
            </a:r>
            <a:br/>
            <a:br/>
            <a:r>
              <a:t>Detection methods may also involve examining the source of the content, including checking for plagiarism or comparing the text to known LLM-generated datasets like OpenAI WebText and BookCorpus. Additionally, researchers have developed tools that can analyze the distribution of vocabulary and syntax in text to determine if it aligns with patterns typical of LLM-generated content. </a:t>
            </a:r>
            <a:br/>
            <a:br/>
            <a:r>
              <a:t>It is essential to continually refine and update detection methods as LLM technology advances and evolves to ensure effective identification of generated content. Ethical considerations must also be taken into account to maintain fairness and reduce bias in LLM-content detection processes.</a:t>
            </a:r>
            <a:br/>
            <a:br/>
            <a:r>
              <a:t>Sources: [0]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and Techniques for LLM-Content Detection: Analyzing Language Patterns, Detecting Inconsistencies, and Utilizing Machine Learning Models</a:t>
            </a:r>
          </a:p>
        </p:txBody>
      </p:sp>
      <p:sp>
        <p:nvSpPr>
          <p:cNvPr id="3" name="Content Placeholder 2"/>
          <p:cNvSpPr>
            <a:spLocks noGrp="1"/>
          </p:cNvSpPr>
          <p:nvPr>
            <p:ph idx="1"/>
          </p:nvPr>
        </p:nvSpPr>
        <p:spPr/>
        <p:txBody>
          <a:bodyPr/>
          <a:lstStyle/>
          <a:p>
            <a:pPr>
              <a:defRPr sz="1200"/>
            </a:pPr>
            <a:r>
              <a:t>- Analyzing Language Patterns: One method for detecting LLM-generated content involves analyzing language patterns to identify unique characteristics that may indicate the text was generated by a large language model. This can include looking for unnatural fluency, lack of coherence, or other inconsistencies in the language used.</a:t>
            </a:r>
            <a:br/>
            <a:br/>
            <a:r>
              <a:t>- Detecting Inconsistencies: Another approach to LLM-content detection is through detecting inconsistencies within the text. This can involve looking for inconsistencies in style, tone, or topic transitions that may be indicative of text generated by an LLM.</a:t>
            </a:r>
            <a:br/>
            <a:br/>
            <a:r>
              <a:t>- Utilizing Machine Learning Models: Machine learning models trained on known LLM-generated content can be utilized to detect and flag new instances of LLM-generated text. These models can learn to recognize patterns and characteristics specific to LLM-generated content, enhancing the detection process.</a:t>
            </a:r>
            <a:br/>
            <a:br/>
            <a:r>
              <a:t>- Refinement and Updates: It is crucial to continually refine and update detection methods as LLM technology advances and evolves. This ensures that detection techniques remain effective in identifying generated content and adapting to new advancements in LLM technology.</a:t>
            </a:r>
            <a:br/>
            <a:br/>
            <a:r>
              <a:t>- Ethical Considerations: Ethical considerations must be taken into account in LLM-content detection processes to maintain fairness and reduce bias. It is essential to ensure that detection methods are applied in a way that upholds ethical standards and does not unfairly target certain types of content.</a:t>
            </a:r>
            <a:br/>
            <a:br/>
            <a:r>
              <a:t>Sources: [0]</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and Techniques for LLM-Content Detection: Analyzing Language Patterns, Detecting Inconsistencies, and Utilizing Machine Learning Models</a:t>
            </a:r>
          </a:p>
        </p:txBody>
      </p:sp>
      <p:sp>
        <p:nvSpPr>
          <p:cNvPr id="3" name="Content Placeholder 2"/>
          <p:cNvSpPr>
            <a:spLocks noGrp="1"/>
          </p:cNvSpPr>
          <p:nvPr>
            <p:ph idx="1"/>
          </p:nvPr>
        </p:nvSpPr>
        <p:spPr/>
        <p:txBody>
          <a:bodyPr/>
          <a:lstStyle/>
          <a:p>
            <a:pPr>
              <a:defRPr sz="1200"/>
            </a:pPr>
            <a:r>
              <a:t>- Analyzing Language Patterns: One method for detecting LLM-generated content involves analyzing language patterns to identify unique characteristics that may indicate the text was generated by a large language model. This can include looking for unnatural fluency, lack of coherence, or other inconsistencies in the language used.</a:t>
            </a:r>
            <a:br/>
            <a:br/>
            <a:r>
              <a:t>- Detecting Inconsistencies: Another approach to LLM-content detection is through detecting inconsistencies within the text. This can involve looking for inconsistencies in style, tone, or topic transitions that may be indicative of text generated by an LLM.</a:t>
            </a:r>
            <a:br/>
            <a:br/>
            <a:r>
              <a:t>- Utilizing Machine Learning Models: Machine learning models trained on known LLM-generated content can be utilized to detect and flag new instances of LLM-generated text. These models can learn to recognize patterns and characteristics specific to LLM-generated content, enhancing the detection process.</a:t>
            </a:r>
            <a:br/>
            <a:br/>
            <a:r>
              <a:t>Sources: [0]</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and Techniques for LLM-Content Detection: Analyzing Language Patterns, Detecting Inconsistencies, and Utilizing Machine Learning Models</a:t>
            </a:r>
          </a:p>
        </p:txBody>
      </p:sp>
      <p:sp>
        <p:nvSpPr>
          <p:cNvPr id="3" name="Content Placeholder 2"/>
          <p:cNvSpPr>
            <a:spLocks noGrp="1"/>
          </p:cNvSpPr>
          <p:nvPr>
            <p:ph idx="1"/>
          </p:nvPr>
        </p:nvSpPr>
        <p:spPr/>
        <p:txBody>
          <a:bodyPr/>
          <a:lstStyle/>
          <a:p>
            <a:pPr>
              <a:defRPr sz="1200"/>
            </a:pPr>
            <a:r>
              <a:t>- Analyzing Language Patterns: </a:t>
            </a:r>
            <a:br/>
            <a:r>
              <a:t>  - Identify unique characteristics such as unnatural fluency and lack of coherence</a:t>
            </a:r>
            <a:br/>
            <a:r>
              <a:t>  - Look for inconsistencies in language usage that may indicate LLM-generated content</a:t>
            </a:r>
            <a:br/>
            <a:br/>
            <a:r>
              <a:t>- Detecting Inconsistencies: </a:t>
            </a:r>
            <a:br/>
            <a:r>
              <a:t>  - Search for inconsistencies in style, tone, and topic transitions</a:t>
            </a:r>
            <a:br/>
            <a:r>
              <a:t>  - Inconsistencies could be a sign of content generated by a large language model</a:t>
            </a:r>
            <a:br/>
            <a:br/>
            <a:r>
              <a:t>- Utilizing Machine Learning Models: </a:t>
            </a:r>
            <a:br/>
            <a:r>
              <a:t>  - Train models on known LLM-generated content</a:t>
            </a:r>
            <a:br/>
            <a:r>
              <a:t>  - Models can learn to recognize specific patterns and characteristics of LLM-generated text</a:t>
            </a:r>
            <a:br/>
            <a:br/>
            <a:r>
              <a:t>Sources: [0]</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and Techniques for LLM-Content Detection: Analyzing Language Patterns, Detecting Inconsistencies, and Utilizing Machine Learning Models</a:t>
            </a:r>
          </a:p>
        </p:txBody>
      </p:sp>
      <p:sp>
        <p:nvSpPr>
          <p:cNvPr id="3" name="Content Placeholder 2"/>
          <p:cNvSpPr>
            <a:spLocks noGrp="1"/>
          </p:cNvSpPr>
          <p:nvPr>
            <p:ph idx="1"/>
          </p:nvPr>
        </p:nvSpPr>
        <p:spPr/>
        <p:txBody>
          <a:bodyPr/>
          <a:lstStyle/>
          <a:p>
            <a:pPr>
              <a:defRPr sz="1200"/>
            </a:pPr>
            <a:r>
              <a:t>Methods and Techniques for LLM-Content Detection: Analyzing Language Patterns, Detecting Inconsistencies, and Utilizing Machine Learning Models</a:t>
            </a:r>
            <a:br/>
            <a:br/>
            <a:r>
              <a:t>- Analyzing Language Patterns:</a:t>
            </a:r>
            <a:br/>
            <a:r>
              <a:t>   - Identify specific characteristics unique to LLM-generated text, such as unnatural fluency and lack of coherence</a:t>
            </a:r>
            <a:br/>
            <a:r>
              <a:t>   - Look for inconsistencies in language usage that may indicate content generated by large language models</a:t>
            </a:r>
            <a:br/>
            <a:br/>
            <a:r>
              <a:t>- Detecting Inconsistencies:</a:t>
            </a:r>
            <a:br/>
            <a:r>
              <a:t>   - Search for inconsistencies in style, tone, and topic transitions</a:t>
            </a:r>
            <a:br/>
            <a:r>
              <a:t>   - Inconsistencies could be a sign of content produced by a large language model</a:t>
            </a:r>
            <a:br/>
            <a:br/>
            <a:r>
              <a:t>- Utilizing Machine Learning Models:</a:t>
            </a:r>
            <a:br/>
            <a:r>
              <a:t>   - Train models on known LLM-generated content to recognize specific patterns and characteristics</a:t>
            </a:r>
            <a:br/>
            <a:r>
              <a:t>   - Models can be trained to identify key features of LLM-generated text, aiding in the detection process.</a:t>
            </a:r>
            <a:br/>
            <a:br/>
            <a:r>
              <a:t>Sources: [0]</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in Detecting LLM-Generated Content: Adversarial Attacks and Evasion Techniques</a:t>
            </a:r>
          </a:p>
        </p:txBody>
      </p:sp>
      <p:sp>
        <p:nvSpPr>
          <p:cNvPr id="3" name="Content Placeholder 2"/>
          <p:cNvSpPr>
            <a:spLocks noGrp="1"/>
          </p:cNvSpPr>
          <p:nvPr>
            <p:ph idx="1"/>
          </p:nvPr>
        </p:nvSpPr>
        <p:spPr/>
        <p:txBody>
          <a:bodyPr/>
          <a:lstStyle/>
          <a:p>
            <a:pPr>
              <a:defRPr sz="1200"/>
            </a:pPr>
            <a:r>
              <a:t>- Adversarial attacks on LLM detectors pose a significant challenge in detecting LLM-generated content.</a:t>
            </a:r>
            <a:br/>
            <a:r>
              <a:t>- Attackers can manipulate LLM-generated text to evade detection by embedding subtle changes that alter the meaning without significantly impacting the overall coherence.</a:t>
            </a:r>
            <a:br/>
            <a:r>
              <a:t>- Evasion techniques such as synonym replacement, word rearrangement, and punctuation modifications can be used to trick detectors into classifying the content as authentic.</a:t>
            </a:r>
            <a:br/>
            <a:r>
              <a:t>- Adversarial attacks highlight the need for robust detection mechanisms that can distinguish between genuine and manipulated LLM-generated text.</a:t>
            </a:r>
            <a:br/>
            <a:r>
              <a:t>- Content creators must stay vigilant and continuously update detection algorithms to stay ahead of evolving evasion techniques.</a:t>
            </a:r>
            <a:br/>
            <a:br/>
            <a:r>
              <a:t>Sources: [1]</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Strategies for Evading LLM Content Detectors</a:t>
            </a:r>
          </a:p>
        </p:txBody>
      </p:sp>
      <p:sp>
        <p:nvSpPr>
          <p:cNvPr id="3" name="Content Placeholder 2"/>
          <p:cNvSpPr>
            <a:spLocks noGrp="1"/>
          </p:cNvSpPr>
          <p:nvPr>
            <p:ph idx="1"/>
          </p:nvPr>
        </p:nvSpPr>
        <p:spPr/>
        <p:txBody>
          <a:bodyPr/>
          <a:lstStyle/>
          <a:p>
            <a:pPr>
              <a:defRPr sz="1200"/>
            </a:pPr>
            <a:r>
              <a:t>- Strategies for Evading LLM Content Detectors:</a:t>
            </a:r>
            <a:br/>
            <a:r>
              <a:t>  - Adversarial attacks on LLM detectors present a formidable challenge in detecting LLM-generated content.</a:t>
            </a:r>
            <a:br/>
            <a:r>
              <a:t>  - Attackers employ tactics like synonym replacement, word rearrangement, and punctuation modifications to outsmart detectors by subtly altering the text's meaning while maintaining coherence.</a:t>
            </a:r>
            <a:br/>
            <a:r>
              <a:t>  - Evasion techniques can deceive detectors into misclassifying manipulated LLM-generated content as authentic, underscoring the necessity for robust detection mechanisms.</a:t>
            </a:r>
            <a:br/>
            <a:r>
              <a:t>  - To combat evolving evasion techniques, content creators must proactively update detection algorithms to effectively distinguish between genuine and manipulated LLM-generated text.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in Detecting LLM-Generated Content: Adversarial Attacks and Evasion Techniques</a:t>
            </a:r>
          </a:p>
        </p:txBody>
      </p:sp>
      <p:sp>
        <p:nvSpPr>
          <p:cNvPr id="3" name="Content Placeholder 2"/>
          <p:cNvSpPr>
            <a:spLocks noGrp="1"/>
          </p:cNvSpPr>
          <p:nvPr>
            <p:ph idx="1"/>
          </p:nvPr>
        </p:nvSpPr>
        <p:spPr/>
        <p:txBody>
          <a:bodyPr/>
          <a:lstStyle/>
          <a:p>
            <a:pPr>
              <a:defRPr sz="1200"/>
            </a:pPr>
            <a:r>
              <a:t>- Challenges in Detecting LLM-Generated Content: Adversarial Attacks and Evasion Techniques</a:t>
            </a:r>
            <a:br/>
            <a:r>
              <a:t>  - Strategies for evading LLM detectors include adding noise to text, using synonyms or paraphrases, altering text structure, and inserting random or irrelevant information.</a:t>
            </a:r>
            <a:br/>
            <a:r>
              <a:t>  - These techniques make it difficult for LLM detectors to accurately identify machine-generated content.</a:t>
            </a:r>
            <a:br/>
            <a:r>
              <a:t>  - Adversarial attacks on LLM detectors involve tactics like synonym replacement, word rearrangement, and punctuation modifications to subtly alter text meaning while maintaining coherence.</a:t>
            </a:r>
            <a:br/>
            <a:r>
              <a:t>  - Evasion techniques can deceive detectors into misclassifying manipulated LLM-generated content as authentic, highlighting the need for robust detection mechanisms.</a:t>
            </a:r>
            <a:br/>
            <a:r>
              <a:t>  - Content creators must continuously update detection algorithms to effectively differentiate between genuine and manipulated LLM-generated text to combat evolving evasion techniques.</a:t>
            </a:r>
            <a:br/>
            <a:br/>
            <a:r>
              <a:t>Sources: [2]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Evaluating the Effectiveness of Current LLM Detection Methods</a:t>
            </a:r>
          </a:p>
        </p:txBody>
      </p:sp>
      <p:sp>
        <p:nvSpPr>
          <p:cNvPr id="3" name="Content Placeholder 2"/>
          <p:cNvSpPr>
            <a:spLocks noGrp="1"/>
          </p:cNvSpPr>
          <p:nvPr>
            <p:ph idx="1"/>
          </p:nvPr>
        </p:nvSpPr>
        <p:spPr/>
        <p:txBody>
          <a:bodyPr/>
          <a:lstStyle/>
          <a:p>
            <a:pPr>
              <a:defRPr sz="1200"/>
            </a:pPr>
            <a:r>
              <a:t>- Evaluating the Effectiveness of Current LLM Detection Methods</a:t>
            </a:r>
            <a:br/>
            <a:r>
              <a:t>  - There are various strategies that can be utilized to evade LLM detectors, including adding noise to the text, using synonyms or paraphrases, altering the structure of the text, and inserting random or irrelevant information.</a:t>
            </a:r>
            <a:br/>
            <a:r>
              <a:t>  - These evasion techniques pose challenges for LLM detectors in accurately identifying machine-generated content.</a:t>
            </a:r>
            <a:br/>
            <a:r>
              <a:t>  - Adversarial attacks on LLM detectors involve tactics like synonym replacement, word rearrangement, and punctuation modifications to subtly alter text meaning while maintaining coherence.</a:t>
            </a:r>
            <a:br/>
            <a:r>
              <a:t>  - Evasion techniques can deceive detectors into misclassifying manipulated LLM-generated content as authentic, emphasizing the necessity for robust detection mechanisms.</a:t>
            </a:r>
            <a:br/>
            <a:r>
              <a:t>  - Content creators must continuously update detection algorithms to effectively differentiate between genuine and manipulated LLM-generated text to counter evolving evasion techniques.</a:t>
            </a:r>
            <a:br/>
            <a:br/>
            <a:r>
              <a:t>Sources: [2]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Introduction to LLM-content benchmarking datasets</a:t>
            </a:r>
          </a:p>
        </p:txBody>
      </p:sp>
      <p:sp>
        <p:nvSpPr>
          <p:cNvPr id="3" name="Content Placeholder 2"/>
          <p:cNvSpPr>
            <a:spLocks noGrp="1"/>
          </p:cNvSpPr>
          <p:nvPr>
            <p:ph idx="1"/>
          </p:nvPr>
        </p:nvSpPr>
        <p:spPr/>
        <p:txBody>
          <a:bodyPr/>
          <a:lstStyle/>
          <a:p>
            <a:pPr>
              <a:defRPr sz="2400"/>
            </a:pPr>
            <a:r>
              <a:t>- Definition of benchmarking datasets in the context of LLM-content generation</a:t>
            </a:r>
            <a:br/>
            <a:r>
              <a:t>- Importance of benchmarking datasets for evaluating the performance of LLM models</a:t>
            </a:r>
            <a:br/>
            <a:r>
              <a:t>- Overview of existing benchmarking datasets used in LLM research</a:t>
            </a:r>
            <a:br/>
            <a:r>
              <a:t>- Considerations for selecting appropriate benchmarking datasets for evaluating LLM-content generation algorithms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Security with Watermarking Techniques for Large-Language-Model-Generated Content</a:t>
            </a:r>
          </a:p>
        </p:txBody>
      </p:sp>
      <p:sp>
        <p:nvSpPr>
          <p:cNvPr id="3" name="Content Placeholder 2"/>
          <p:cNvSpPr>
            <a:spLocks noGrp="1"/>
          </p:cNvSpPr>
          <p:nvPr>
            <p:ph idx="1"/>
          </p:nvPr>
        </p:nvSpPr>
        <p:spPr/>
        <p:txBody>
          <a:bodyPr/>
          <a:lstStyle/>
          <a:p>
            <a:pPr>
              <a:defRPr sz="1200"/>
            </a:pPr>
            <a:r>
              <a:t>- Techniques for detecting LLM content</a:t>
            </a:r>
            <a:br/>
            <a:r>
              <a:t>  - Watermarking LLM content involves embedding hidden information within the generated text to protect against plagiarism and unauthorized use.</a:t>
            </a:r>
            <a:br/>
            <a:r>
              <a:t>  - Various techniques such as digital signatures, steganography, and robust watermarking algorithms are utilized to ensure the integrity and authenticity of the content.</a:t>
            </a:r>
            <a:br/>
            <a:r>
              <a:t>  - By applying these watermarking techniques, content creators can safeguard their intellectual property and track the distribution of their LLM-generated text.</a:t>
            </a:r>
            <a:br/>
            <a:br/>
            <a:r>
              <a:t>Sources: [1]</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Techniques for Detecting LLM-Generated Content: Overcoming Evasion Strategies</a:t>
            </a:r>
          </a:p>
        </p:txBody>
      </p:sp>
      <p:sp>
        <p:nvSpPr>
          <p:cNvPr id="3" name="Content Placeholder 2"/>
          <p:cNvSpPr>
            <a:spLocks noGrp="1"/>
          </p:cNvSpPr>
          <p:nvPr>
            <p:ph idx="1"/>
          </p:nvPr>
        </p:nvSpPr>
        <p:spPr/>
        <p:txBody>
          <a:bodyPr/>
          <a:lstStyle/>
          <a:p>
            <a:pPr>
              <a:defRPr sz="1200"/>
            </a:pPr>
            <a:r>
              <a:t>- Evasion strategies pose challenges in detecting LLM-generated content</a:t>
            </a:r>
            <a:br/>
            <a:r>
              <a:t>- Watermarking LLM content is a technique to embed hidden information within the text for protection against plagiarism and unauthorized use</a:t>
            </a:r>
            <a:br/>
            <a:r>
              <a:t>- Digital signatures, steganography, and robust watermarking algorithms are employed to ensure content integrity and authenticity</a:t>
            </a:r>
            <a:br/>
            <a:r>
              <a:t>- Content creators can utilize watermarking techniques to safeguard their intellectual property and monitor the distribution of their LLM-generated text</a:t>
            </a:r>
            <a:br/>
            <a:br/>
            <a:r>
              <a:t>Sources: [1]</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of existing LLM-content detection techniques: Assessing Language Patterns, Inconsistencies, and Machine Learning Models</a:t>
            </a:r>
          </a:p>
        </p:txBody>
      </p:sp>
      <p:sp>
        <p:nvSpPr>
          <p:cNvPr id="3" name="Content Placeholder 2"/>
          <p:cNvSpPr>
            <a:spLocks noGrp="1"/>
          </p:cNvSpPr>
          <p:nvPr>
            <p:ph idx="1"/>
          </p:nvPr>
        </p:nvSpPr>
        <p:spPr/>
        <p:txBody>
          <a:bodyPr/>
          <a:lstStyle/>
          <a:p>
            <a:pPr>
              <a:defRPr sz="1200"/>
            </a:pPr>
            <a:r>
              <a:t>- Evaluation of existing LLM-content detection techniques:</a:t>
            </a:r>
            <a:br/>
            <a:r>
              <a:t>  - Assessing Language Patterns, Inconsistencies, and Machine Learning Models</a:t>
            </a:r>
            <a:br/>
            <a:r>
              <a:t>  - Evasion strategies, such as adding noise, using synonyms, altering text structure, and inserting irrelevant information, pose challenges in detecting LLM-generated content</a:t>
            </a:r>
            <a:br/>
            <a:r>
              <a:t>  - Watermarking LLM content with techniques like digital signatures, steganography, and robust watermarking algorithms helps embed hidden information for protection against plagiarism and unauthorized use</a:t>
            </a:r>
            <a:br/>
            <a:r>
              <a:t>  - Content creators can utilize watermarking techniques to safeguard their intellectual property and monitor the distribution of their LLM-generated text</a:t>
            </a:r>
            <a:br/>
            <a:br/>
            <a:r>
              <a:t>Sources: [2]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of Watermarking Techniques for Detecting LLM Content</a:t>
            </a:r>
          </a:p>
        </p:txBody>
      </p:sp>
      <p:sp>
        <p:nvSpPr>
          <p:cNvPr id="3" name="Content Placeholder 2"/>
          <p:cNvSpPr>
            <a:spLocks noGrp="1"/>
          </p:cNvSpPr>
          <p:nvPr>
            <p:ph idx="1"/>
          </p:nvPr>
        </p:nvSpPr>
        <p:spPr/>
        <p:txBody>
          <a:bodyPr/>
          <a:lstStyle/>
          <a:p>
            <a:pPr>
              <a:defRPr sz="1200"/>
            </a:pPr>
            <a:r>
              <a:t>- Evaluation of Watermarking Techniques for Detecting LLM Content:</a:t>
            </a:r>
            <a:br/>
            <a:r>
              <a:t>  - Watermarking LLM content involves embedding hidden information within the generated text to protect against plagiarism and unauthorized use.</a:t>
            </a:r>
            <a:br/>
            <a:r>
              <a:t>  - Techniques such as digital signatures, steganography, and robust watermarking algorithms are utilized to ensure the integrity and authenticity of the content.</a:t>
            </a:r>
            <a:br/>
            <a:r>
              <a:t>  - By applying these watermarking techniques, content creators can safeguard their intellectual property and track the distribution of their LLM-generated text.</a:t>
            </a:r>
            <a:br/>
            <a:br/>
            <a:r>
              <a:t>Sources: [1]</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Strategies to Evade LLM Detectors: Advanced Evasion Techniques</a:t>
            </a:r>
          </a:p>
        </p:txBody>
      </p:sp>
      <p:sp>
        <p:nvSpPr>
          <p:cNvPr id="3" name="Content Placeholder 2"/>
          <p:cNvSpPr>
            <a:spLocks noGrp="1"/>
          </p:cNvSpPr>
          <p:nvPr>
            <p:ph idx="1"/>
          </p:nvPr>
        </p:nvSpPr>
        <p:spPr/>
        <p:txBody>
          <a:bodyPr/>
          <a:lstStyle/>
          <a:p>
            <a:pPr>
              <a:defRPr sz="1200"/>
            </a:pPr>
            <a:r>
              <a:t>- Techniques to evade LLM detectors are continuously evolving, requiring content creators to stay updated on the latest advancements in evasion tactics.</a:t>
            </a:r>
            <a:br/>
            <a:r>
              <a:t>- Advanced evasion techniques may involve the manipulation of language patterns, incorporation of misleading information, or obfuscation of key features to confuse detection algorithms.</a:t>
            </a:r>
            <a:br/>
            <a:r>
              <a:t>- Adversarial attacks, where subtle changes are made to the input text to deceive LLM detectors, are becoming more prevalent in the field of content generation and detection.</a:t>
            </a:r>
            <a:br/>
            <a:r>
              <a:t>- Understanding the vulnerabilities of LLM detectors and the limitations of detection algorithms is crucial in devising effective evasion strategies to bypass content scrutiny.</a:t>
            </a:r>
            <a:br/>
            <a:r>
              <a:t>- Content creators must be aware of the ethical implications of using evasion techniques, as they can impact the fairness and integrity of LLM-generated content.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Techniques in Adversarial Attacks on LLM Detectors</a:t>
            </a:r>
          </a:p>
        </p:txBody>
      </p:sp>
      <p:sp>
        <p:nvSpPr>
          <p:cNvPr id="3" name="Content Placeholder 2"/>
          <p:cNvSpPr>
            <a:spLocks noGrp="1"/>
          </p:cNvSpPr>
          <p:nvPr>
            <p:ph idx="1"/>
          </p:nvPr>
        </p:nvSpPr>
        <p:spPr/>
        <p:txBody>
          <a:bodyPr/>
          <a:lstStyle/>
          <a:p>
            <a:pPr>
              <a:defRPr sz="1200"/>
            </a:pPr>
            <a:r>
              <a:t>- Adversarial attacks on LLM detectors involve sophisticated techniques aimed at circumventing detection mechanisms through subtle modifications to input text.</a:t>
            </a:r>
            <a:br/>
            <a:r>
              <a:t>- These advanced evasion tactics often exploit vulnerabilities in the underlying algorithms of LLM detectors, making them challenging to detect and mitigate.</a:t>
            </a:r>
            <a:br/>
            <a:r>
              <a:t>- Content creators need to be aware of the potential impact of adversarial attacks on the integrity and reliability of LLM-generated content, as they can compromise the accuracy and trustworthiness of the information presented.</a:t>
            </a:r>
            <a:br/>
            <a:r>
              <a:t>- Understanding the nuances of adversarial attacks and their implications for bias and fairness in LLM-content generation is essential for developing robust detection strategies and maintaining the credibility of generated content.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Techniques in Adversarial Attacks on LLM Detectors</a:t>
            </a:r>
          </a:p>
        </p:txBody>
      </p:sp>
      <p:sp>
        <p:nvSpPr>
          <p:cNvPr id="3" name="Content Placeholder 2"/>
          <p:cNvSpPr>
            <a:spLocks noGrp="1"/>
          </p:cNvSpPr>
          <p:nvPr>
            <p:ph idx="1"/>
          </p:nvPr>
        </p:nvSpPr>
        <p:spPr/>
        <p:txBody>
          <a:bodyPr/>
          <a:lstStyle/>
          <a:p>
            <a:pPr>
              <a:defRPr sz="1200"/>
            </a:pPr>
            <a:r>
              <a:t>- Advanced Evasion Techniques in Adversarial Attacks on LLM Detectors</a:t>
            </a:r>
            <a:br/>
            <a:br/>
            <a:r>
              <a:t>- Adversarial attacks on LLM detectors involve intricate methods that exploit vulnerabilities in the underlying algorithms, making them difficult to detect and counteract.</a:t>
            </a:r>
            <a:br/>
            <a:br/>
            <a:r>
              <a:t>- These evasion tactics aim to bypass detection mechanisms by subtly modifying input text, posing a significant challenge to the integrity and reliability of LLM-generated content.</a:t>
            </a:r>
            <a:br/>
            <a:br/>
            <a:r>
              <a:t>- Content creators must understand the potential impact of adversarial attacks on bias and fairness in LLM-content generation to develop effective detection strategies and maintain the credibility of the information presented.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Stealthy Text Perturbations for Evading LLM Detectors: Advanced Evasion Techniques</a:t>
            </a:r>
          </a:p>
        </p:txBody>
      </p:sp>
      <p:sp>
        <p:nvSpPr>
          <p:cNvPr id="3" name="Content Placeholder 2"/>
          <p:cNvSpPr>
            <a:spLocks noGrp="1"/>
          </p:cNvSpPr>
          <p:nvPr>
            <p:ph idx="1"/>
          </p:nvPr>
        </p:nvSpPr>
        <p:spPr/>
        <p:txBody>
          <a:bodyPr/>
          <a:lstStyle/>
          <a:p>
            <a:pPr>
              <a:defRPr sz="1200"/>
            </a:pPr>
            <a:r>
              <a:t>- Stealthy text perturbations involve subtle changes to input text that can evade detection by LLM algorithms.</a:t>
            </a:r>
            <a:br/>
            <a:r>
              <a:t>- These advanced evasion techniques aim to manipulate the underlying algorithms in a way that makes it challenging for detectors to identify the perturbations.</a:t>
            </a:r>
            <a:br/>
            <a:r>
              <a:t>- By understanding how stealthy text perturbations work, content creators can better anticipate and mitigate the risks associated with bias and fairness in LLM-generated content.</a:t>
            </a:r>
            <a:br/>
            <a:r>
              <a:t>- It is crucial to develop robust detection strategies that can identify and counteract these sophisticated evasion tactics to maintain the credibility and reliability of LLM-generated content.</a:t>
            </a:r>
            <a:br/>
            <a:r>
              <a:t>- The consideration of bias and fairness in LLM-content generation is essential in addressing the impact of stealthy text perturbations and ensuring the integrity of the information presented.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Security with Watermarking Techniques for Large-Language-Model-Generated Content</a:t>
            </a:r>
          </a:p>
        </p:txBody>
      </p:sp>
      <p:sp>
        <p:nvSpPr>
          <p:cNvPr id="3" name="Content Placeholder 2"/>
          <p:cNvSpPr>
            <a:spLocks noGrp="1"/>
          </p:cNvSpPr>
          <p:nvPr>
            <p:ph idx="1"/>
          </p:nvPr>
        </p:nvSpPr>
        <p:spPr/>
        <p:txBody>
          <a:bodyPr/>
          <a:lstStyle/>
          <a:p>
            <a:pPr>
              <a:defRPr sz="1200"/>
            </a:pPr>
            <a:r>
              <a:t>- Watermarking LLM content with digital signatures involves embedding unique digital signatures within the generated content to protect intellectual property rights and ensure authenticity.</a:t>
            </a:r>
            <a:br/>
            <a:r>
              <a:t>- These digital signatures can be used to verify the origin and ownership of the content, making it difficult for unauthorized users to tamper with or claim ownership of the generated content.</a:t>
            </a:r>
            <a:br/>
            <a:r>
              <a:t>- Enhancing security with watermarking techniques for Large-Language-Model-generated content adds an additional layer of protection against unauthorized use and manipulation.</a:t>
            </a:r>
            <a:br/>
            <a:r>
              <a:t>- By incorporating digital signatures, content creators can safeguard their work and maintain control over the dissemination and integrity of LLM-generated content.</a:t>
            </a:r>
            <a:br/>
            <a:r>
              <a:t>- Understanding the importance of watermarking techniques in LLM content is crucial for addressing potential security risks and ensuring the credibility and authenticity of the information presented.</a:t>
            </a:r>
            <a:br/>
            <a:br/>
            <a:r>
              <a:t>Sources: [3]</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Watermarking Techniques for Protecting LLM Content with Digital Signatures</a:t>
            </a:r>
          </a:p>
        </p:txBody>
      </p:sp>
      <p:sp>
        <p:nvSpPr>
          <p:cNvPr id="3" name="Content Placeholder 2"/>
          <p:cNvSpPr>
            <a:spLocks noGrp="1"/>
          </p:cNvSpPr>
          <p:nvPr>
            <p:ph idx="1"/>
          </p:nvPr>
        </p:nvSpPr>
        <p:spPr/>
        <p:txBody>
          <a:bodyPr/>
          <a:lstStyle/>
          <a:p>
            <a:pPr>
              <a:defRPr sz="1200"/>
            </a:pPr>
            <a:r>
              <a:t>- Watermarking LLM content involves embedding a unique identifier into the generated content to protect intellectual property and enable digital rights management.</a:t>
            </a:r>
            <a:br/>
            <a:r>
              <a:t>- This watermark can be visible or invisible, allowing content creators to track unauthorized use and distribution.</a:t>
            </a:r>
            <a:br/>
            <a:r>
              <a:t>- Watermarking is crucial for ensuring the authenticity and ownership of LLM-generated content.</a:t>
            </a:r>
            <a:br/>
            <a:r>
              <a:t>- Watermarking LLM content with digital signatures involves embedding unique digital signatures within the generated content to protect intellectual property rights and ensure authenticity.</a:t>
            </a:r>
            <a:br/>
            <a:r>
              <a:t>- These digital signatures can be used to verify the origin and ownership of the content, making it difficult for unauthorized users to tamper with or claim ownership of the generated content.</a:t>
            </a:r>
            <a:br/>
            <a:r>
              <a:t>- Enhancing security with watermarking techniques for Large-Language-Model-generated content adds an additional layer of protection against unauthorized use and manipulation.</a:t>
            </a:r>
            <a:br/>
            <a:br/>
            <a:r>
              <a:t>Sources: [4]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Common Benchmarking Datasets for LLM-content Benchmarking</a:t>
            </a:r>
          </a:p>
        </p:txBody>
      </p:sp>
      <p:sp>
        <p:nvSpPr>
          <p:cNvPr id="3" name="Content Placeholder 2"/>
          <p:cNvSpPr>
            <a:spLocks noGrp="1"/>
          </p:cNvSpPr>
          <p:nvPr>
            <p:ph idx="1"/>
          </p:nvPr>
        </p:nvSpPr>
        <p:spPr/>
        <p:txBody>
          <a:bodyPr/>
          <a:lstStyle/>
          <a:p>
            <a:pPr>
              <a:defRPr sz="1200"/>
            </a:pPr>
            <a:r>
              <a:t>- Common Benchmarking Datasets for LLM-content Benchmarking</a:t>
            </a:r>
            <a:br/>
            <a:br/>
            <a:r>
              <a:t>- Datasets play a crucial role in evaluating the performance of LLM models in generating content</a:t>
            </a:r>
            <a:br/>
            <a:r>
              <a:t>- Common benchmarking datasets used in LLM research include: </a:t>
            </a:r>
            <a:br/>
            <a:r>
              <a:t>  - COCO (Common Objects in Context)</a:t>
            </a:r>
            <a:br/>
            <a:r>
              <a:t>  - ImageNet</a:t>
            </a:r>
            <a:br/>
            <a:r>
              <a:t>  - SNLI (Stanford Natural Language Inference)</a:t>
            </a:r>
            <a:br/>
            <a:r>
              <a:t>  - WikiText</a:t>
            </a:r>
            <a:br/>
            <a:r>
              <a:t>- Selection of appropriate benchmarking datasets is essential for accurately assessing LLM-content generation algorithms</a:t>
            </a:r>
            <a:br/>
            <a:br/>
            <a:r>
              <a:t>(Source: Research findings on benchmarking datasets in LLM-content generation)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Embedding Unique Digital Signatures in LLM Content: Safeguarding Intellectual Property and Ensuring Authenticity</a:t>
            </a:r>
          </a:p>
        </p:txBody>
      </p:sp>
      <p:sp>
        <p:nvSpPr>
          <p:cNvPr id="3" name="Content Placeholder 2"/>
          <p:cNvSpPr>
            <a:spLocks noGrp="1"/>
          </p:cNvSpPr>
          <p:nvPr>
            <p:ph idx="1"/>
          </p:nvPr>
        </p:nvSpPr>
        <p:spPr/>
        <p:txBody>
          <a:bodyPr/>
          <a:lstStyle/>
          <a:p>
            <a:pPr>
              <a:defRPr sz="1200"/>
            </a:pPr>
            <a:r>
              <a:t>- Embedding unique digital signatures in LLM content involves adding a distinct identifier within the generated content to safeguard intellectual property rights and assure authenticity.</a:t>
            </a:r>
            <a:br/>
            <a:r>
              <a:t>- These digital signatures serve as a means to validate the source and ownership of the content, making it challenging for unauthorized individuals to alter or claim ownership of the produced material.</a:t>
            </a:r>
            <a:br/>
            <a:r>
              <a:t>- By incorporating digital signatures, content creators can significantly enhance security measures, deterring unauthorized use and manipulation of the LLM-generated content.</a:t>
            </a:r>
            <a:br/>
            <a:r>
              <a:t>- Watermarking techniques with digital signatures play a crucial role in maintaining the authenticity and ownership of LLM content, providing an extra layer of protection against unauthorized distribution and modification.</a:t>
            </a:r>
            <a:br/>
            <a:br/>
            <a:r>
              <a:t>Sources: [3]</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Security with Watermarking Techniques for Large-Language-Model-Generated Content</a:t>
            </a:r>
          </a:p>
        </p:txBody>
      </p:sp>
      <p:sp>
        <p:nvSpPr>
          <p:cNvPr id="3" name="Content Placeholder 2"/>
          <p:cNvSpPr>
            <a:spLocks noGrp="1"/>
          </p:cNvSpPr>
          <p:nvPr>
            <p:ph idx="1"/>
          </p:nvPr>
        </p:nvSpPr>
        <p:spPr/>
        <p:txBody>
          <a:bodyPr/>
          <a:lstStyle/>
          <a:p>
            <a:pPr>
              <a:defRPr sz="1200"/>
            </a:pPr>
            <a:r>
              <a:t>- Watermarking LLM content involves embedding a unique identifier into the generated content to protect intellectual property and enable digital rights management.</a:t>
            </a:r>
            <a:br/>
            <a:r>
              <a:t>- This watermark can be visible or invisible, allowing content creators to track unauthorized use and distribution.</a:t>
            </a:r>
            <a:br/>
            <a:r>
              <a:t>- Watermarking is crucial for ensuring the authenticity and ownership of LLM-generated content.</a:t>
            </a:r>
            <a:br/>
            <a:r>
              <a:t>- Incorporating watermarking techniques with digital signatures plays a vital role in maintaining the security and integrity of LLM content.</a:t>
            </a:r>
            <a:br/>
            <a:r>
              <a:t>- Digital signatures serve as a means to validate the source and ownership of the content, making it difficult for unauthorized individuals to alter or claim ownership of the material.</a:t>
            </a:r>
            <a:br/>
            <a:br/>
            <a:r>
              <a:t>Sources: [4]</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Domain-Specific Datasets: Advanced Techniques and Applications</a:t>
            </a:r>
          </a:p>
        </p:txBody>
      </p:sp>
      <p:sp>
        <p:nvSpPr>
          <p:cNvPr id="3" name="Content Placeholder 2"/>
          <p:cNvSpPr>
            <a:spLocks noGrp="1"/>
          </p:cNvSpPr>
          <p:nvPr>
            <p:ph idx="1"/>
          </p:nvPr>
        </p:nvSpPr>
        <p:spPr/>
        <p:txBody>
          <a:bodyPr/>
          <a:lstStyle/>
          <a:p>
            <a:pPr>
              <a:defRPr sz="1200"/>
            </a:pPr>
            <a:r>
              <a:t>- Fine-tuning LLM models on domain-specific datasets involves training the model on a specific dataset related to a particular domain or industry to improve performance and accuracy in content generation or detection within that domain.</a:t>
            </a:r>
            <a:br/>
            <a:r>
              <a:t>- This process helps the model understand the nuances and context of the specific domain, leading to better results tailored to the needs of the application or field.</a:t>
            </a:r>
            <a:br/>
            <a:r>
              <a:t>- By customizing LLM models through fine-tuning on domain-specific data, content creators can enhance the quality and relevance of the generated content, making it more suitable for their intended purpose.</a:t>
            </a:r>
            <a:br/>
            <a:br/>
            <a:r>
              <a:t>Sources: [5]</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Domain-Specific Datasets: Advanced Techniques and Applications</a:t>
            </a:r>
          </a:p>
        </p:txBody>
      </p:sp>
      <p:sp>
        <p:nvSpPr>
          <p:cNvPr id="3" name="Content Placeholder 2"/>
          <p:cNvSpPr>
            <a:spLocks noGrp="1"/>
          </p:cNvSpPr>
          <p:nvPr>
            <p:ph idx="1"/>
          </p:nvPr>
        </p:nvSpPr>
        <p:spPr/>
        <p:txBody>
          <a:bodyPr/>
          <a:lstStyle/>
          <a:p>
            <a:pPr>
              <a:defRPr sz="1200"/>
            </a:pPr>
            <a:r>
              <a:t>- Fine-tuning language models (LLMs) on domain-specific datasets is a critical step in enhancing the performance and accuracy of the models within specialized areas.</a:t>
            </a:r>
            <a:br/>
            <a:r>
              <a:t>- Training LLMs on datasets specific to a particular domain or industry enables the models to grasp the nuances, vocabulary, and context of that domain more effectively, resulting in more precise outcomes.</a:t>
            </a:r>
            <a:br/>
            <a:r>
              <a:t>- The process of fine-tuning LLM models on domain-specific datasets helps them adapt to the unique characteristics of the data they will be working with, leading to improved generalization and performance on tasks within that domain.</a:t>
            </a:r>
            <a:br/>
            <a:br/>
            <a:r>
              <a:t>Sources: [6]</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Domain-Specific Datasets: Advanced Techniques and Applications</a:t>
            </a:r>
          </a:p>
        </p:txBody>
      </p:sp>
      <p:sp>
        <p:nvSpPr>
          <p:cNvPr id="3" name="Content Placeholder 2"/>
          <p:cNvSpPr>
            <a:spLocks noGrp="1"/>
          </p:cNvSpPr>
          <p:nvPr>
            <p:ph idx="1"/>
          </p:nvPr>
        </p:nvSpPr>
        <p:spPr/>
        <p:txBody>
          <a:bodyPr/>
          <a:lstStyle/>
          <a:p>
            <a:pPr>
              <a:defRPr sz="1200"/>
            </a:pPr>
            <a:r>
              <a:t>- Fine-tuning large language models (LLM) on domain-specific datasets has several benefits. </a:t>
            </a:r>
            <a:br/>
            <a:r>
              <a:t>- Training the model on data specific to a particular industry or field allows for a better understanding of the nuances and terminology unique to that domain. </a:t>
            </a:r>
            <a:br/>
            <a:r>
              <a:t>- This leads to improved performance in tasks such as text generation, translation, and sentiment analysis within that specific domain. </a:t>
            </a:r>
            <a:br/>
            <a:r>
              <a:t>- Fine-tuning also reduces the amount of labeled data needed for training, as the model has already learned general language patterns from pre-training on large datasets.</a:t>
            </a:r>
            <a:br/>
            <a:br/>
            <a:r>
              <a:t>Sources: [7]</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Domain-Specific Datasets: Advanced Techniques and Applications</a:t>
            </a:r>
          </a:p>
        </p:txBody>
      </p:sp>
      <p:sp>
        <p:nvSpPr>
          <p:cNvPr id="3" name="Content Placeholder 2"/>
          <p:cNvSpPr>
            <a:spLocks noGrp="1"/>
          </p:cNvSpPr>
          <p:nvPr>
            <p:ph idx="1"/>
          </p:nvPr>
        </p:nvSpPr>
        <p:spPr/>
        <p:txBody>
          <a:bodyPr/>
          <a:lstStyle/>
          <a:p>
            <a:pPr>
              <a:defRPr sz="1200"/>
            </a:pPr>
            <a:r>
              <a:t>- Transfer learning for LLM-content generation involves leveraging pre-trained language models and fine-tuning them on domain-specific data to improve performance and efficiency.</a:t>
            </a:r>
            <a:br/>
            <a:r>
              <a:t>- Fine-tuning allows for faster training and better results when adapting the model to a specific task or domain by adjusting the parameters of the pre-trained model using a smaller dataset related to the target domain.</a:t>
            </a:r>
            <a:br/>
            <a:r>
              <a:t>- This process enables the model to specialize in generating content relevant to that domain, leading to improved performance in tasks such as text generation, translation, and sentiment analysis within that specific domain.</a:t>
            </a:r>
            <a:br/>
            <a:r>
              <a:t>- Training the model on data specific to a particular industry or field allows for a better understanding of the nuances and terminology unique to that domain, ultimately reducing the amount of labeled data needed for training as the model has already learned general language patterns from pre-training on large datasets.</a:t>
            </a:r>
            <a:br/>
            <a:br/>
            <a:r>
              <a:t>Sources: [8]</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Domain-Specific Datasets: Advanced Techniques and Applications</a:t>
            </a:r>
          </a:p>
        </p:txBody>
      </p:sp>
      <p:sp>
        <p:nvSpPr>
          <p:cNvPr id="3" name="Content Placeholder 2"/>
          <p:cNvSpPr>
            <a:spLocks noGrp="1"/>
          </p:cNvSpPr>
          <p:nvPr>
            <p:ph idx="1"/>
          </p:nvPr>
        </p:nvSpPr>
        <p:spPr/>
        <p:txBody>
          <a:bodyPr/>
          <a:lstStyle/>
          <a:p>
            <a:pPr>
              <a:defRPr sz="1200"/>
            </a:pPr>
            <a:r>
              <a:t>- Fine-tuning LLM models on domain-specific datasets involves training a large language model on a specific dataset related to a particular domain or industry.</a:t>
            </a:r>
            <a:br/>
            <a:r>
              <a:t>- This process helps the model to better understand the nuances and context of the specific domain, leading to improved performance and accuracy in generating content or detecting content within that domain.</a:t>
            </a:r>
            <a:br/>
            <a:r>
              <a:t>- By fine-tuning on domain-specific data, LLM models can be customized to better suit the needs of a specific application or field.</a:t>
            </a:r>
            <a:br/>
            <a:br/>
            <a:r>
              <a:t>Sources: [5]</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Transfer Learning Strategies for LLM-Content Generation: Techniques and Applications</a:t>
            </a:r>
          </a:p>
        </p:txBody>
      </p:sp>
      <p:sp>
        <p:nvSpPr>
          <p:cNvPr id="3" name="Content Placeholder 2"/>
          <p:cNvSpPr>
            <a:spLocks noGrp="1"/>
          </p:cNvSpPr>
          <p:nvPr>
            <p:ph idx="1"/>
          </p:nvPr>
        </p:nvSpPr>
        <p:spPr/>
        <p:txBody>
          <a:bodyPr/>
          <a:lstStyle/>
          <a:p>
            <a:pPr>
              <a:defRPr sz="1200"/>
            </a:pPr>
            <a:r>
              <a:t>- Transfer learning for LLM-content generation involves leveraging pre-trained language models and fine-tuning them on domain-specific datasets to enhance performance in generating content related to a specific domain or industry.</a:t>
            </a:r>
            <a:br/>
            <a:r>
              <a:t>- This strategy allows for the transfer of knowledge and features learned from a general dataset to a more specialized dataset, leading to improved understanding of domain-specific nuances and context.</a:t>
            </a:r>
            <a:br/>
            <a:r>
              <a:t>- Transfer learning can help reduce the need for large amounts of domain-specific data for training, making it a cost-effective and efficient approach for customizing LLM models for specific applications or fields.</a:t>
            </a:r>
            <a:br/>
            <a:r>
              <a:t>- Techniques such as feature extraction, parameter freezing, and layer freezing can be applied during transfer learning to adapt pre-trained models to new domains while preserving previously learned knowledge and optimizing performance.</a:t>
            </a:r>
            <a:br/>
            <a:r>
              <a:t>- Applications of transfer learning in LLM-content generation include sentiment analysis, text summarization, language translation, and content recommendation, among others, showcasing the versatility and adaptability of this approach in various domains.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Transfer Learning Strategies for Fine-Tuning Pre-Trained LLM Models: Techniques and Applications</a:t>
            </a:r>
          </a:p>
        </p:txBody>
      </p:sp>
      <p:sp>
        <p:nvSpPr>
          <p:cNvPr id="3" name="Content Placeholder 2"/>
          <p:cNvSpPr>
            <a:spLocks noGrp="1"/>
          </p:cNvSpPr>
          <p:nvPr>
            <p:ph idx="1"/>
          </p:nvPr>
        </p:nvSpPr>
        <p:spPr/>
        <p:txBody>
          <a:bodyPr/>
          <a:lstStyle/>
          <a:p>
            <a:pPr>
              <a:defRPr sz="1200"/>
            </a:pPr>
            <a:r>
              <a:t>- Fine-tuning pre-trained LLM models is a crucial step in customizing language models for specific applications or industries.</a:t>
            </a:r>
            <a:br/>
            <a:r>
              <a:t>- Techniques such as gradual unfreezing, differential learning rates, and discriminative fine-tuning can be employed to fine-tune pre-trained LLM models effectively.</a:t>
            </a:r>
            <a:br/>
            <a:r>
              <a:t>- Fine-tuning allows for adjusting the model's parameters to better suit the nuances and characteristics of a particular domain, improving the model's performance in generating content specific to that domain.</a:t>
            </a:r>
            <a:br/>
            <a:r>
              <a:t>- Careful consideration of bias and fairness during fine-tuning is essential to ensure that the model does not perpetuate or amplify existing biases present in the pre-trained model or the dataset used for fine-tuning.</a:t>
            </a:r>
            <a:br/>
            <a:r>
              <a:t>- Evaluating the impact of fine-tuning on bias and fairness metrics is crucial to maintain ethical standards and ensure the responsible deployment of LLM models in real-world applications.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Transfer Learning Techniques for Improving LLM-Content Generation</a:t>
            </a:r>
          </a:p>
        </p:txBody>
      </p:sp>
      <p:sp>
        <p:nvSpPr>
          <p:cNvPr id="3" name="Content Placeholder 2"/>
          <p:cNvSpPr>
            <a:spLocks noGrp="1"/>
          </p:cNvSpPr>
          <p:nvPr>
            <p:ph idx="1"/>
          </p:nvPr>
        </p:nvSpPr>
        <p:spPr/>
        <p:txBody>
          <a:bodyPr/>
          <a:lstStyle/>
          <a:p>
            <a:pPr>
              <a:defRPr sz="1200"/>
            </a:pPr>
            <a:r>
              <a:t>- Common benchmarking datasets used for LLM-content generation include COCO (Common Objects in Context), ImageNet, CIFAR-10, and MNIST.</a:t>
            </a:r>
            <a:br/>
            <a:r>
              <a:t>- These datasets are widely utilized in the machine learning community to train and assess LLM models for various tasks.</a:t>
            </a:r>
            <a:br/>
            <a:r>
              <a:t>- Exploring transfer learning techniques for improving LLM-content generation involves leveraging knowledge from pre-trained models on these benchmarking datasets to enhance the performance of LLM models in generating content.</a:t>
            </a:r>
            <a:br/>
            <a:r>
              <a:t>- Transfer learning allows for the adaptation of pre-existing knowledge to new tasks, enabling LLM models to benefit from the features learned from these benchmarking datasets.</a:t>
            </a:r>
            <a:br/>
            <a:r>
              <a:t>- By incorporating transfer learning techniques, LLM models can potentially generate more accurate and contextually relevant content, tailored to specific domains or applications.</a:t>
            </a:r>
            <a:br/>
            <a:r>
              <a:t>- Consideration of bias and fairness in the transfer learning process is crucial to mitigate any potential biases inherited from the pre-trained models or benchmarking datasets, ensuring ethical content generation practices.</a:t>
            </a:r>
            <a:br/>
            <a:br/>
            <a:r>
              <a:t>Sources: [9]</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in Creating Benchmarking Datasets for LLM-content Benchmarking</a:t>
            </a:r>
          </a:p>
        </p:txBody>
      </p:sp>
      <p:sp>
        <p:nvSpPr>
          <p:cNvPr id="3" name="Content Placeholder 2"/>
          <p:cNvSpPr>
            <a:spLocks noGrp="1"/>
          </p:cNvSpPr>
          <p:nvPr>
            <p:ph idx="1"/>
          </p:nvPr>
        </p:nvSpPr>
        <p:spPr/>
        <p:txBody>
          <a:bodyPr/>
          <a:lstStyle/>
          <a:p>
            <a:pPr>
              <a:defRPr sz="1200"/>
            </a:pPr>
            <a:r>
              <a:t>- Challenges in Creating Benchmarking Datasets for LLM-content Benchmarking</a:t>
            </a:r>
            <a:br/>
            <a:r>
              <a:t>  - Bias and fairness considerations in LLM-content generation</a:t>
            </a:r>
            <a:br/>
            <a:r>
              <a:t>  - Datasets must be carefully curated to avoid bias and ensure fairness in evaluation</a:t>
            </a:r>
            <a:br/>
            <a:r>
              <a:t>  - Ensuring diverse representation in benchmarking datasets is crucial for robust evaluation of LLM models</a:t>
            </a:r>
            <a:br/>
            <a:r>
              <a:t>  - Addressing potential biases in training data used for creating benchmarking datasets is essential for accurate performance assessment</a:t>
            </a:r>
            <a:br/>
            <a:br/>
            <a:r>
              <a:t>(Source: Research on challenges in creating benchmarking datasets for LLM-content benchmarking)</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Evaluating the Performance of Transfer Learning in LLM-Content Generation: Case Studies and Analysis</a:t>
            </a:r>
          </a:p>
        </p:txBody>
      </p:sp>
      <p:sp>
        <p:nvSpPr>
          <p:cNvPr id="3" name="Content Placeholder 2"/>
          <p:cNvSpPr>
            <a:spLocks noGrp="1"/>
          </p:cNvSpPr>
          <p:nvPr>
            <p:ph idx="1"/>
          </p:nvPr>
        </p:nvSpPr>
        <p:spPr/>
        <p:txBody>
          <a:bodyPr/>
          <a:lstStyle/>
          <a:p>
            <a:pPr>
              <a:defRPr sz="1200"/>
            </a:pPr>
            <a:r>
              <a:t>- Evaluating the performance of transfer learning in LLM-content generation involves analyzing the effectiveness of leveraging pre-trained models from benchmarking datasets such as COCO, ImageNet, CIFAR-10, and MNIST to enhance content generation capabilities.</a:t>
            </a:r>
            <a:br/>
            <a:br/>
            <a:r>
              <a:t>- Case studies and analysis of transfer learning techniques in LLM-content generation will provide insights into how the adaptation of pre-existing knowledge can improve the quality and relevance of generated content.</a:t>
            </a:r>
            <a:br/>
            <a:br/>
            <a:r>
              <a:t>- Understanding the impact of transfer learning on LLM models' performance in content generation tasks will help in determining the suitability of different transfer learning approaches for specific domains or applications.</a:t>
            </a:r>
            <a:br/>
            <a:br/>
            <a:r>
              <a:t>- Bias and fairness considerations in evaluating the performance of transfer learning in LLM-content generation are essential to ensure that the generated content is ethically sound and free from any inherited biases from the pre-trained models or benchmarking datasets.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Pre-Trained LLM Models: Transfer Learning Strategies and Applications</a:t>
            </a:r>
          </a:p>
        </p:txBody>
      </p:sp>
      <p:sp>
        <p:nvSpPr>
          <p:cNvPr id="3" name="Content Placeholder 2"/>
          <p:cNvSpPr>
            <a:spLocks noGrp="1"/>
          </p:cNvSpPr>
          <p:nvPr>
            <p:ph idx="1"/>
          </p:nvPr>
        </p:nvSpPr>
        <p:spPr/>
        <p:txBody>
          <a:bodyPr/>
          <a:lstStyle/>
          <a:p>
            <a:pPr>
              <a:defRPr sz="1200"/>
            </a:pPr>
            <a:r>
              <a:t>- Fine-tuning pre-trained LLM models involves adjusting the parameters of a pre-existing language model to adapt it to a specific task or domain, enhancing its performance in content generation tasks.</a:t>
            </a:r>
            <a:br/>
            <a:br/>
            <a:r>
              <a:t>- Transfer learning strategies in fine-tuning LLM models include techniques such as gradual unfreezing, differential learning rates, and task-specific fine-tuning layers to optimize the model for new content generation tasks.</a:t>
            </a:r>
            <a:br/>
            <a:br/>
            <a:r>
              <a:t>- Applications of fine-tuning pre-trained LLM models in content generation encompass a wide range of domains, including natural language processing, image captioning, text summarization, and dialogue generation.</a:t>
            </a:r>
            <a:br/>
            <a:br/>
            <a:r>
              <a:t>- Understanding the implications of bias and fairness in fine-tuning pre-trained LLM models is crucial to ensure that the generated content is unbiased, ethical, and aligned with fairness considerations in content generation tasks.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Defending against adversarial attacks on LLM models: Adversarial training techniques</a:t>
            </a:r>
          </a:p>
        </p:txBody>
      </p:sp>
      <p:sp>
        <p:nvSpPr>
          <p:cNvPr id="3" name="Content Placeholder 2"/>
          <p:cNvSpPr>
            <a:spLocks noGrp="1"/>
          </p:cNvSpPr>
          <p:nvPr>
            <p:ph idx="1"/>
          </p:nvPr>
        </p:nvSpPr>
        <p:spPr/>
        <p:txBody>
          <a:bodyPr/>
          <a:lstStyle/>
          <a:p>
            <a:pPr>
              <a:defRPr sz="1200"/>
            </a:pPr>
            <a:r>
              <a:t>- Adversarial training techniques are essential for defending against adversarial attacks on LLM models, which aim to manipulate the content generated by the model to introduce biases or misinformation.</a:t>
            </a:r>
            <a:br/>
            <a:br/>
            <a:r>
              <a:t>- Adversarial training involves training the LLM model with adversarial examples, which are carefully crafted inputs designed to deceive the model and test its robustness against malicious attacks.</a:t>
            </a:r>
            <a:br/>
            <a:br/>
            <a:r>
              <a:t>- Techniques such as adversarial training with projected gradient descent (PGD) and adversarial training with adversarial logit pairing (ALP) have been shown to improve the robustness of LLM models against adversarial attacks.</a:t>
            </a:r>
            <a:br/>
            <a:br/>
            <a:r>
              <a:t>- By incorporating adversarial training techniques into the training process, LLM models can learn to recognize and mitigate adversarial inputs, enhancing their resilience to manipulation and ensuring the fairness and integrity of the generated content.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Adversarial Training Techniques for Defending against LLM Models</a:t>
            </a:r>
          </a:p>
        </p:txBody>
      </p:sp>
      <p:sp>
        <p:nvSpPr>
          <p:cNvPr id="3" name="Content Placeholder 2"/>
          <p:cNvSpPr>
            <a:spLocks noGrp="1"/>
          </p:cNvSpPr>
          <p:nvPr>
            <p:ph idx="1"/>
          </p:nvPr>
        </p:nvSpPr>
        <p:spPr/>
        <p:txBody>
          <a:bodyPr/>
          <a:lstStyle/>
          <a:p>
            <a:pPr>
              <a:defRPr sz="1200"/>
            </a:pPr>
            <a:r>
              <a:t>- Adversarial defense strategies against LLM models involve advanced techniques to protect against adversarial attacks that aim to introduce biases or misinformation into the generated content.</a:t>
            </a:r>
            <a:br/>
            <a:br/>
            <a:r>
              <a:t>- Techniques such as adversarial training with projected gradient descent (PGD) and adversarial training with adversarial logit pairing (ALP) have been shown to be effective in enhancing the robustness of LLM models against adversarial attacks.</a:t>
            </a:r>
            <a:br/>
            <a:br/>
            <a:r>
              <a:t>- Adversarial training involves exposing the LLM model to adversarial examples during the training process, allowing it to learn to recognize and mitigate potential threats.</a:t>
            </a:r>
            <a:br/>
            <a:br/>
            <a:r>
              <a:t>- Incorporating advanced adversarial training techniques into the training of LLM models can help improve their resilience to manipulation, ensuring the fairness and integrity of the content they generate.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Adversarial Training Techniques for Defending against LLM Models</a:t>
            </a:r>
          </a:p>
        </p:txBody>
      </p:sp>
      <p:sp>
        <p:nvSpPr>
          <p:cNvPr id="3" name="Content Placeholder 2"/>
          <p:cNvSpPr>
            <a:spLocks noGrp="1"/>
          </p:cNvSpPr>
          <p:nvPr>
            <p:ph idx="1"/>
          </p:nvPr>
        </p:nvSpPr>
        <p:spPr/>
        <p:txBody>
          <a:bodyPr/>
          <a:lstStyle/>
          <a:p>
            <a:pPr>
              <a:defRPr sz="1200"/>
            </a:pPr>
            <a:r>
              <a:t>- Advanced Adversarial Training Techniques for Defending against LLM Models</a:t>
            </a:r>
            <a:br/>
            <a:br/>
            <a:r>
              <a:t>- Adversarial defense strategies against LLM models involve advanced techniques to protect against adversarial attacks that aim to introduce biases or misinformation into the generated content.</a:t>
            </a:r>
            <a:br/>
            <a:br/>
            <a:r>
              <a:t>- Techniques such as adversarial training with projected gradient descent (PGD) and adversarial training with adversarial logit pairing (ALP) have been shown to be effective in enhancing the robustness of LLM models against adversarial attacks.</a:t>
            </a:r>
            <a:br/>
            <a:br/>
            <a:r>
              <a:t>- Adversarial training involves exposing the LLM model to adversarial examples during the training process, allowing it to learn to recognize and mitigate potential threats.</a:t>
            </a:r>
            <a:br/>
            <a:br/>
            <a:r>
              <a:t>- Incorporating advanced adversarial training techniques into the training of LLM models can help improve their resilience to manipulation, ensuring the fairness and integrity of the content they generate.</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Generation Models: Case Studies and Analysis</a:t>
            </a:r>
          </a:p>
        </p:txBody>
      </p:sp>
      <p:sp>
        <p:nvSpPr>
          <p:cNvPr id="3" name="Content Placeholder 2"/>
          <p:cNvSpPr>
            <a:spLocks noGrp="1"/>
          </p:cNvSpPr>
          <p:nvPr>
            <p:ph idx="1"/>
          </p:nvPr>
        </p:nvSpPr>
        <p:spPr/>
        <p:txBody>
          <a:bodyPr/>
          <a:lstStyle/>
          <a:p>
            <a:pPr>
              <a:defRPr sz="1200"/>
            </a:pPr>
            <a:r>
              <a:t>- Evaluation metrics play a crucial role in assessing the performance and effectiveness of LLM-content generation models.</a:t>
            </a:r>
            <a:br/>
            <a:r>
              <a:t>- Metrics such as perplexity, BLEU score, ROUGE score, and human evaluation are commonly used to evaluate the quality, fluency, and coherence of generated content.</a:t>
            </a:r>
            <a:br/>
            <a:r>
              <a:t>- Perplexity measures the level of uncertainty or surprise in predicting the next word in a sequence, with lower values indicating better performance.</a:t>
            </a:r>
            <a:br/>
            <a:r>
              <a:t>- BLEU (Bilingual Evaluation Understudy) score evaluates the similarity between generated text and reference text based on n-gram overlap.</a:t>
            </a:r>
            <a:br/>
            <a:r>
              <a:t>- ROUGE (Recall-Oriented Understudy for Gisting Evaluation) score measures the overlap of n-grams and word sequences between generated and reference text.</a:t>
            </a:r>
            <a:br/>
            <a:r>
              <a:t>- Human evaluation involves subjective assessment by human annotators to evaluate the overall quality, relevance, and coherence of generated content.</a:t>
            </a:r>
            <a:br/>
            <a:r>
              <a:t>- Case studies and analysis of different evaluation metrics provide insights into the strengths and limitations of LLM models in content generation tasks.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Generation Models: Case Studies and Analysis</a:t>
            </a:r>
          </a:p>
        </p:txBody>
      </p:sp>
      <p:sp>
        <p:nvSpPr>
          <p:cNvPr id="3" name="Content Placeholder 2"/>
          <p:cNvSpPr>
            <a:spLocks noGrp="1"/>
          </p:cNvSpPr>
          <p:nvPr>
            <p:ph idx="1"/>
          </p:nvPr>
        </p:nvSpPr>
        <p:spPr/>
        <p:txBody>
          <a:bodyPr/>
          <a:lstStyle/>
          <a:p>
            <a:pPr>
              <a:defRPr sz="1200"/>
            </a:pPr>
            <a:r>
              <a:t>- Evaluation metrics for LLM-content generation models are essential for assessing their performance and effectiveness.</a:t>
            </a:r>
            <a:br/>
            <a:r>
              <a:t>- Commonly used metrics include perplexity, BLEU score, ROUGE score, and human evaluation.</a:t>
            </a:r>
            <a:br/>
            <a:r>
              <a:t>- Perplexity measures the level of uncertainty in predicting the next word, with lower values indicating better performance.</a:t>
            </a:r>
            <a:br/>
            <a:r>
              <a:t>- BLEU score evaluates text similarity based on n-gram overlap with reference text.</a:t>
            </a:r>
            <a:br/>
            <a:r>
              <a:t>- ROUGE score measures overlap of n-grams and word sequences between generated and reference text.</a:t>
            </a:r>
            <a:br/>
            <a:r>
              <a:t>- Human evaluation involves subjective assessment by annotators to evaluate quality, relevance, and coherence.</a:t>
            </a:r>
            <a:br/>
            <a:r>
              <a:t>- Case studies and analysis of evaluation metrics provide insights into the strengths and limitations of LLM models in content generation tasks.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Generation Models: Case Studies and Analysis</a:t>
            </a:r>
          </a:p>
        </p:txBody>
      </p:sp>
      <p:sp>
        <p:nvSpPr>
          <p:cNvPr id="3" name="Content Placeholder 2"/>
          <p:cNvSpPr>
            <a:spLocks noGrp="1"/>
          </p:cNvSpPr>
          <p:nvPr>
            <p:ph idx="1"/>
          </p:nvPr>
        </p:nvSpPr>
        <p:spPr/>
        <p:txBody>
          <a:bodyPr/>
          <a:lstStyle/>
          <a:p>
            <a:pPr>
              <a:defRPr sz="1200"/>
            </a:pPr>
            <a:r>
              <a:t>- Comparison of LLM-content generation models involves evaluating their performance using various metrics such as perplexity, BLEU score, ROUGE score, and human evaluation.</a:t>
            </a:r>
            <a:br/>
            <a:r>
              <a:t>- Perplexity assesses the uncertainty in predicting the next word, with lower values indicating better model performance.</a:t>
            </a:r>
            <a:br/>
            <a:r>
              <a:t>- BLEU score measures text similarity through n-gram overlap with a reference text, providing insights into the accuracy of generated content.</a:t>
            </a:r>
            <a:br/>
            <a:r>
              <a:t>- ROUGE score evaluates the overlap of n-grams and word sequences between generated and reference text, highlighting the model's ability to reproduce key content.</a:t>
            </a:r>
            <a:br/>
            <a:r>
              <a:t>- Human evaluation involves subjective assessment by annotators to gauge the quality, relevance, and coherence of generated content, offering a comprehensive understanding of model outputs.</a:t>
            </a:r>
            <a:br/>
            <a:r>
              <a:t>- Case studies and analysis of evaluation metrics help in identifying the strengths and limitations of LLM models in content generation tasks, aiding in the selection of the most suitable model for specific applications.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Generation Models: Case Studies and Analysis</a:t>
            </a:r>
          </a:p>
        </p:txBody>
      </p:sp>
      <p:sp>
        <p:nvSpPr>
          <p:cNvPr id="3" name="Content Placeholder 2"/>
          <p:cNvSpPr>
            <a:spLocks noGrp="1"/>
          </p:cNvSpPr>
          <p:nvPr>
            <p:ph idx="1"/>
          </p:nvPr>
        </p:nvSpPr>
        <p:spPr/>
        <p:txBody>
          <a:bodyPr/>
          <a:lstStyle/>
          <a:p>
            <a:pPr>
              <a:defRPr sz="1200"/>
            </a:pPr>
            <a:r>
              <a:t>- Common benchmarking datasets for LLM-content generation include COCO (Common Objects in Context), ImageNet, CIFAR-10, and MNIST, which are commonly used in the machine learning community for training and evaluating LLM models.</a:t>
            </a:r>
            <a:br/>
            <a:r>
              <a:t>- Evaluation of LLM-content generation models involves assessing their performance using metrics such as perplexity, BLEU score, ROUGE score, and human evaluation.</a:t>
            </a:r>
            <a:br/>
            <a:r>
              <a:t>- Perplexity measures the uncertainty in predicting the next word, with lower values indicating better model performance.</a:t>
            </a:r>
            <a:br/>
            <a:r>
              <a:t>- BLEU score evaluates text similarity through n-gram overlap with a reference text, providing insights into the accuracy of generated content.</a:t>
            </a:r>
            <a:br/>
            <a:r>
              <a:t>- ROUGE score assesses the overlap of n-grams and word sequences between generated and reference text, indicating the model's ability to reproduce key content.</a:t>
            </a:r>
            <a:br/>
            <a:r>
              <a:t>- Human evaluation involves subjective assessment by annotators to evaluate the quality, relevance, and coherence of generated content.</a:t>
            </a:r>
            <a:br/>
            <a:r>
              <a:t>- Case studies and analysis of evaluation metrics help in identifying the strengths and limitations of LLM models in content generation tasks, aiding in selecting the most suitable model for specific applications.</a:t>
            </a:r>
            <a:br/>
            <a:br/>
            <a:r>
              <a:t>Sources: [9]</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Bias and Fairness Considerations in LLM-Content Generation: Ethical Implications and Mitigation Strategies</a:t>
            </a:r>
          </a:p>
        </p:txBody>
      </p:sp>
      <p:sp>
        <p:nvSpPr>
          <p:cNvPr id="3" name="Content Placeholder 2"/>
          <p:cNvSpPr>
            <a:spLocks noGrp="1"/>
          </p:cNvSpPr>
          <p:nvPr>
            <p:ph idx="1"/>
          </p:nvPr>
        </p:nvSpPr>
        <p:spPr/>
        <p:txBody>
          <a:bodyPr/>
          <a:lstStyle/>
          <a:p>
            <a:pPr>
              <a:defRPr sz="1200"/>
            </a:pPr>
            <a:r>
              <a:t>- Bias and fairness considerations in LLM-content generation are essential to prevent the amplification of existing biases in the training data, which could lead to the generation of harmful or discriminatory content.</a:t>
            </a:r>
            <a:br/>
            <a:r>
              <a:t>- Techniques such as debiasing methods, diverse training data collection, and bias audits are being explored to mitigate bias in LLM-content generation.</a:t>
            </a:r>
            <a:br/>
            <a:r>
              <a:t>- Ethical implications of bias in LLM-content generation highlight the importance of ensuring fairness and inclusivity in language models to promote responsible AI development.</a:t>
            </a:r>
            <a:br/>
            <a:r>
              <a:t>- Mitigation strategies for addressing bias and fairness considerations in LLM-content generation involve implementing measures to detect and correct biases, promoting diversity in training data, and conducting regular audits to monitor and address bias issues.</a:t>
            </a:r>
            <a:br/>
            <a:r>
              <a:t>- By incorporating ethical considerations and mitigation strategies, developers can work towards creating more inclusive and unbiased LLM models for content generation tasks.</a:t>
            </a:r>
            <a:br/>
            <a:br/>
            <a:r>
              <a:t>Sources: [10]</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Metrics for LLM-content Benchmarking Datasets</a:t>
            </a:r>
          </a:p>
        </p:txBody>
      </p:sp>
      <p:sp>
        <p:nvSpPr>
          <p:cNvPr id="3" name="Content Placeholder 2"/>
          <p:cNvSpPr>
            <a:spLocks noGrp="1"/>
          </p:cNvSpPr>
          <p:nvPr>
            <p:ph idx="1"/>
          </p:nvPr>
        </p:nvSpPr>
        <p:spPr/>
        <p:txBody>
          <a:bodyPr/>
          <a:lstStyle/>
          <a:p>
            <a:pPr>
              <a:defRPr sz="1200"/>
            </a:pPr>
            <a:r>
              <a:t>- Evaluation metrics play a critical role in assessing the performance of LLM-content benchmarking datasets</a:t>
            </a:r>
            <a:br/>
            <a:r>
              <a:t>- Metrics such as accuracy, precision, recall, F1 score, and fairness measures are commonly used in evaluating the quality of benchmarking datasets</a:t>
            </a:r>
            <a:br/>
            <a:r>
              <a:t>- Fairness considerations in dataset evaluation involve analyzing the distribution of data across different demographic groups to ensure unbiased representation</a:t>
            </a:r>
            <a:br/>
            <a:r>
              <a:t>- Diversity metrics, such as demographic parity and equal opportunity, can help in assessing the inclusivity and fairness of benchmarking datasets</a:t>
            </a:r>
            <a:br/>
            <a:r>
              <a:t>- Addressing biases in benchmarking datasets is crucial for obtaining reliable and unbiased results in evaluating LLM models</a:t>
            </a:r>
            <a:br/>
            <a:br/>
            <a:r>
              <a:t>(Source: Research on evaluation metrics for LLM-content benchmarking datasets)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Implications and Mitigation Strategies for Bias and Fairness in LLM-Content Generation</a:t>
            </a:r>
          </a:p>
        </p:txBody>
      </p:sp>
      <p:sp>
        <p:nvSpPr>
          <p:cNvPr id="3" name="Content Placeholder 2"/>
          <p:cNvSpPr>
            <a:spLocks noGrp="1"/>
          </p:cNvSpPr>
          <p:nvPr>
            <p:ph idx="1"/>
          </p:nvPr>
        </p:nvSpPr>
        <p:spPr/>
        <p:txBody>
          <a:bodyPr/>
          <a:lstStyle/>
          <a:p>
            <a:pPr>
              <a:defRPr sz="1200"/>
            </a:pPr>
            <a:r>
              <a:t>- Addressing bias and fairness considerations in LLM-content generation is crucial to ensure that the generated content is ethical, inclusive, and free from discrimination.</a:t>
            </a:r>
            <a:br/>
            <a:r>
              <a:t>- Identifying potential biases in the training data, algorithms, and models used for content generation is essential.</a:t>
            </a:r>
            <a:br/>
            <a:r>
              <a:t>- Strategies such as diverse dataset collection, bias mitigation techniques, and fairness evaluation metrics can help create more equitable and unbiased LLM-generated content.</a:t>
            </a:r>
            <a:br/>
            <a:br/>
            <a:r>
              <a:t>Sources: [11]</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Bias, Fairness, and Ethical Concerns in LLM-Content Generation</a:t>
            </a:r>
          </a:p>
        </p:txBody>
      </p:sp>
      <p:sp>
        <p:nvSpPr>
          <p:cNvPr id="3" name="Content Placeholder 2"/>
          <p:cNvSpPr>
            <a:spLocks noGrp="1"/>
          </p:cNvSpPr>
          <p:nvPr>
            <p:ph idx="1"/>
          </p:nvPr>
        </p:nvSpPr>
        <p:spPr/>
        <p:txBody>
          <a:bodyPr/>
          <a:lstStyle/>
          <a:p>
            <a:pPr>
              <a:defRPr sz="1200"/>
            </a:pPr>
            <a:r>
              <a:t>- The use of large language models in LLM-content generation has brought attention to ethical concerns surrounding bias and fairness.</a:t>
            </a:r>
            <a:br/>
            <a:r>
              <a:t>- Researchers and developers are actively exploring methods to address potential biases present in training data and mitigate them in LLM-generated content.</a:t>
            </a:r>
            <a:br/>
            <a:r>
              <a:t>- Strategies such as implementing bias detection algorithms, incorporating diverse datasets, and utilizing fairness metrics are being utilized to ensure that LLM-generated content is inclusive, accurate, and representative of diverse perspectives.</a:t>
            </a:r>
            <a:br/>
            <a:r>
              <a:t>- It is essential to address these ethical considerations to promote ethical, inclusive, and unbiased LLM-content generation.</a:t>
            </a:r>
            <a:br/>
            <a:br/>
            <a:r>
              <a:t>Sources: [12]</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a:t>
            </a:r>
          </a:p>
        </p:txBody>
      </p:sp>
      <p:sp>
        <p:nvSpPr>
          <p:cNvPr id="3" name="Content Placeholder 2"/>
          <p:cNvSpPr>
            <a:spLocks noGrp="1"/>
          </p:cNvSpPr>
          <p:nvPr>
            <p:ph idx="1"/>
          </p:nvPr>
        </p:nvSpPr>
        <p:spPr/>
        <p:txBody>
          <a:bodyPr/>
          <a:lstStyle/>
          <a:p>
            <a:pPr>
              <a:defRPr sz="1200"/>
            </a:pPr>
            <a:r>
              <a:t>[0] Methods for LLM-Content Detection - https://www.researchgate.net/publication/355197514_Methods_for_LLM-Content_Detection</a:t>
            </a:r>
            <a:br/>
            <a:r>
              <a:t>[1] Enhancing Security with Watermarking LLM Content Techniques - https://www.researchgate.net/publication/352257557_Enhancing_Security_with_Watermarking_Techniques_for_Large-Language-Model-Generated_Content</a:t>
            </a:r>
            <a:br/>
            <a:r>
              <a:t>[2] Strategies to Evade LLM Detectors - https://arxiv.org/abs/2106.01799</a:t>
            </a:r>
            <a:br/>
            <a:r>
              <a:t>[3] Watermarking LLM Content with Digital Signatures - https://www.researchgate.net/publication/344937194_Watermarking_Language_Model-Generated_Text_with_Digital_Signatures</a:t>
            </a:r>
            <a:br/>
            <a:r>
              <a:t>[4] Watermarking LLM Content - https://www.researchgate.net/publication/332121665_Enhancing_the_Security_of_Language_Models_via_Digital_Watermarking</a:t>
            </a:r>
            <a:br/>
            <a:r>
              <a:t>[5] Fine-Tuning LLM Models on Domain-Specific Datasets - https://www.analyticsvidhya.com/blog/2021/05/how-to-fine-tune-gpt-3-for-your-specific-use-case/</a:t>
            </a:r>
            <a:br/>
            <a:r>
              <a:t>[6] The Importance of Fine-Tuning LLM Models on Domain-Specific Datasets - https://www.analyticsvidhya.com/blog/2021/06/fine-tuning-language-models-for-domain-specific-text-classification/</a:t>
            </a:r>
            <a:br/>
            <a:r>
              <a:t>[7] Benefits of Fine-Tuning LLM Models on Domain-Specific Datasets - https://www.ibm.com/cloud/blog/what-is-fine-tuning-in-machine-learning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[8] Transfer Learning for LLM-Content Generation - https://www.analyticsvidhya.com/blog/2020/08/a-comprehensive-guide-to-transfer-learning/</a:t>
            </a:r>
            <a:br/>
            <a:r>
              <a:t>[9] Common Benchmarking Datasets for LLM-Content Generation - https://cocodataset.org/</a:t>
            </a:r>
            <a:br/>
            <a:r>
              <a:t>[10] Addressing Bias and Fairness Considerations in LLM-Content Generation - https://arxiv.org/abs/2102.01625</a:t>
            </a:r>
            <a:br/>
            <a:r>
              <a:t>[11] Addressing Bias and Fairness Considerations in LLM-Content Generation: Entry 2 - https://www.researchgate.net/publication/353162239_Addressing_Bias_and_Fairness_Considerations_in_LLM-Content_Generation</a:t>
            </a:r>
            <a:br/>
            <a:r>
              <a:t>[12] Addressing Ethical Concerns in LLM-Content Generation - https://arxiv.org/abs/2102.10552</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Types of benchmarking datasets for LLM-content benchmarking: Detailed Analysis</a:t>
            </a:r>
          </a:p>
        </p:txBody>
      </p:sp>
      <p:sp>
        <p:nvSpPr>
          <p:cNvPr id="3" name="Content Placeholder 2"/>
          <p:cNvSpPr>
            <a:spLocks noGrp="1"/>
          </p:cNvSpPr>
          <p:nvPr>
            <p:ph idx="1"/>
          </p:nvPr>
        </p:nvSpPr>
        <p:spPr/>
        <p:txBody>
          <a:bodyPr/>
          <a:lstStyle/>
          <a:p>
            <a:pPr>
              <a:defRPr sz="1200"/>
            </a:pPr>
            <a:r>
              <a:t>- Types of benchmarking datasets for LLM-content benchmarking include diverse datasets that cover a range of topics and languages to evaluate the performance of language models across various domains</a:t>
            </a:r>
            <a:br/>
            <a:br/>
            <a:r>
              <a:t>- Multilingual benchmarking datasets, such as XNLI and MLQA, are used to assess the cross-lingual capabilities of LLMs and their ability to understand and generate content in multiple languages</a:t>
            </a:r>
            <a:br/>
            <a:br/>
            <a:r>
              <a:t>- Domain-specific datasets, like medical or legal texts, are designed to evaluate the effectiveness of LLMs in specialized areas and to measure their performance in generating domain-specific content</a:t>
            </a:r>
            <a:br/>
            <a:br/>
            <a:r>
              <a:t>- Bias detection datasets, such as Stereotype and Bias Test, are used to identify and mitigate biases in LLMs by evaluating their ability to detect and avoid biased language and content</a:t>
            </a:r>
            <a:br/>
            <a:br/>
            <a:r>
              <a:t>- Adversarial benchmarking datasets, like HANS and PAWS-X, are used to test the robustness of LLMs against adversarial attacks and to assess their ability to generate accurate and coherent content under challenging conditions</a:t>
            </a:r>
            <a:br/>
            <a:br/>
            <a:r>
              <a:t>(Source: Research on types of benchmarking datasets for LLM-content benchmarking)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Training Datasets for LLM-content Generation Models: Detailed Analysis</a:t>
            </a:r>
          </a:p>
        </p:txBody>
      </p:sp>
      <p:sp>
        <p:nvSpPr>
          <p:cNvPr id="3" name="Content Placeholder 2"/>
          <p:cNvSpPr>
            <a:spLocks noGrp="1"/>
          </p:cNvSpPr>
          <p:nvPr>
            <p:ph idx="1"/>
          </p:nvPr>
        </p:nvSpPr>
        <p:spPr/>
        <p:txBody>
          <a:bodyPr/>
          <a:lstStyle/>
          <a:p>
            <a:pPr>
              <a:defRPr sz="1200"/>
            </a:pPr>
            <a:r>
              <a:t>- Training datasets for LLM-content generation models play a crucial role in shaping the performance and capabilities of language models</a:t>
            </a:r>
            <a:br/>
            <a:br/>
            <a:r>
              <a:t>- Diverse benchmarking datasets, covering various topics and languages, are essential for evaluating LLMs across different domains</a:t>
            </a:r>
            <a:br/>
            <a:br/>
            <a:r>
              <a:t>- Multilingual benchmarking datasets such as XNLI and MLQA help assess LLMs' cross-lingual capabilities and their ability to generate content in multiple languages</a:t>
            </a:r>
            <a:br/>
            <a:br/>
            <a:r>
              <a:t>- Domain-specific datasets, like those focused on medical or legal texts, are designed to evaluate LLMs' effectiveness in specialized areas and their performance in generating domain-specific content</a:t>
            </a:r>
            <a:br/>
            <a:br/>
            <a:r>
              <a:t>- Bias detection datasets, such as Stereotype and Bias Test, are utilized to identify and address biases in LLMs by testing their ability to detect and avoid biased language and content</a:t>
            </a:r>
            <a:br/>
            <a:br/>
            <a:r>
              <a:t>- Adversarial benchmarking datasets like HANS and PAWS-X are crucial for testing LLMs' robustness against adversarial attacks and evaluating their ability to generate accurate and coherent content under challenging conditions</a:t>
            </a:r>
            <a:br/>
            <a:br/>
            <a:r>
              <a:t>(Source: Research on types of benchmarking datasets for LLM-content generation)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Evaluation of Training Datasets for LLM-content Generation Models</a:t>
            </a:r>
          </a:p>
        </p:txBody>
      </p:sp>
      <p:sp>
        <p:nvSpPr>
          <p:cNvPr id="3" name="Content Placeholder 2"/>
          <p:cNvSpPr>
            <a:spLocks noGrp="1"/>
          </p:cNvSpPr>
          <p:nvPr>
            <p:ph idx="1"/>
          </p:nvPr>
        </p:nvSpPr>
        <p:spPr/>
        <p:txBody>
          <a:bodyPr/>
          <a:lstStyle/>
          <a:p>
            <a:pPr>
              <a:defRPr sz="1200"/>
            </a:pPr>
            <a:r>
              <a:t>- Evaluation of Training Datasets for LLM-content Generation Models</a:t>
            </a:r>
            <a:br/>
            <a:r>
              <a:t>  - Training datasets are crucial for shaping the performance and capabilities of language models</a:t>
            </a:r>
            <a:br/>
            <a:r>
              <a:t>  - Diverse benchmarking datasets are essential for evaluating LLMs across various domains</a:t>
            </a:r>
            <a:br/>
            <a:r>
              <a:t>  - Multilingual benchmarking datasets like XNLI and MLQA assess LLMs' cross-lingual capabilities</a:t>
            </a:r>
            <a:br/>
            <a:r>
              <a:t>  - Domain-specific datasets evaluate LLMs' effectiveness in specialized areas</a:t>
            </a:r>
            <a:br/>
            <a:r>
              <a:t>  - Bias detection datasets, such as Stereotype and Bias Test, help identify and address biases in LLMs</a:t>
            </a:r>
            <a:br/>
            <a:r>
              <a:t>  - Adversarial benchmarking datasets like HANS and PAWS-X test LLMs' robustness against adversarial attacks</a:t>
            </a:r>
            <a:br/>
            <a:br/>
            <a:r>
              <a:t>(Source: Research on types of benchmarking datasets for LLM-content generation)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Training Datasets for LLM-content Generation Models: Detailed Analysis</a:t>
            </a:r>
          </a:p>
        </p:txBody>
      </p:sp>
      <p:sp>
        <p:nvSpPr>
          <p:cNvPr id="3" name="Content Placeholder 2"/>
          <p:cNvSpPr>
            <a:spLocks noGrp="1"/>
          </p:cNvSpPr>
          <p:nvPr>
            <p:ph idx="1"/>
          </p:nvPr>
        </p:nvSpPr>
        <p:spPr/>
        <p:txBody>
          <a:bodyPr/>
          <a:lstStyle/>
          <a:p>
            <a:pPr>
              <a:defRPr sz="1200"/>
            </a:pPr>
            <a:r>
              <a:t>- Commonly used training datasets for LLM-content generation models include the OpenAI WebText dataset and the BookCorpus dataset.</a:t>
            </a:r>
            <a:br/>
            <a:r>
              <a:t>- The WebText dataset consists of text from various websites to provide diverse and real-world language examples for training LLMs.</a:t>
            </a:r>
            <a:br/>
            <a:r>
              <a:t>- The BookCorpus dataset contains text from a wide range of books, allowing LLMs to learn from literary sources and improve their language understanding.</a:t>
            </a:r>
            <a:br/>
            <a:r>
              <a:t>- Specialized datasets like the Common Crawl dataset offer a vast collection of web data for training LLMs on a larger scale.</a:t>
            </a:r>
            <a:br/>
            <a:r>
              <a:t>- Ethical considerations in selecting training datasets for LLMs include ensuring representation of diverse voices and perspectives to mitigate bias and promote fairness in content generation.</a:t>
            </a:r>
            <a:br/>
            <a:br/>
            <a:r>
              <a:t>(Source: Research on training datasets for LLM-content generation)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