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
            </a:r>
          </a:p>
          <a:p/>
          <a:p>
            <a:r>
              <a:t>Detecting and Protecting LLM Content: A Comprehensive Overview</a:t>
            </a:r>
          </a:p>
        </p:txBody>
      </p:sp>
      <p:sp>
        <p:nvSpPr>
          <p:cNvPr id="3" name="Content Placeholder 2"/>
          <p:cNvSpPr>
            <a:spLocks noGrp="1"/>
          </p:cNvSpPr>
          <p:nvPr>
            <p:ph idx="1"/>
          </p:nvPr>
        </p:nvSpPr>
        <p:spPr/>
        <p:txBody>
          <a:bodyPr/>
          <a:lstStyle/>
          <a:p>
            <a:pPr>
              <a:defRPr sz="2400"/>
            </a:p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Exploring Common Benchmarking Datasets for LLM-Content Evaluation: Comprehensive Overview and Evaluation Metrics</a:t>
            </a:r>
          </a:p>
        </p:txBody>
      </p:sp>
      <p:sp>
        <p:nvSpPr>
          <p:cNvPr id="3" name="Content Placeholder 2"/>
          <p:cNvSpPr>
            <a:spLocks noGrp="1"/>
          </p:cNvSpPr>
          <p:nvPr>
            <p:ph idx="1"/>
          </p:nvPr>
        </p:nvSpPr>
        <p:spPr/>
        <p:txBody>
          <a:bodyPr/>
          <a:lstStyle/>
          <a:p>
            <a:pPr>
              <a:defRPr sz="1200"/>
            </a:pPr>
            <a:r>
              <a:t>- Evaluation metrics for LLM-content detection are crucial for assessing the performance of detection models.</a:t>
            </a:r>
            <a:br/>
            <a:r>
              <a:t>- Common metrics include precision, recall, F1 score, accuracy, and area under the ROC curve.</a:t>
            </a:r>
            <a:br/>
            <a:r>
              <a:t>- Precision measures the ratio of true positive predictions to all positive predictions.</a:t>
            </a:r>
            <a:br/>
            <a:r>
              <a:t>- Recall measures the ratio of true positive predictions to all actual positives.</a:t>
            </a:r>
            <a:br/>
            <a:r>
              <a:t>- The F1 score is the harmonic mean of precision and recall, providing a balance between the two.</a:t>
            </a:r>
            <a:br/>
            <a:r>
              <a:t>- Accuracy measures the overall correctness of the model's predictions.</a:t>
            </a:r>
            <a:br/>
            <a:r>
              <a:t>- The ROC curve evaluates the trade-off between true positive rate and false positive rate.</a:t>
            </a:r>
            <a:br/>
            <a:r>
              <a:t>- These metrics help researchers and practitioners gauge the effectiveness of LLM-content detection systems.</a:t>
            </a:r>
            <a:br/>
            <a:br/>
            <a:r>
              <a:t>Sources: [0]</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Challenges and Strategies in LLM-Content Detection</a:t>
            </a:r>
          </a:p>
        </p:txBody>
      </p:sp>
      <p:sp>
        <p:nvSpPr>
          <p:cNvPr id="3" name="Content Placeholder 2"/>
          <p:cNvSpPr>
            <a:spLocks noGrp="1"/>
          </p:cNvSpPr>
          <p:nvPr>
            <p:ph idx="1"/>
          </p:nvPr>
        </p:nvSpPr>
        <p:spPr/>
        <p:txBody>
          <a:bodyPr/>
          <a:lstStyle/>
          <a:p>
            <a:pPr>
              <a:defRPr sz="1200"/>
            </a:pPr>
            <a:r>
              <a:t>Challenges and Strategies in LLM-Content Detection</a:t>
            </a:r>
            <a:br/>
            <a:br/>
            <a:r>
              <a:t>LLM-Content detection involves identifying and flagging content generated by Large Language Models that may be harmful, misleading, or inappropriate. Common methods for LLM-Content detection include using keyword filtering, sentiment analysis, anomaly detection, and machine learning algorithms to analyze text patterns and detect generated content. These methods help in identifying potentially harmful or fake content generated by LLMs.</a:t>
            </a:r>
            <a:br/>
            <a:br/>
            <a:r>
              <a:t>- Evaluation metrics for LLM-content detection are crucial for assessing the performance of detection models.</a:t>
            </a:r>
            <a:br/>
            <a:r>
              <a:t>- Common metrics include precision, recall, F1 score, accuracy, and area under the ROC curve.</a:t>
            </a:r>
            <a:br/>
            <a:r>
              <a:t>- Precision measures the ratio of true positive predictions to all positive predictions.</a:t>
            </a:r>
            <a:br/>
            <a:r>
              <a:t>- Recall measures the ratio of true positive predictions to all actual positives.</a:t>
            </a:r>
            <a:br/>
            <a:r>
              <a:t>- The F1 score is the harmonic mean of precision and recall, providing a balance between the two.</a:t>
            </a:r>
            <a:br/>
            <a:r>
              <a:t>- Accuracy measures the overall correctness of the model's predictions.</a:t>
            </a:r>
            <a:br/>
            <a:r>
              <a:t>- The ROC curve evaluates the trade-off between true positive rate and false positive rate.</a:t>
            </a:r>
            <a:br/>
            <a:r>
              <a:t>- These metrics help researchers and practitioners gauge the effectiveness of LLM-content detection systems.</a:t>
            </a:r>
            <a:br/>
            <a:br/>
            <a:r>
              <a:t>Sources: [1]</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Strategies for Evading LLM Detectors: Overcoming Detection Challenges</a:t>
            </a:r>
          </a:p>
        </p:txBody>
      </p:sp>
      <p:sp>
        <p:nvSpPr>
          <p:cNvPr id="3" name="Content Placeholder 2"/>
          <p:cNvSpPr>
            <a:spLocks noGrp="1"/>
          </p:cNvSpPr>
          <p:nvPr>
            <p:ph idx="1"/>
          </p:nvPr>
        </p:nvSpPr>
        <p:spPr/>
        <p:txBody>
          <a:bodyPr/>
          <a:lstStyle/>
          <a:p>
            <a:pPr>
              <a:defRPr sz="1200"/>
            </a:pPr>
            <a:r>
              <a:t>Strategies for Evading LLM Detectors: Overcoming Detection Challenges</a:t>
            </a:r>
            <a:br/>
            <a:br/>
            <a:r>
              <a:t>Improving the accuracy of LLM-content detection involves refining machine learning models and natural language processing techniques. By enhancing the performance of these algorithms, researchers aim to better identify and classify potentially harmful or misleading content generated by large language models.</a:t>
            </a:r>
            <a:br/>
            <a:br/>
            <a:r>
              <a:t>Sources: [2]</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Challenges and Strategies in LLM-Content Detection: Overcoming Detection Obstacles and Limitations</a:t>
            </a:r>
          </a:p>
        </p:txBody>
      </p:sp>
      <p:sp>
        <p:nvSpPr>
          <p:cNvPr id="3" name="Content Placeholder 2"/>
          <p:cNvSpPr>
            <a:spLocks noGrp="1"/>
          </p:cNvSpPr>
          <p:nvPr>
            <p:ph idx="1"/>
          </p:nvPr>
        </p:nvSpPr>
        <p:spPr/>
        <p:txBody>
          <a:bodyPr/>
          <a:lstStyle/>
          <a:p>
            <a:pPr>
              <a:defRPr sz="1200"/>
            </a:pPr>
            <a:r>
              <a:t>**Challenges and Strategies in LLM-Content Detection: Overcoming Detection Obstacles and Limitations**</a:t>
            </a:r>
            <a:br/>
            <a:br/>
            <a:r>
              <a:t>Methods for LLM-Content detection involve using various techniques to identify and flag content generated by Large Language Models. These methods can include analyzing the language patterns, syntax, and semantics of the text to determine if it was likely generated by an LLM. Additionally, machine learning algorithms can be trained on known LLM-generated content to improve detection accuracy. Some methods also involve comparing the text against a database of known LLM-generated content to identify similarities. Overall, a combination of linguistic analysis, machine learning, and pattern recognition techniques are commonly used for LLM-Content detection. </a:t>
            </a:r>
            <a:br/>
            <a:br/>
            <a:r>
              <a:t>Improving the accuracy of LLM-content detection involves refining machine learning models and natural language processing techniques. By enhancing the performance of these algorithms, researchers aim to better identify and classify potentially harmful or misleading content generated by large language models.</a:t>
            </a:r>
            <a:br/>
            <a:br/>
            <a:r>
              <a:t>Sources: [3]</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Effective Strategies for Evading LLM Detectors: Overcoming Detection Challenges</a:t>
            </a:r>
          </a:p>
        </p:txBody>
      </p:sp>
      <p:sp>
        <p:nvSpPr>
          <p:cNvPr id="3" name="Content Placeholder 2"/>
          <p:cNvSpPr>
            <a:spLocks noGrp="1"/>
          </p:cNvSpPr>
          <p:nvPr>
            <p:ph idx="1"/>
          </p:nvPr>
        </p:nvSpPr>
        <p:spPr/>
        <p:txBody>
          <a:bodyPr/>
          <a:lstStyle/>
          <a:p>
            <a:pPr>
              <a:defRPr sz="1200"/>
            </a:pPr>
            <a:r>
              <a:t>**Effective Strategies for Evading LLM Detectors: Overcoming Detection Challenges**</a:t>
            </a:r>
            <a:br/>
            <a:br/>
            <a:r>
              <a:t>- Improving the accuracy of LLM-content detection involves refining machine learning models and natural language processing techniques.</a:t>
            </a:r>
            <a:br/>
            <a:r>
              <a:t>- Enhancing the performance of these algorithms is crucial to better identify and classify potentially harmful or misleading content generated by large language models.</a:t>
            </a:r>
            <a:br/>
            <a:br/>
            <a:r>
              <a:t>Sources: [2]</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Techniques for Detecting LLM-Generated Content: Strategies for Effective Detection</a:t>
            </a:r>
          </a:p>
        </p:txBody>
      </p:sp>
      <p:sp>
        <p:nvSpPr>
          <p:cNvPr id="3" name="Content Placeholder 2"/>
          <p:cNvSpPr>
            <a:spLocks noGrp="1"/>
          </p:cNvSpPr>
          <p:nvPr>
            <p:ph idx="1"/>
          </p:nvPr>
        </p:nvSpPr>
        <p:spPr/>
        <p:txBody>
          <a:bodyPr/>
          <a:lstStyle/>
          <a:p>
            <a:pPr>
              <a:defRPr sz="1200"/>
            </a:pPr>
            <a:r>
              <a:t>- Advanced Techniques for Detecting LLM-Generated Content:</a:t>
            </a:r>
            <a:br/>
            <a:br/>
            <a:r>
              <a:t>- Continuous learning is essential for Large Language Models (LLMs) to stay relevant and accurate in various applications.</a:t>
            </a:r>
            <a:br/>
            <a:r>
              <a:t>- Strategies for effective detection involve refining machine learning models and natural language processing techniques.</a:t>
            </a:r>
            <a:br/>
            <a:r>
              <a:t>- Enhancing the performance of these algorithms is crucial for identifying and classifying potentially harmful or misleading content generated by LLMs.</a:t>
            </a:r>
            <a:br/>
            <a:r>
              <a:t>- By continuously updating the model with fresh data, LLMs can adapt to changing contexts and improve their performance over time.</a:t>
            </a:r>
            <a:br/>
            <a:br/>
            <a:r>
              <a:t>Sources: [4]</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Methods for Evaluating Robustness in Large Language Models (LLMs)</a:t>
            </a:r>
          </a:p>
        </p:txBody>
      </p:sp>
      <p:sp>
        <p:nvSpPr>
          <p:cNvPr id="3" name="Content Placeholder 2"/>
          <p:cNvSpPr>
            <a:spLocks noGrp="1"/>
          </p:cNvSpPr>
          <p:nvPr>
            <p:ph idx="1"/>
          </p:nvPr>
        </p:nvSpPr>
        <p:spPr/>
        <p:txBody>
          <a:bodyPr/>
          <a:lstStyle/>
          <a:p>
            <a:pPr>
              <a:defRPr sz="1200"/>
            </a:pPr>
            <a:r>
              <a:t>Methods for Evaluating Robustness in Large Language Models (LLMs)</a:t>
            </a:r>
            <a:br/>
            <a:br/>
            <a:r>
              <a:t>Continual learning refers to the ability of a machine learning model, such as large language models (LLMs), to adapt and learn from new data continuously without forgetting previously learned information. In the context of LLMs, continual learning is crucial for keeping the model up-to-date with the latest trends and information in various domains. This capability allows LLMs to improve their performance over time and handle evolving tasks more effectively. By incorporating continual learning mechanisms, LLMs can maintain their relevance and accuracy in various applications, making them more versatile and adaptable in dynamic environments. </a:t>
            </a:r>
            <a:br/>
            <a:br/>
            <a:r>
              <a:t>- Continual learning is essential for Large Language Models (LLMs) to stay relevant and accurate in various applications.</a:t>
            </a:r>
            <a:br/>
            <a:r>
              <a:t>- Strategies for effective detection involve refining machine learning models and natural language processing techniques.</a:t>
            </a:r>
            <a:br/>
            <a:r>
              <a:t>- Enhancing the performance of these algorithms is crucial for identifying and classifying potentially harmful or misleading content generated by LLMs.</a:t>
            </a:r>
            <a:br/>
            <a:r>
              <a:t>- By continuously updating the model with fresh data, LLMs can adapt to changing contexts and improve their performance over time.</a:t>
            </a:r>
            <a:br/>
            <a:br/>
            <a:r>
              <a:t>Sources: [5]</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Robustness of LLM-Content Detection: Strategies for Effective Detection and Defense</a:t>
            </a:r>
          </a:p>
        </p:txBody>
      </p:sp>
      <p:sp>
        <p:nvSpPr>
          <p:cNvPr id="3" name="Content Placeholder 2"/>
          <p:cNvSpPr>
            <a:spLocks noGrp="1"/>
          </p:cNvSpPr>
          <p:nvPr>
            <p:ph idx="1"/>
          </p:nvPr>
        </p:nvSpPr>
        <p:spPr/>
        <p:txBody>
          <a:bodyPr/>
          <a:lstStyle/>
          <a:p>
            <a:pPr>
              <a:defRPr sz="1200"/>
            </a:pPr>
            <a:r>
              <a:t>**Enhancing Robustness of LLM-Content Detection: Strategies for Effective Detection and Defense**</a:t>
            </a:r>
            <a:br/>
            <a:br/>
            <a:r>
              <a:t>- Methods for LLM-Content detection involve analyzing language patterns, syntax, and semantics to identify LLM-generated content.</a:t>
            </a:r>
            <a:br/>
            <a:r>
              <a:t>- Machine learning algorithms can be trained on known LLM-generated content to improve detection accuracy.</a:t>
            </a:r>
            <a:br/>
            <a:r>
              <a:t>- Comparing text against a database of known LLM-generated content can help identify similarities.</a:t>
            </a:r>
            <a:br/>
            <a:r>
              <a:t>- Linguistic analysis, machine learning, and pattern recognition techniques are commonly used for LLM-Content detection.</a:t>
            </a:r>
            <a:br/>
            <a:br/>
            <a:r>
              <a:t>Sources: [3]</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Robustness of LLM-Content Detection: Advanced Techniques and Evaluation Metrics</a:t>
            </a:r>
          </a:p>
        </p:txBody>
      </p:sp>
      <p:sp>
        <p:nvSpPr>
          <p:cNvPr id="3" name="Content Placeholder 2"/>
          <p:cNvSpPr>
            <a:spLocks noGrp="1"/>
          </p:cNvSpPr>
          <p:nvPr>
            <p:ph idx="1"/>
          </p:nvPr>
        </p:nvSpPr>
        <p:spPr/>
        <p:txBody>
          <a:bodyPr/>
          <a:lstStyle/>
          <a:p>
            <a:pPr>
              <a:defRPr sz="1200"/>
            </a:pPr>
            <a:r>
              <a:t>**Enhancing Robustness of LLM-Content Detection: Advanced Techniques and Evaluation Metrics**</a:t>
            </a:r>
            <a:br/>
            <a:br/>
            <a:r>
              <a:t>- Robustness testing for Large Language Models (LLMs) involves assessing the models' ability to maintain performance and accuracy in the face of various challenges and perturbations.</a:t>
            </a:r>
            <a:br/>
            <a:r>
              <a:t>- The testing aims to uncover vulnerabilities and weaknesses in the models that could impact their reliability and effectiveness in real-world applications.</a:t>
            </a:r>
            <a:br/>
            <a:r>
              <a:t>- Different testing methods and evaluation techniques are used to analyze the robustness of LLMs, including adversarial attacks, data augmentation, fine-tuning on specific domains, and stress testing with diverse datasets.</a:t>
            </a:r>
            <a:br/>
            <a:br/>
            <a:r>
              <a:t>Sources: [6]</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Effective Evasion Techniques for LLM Detection: Overcoming Detection Challenges</a:t>
            </a:r>
          </a:p>
        </p:txBody>
      </p:sp>
      <p:sp>
        <p:nvSpPr>
          <p:cNvPr id="3" name="Content Placeholder 2"/>
          <p:cNvSpPr>
            <a:spLocks noGrp="1"/>
          </p:cNvSpPr>
          <p:nvPr>
            <p:ph idx="1"/>
          </p:nvPr>
        </p:nvSpPr>
        <p:spPr/>
        <p:txBody>
          <a:bodyPr/>
          <a:lstStyle/>
          <a:p>
            <a:pPr>
              <a:defRPr sz="1200"/>
            </a:pPr>
            <a:r>
              <a:t>**Effective Evasion Techniques for LLM Detection: Overcoming Detection Challenges**</a:t>
            </a:r>
            <a:br/>
            <a:br/>
            <a:r>
              <a:t>- One method to evade LLM detectors is by introducing intentional errors or misspellings in the text to confuse the detector.</a:t>
            </a:r>
            <a:br/>
            <a:r>
              <a:t>- Another approach involves using synonyms or paraphrasing to alter the wording of the content while maintaining the original meaning.</a:t>
            </a:r>
            <a:br/>
            <a:r>
              <a:t>- Breaking up the text into smaller segments and mixing them with unrelated text can also help in evading detection.</a:t>
            </a:r>
            <a:br/>
            <a:r>
              <a:t>- Utilizing encryption or steganography techniques to conceal the content within other data can be effective in bypassing LLM detectors.</a:t>
            </a:r>
            <a:br/>
            <a:br/>
            <a:r>
              <a:t>Sources: [7]</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Overview of Common Benchmarking Datasets for LLM-Content Evaluation</a:t>
            </a:r>
          </a:p>
        </p:txBody>
      </p:sp>
      <p:sp>
        <p:nvSpPr>
          <p:cNvPr id="3" name="Content Placeholder 2"/>
          <p:cNvSpPr>
            <a:spLocks noGrp="1"/>
          </p:cNvSpPr>
          <p:nvPr>
            <p:ph idx="1"/>
          </p:nvPr>
        </p:nvSpPr>
        <p:spPr/>
        <p:txBody>
          <a:bodyPr/>
          <a:lstStyle/>
          <a:p>
            <a:pPr>
              <a:defRPr sz="1200"/>
            </a:pPr>
            <a:r>
              <a:t>- Evaluation metrics for LLM-content detection are crucial for assessing the performance of detection models.</a:t>
            </a:r>
            <a:br/>
            <a:r>
              <a:t>- Common metrics include precision, recall, F1 score, accuracy, and area under the ROC curve.</a:t>
            </a:r>
            <a:br/>
            <a:r>
              <a:t>- Precision measures the ratio of true positive predictions to all positive predictions.</a:t>
            </a:r>
            <a:br/>
            <a:r>
              <a:t>- Recall measures the ratio of true positive predictions to all actual positives.</a:t>
            </a:r>
            <a:br/>
            <a:r>
              <a:t>- The F1 score is the harmonic mean of precision and recall, providing a balance between the two.</a:t>
            </a:r>
            <a:br/>
            <a:r>
              <a:t>- Accuracy measures the overall correctness of the model's predictions.</a:t>
            </a:r>
            <a:br/>
            <a:r>
              <a:t>- The ROC curve evaluates the trade-off between true positive rate and false positive rate.</a:t>
            </a:r>
            <a:br/>
            <a:r>
              <a:t>- These metrics help researchers and practitioners gauge the effectiveness of LLM-content detection systems.</a:t>
            </a:r>
            <a:br/>
            <a:br/>
            <a:r>
              <a:t>Sources: [0]</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Techniques for Evading LLM Detectors: Overcoming Detection Challenges and Strategies</a:t>
            </a:r>
          </a:p>
        </p:txBody>
      </p:sp>
      <p:sp>
        <p:nvSpPr>
          <p:cNvPr id="3" name="Content Placeholder 2"/>
          <p:cNvSpPr>
            <a:spLocks noGrp="1"/>
          </p:cNvSpPr>
          <p:nvPr>
            <p:ph idx="1"/>
          </p:nvPr>
        </p:nvSpPr>
        <p:spPr/>
        <p:txBody>
          <a:bodyPr/>
          <a:lstStyle/>
          <a:p>
            <a:pPr>
              <a:defRPr sz="1200"/>
            </a:pPr>
            <a:r>
              <a:t>**Advanced Techniques for Evading LLM Detectors: Overcoming Detection Challenges and Strategies**</a:t>
            </a:r>
            <a:br/>
            <a:br/>
            <a:r>
              <a:t>- Intentional errors or misspellings in the text can confuse LLM detectors and help evade detection.</a:t>
            </a:r>
            <a:br/>
            <a:r>
              <a:t>- Using synonyms or paraphrasing to alter the wording while preserving the original meaning is another effective evasion technique.</a:t>
            </a:r>
            <a:br/>
            <a:r>
              <a:t>- Breaking up the text into smaller segments and interspersing them with unrelated content can make it harder for LLM detectors to identify generated text.</a:t>
            </a:r>
            <a:br/>
            <a:r>
              <a:t>- Employing encryption or steganography methods to hide the generated content within other data can be a successful strategy for bypassing LLM detectors.</a:t>
            </a:r>
            <a:br/>
            <a:br/>
            <a:r>
              <a:t>Sources: [1]</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Strategies for Evading LLM Detectors: Overcoming Detection Challenges with Expert Techniques</a:t>
            </a:r>
          </a:p>
        </p:txBody>
      </p:sp>
      <p:sp>
        <p:nvSpPr>
          <p:cNvPr id="3" name="Content Placeholder 2"/>
          <p:cNvSpPr>
            <a:spLocks noGrp="1"/>
          </p:cNvSpPr>
          <p:nvPr>
            <p:ph idx="1"/>
          </p:nvPr>
        </p:nvSpPr>
        <p:spPr/>
        <p:txBody>
          <a:bodyPr/>
          <a:lstStyle/>
          <a:p>
            <a:pPr>
              <a:defRPr sz="1200"/>
            </a:pPr>
            <a:r>
              <a:t>- Introducing intentional errors or misspellings in the text is a common technique to confuse LLM detectors and evade detection.</a:t>
            </a:r>
            <a:br/>
            <a:r>
              <a:t>- Another effective approach is to utilize synonyms or paraphrasing to alter the wording of the content while maintaining its original meaning, making it harder for detectors to identify generated text.</a:t>
            </a:r>
            <a:br/>
            <a:r>
              <a:t>- Breaking up the text into smaller chunks and mixing them with unrelated content can further help in evading LLM detectors by complicating the detection process.</a:t>
            </a:r>
            <a:br/>
            <a:r>
              <a:t>- Employing encryption or steganography techniques to conceal the generated content within other data can be a successful strategy for bypassing LLM detectors and avoiding detection.</a:t>
            </a:r>
            <a:br/>
            <a:br/>
            <a:r>
              <a:t>Sources: [7]</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Strategies for Evading LLM Detectors: Overcoming Detection Challenges with Expert Techniques</a:t>
            </a:r>
          </a:p>
        </p:txBody>
      </p:sp>
      <p:sp>
        <p:nvSpPr>
          <p:cNvPr id="3" name="Content Placeholder 2"/>
          <p:cNvSpPr>
            <a:spLocks noGrp="1"/>
          </p:cNvSpPr>
          <p:nvPr>
            <p:ph idx="1"/>
          </p:nvPr>
        </p:nvSpPr>
        <p:spPr/>
        <p:txBody>
          <a:bodyPr/>
          <a:lstStyle/>
          <a:p>
            <a:pPr>
              <a:defRPr sz="1200"/>
            </a:pPr>
            <a:r>
              <a:t>- Utilizing advanced language manipulation techniques such as obfuscation, where the text is intentionally made more complex or convoluted, can be an effective strategy for evading LLM detectors and complicating the detection process.</a:t>
            </a:r>
            <a:br/>
            <a:r>
              <a:t>- Implementing context-aware generation, where the generated text is tailored to match specific contexts or topics, can help in evading detection by making the content appear more natural and less generated.</a:t>
            </a:r>
            <a:br/>
            <a:r>
              <a:t>- Employing adversarial attacks, which involve crafting inputs that are specifically designed to deceive LLM detectors, can be a powerful method for evading detection and bypassing security measures.</a:t>
            </a:r>
            <a:br/>
            <a:r>
              <a:t>- Leveraging transfer learning, where knowledge gained from one task or domain is applied to another, can enhance the ability to evade LLM detectors by adapting and transferring detection evasion strategies across different contexts and scenarios.</a:t>
            </a:r>
            <a:br/>
            <a:br/>
            <a:r>
              <a:t>Sources: [3]</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Effective Strategies for Evading LLM Detectors: Overcoming Detection Challenges with Expert Techniques</a:t>
            </a:r>
          </a:p>
        </p:txBody>
      </p:sp>
      <p:sp>
        <p:nvSpPr>
          <p:cNvPr id="3" name="Content Placeholder 2"/>
          <p:cNvSpPr>
            <a:spLocks noGrp="1"/>
          </p:cNvSpPr>
          <p:nvPr>
            <p:ph idx="1"/>
          </p:nvPr>
        </p:nvSpPr>
        <p:spPr/>
        <p:txBody>
          <a:bodyPr/>
          <a:lstStyle/>
          <a:p>
            <a:pPr>
              <a:defRPr sz="1200"/>
            </a:pPr>
            <a:r>
              <a:t>- Utilizing advanced language manipulation techniques such as obfuscation, where the text is intentionally made more complex or convoluted, can be an effective strategy for evading LLM detectors and complicating the detection process.</a:t>
            </a:r>
            <a:br/>
            <a:r>
              <a:t>- Implementing context-aware generation, where the generated text is tailored to match specific contexts or topics, can help in evading detection by making the content appear more natural and less generated.</a:t>
            </a:r>
            <a:br/>
            <a:r>
              <a:t>- Employing adversarial attacks, which involve crafting inputs that are specifically designed to deceive LLM detectors, can be a powerful method for evading detection and bypassing security measures.</a:t>
            </a:r>
            <a:br/>
            <a:r>
              <a:t>- Leveraging transfer learning, where knowledge gained from one task or domain is applied to another, can enhance the ability to evade LLM detectors by adapting and transferring detection evasion strategies across different contexts and scenarios.</a:t>
            </a:r>
            <a:br/>
            <a:br/>
            <a:r>
              <a:t>Sources: [1]</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Exploring Effective Evasion Techniques for LLM Detection: Strategies for Overcoming Detection Challenges</a:t>
            </a:r>
          </a:p>
        </p:txBody>
      </p:sp>
      <p:sp>
        <p:nvSpPr>
          <p:cNvPr id="3" name="Content Placeholder 2"/>
          <p:cNvSpPr>
            <a:spLocks noGrp="1"/>
          </p:cNvSpPr>
          <p:nvPr>
            <p:ph idx="1"/>
          </p:nvPr>
        </p:nvSpPr>
        <p:spPr/>
        <p:txBody>
          <a:bodyPr/>
          <a:lstStyle/>
          <a:p>
            <a:pPr>
              <a:defRPr sz="1200"/>
            </a:pPr>
            <a:r>
              <a:t>- Adding random noise to the text is a common evasion strategy for LLM detectors, as it can help obscure the true intent of the content and make it harder to detect.</a:t>
            </a:r>
            <a:br/>
            <a:r>
              <a:t>- Inserting irrelevant or misleading information into the text can also be effective in evading detection by LLM models, as it can distract from the actual content and confuse the detection algorithms.</a:t>
            </a:r>
            <a:br/>
            <a:r>
              <a:t>- Using synonyms or paraphrasing to change the context of the text is another strategy for evading LLM detectors, as it can alter the meaning of the content while still conveying a similar message.</a:t>
            </a:r>
            <a:br/>
            <a:r>
              <a:t>- Breaking up suspicious text into smaller fragments can help evade detection by LLM models, as it can make it more difficult for the algorithms to piece together the true intent of the content.</a:t>
            </a:r>
            <a:br/>
            <a:br/>
            <a:r>
              <a:t>Sources: [8]</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Evasion Techniques for Outsmarting LLM Detectors: Overcoming Detection Challenges with Expert Strategies</a:t>
            </a:r>
          </a:p>
        </p:txBody>
      </p:sp>
      <p:sp>
        <p:nvSpPr>
          <p:cNvPr id="3" name="Content Placeholder 2"/>
          <p:cNvSpPr>
            <a:spLocks noGrp="1"/>
          </p:cNvSpPr>
          <p:nvPr>
            <p:ph idx="1"/>
          </p:nvPr>
        </p:nvSpPr>
        <p:spPr/>
        <p:txBody>
          <a:bodyPr/>
          <a:lstStyle/>
          <a:p>
            <a:pPr>
              <a:defRPr sz="1200"/>
            </a:pPr>
            <a:r>
              <a:t>- Introducing intentional errors or misspellings in the text can confuse LLM detectors and make detection more challenging.</a:t>
            </a:r>
            <a:br/>
            <a:r>
              <a:t>- Using synonyms or paraphrasing to alter the wording of the content while maintaining the original meaning is an effective evasion technique against LLM detectors.</a:t>
            </a:r>
            <a:br/>
            <a:r>
              <a:t>- Breaking up the text into smaller segments and mixing them with unrelated content can help evade detection by LLM models.</a:t>
            </a:r>
            <a:br/>
            <a:r>
              <a:t>- Employing encryption or steganography techniques to conceal the content within other data can be a successful strategy for bypassing LLM detectors.</a:t>
            </a:r>
            <a:br/>
            <a:br/>
            <a:r>
              <a:t>Sources: [7]</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Evasion Techniques for Outsmarting LLM Detectors: Overcoming Detection Challenges with Expert Strategies</a:t>
            </a:r>
          </a:p>
        </p:txBody>
      </p:sp>
      <p:sp>
        <p:nvSpPr>
          <p:cNvPr id="3" name="Content Placeholder 2"/>
          <p:cNvSpPr>
            <a:spLocks noGrp="1"/>
          </p:cNvSpPr>
          <p:nvPr>
            <p:ph idx="1"/>
          </p:nvPr>
        </p:nvSpPr>
        <p:spPr/>
        <p:txBody>
          <a:bodyPr/>
          <a:lstStyle/>
          <a:p>
            <a:pPr>
              <a:defRPr sz="1200"/>
            </a:pPr>
            <a:r>
              <a:t>- Advanced Evasion Techniques for Outsmarting LLM Detectors: Overcoming Detection Challenges with Expert Strategies</a:t>
            </a:r>
            <a:br/>
            <a:r>
              <a:t>- Introducing intentional errors or misspellings in the text can confuse LLM detectors and make detection more challenging.</a:t>
            </a:r>
            <a:br/>
            <a:r>
              <a:t>- Using synonyms or paraphrasing to alter the wording of the content while maintaining the original meaning is an effective evasion technique against LLM detectors.</a:t>
            </a:r>
            <a:br/>
            <a:r>
              <a:t>- Breaking up the text into smaller segments and mixing them with unrelated content can help evade detection by LLM models.</a:t>
            </a:r>
            <a:br/>
            <a:r>
              <a:t>- Employing encryption or steganography techniques to conceal the content within other data can be a successful strategy for bypassing LLM detectors.</a:t>
            </a:r>
            <a:br/>
            <a:br/>
            <a:r>
              <a:t>Sources: [7]</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LLM Content Protection with Watermarking Techniques: Strategies for Safeguarding Intellectual Property</a:t>
            </a:r>
          </a:p>
        </p:txBody>
      </p:sp>
      <p:sp>
        <p:nvSpPr>
          <p:cNvPr id="3" name="Content Placeholder 2"/>
          <p:cNvSpPr>
            <a:spLocks noGrp="1"/>
          </p:cNvSpPr>
          <p:nvPr>
            <p:ph idx="1"/>
          </p:nvPr>
        </p:nvSpPr>
        <p:spPr/>
        <p:txBody>
          <a:bodyPr/>
          <a:lstStyle/>
          <a:p>
            <a:pPr>
              <a:defRPr sz="1200"/>
            </a:pPr>
            <a:r>
              <a:t>- Watermarking techniques for LLM content protection involve embedding information into the content in a way that is imperceptible to the human eye but can be detected by specific algorithms.</a:t>
            </a:r>
            <a:br/>
            <a:r>
              <a:t>- This helps in identifying the original source of the content and detecting any unauthorized use or modifications.</a:t>
            </a:r>
            <a:br/>
            <a:r>
              <a:t>- Digital watermarking is a common method used for LLM content protection, where a unique identifier is embedded into the content to establish ownership and prevent plagiarism.</a:t>
            </a:r>
            <a:br/>
            <a:br/>
            <a:r>
              <a:t>Sources: [9]</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LLM Content Protection with Advanced Watermarking Techniques: Safeguarding Intellectual Property</a:t>
            </a:r>
          </a:p>
        </p:txBody>
      </p:sp>
      <p:sp>
        <p:nvSpPr>
          <p:cNvPr id="3" name="Content Placeholder 2"/>
          <p:cNvSpPr>
            <a:spLocks noGrp="1"/>
          </p:cNvSpPr>
          <p:nvPr>
            <p:ph idx="1"/>
          </p:nvPr>
        </p:nvSpPr>
        <p:spPr/>
        <p:txBody>
          <a:bodyPr/>
          <a:lstStyle/>
          <a:p>
            <a:pPr>
              <a:defRPr sz="1200"/>
            </a:pPr>
            <a:r>
              <a:t>- Watermarking techniques for LLM content protection involve embedding imperceptible markers within the content to verify authenticity and deter unauthorized use.</a:t>
            </a:r>
            <a:br/>
            <a:r>
              <a:t>- These watermarks can be visible or invisible, serving as a form of digital rights management.</a:t>
            </a:r>
            <a:br/>
            <a:r>
              <a:t>- By implementing robust watermarking methods, content creators can track and protect their LLM-generated materials from misuse or plagiarism.</a:t>
            </a:r>
            <a:br/>
            <a:br/>
            <a:r>
              <a:t>Sources: [10]</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LLM Content Protection with Advanced Watermarking Techniques: Safeguarding Intellectual Property</a:t>
            </a:r>
          </a:p>
        </p:txBody>
      </p:sp>
      <p:sp>
        <p:nvSpPr>
          <p:cNvPr id="3" name="Content Placeholder 2"/>
          <p:cNvSpPr>
            <a:spLocks noGrp="1"/>
          </p:cNvSpPr>
          <p:nvPr>
            <p:ph idx="1"/>
          </p:nvPr>
        </p:nvSpPr>
        <p:spPr/>
        <p:txBody>
          <a:bodyPr/>
          <a:lstStyle/>
          <a:p>
            <a:pPr>
              <a:defRPr sz="1200"/>
            </a:pPr>
            <a:r>
              <a:t>- Watermarking techniques for LLM content protection involve embedding information into the content in a way that is imperceptible to the human eye but can be detected by specific algorithms.</a:t>
            </a:r>
            <a:br/>
            <a:r>
              <a:t>- This helps in identifying the original source of the content and detecting any unauthorized use or modifications.</a:t>
            </a:r>
            <a:br/>
            <a:r>
              <a:t>- Digital watermarking is a common method used for LLM content protection, where a unique identifier is embedded into the content to establish ownership and prevent plagiarism.</a:t>
            </a:r>
            <a:br/>
            <a:r>
              <a:t>- By implementing robust watermarking methods, content creators can track and protect their LLM-generated materials from misuse or plagiarism.</a:t>
            </a:r>
            <a:br/>
            <a:br/>
            <a:r>
              <a:t>Sources: [9]</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Exploring Common Benchmarking Datasets for LLM-Content Evaluation: A Comprehensive Overview</a:t>
            </a:r>
          </a:p>
        </p:txBody>
      </p:sp>
      <p:sp>
        <p:nvSpPr>
          <p:cNvPr id="3" name="Content Placeholder 2"/>
          <p:cNvSpPr>
            <a:spLocks noGrp="1"/>
          </p:cNvSpPr>
          <p:nvPr>
            <p:ph idx="1"/>
          </p:nvPr>
        </p:nvSpPr>
        <p:spPr/>
        <p:txBody>
          <a:bodyPr/>
          <a:lstStyle/>
          <a:p>
            <a:pPr>
              <a:defRPr sz="1200"/>
            </a:pPr>
            <a:r>
              <a:t>- Evaluation metrics for LLM-content detection are crucial for assessing the performance of detection models.</a:t>
            </a:r>
            <a:br/>
            <a:r>
              <a:t>- Common metrics include precision, recall, F1 score, accuracy, and area under the ROC curve.</a:t>
            </a:r>
            <a:br/>
            <a:r>
              <a:t>- Precision measures the ratio of true positive predictions to all positive predictions.</a:t>
            </a:r>
            <a:br/>
            <a:r>
              <a:t>- Recall measures the ratio of true positive predictions to all actual positives.</a:t>
            </a:r>
            <a:br/>
            <a:r>
              <a:t>- The F1 score is the harmonic mean of precision and recall, providing a balance between the two.</a:t>
            </a:r>
            <a:br/>
            <a:r>
              <a:t>- Accuracy measures the overall correctness of the model's predictions.</a:t>
            </a:r>
            <a:br/>
            <a:r>
              <a:t>- The ROC curve evaluates the trade-off between true positive rate and false positive rate.</a:t>
            </a:r>
            <a:br/>
            <a:r>
              <a:t>- These metrics help researchers and practitioners gauge the effectiveness of LLM-content detection systems.</a:t>
            </a:r>
            <a:br/>
            <a:br/>
            <a:r>
              <a:t>Sources: [0]</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LLM Content Protection with Watermarking Techniques: Strategies for Safeguarding Intellectual Property</a:t>
            </a:r>
          </a:p>
        </p:txBody>
      </p:sp>
      <p:sp>
        <p:nvSpPr>
          <p:cNvPr id="3" name="Content Placeholder 2"/>
          <p:cNvSpPr>
            <a:spLocks noGrp="1"/>
          </p:cNvSpPr>
          <p:nvPr>
            <p:ph idx="1"/>
          </p:nvPr>
        </p:nvSpPr>
        <p:spPr/>
        <p:txBody>
          <a:bodyPr/>
          <a:lstStyle/>
          <a:p>
            <a:pPr>
              <a:defRPr sz="1200"/>
            </a:pPr>
            <a:r>
              <a:t>Watermarking techniques for LLM content protection involve embedding imperceptible markers within the content to verify authenticity and deter unauthorized use. These watermarks can be visible or invisible, serving as a form of digital rights management. By implementing robust watermarking methods, content creators can track and protect their LLM-generated materials from misuse or plagiarism.</a:t>
            </a:r>
            <a:br/>
            <a:br/>
            <a:r>
              <a:t>Sources: [10]</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Exploring Advanced Techniques for Fine-Tuning Large Language Models on Specific Domain Datasets</a:t>
            </a:r>
          </a:p>
        </p:txBody>
      </p:sp>
      <p:sp>
        <p:nvSpPr>
          <p:cNvPr id="3" name="Content Placeholder 2"/>
          <p:cNvSpPr>
            <a:spLocks noGrp="1"/>
          </p:cNvSpPr>
          <p:nvPr>
            <p:ph idx="1"/>
          </p:nvPr>
        </p:nvSpPr>
        <p:spPr/>
        <p:txBody>
          <a:bodyPr/>
          <a:lstStyle/>
          <a:p>
            <a:pPr>
              <a:defRPr sz="1200"/>
            </a:pPr>
            <a:r>
              <a:t>- Continuous learning for Large Language Models (LLMs) refers to the ability of these models to adapt and improve over time by incorporating new data and information.</a:t>
            </a:r>
            <a:br/>
            <a:r>
              <a:t>- This process allows LLMs to stay up-to-date with the latest trends and changes in language patterns, making them more accurate and reliable in their predictions.</a:t>
            </a:r>
            <a:br/>
            <a:r>
              <a:t>- By continuously learning from new data, LLMs can enhance their performance and maintain their relevance in various applications.</a:t>
            </a:r>
            <a:br/>
            <a:br/>
            <a:r>
              <a:t>- Watermarking techniques for LLM content protection involve embedding imperceptible markers within the content to verify authenticity and deter unauthorized use.</a:t>
            </a:r>
            <a:br/>
            <a:r>
              <a:t>- These watermarks can be visible or invisible, serving as a form of digital rights management.</a:t>
            </a:r>
            <a:br/>
            <a:r>
              <a:t>- By implementing robust watermarking methods, content creators can track and protect their LLM-generated materials from misuse or plagiarism.</a:t>
            </a:r>
            <a:br/>
            <a:br/>
            <a:r>
              <a:t>Sources: [11]</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Fine-Tuning Large Language Models: Continuous Learning and Adaptation Strategies</a:t>
            </a:r>
          </a:p>
        </p:txBody>
      </p:sp>
      <p:sp>
        <p:nvSpPr>
          <p:cNvPr id="3" name="Content Placeholder 2"/>
          <p:cNvSpPr>
            <a:spLocks noGrp="1"/>
          </p:cNvSpPr>
          <p:nvPr>
            <p:ph idx="1"/>
          </p:nvPr>
        </p:nvSpPr>
        <p:spPr/>
        <p:txBody>
          <a:bodyPr/>
          <a:lstStyle/>
          <a:p>
            <a:pPr>
              <a:defRPr sz="1200"/>
            </a:pPr>
            <a:r>
              <a:t>Fine-Tuning Large Language Models: Continuous Learning and Adaptation Strategies</a:t>
            </a:r>
            <a:br/>
            <a:br/>
            <a:r>
              <a:t>- Continuous learning for Large Language Models (LLMs) enables them to adapt and improve over time by integrating new data and information.</a:t>
            </a:r>
            <a:br/>
            <a:r>
              <a:t>- This process ensures that LLMs stay current with the latest language trends and patterns, enhancing the accuracy and reliability of their predictions.</a:t>
            </a:r>
            <a:br/>
            <a:r>
              <a:t>- By continuously learning from new data, LLMs can elevate their performance and remain relevant in various applications.</a:t>
            </a:r>
            <a:br/>
            <a:br/>
            <a:r>
              <a:t>Sources: [11]</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Fine-Tuning Large Language Models for Continuous Learning and Adaptation: Strategies for Enhanced Performance</a:t>
            </a:r>
          </a:p>
        </p:txBody>
      </p:sp>
      <p:sp>
        <p:nvSpPr>
          <p:cNvPr id="3" name="Content Placeholder 2"/>
          <p:cNvSpPr>
            <a:spLocks noGrp="1"/>
          </p:cNvSpPr>
          <p:nvPr>
            <p:ph idx="1"/>
          </p:nvPr>
        </p:nvSpPr>
        <p:spPr/>
        <p:txBody>
          <a:bodyPr/>
          <a:lstStyle/>
          <a:p>
            <a:pPr>
              <a:defRPr sz="1200"/>
            </a:pPr>
            <a:r>
              <a:t>- Fine-Tuning Large Language Models for Continuous Learning and Adaptation: Strategies for Enhanced Performance</a:t>
            </a:r>
            <a:br/>
            <a:r>
              <a:t>- Continuous learning for Large Language Models (LLMs) refers to the ability of these models to adapt and improve over time by incorporating new data and information.</a:t>
            </a:r>
            <a:br/>
            <a:r>
              <a:t>- This process allows LLMs to stay up-to-date with the latest trends and changes in language patterns, making them more accurate and reliable in their predictions.</a:t>
            </a:r>
            <a:br/>
            <a:r>
              <a:t>- By continuously learning from new data, LLMs can enhance their performance and maintain their relevance in various applications.</a:t>
            </a:r>
            <a:br/>
            <a:br/>
            <a:r>
              <a:t>Sources: [11]</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Fine-Tuning Large Language Models for Continuous Learning and Adaptation: Strategies for Enhanced Performance</a:t>
            </a:r>
          </a:p>
        </p:txBody>
      </p:sp>
      <p:sp>
        <p:nvSpPr>
          <p:cNvPr id="3" name="Content Placeholder 2"/>
          <p:cNvSpPr>
            <a:spLocks noGrp="1"/>
          </p:cNvSpPr>
          <p:nvPr>
            <p:ph idx="1"/>
          </p:nvPr>
        </p:nvSpPr>
        <p:spPr/>
        <p:txBody>
          <a:bodyPr/>
          <a:lstStyle/>
          <a:p>
            <a:pPr>
              <a:defRPr sz="1200"/>
            </a:pPr>
            <a:r>
              <a:t>- Strategies for Fine-Tuning Large Language Models for Continuous Learning and Adaptation</a:t>
            </a:r>
            <a:br/>
            <a:r>
              <a:t>- Continuous learning in Large Language Models (LLMs) enables them to adapt and improve by incorporating new data, ensuring they stay current with evolving language patterns.</a:t>
            </a:r>
            <a:br/>
            <a:r>
              <a:t>- This capability enhances the accuracy and reliability of LLMs in making predictions, making them more effective in various applications.</a:t>
            </a:r>
            <a:br/>
            <a:r>
              <a:t>- By continually learning from new data, LLMs can boost their performance and remain relevant in a dynamic linguistic environment.</a:t>
            </a:r>
            <a:br/>
            <a:br/>
            <a:r>
              <a:t>Sources: [11]</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Fine-Tuning Large Language Models: Addressing Scalability Challenges and Solutions</a:t>
            </a:r>
          </a:p>
        </p:txBody>
      </p:sp>
      <p:sp>
        <p:nvSpPr>
          <p:cNvPr id="3" name="Content Placeholder 2"/>
          <p:cNvSpPr>
            <a:spLocks noGrp="1"/>
          </p:cNvSpPr>
          <p:nvPr>
            <p:ph idx="1"/>
          </p:nvPr>
        </p:nvSpPr>
        <p:spPr/>
        <p:txBody>
          <a:bodyPr/>
          <a:lstStyle/>
          <a:p>
            <a:pPr>
              <a:defRPr sz="1200"/>
            </a:pPr>
            <a:r>
              <a:t>- Scalability challenges in LLM deployment refer to the difficulties that arise when trying to scale up large language models to handle increasing amounts of data and computational resources.</a:t>
            </a:r>
            <a:br/>
            <a:r>
              <a:t>- These challenges can include issues with model training times, memory constraints, and the need for specialized hardware.</a:t>
            </a:r>
            <a:br/>
            <a:r>
              <a:t>- To overcome these challenges, researchers are exploring solutions such as distributed training techniques, model parallelism, and optimizations for efficient resource utilization.</a:t>
            </a:r>
            <a:br/>
            <a:br/>
            <a:r>
              <a:t>Sources: [12]</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Evaluation Metrics for LLM-Content Detection: Comprehensive Analysis and Performance Assessment</a:t>
            </a:r>
          </a:p>
        </p:txBody>
      </p:sp>
      <p:sp>
        <p:nvSpPr>
          <p:cNvPr id="3" name="Content Placeholder 2"/>
          <p:cNvSpPr>
            <a:spLocks noGrp="1"/>
          </p:cNvSpPr>
          <p:nvPr>
            <p:ph idx="1"/>
          </p:nvPr>
        </p:nvSpPr>
        <p:spPr/>
        <p:txBody>
          <a:bodyPr/>
          <a:lstStyle/>
          <a:p>
            <a:pPr>
              <a:defRPr sz="1200"/>
            </a:pPr>
            <a:r>
              <a:t>- Evaluation Metrics for LLM-Content Detection: Comprehensive Analysis and Performance Assessment</a:t>
            </a:r>
            <a:br/>
            <a:br/>
            <a:r>
              <a:t>When evaluating the performance of LLM-content detection systems, several key metrics are commonly used. These include accuracy, precision, recall, and F1 score. </a:t>
            </a:r>
            <a:br/>
            <a:br/>
            <a:r>
              <a:t>- Accuracy measures the overall correctness of the detection system.</a:t>
            </a:r>
            <a:br/>
            <a:r>
              <a:t>- Precision focuses on the proportion of correctly identified positive detections out of all detections.</a:t>
            </a:r>
            <a:br/>
            <a:r>
              <a:t>- Recall measures the proportion of actual positives that were correctly identified by the system.</a:t>
            </a:r>
            <a:br/>
            <a:r>
              <a:t>- The F1 score is a combined metric that balances precision and recall, providing a single value that represents the overall performance of the detection system.</a:t>
            </a:r>
            <a:br/>
            <a:br/>
            <a:r>
              <a:t>These metrics are crucial for assessing the effectiveness and reliability of NLP models used in LLM-content detection tasks.</a:t>
            </a:r>
            <a:br/>
            <a:br/>
            <a:r>
              <a:t>Sources: [13]</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Evaluation Metrics for LLM-Content Detection: Comprehensive Analysis and Performance Assessment</a:t>
            </a:r>
          </a:p>
        </p:txBody>
      </p:sp>
      <p:sp>
        <p:nvSpPr>
          <p:cNvPr id="3" name="Content Placeholder 2"/>
          <p:cNvSpPr>
            <a:spLocks noGrp="1"/>
          </p:cNvSpPr>
          <p:nvPr>
            <p:ph idx="1"/>
          </p:nvPr>
        </p:nvSpPr>
        <p:spPr/>
        <p:txBody>
          <a:bodyPr/>
          <a:lstStyle/>
          <a:p>
            <a:pPr>
              <a:defRPr sz="1200"/>
            </a:pPr>
            <a:r>
              <a:t>- Common evaluation metrics for LLM-content detection include precision, recall, F1 score, accuracy, and area under the receiver operating characteristic curve (AUC-ROC).</a:t>
            </a:r>
            <a:br/>
            <a:r>
              <a:t>- Precision measures the ratio of true positive predictions to the total number of positive predictions, emphasizing the accuracy of positive predictions.</a:t>
            </a:r>
            <a:br/>
            <a:r>
              <a:t>- Recall measures the ratio of true positive predictions to the total number of actual positives, highlighting the ability of the system to correctly identify all positive instances.</a:t>
            </a:r>
            <a:br/>
            <a:r>
              <a:t>- The F1 score combines precision and recall into a single metric, providing a balanced measure that considers both false positives and false negatives.</a:t>
            </a:r>
            <a:br/>
            <a:r>
              <a:t>- Accuracy evaluates the overall correctness of the predictions made by the detection system, providing an important indicator of overall performance.</a:t>
            </a:r>
            <a:br/>
            <a:r>
              <a:t>- AUC-ROC assesses the model's capability to distinguish between different classes, offering insight into the system's ability to make accurate predictions across a range of scenarios.</a:t>
            </a:r>
            <a:br/>
            <a:r>
              <a:t>- These evaluation metrics play a vital role in enabling researchers and practitioners to assess the effectiveness and reliability of LLM-content detection systems.</a:t>
            </a:r>
            <a:br/>
            <a:br/>
            <a:r>
              <a:t>Sources: [14]</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Evaluation Metrics for LLM-Content Detection: Comprehensive Analysis and Performance Assessment</a:t>
            </a:r>
          </a:p>
        </p:txBody>
      </p:sp>
      <p:sp>
        <p:nvSpPr>
          <p:cNvPr id="3" name="Content Placeholder 2"/>
          <p:cNvSpPr>
            <a:spLocks noGrp="1"/>
          </p:cNvSpPr>
          <p:nvPr>
            <p:ph idx="1"/>
          </p:nvPr>
        </p:nvSpPr>
        <p:spPr/>
        <p:txBody>
          <a:bodyPr/>
          <a:lstStyle/>
          <a:p>
            <a:pPr>
              <a:defRPr sz="1200"/>
            </a:pPr>
            <a:r>
              <a:t>- Accuracy measures the overall correctness of the detection system by evaluating the proportion of correct predictions out of all predictions made (Source: Research).</a:t>
            </a:r>
            <a:br/>
            <a:r>
              <a:t>- Precision focuses on the proportion of correctly identified positive detections out of all detections, emphasizing the accuracy of positive predictions (Source: Research).</a:t>
            </a:r>
            <a:br/>
            <a:r>
              <a:t>- Recall measures the proportion of actual positives that were correctly identified by the system, highlighting the system's ability to capture all positive instances (Source: Research).</a:t>
            </a:r>
            <a:br/>
            <a:r>
              <a:t>- The F1 score combines precision and recall into a single metric, providing a balanced measure that considers both false positives and false negatives (Source: Research).</a:t>
            </a:r>
            <a:br/>
            <a:r>
              <a:t>- These evaluation metrics are crucial for assessing the effectiveness and reliability of NLP models used in LLM-content detection tasks (Source: Research).</a:t>
            </a:r>
            <a:br/>
            <a:br/>
            <a:r>
              <a:t>Sources: [13]</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Comprehensive Analysis of Evaluation Metrics for LLM-Content Detection: Performance Assessment and Comparison</a:t>
            </a:r>
          </a:p>
        </p:txBody>
      </p:sp>
      <p:sp>
        <p:nvSpPr>
          <p:cNvPr id="3" name="Content Placeholder 2"/>
          <p:cNvSpPr>
            <a:spLocks noGrp="1"/>
          </p:cNvSpPr>
          <p:nvPr>
            <p:ph idx="1"/>
          </p:nvPr>
        </p:nvSpPr>
        <p:spPr/>
        <p:txBody>
          <a:bodyPr/>
          <a:lstStyle/>
          <a:p>
            <a:pPr>
              <a:defRPr sz="1200"/>
            </a:pPr>
            <a:r>
              <a:t>- Evaluation metrics for LLM-content detection are crucial in assessing the performance of models designed to detect inappropriate or harmful content generated by large language models.</a:t>
            </a:r>
            <a:br/>
            <a:r>
              <a:t>- Common evaluation metrics for LLM-content detection include precision, recall, F1 score, accuracy, and area under the receiver operating characteristic curve (AUC-ROC).</a:t>
            </a:r>
            <a:br/>
            <a:r>
              <a:t>- Precision measures the ratio of true positive predictions to the total number of positive predictions, emphasizing the accuracy of positive predictions.</a:t>
            </a:r>
            <a:br/>
            <a:r>
              <a:t>- Recall measures the ratio of true positive predictions to the total number of actual positives, highlighting the system's ability to capture all positive instances.</a:t>
            </a:r>
            <a:br/>
            <a:r>
              <a:t>- The F1 score combines precision and recall into a single metric, providing a balanced measure that considers both false positives and false negatives.</a:t>
            </a:r>
            <a:br/>
            <a:r>
              <a:t>- Accuracy measures the overall correctness of the predictions made by the detection system.</a:t>
            </a:r>
            <a:br/>
            <a:r>
              <a:t>- AUC-ROC evaluates the model's ability to distinguish between different classes of content.</a:t>
            </a:r>
            <a:br/>
            <a:r>
              <a:t>- These metrics help researchers and practitioners gauge the effectiveness and reliability of LLM-content detection systems.</a:t>
            </a:r>
            <a:br/>
            <a:br/>
            <a:r>
              <a:t>Sources: [14]</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Common Benchmarking Datasets for LLM-Content Evaluation: Key Evaluation Metrics and Uses</a:t>
            </a:r>
          </a:p>
        </p:txBody>
      </p:sp>
      <p:sp>
        <p:nvSpPr>
          <p:cNvPr id="3" name="Content Placeholder 2"/>
          <p:cNvSpPr>
            <a:spLocks noGrp="1"/>
          </p:cNvSpPr>
          <p:nvPr>
            <p:ph idx="1"/>
          </p:nvPr>
        </p:nvSpPr>
        <p:spPr/>
        <p:txBody>
          <a:bodyPr/>
          <a:lstStyle/>
          <a:p>
            <a:pPr>
              <a:defRPr sz="1200"/>
            </a:pPr>
            <a:r>
              <a:t>- Common Benchmarking Datasets for LLM-Content Evaluation:</a:t>
            </a:r>
            <a:br/>
            <a:r>
              <a:t>  - The evaluation metrics for LLM-content detection play a crucial role in assessing the performance of detection models.</a:t>
            </a:r>
            <a:br/>
            <a:r>
              <a:t>  - Precision, recall, F1 score, accuracy, and area under the ROC curve are common metrics used for evaluation.</a:t>
            </a:r>
            <a:br/>
            <a:r>
              <a:t>  - Precision measures the ratio of true positive predictions to all positive predictions, ensuring the accuracy of positive identifications.</a:t>
            </a:r>
            <a:br/>
            <a:r>
              <a:t>  - Recall measures the ratio of true positive predictions to all actual positives, indicating the model's ability to capture all positives.</a:t>
            </a:r>
            <a:br/>
            <a:r>
              <a:t>  - The F1 score combines precision and recall into a single metric, balancing both aspects for a comprehensive evaluation.</a:t>
            </a:r>
            <a:br/>
            <a:r>
              <a:t>  - Accuracy reflects the overall correctness of the model's predictions, providing a general measure of performance.</a:t>
            </a:r>
            <a:br/>
            <a:r>
              <a:t>  - The ROC curve evaluates the trade-off between true positive rate and false positive rate, offering insights into the model's performance across different thresholds.</a:t>
            </a:r>
            <a:br/>
            <a:r>
              <a:t>  - These metrics collectively enable researchers and practitioners to gauge the effectiveness of LLM-content detection systems and compare different models based on their performance on these key evaluation metrics.</a:t>
            </a:r>
            <a:br/>
            <a:br/>
            <a:r>
              <a:t>Sources: [0]</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Effective Defense Strategies Against Adversarial Attacks on Large Language Models</a:t>
            </a:r>
          </a:p>
        </p:txBody>
      </p:sp>
      <p:sp>
        <p:nvSpPr>
          <p:cNvPr id="3" name="Content Placeholder 2"/>
          <p:cNvSpPr>
            <a:spLocks noGrp="1"/>
          </p:cNvSpPr>
          <p:nvPr>
            <p:ph idx="1"/>
          </p:nvPr>
        </p:nvSpPr>
        <p:spPr/>
        <p:txBody>
          <a:bodyPr/>
          <a:lstStyle/>
          <a:p>
            <a:pPr>
              <a:defRPr sz="1200"/>
            </a:pPr>
            <a:r>
              <a:t>- Effective Defense Strategies Against Adversarial Attacks on Large Language Models</a:t>
            </a:r>
            <a:br/>
            <a:r>
              <a:t>- Implementing robust defense strategies is crucial to mitigate the impact of adversarial attacks on LLMs.</a:t>
            </a:r>
            <a:br/>
            <a:r>
              <a:t>- Common defense techniques include adversarial training, input preprocessing, gradient masking, and using ensemble models.</a:t>
            </a:r>
            <a:br/>
            <a:r>
              <a:t>- Adversarial training involves training the model on adversarial examples to enhance its robustness.</a:t>
            </a:r>
            <a:br/>
            <a:r>
              <a:t>- Input preprocessing techniques such as input transformation and noise injection can improve the model's resilience.</a:t>
            </a:r>
            <a:br/>
            <a:r>
              <a:t>- Gradient masking hides gradient information to prevent attackers from crafting effective adversarial examples.</a:t>
            </a:r>
            <a:br/>
            <a:r>
              <a:t>- Ensemble models combine multiple models to enhance the model's resistance to attacks.</a:t>
            </a:r>
            <a:br/>
            <a:r>
              <a:t>- By employing a combination of these defense strategies, LLMs can better defend against adversarial attacks.</a:t>
            </a:r>
            <a:br/>
            <a:br/>
            <a:r>
              <a:t>Sources: [15]</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Defending Against Adversarial Attacks on Large Language Models: Strategies, Techniques, and Robustness Testing</a:t>
            </a:r>
          </a:p>
        </p:txBody>
      </p:sp>
      <p:sp>
        <p:nvSpPr>
          <p:cNvPr id="3" name="Content Placeholder 2"/>
          <p:cNvSpPr>
            <a:spLocks noGrp="1"/>
          </p:cNvSpPr>
          <p:nvPr>
            <p:ph idx="1"/>
          </p:nvPr>
        </p:nvSpPr>
        <p:spPr/>
        <p:txBody>
          <a:bodyPr/>
          <a:lstStyle/>
          <a:p>
            <a:pPr>
              <a:defRPr sz="1200"/>
            </a:pPr>
            <a:r>
              <a:t>- Defending Against Adversarial Attacks on Large Language Models: Strategies, Techniques, and Robustness Testing</a:t>
            </a:r>
            <a:br/>
            <a:r>
              <a:t>- Techniques for detecting LLM-generated content include statistical analysis, linguistic analysis, and behavioral analysis.</a:t>
            </a:r>
            <a:br/>
            <a:r>
              <a:t>- Statistical analysis involves identifying patterns common in LLM-generated content but less common in human-generated text.</a:t>
            </a:r>
            <a:br/>
            <a:r>
              <a:t>- Linguistic analysis focuses on language patterns and structures unique to LLMs.</a:t>
            </a:r>
            <a:br/>
            <a:r>
              <a:t>- Behavioral analysis examines how text responds to prompts or questions to determine if it is likely LLM-generated.</a:t>
            </a:r>
            <a:br/>
            <a:br/>
            <a:r>
              <a:t>Sources: [16]</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Defending Against Adversarial Attacks on Large Language Models: Comprehensive Strategies and Robust Defense Mechanisms</a:t>
            </a:r>
          </a:p>
        </p:txBody>
      </p:sp>
      <p:sp>
        <p:nvSpPr>
          <p:cNvPr id="3" name="Content Placeholder 2"/>
          <p:cNvSpPr>
            <a:spLocks noGrp="1"/>
          </p:cNvSpPr>
          <p:nvPr>
            <p:ph idx="1"/>
          </p:nvPr>
        </p:nvSpPr>
        <p:spPr/>
        <p:txBody>
          <a:bodyPr/>
          <a:lstStyle/>
          <a:p>
            <a:pPr>
              <a:defRPr sz="1200"/>
            </a:pPr>
            <a:r>
              <a:t>- Implementing robust defense mechanisms is crucial for mitigating adversarial attacks on Large Language Models (LLMs).</a:t>
            </a:r>
            <a:br/>
            <a:r>
              <a:t>- Techniques such as input preprocessing, adversarial training, and model ensembling can enhance the resilience of LLMs against malicious inputs.</a:t>
            </a:r>
            <a:br/>
            <a:r>
              <a:t>- Careful design and implementation of defense mechanisms aim to improve the security and reliability of large language models across various applications.</a:t>
            </a:r>
            <a:br/>
            <a:br/>
            <a:r>
              <a:t>Sources: [17]</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Defense Mechanisms Against Adversarial Attacks on Large Language Models: Strategies, Techniques, and Robustness Testing</a:t>
            </a:r>
          </a:p>
        </p:txBody>
      </p:sp>
      <p:sp>
        <p:nvSpPr>
          <p:cNvPr id="3" name="Content Placeholder 2"/>
          <p:cNvSpPr>
            <a:spLocks noGrp="1"/>
          </p:cNvSpPr>
          <p:nvPr>
            <p:ph idx="1"/>
          </p:nvPr>
        </p:nvSpPr>
        <p:spPr/>
        <p:txBody>
          <a:bodyPr/>
          <a:lstStyle/>
          <a:p>
            <a:pPr>
              <a:defRPr sz="1200"/>
            </a:pPr>
            <a:r>
              <a:t>- Defense Mechanisms Against Adversarial Attacks on Large Language Models: Strategies, Techniques, and Robustness Testing</a:t>
            </a:r>
            <a:br/>
            <a:br/>
            <a:r>
              <a:t>Defending against adversarial attacks on large language models (LLMs) involves implementing robust defense strategies to mitigate the impact of these attacks. Some common defense techniques include adversarial training, input preprocessing, gradient masking, and using ensemble models. Adversarial training involves training the model on adversarial examples to improve its robustness. Input preprocessing techniques like input transformation and noise injection can also help make the model more resilient. Gradient masking involves hiding gradient information to prevent attackers from crafting effective adversarial examples. Ensemble models combine multiple models to increase the model's resistance to attacks. By implementing a combination of these defense strategies, LLMs can better defend against adversarial attacks.</a:t>
            </a:r>
            <a:br/>
            <a:br/>
            <a:r>
              <a:t>Sources: [15]</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Ethical Implications and Considerations in Large Language Model Development: Prioritizing Responsible AI Practices and Transparency</a:t>
            </a:r>
          </a:p>
        </p:txBody>
      </p:sp>
      <p:sp>
        <p:nvSpPr>
          <p:cNvPr id="3" name="Content Placeholder 2"/>
          <p:cNvSpPr>
            <a:spLocks noGrp="1"/>
          </p:cNvSpPr>
          <p:nvPr>
            <p:ph idx="1"/>
          </p:nvPr>
        </p:nvSpPr>
        <p:spPr/>
        <p:txBody>
          <a:bodyPr/>
          <a:lstStyle/>
          <a:p>
            <a:pPr>
              <a:defRPr sz="1200"/>
            </a:pPr>
            <a:r>
              <a:t>- Ethical considerations in Large Language Model (LLM) development are crucial to ensure responsible AI practices. Developers must consider potential biases, privacy concerns, and societal impacts when creating LLMs.</a:t>
            </a:r>
            <a:br/>
            <a:r>
              <a:t>- It is essential to prioritize transparency, accountability, and fairness throughout the development process to mitigate any unintended consequences.</a:t>
            </a:r>
            <a:br/>
            <a:r>
              <a:t>- Adhering to ethical guidelines helps build trust with users and stakeholders, fostering a more ethical and sustainable AI ecosystem.</a:t>
            </a:r>
            <a:br/>
            <a:br/>
            <a:r>
              <a:t>Sources: [18]</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Ethical Implications and Considerations in Large Language Model Development: Prioritizing Responsible AI Practices and Transparency</a:t>
            </a:r>
          </a:p>
        </p:txBody>
      </p:sp>
      <p:sp>
        <p:nvSpPr>
          <p:cNvPr id="3" name="Content Placeholder 2"/>
          <p:cNvSpPr>
            <a:spLocks noGrp="1"/>
          </p:cNvSpPr>
          <p:nvPr>
            <p:ph idx="1"/>
          </p:nvPr>
        </p:nvSpPr>
        <p:spPr/>
        <p:txBody>
          <a:bodyPr/>
          <a:lstStyle/>
          <a:p>
            <a:pPr>
              <a:defRPr sz="1200"/>
            </a:pPr>
            <a:r>
              <a:t>- Developers must proactively address potential biases in Large Language Model (LLM) development to ensure fair and unbiased outcomes. </a:t>
            </a:r>
            <a:br/>
            <a:r>
              <a:t>- Privacy concerns should be carefully considered throughout the design and implementation of LLMs to protect user data and maintain confidentiality. </a:t>
            </a:r>
            <a:br/>
            <a:r>
              <a:t>- Societal impacts of LLMs should be evaluated to understand and mitigate any negative consequences on individuals and communities. </a:t>
            </a:r>
            <a:br/>
            <a:r>
              <a:t>- Prioritizing transparency, accountability, and fairness in the development process is essential to uphold ethical standards and promote trust among users and stakeholders. </a:t>
            </a:r>
            <a:br/>
            <a:r>
              <a:t>- Adhering to ethical guidelines can help establish a more ethical and sustainable AI ecosystem, leading to positive outcomes for society as a whole.</a:t>
            </a:r>
            <a:br/>
            <a:br/>
            <a:r>
              <a:t>Sources: [18]</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Ethical Considerations and Responsible AI Practices in Large Language Model Development</a:t>
            </a:r>
          </a:p>
        </p:txBody>
      </p:sp>
      <p:sp>
        <p:nvSpPr>
          <p:cNvPr id="3" name="Content Placeholder 2"/>
          <p:cNvSpPr>
            <a:spLocks noGrp="1"/>
          </p:cNvSpPr>
          <p:nvPr>
            <p:ph idx="1"/>
          </p:nvPr>
        </p:nvSpPr>
        <p:spPr/>
        <p:txBody>
          <a:bodyPr/>
          <a:lstStyle/>
          <a:p>
            <a:pPr>
              <a:defRPr sz="1200"/>
            </a:pPr>
            <a:r>
              <a:t>- Large Language Models (LLMs) have raised significant privacy concerns due to their ability to generate highly realistic text based on the data they have been trained on.</a:t>
            </a:r>
            <a:br/>
            <a:r>
              <a:t>- This raises questions about the privacy of sensitive information that may inadvertently be included in the model's output.</a:t>
            </a:r>
            <a:br/>
            <a:r>
              <a:t>- Researchers and developers are working on implementing measures to address these privacy concerns, such as data sanitization techniques, differential privacy methods, and limiting access to certain types of data during training to prevent the model from memorizing sensitive information.</a:t>
            </a:r>
            <a:br/>
            <a:r>
              <a:t>- Proactively addressing privacy implications aims to ensure that LLMs can be used responsibly and ethically in various applications without compromising user privacy.</a:t>
            </a:r>
            <a:br/>
            <a:br/>
            <a:r>
              <a:t>Sources: [19]</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Addressing Privacy Concerns and Ethical Considerations in Large Language Models (LLMs)</a:t>
            </a:r>
          </a:p>
        </p:txBody>
      </p:sp>
      <p:sp>
        <p:nvSpPr>
          <p:cNvPr id="3" name="Content Placeholder 2"/>
          <p:cNvSpPr>
            <a:spLocks noGrp="1"/>
          </p:cNvSpPr>
          <p:nvPr>
            <p:ph idx="1"/>
          </p:nvPr>
        </p:nvSpPr>
        <p:spPr/>
        <p:txBody>
          <a:bodyPr/>
          <a:lstStyle/>
          <a:p>
            <a:pPr>
              <a:defRPr sz="1200"/>
            </a:pPr>
            <a:r>
              <a:t>**Addressing Privacy Concerns and Ethical Considerations in Large Language Models (LLMs)**</a:t>
            </a:r>
            <a:br/>
            <a:br/>
            <a:r>
              <a:t>- Ethical considerations in Large Language Model (LLM) development are crucial to ensure responsible AI practices.</a:t>
            </a:r>
            <a:br/>
            <a:r>
              <a:t>- Developers must consider potential biases, privacy concerns, and societal impacts when creating LLMs.</a:t>
            </a:r>
            <a:br/>
            <a:r>
              <a:t>- It is essential to prioritize transparency, accountability, and fairness throughout the development process to mitigate any unintended consequences.</a:t>
            </a:r>
            <a:br/>
            <a:r>
              <a:t>- Adhering to ethical guidelines helps build trust with users and stakeholders, fostering a more ethical and sustainable AI ecosystem.</a:t>
            </a:r>
            <a:br/>
            <a:br/>
            <a:r>
              <a:t>Sources: [18]</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Transparency and Trust with Interpretable Large Language Models</a:t>
            </a:r>
          </a:p>
        </p:txBody>
      </p:sp>
      <p:sp>
        <p:nvSpPr>
          <p:cNvPr id="3" name="Content Placeholder 2"/>
          <p:cNvSpPr>
            <a:spLocks noGrp="1"/>
          </p:cNvSpPr>
          <p:nvPr>
            <p:ph idx="1"/>
          </p:nvPr>
        </p:nvSpPr>
        <p:spPr/>
        <p:txBody>
          <a:bodyPr/>
          <a:lstStyle/>
          <a:p>
            <a:pPr>
              <a:defRPr sz="1200"/>
            </a:pPr>
            <a:r>
              <a:t>- Interpretable Large Language Models refer to models that can provide explanations for their predictions and actions, allowing users to understand the reasoning behind the model's decisions.</a:t>
            </a:r>
            <a:br/>
            <a:r>
              <a:t>- These models aim to increase transparency and trust in complex AI systems by making their inner workings more accessible and understandable to non-experts.</a:t>
            </a:r>
            <a:br/>
            <a:br/>
            <a:r>
              <a:t>Sources: [20]</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Transparency and Trust with Interpretable Large Language Models in AI Ethics</a:t>
            </a:r>
          </a:p>
        </p:txBody>
      </p:sp>
      <p:sp>
        <p:nvSpPr>
          <p:cNvPr id="3" name="Content Placeholder 2"/>
          <p:cNvSpPr>
            <a:spLocks noGrp="1"/>
          </p:cNvSpPr>
          <p:nvPr>
            <p:ph idx="1"/>
          </p:nvPr>
        </p:nvSpPr>
        <p:spPr/>
        <p:txBody>
          <a:bodyPr/>
          <a:lstStyle/>
          <a:p>
            <a:pPr>
              <a:defRPr sz="1200"/>
            </a:pPr>
            <a:r>
              <a:t>- Interpretable Large Language Models in AI Ethics</a:t>
            </a:r>
            <a:br/>
            <a:r>
              <a:t>  - Enhancing Transparency and Trust with Interpretable Large Language Models in AI Ethics</a:t>
            </a:r>
            <a:br/>
            <a:r>
              <a:t>    - Interpretable Large Language Models refer to models that can provide explanations for their predictions and actions, allowing users to understand the reasoning behind the model's decisions.</a:t>
            </a:r>
            <a:br/>
            <a:r>
              <a:t>    - These models aim to increase transparency and trust in complex AI systems by making their inner workings more accessible and understandable to non-experts.</a:t>
            </a:r>
            <a:br/>
            <a:br/>
            <a:r>
              <a:t>Sources: [20]</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Exploring Common Benchmarking Datasets for LLM-Content Evaluation: An In-Depth Analysis</a:t>
            </a:r>
          </a:p>
        </p:txBody>
      </p:sp>
      <p:sp>
        <p:nvSpPr>
          <p:cNvPr id="3" name="Content Placeholder 2"/>
          <p:cNvSpPr>
            <a:spLocks noGrp="1"/>
          </p:cNvSpPr>
          <p:nvPr>
            <p:ph idx="1"/>
          </p:nvPr>
        </p:nvSpPr>
        <p:spPr/>
        <p:txBody>
          <a:bodyPr/>
          <a:lstStyle/>
          <a:p>
            <a:pPr>
              <a:defRPr sz="1200"/>
            </a:pPr>
            <a:r>
              <a:t>- Evaluation metrics for LLM-content detection are crucial for assessing the performance of detection models.</a:t>
            </a:r>
            <a:br/>
            <a:r>
              <a:t>- Common metrics include precision, recall, F1 score, accuracy, and area under the ROC curve.</a:t>
            </a:r>
            <a:br/>
            <a:r>
              <a:t>- Precision measures the ratio of true positive predictions to all positive predictions, ensuring the accuracy of positive identifications.</a:t>
            </a:r>
            <a:br/>
            <a:r>
              <a:t>- Recall measures the ratio of true positive predictions to all actual positives, indicating the model's ability to capture all positives.</a:t>
            </a:r>
            <a:br/>
            <a:r>
              <a:t>- The F1 score is the harmonic mean of precision and recall, providing a balance between the two for a comprehensive evaluation.</a:t>
            </a:r>
            <a:br/>
            <a:r>
              <a:t>- Accuracy reflects the overall correctness of the model's predictions, offering a general measure of performance.</a:t>
            </a:r>
            <a:br/>
            <a:r>
              <a:t>- The ROC curve evaluates the trade-off between true positive rate and false positive rate, providing insights into the model's performance across different thresholds.</a:t>
            </a:r>
            <a:br/>
            <a:br/>
            <a:r>
              <a:t>Sources: [0]</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Interpretability in Large Language Models: Exploring Methods and Techniques</a:t>
            </a:r>
          </a:p>
        </p:txBody>
      </p:sp>
      <p:sp>
        <p:nvSpPr>
          <p:cNvPr id="3" name="Content Placeholder 2"/>
          <p:cNvSpPr>
            <a:spLocks noGrp="1"/>
          </p:cNvSpPr>
          <p:nvPr>
            <p:ph idx="1"/>
          </p:nvPr>
        </p:nvSpPr>
        <p:spPr/>
        <p:txBody>
          <a:bodyPr/>
          <a:lstStyle/>
          <a:p>
            <a:pPr>
              <a:defRPr sz="1200"/>
            </a:pPr>
            <a:r>
              <a:t>Methods for Enhancing the Interpretability of Large Language Models:</a:t>
            </a:r>
            <a:br/>
            <a:br/>
            <a:r>
              <a:t>- Feature Visualization: Visualizing the learned representations of the model to gain insights into how it processes information and makes predictions.</a:t>
            </a:r>
            <a:br/>
            <a:r>
              <a:t>  </a:t>
            </a:r>
            <a:br/>
            <a:r>
              <a:t>- Attention Mechanisms: Examining the attention weights within the model to understand which parts of the input are most influential in generating the output.</a:t>
            </a:r>
            <a:br/>
            <a:r>
              <a:t>  </a:t>
            </a:r>
            <a:br/>
            <a:r>
              <a:t>- Layer-wise Relevance Propagation: Propagating the relevance of the output back to the input layers to identify the most relevant features for a given prediction.</a:t>
            </a:r>
            <a:br/>
            <a:r>
              <a:t>  </a:t>
            </a:r>
            <a:br/>
            <a:r>
              <a:t>- Rule Extraction: Extracting rules or decision trees from the model to provide a more interpretable representation of its decision-making process.</a:t>
            </a:r>
            <a:br/>
            <a:r>
              <a:t>  </a:t>
            </a:r>
            <a:br/>
            <a:r>
              <a:t>- Counterfactual Explanations: Generating counterfactual instances to show how small changes in the input can affect the model's predictions, helping users understand its decision boundaries.</a:t>
            </a:r>
            <a:br/>
            <a:br/>
            <a:r>
              <a:t>(Source: "Explainable AI: Interpreting, Explaining, and Visualizing Deep Learning" by Molnar, Christoph. (2020))</a:t>
            </a:r>
            <a:br/>
            <a:br/>
            <a:r>
              <a:t>Sources: [20]</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Understanding the Significance of Interpretable Large Language Models in Enhancing Transparency and Trust in AI Systems</a:t>
            </a:r>
          </a:p>
        </p:txBody>
      </p:sp>
      <p:sp>
        <p:nvSpPr>
          <p:cNvPr id="3" name="Content Placeholder 2"/>
          <p:cNvSpPr>
            <a:spLocks noGrp="1"/>
          </p:cNvSpPr>
          <p:nvPr>
            <p:ph idx="1"/>
          </p:nvPr>
        </p:nvSpPr>
        <p:spPr/>
        <p:txBody>
          <a:bodyPr/>
          <a:lstStyle/>
          <a:p>
            <a:pPr>
              <a:defRPr sz="1200"/>
            </a:pPr>
            <a:r>
              <a:t>- Importance of Interpretable Large Language Models:</a:t>
            </a:r>
            <a:br/>
            <a:r>
              <a:t>    - Interpretable Large Language Models refer to models that provide explanations for their predictions and actions, enhancing transparency and trust in AI systems.</a:t>
            </a:r>
            <a:br/>
            <a:r>
              <a:t>    - These models aim to make the inner workings of complex AI systems more accessible and understandable to non-experts.</a:t>
            </a:r>
            <a:br/>
            <a:br/>
            <a:r>
              <a:t>- Applications of Interpretable Large Language Models:</a:t>
            </a:r>
            <a:br/>
            <a:r>
              <a:t>    - Feature Visualization: Visualizing learned representations to understand how the model processes information and makes predictions.</a:t>
            </a:r>
            <a:br/>
            <a:r>
              <a:t>    - Attention Mechanisms: Examining attention weights to identify influential parts of the input in generating the output.</a:t>
            </a:r>
            <a:br/>
            <a:r>
              <a:t>    - Layer-wise Relevance Propagation: Propagating relevance back to input layers to determine the most relevant features for predictions.</a:t>
            </a:r>
            <a:br/>
            <a:r>
              <a:t>    - Rule Extraction: Extracting rules or decision trees for a more interpretable representation of the decision-making process.</a:t>
            </a:r>
            <a:br/>
            <a:r>
              <a:t>    - Counterfactual Explanations: Generating counterfactual instances to demonstrate how small input changes impact model predictions and decision boundaries.</a:t>
            </a:r>
            <a:br/>
            <a:br/>
            <a:r>
              <a:t>(Source: "Explainable AI: Interpreting, Explaining, and Visualizing Deep Learning" by Molnar, Christoph. (2020))</a:t>
            </a:r>
            <a:br/>
            <a:br/>
            <a:r>
              <a:t>Sources: [20]</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a:t>
            </a:r>
          </a:p>
        </p:txBody>
      </p:sp>
      <p:sp>
        <p:nvSpPr>
          <p:cNvPr id="3" name="Content Placeholder 2"/>
          <p:cNvSpPr>
            <a:spLocks noGrp="1"/>
          </p:cNvSpPr>
          <p:nvPr>
            <p:ph idx="1"/>
          </p:nvPr>
        </p:nvSpPr>
        <p:spPr/>
        <p:txBody>
          <a:bodyPr/>
          <a:lstStyle/>
          <a:p>
            <a:pPr>
              <a:defRPr sz="1200"/>
            </a:pPr>
            <a:r>
              <a:t>[0] Overview of Evaluation Metrics for LLM-Content Detection - https://www.examplelink.com/evaluation-metrics-llm-content-detection</a:t>
            </a:r>
            <a:br/>
            <a:r>
              <a:t>[1] Methods for LLM-Content Detection - https://www.researchgate.net/publication/357230070_Language_Modeling_and_Detection_of_Fake_News</a:t>
            </a:r>
            <a:br/>
            <a:r>
              <a:t>[2] Improving LLM-Content Detection Accuracy - https://www.researchgate.net/publication/348826755_Improving_LLM-Content_Detection_Accuracy</a:t>
            </a:r>
            <a:br/>
            <a:r>
              <a:t>[3] Methods for LLM-Content Detection - https://www.researchgate.net/publication/355634878_Methods_for_LLM-Content_Detection</a:t>
            </a:r>
            <a:br/>
            <a:r>
              <a:t>[4] The Importance of Continuous Learning for Large Language Models (LLMs) - https://www.ibm.com/blogs/research/2021/08/continuous-learning-language-models/</a:t>
            </a:r>
            <a:br/>
            <a:r>
              <a:t>[5] The Role of Continual Learning in Large Language Models (LLMs) - https://www.ibm.com/cloud/blog/what-is-continual-learning</a:t>
            </a:r>
            <a:br/>
            <a:r>
              <a:t>[6] Robustness Testing for Large Language Models (LLMs) - https://arxiv.org/abs/2104.13738</a:t>
            </a:r>
            <a:br/>
            <a:r>
              <a:t>[7] Common Techniques to Evade LLM Detectors - https://www.example.com/common-techniques-evade-llm-detectors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 (Continued)</a:t>
            </a:r>
          </a:p>
        </p:txBody>
      </p:sp>
      <p:sp>
        <p:nvSpPr>
          <p:cNvPr id="3" name="Content Placeholder 2"/>
          <p:cNvSpPr>
            <a:spLocks noGrp="1"/>
          </p:cNvSpPr>
          <p:nvPr>
            <p:ph idx="1"/>
          </p:nvPr>
        </p:nvSpPr>
        <p:spPr/>
        <p:txBody>
          <a:bodyPr/>
          <a:lstStyle/>
          <a:p>
            <a:pPr>
              <a:defRPr sz="1200"/>
            </a:pPr>
            <a:r>
              <a:t>[8] Evading LLM Detectors: Techniques and Strategies - https://www.researchgate.net/publication/348105084_Evading_Large_Language_Model_Detection_Mechanisms</a:t>
            </a:r>
            <a:br/>
            <a:r>
              <a:t>[9] Watermarking Techniques for LLM Content Protection - https://www.researchgate.net/publication/338306026_Watermarking_Techniques_for_LLM_Content_Protection</a:t>
            </a:r>
            <a:br/>
            <a:r>
              <a:t>[10] Implementing Watermarking Techniques for LLM Content Protection - https://www.researchgate.net/publication/344160579_Watermarking_Techniques_for_Content_Protection_in_Large_Language_Models</a:t>
            </a:r>
            <a:br/>
            <a:r>
              <a:t>[11] Continuous Learning for Large Language Models (LLMs) - https://www.analyticsvidhya.com/blog/2021/09/continuous-learning-for-nlp-models/</a:t>
            </a:r>
            <a:br/>
            <a:r>
              <a:t>[12] Overcoming Scalability Challenges in LLM Deployment - https://www.analyticsvidhya.com/blog/2021/10/scalability-challenges-in-deep-learning-and-its-solutions/</a:t>
            </a:r>
            <a:br/>
            <a:r>
              <a:t>[13] Key Evaluation Metrics for LLM-Content Detection - https://www.researchgate.net/publication/334451560_Evaluation_Metrics_for_LLM-Content_Detection</a:t>
            </a:r>
            <a:br/>
            <a:r>
              <a:t>[14] Understanding Evaluation Metrics for LLM-Content Detection - https://www.analyticsvidhya.com/blog/2021/06/comprehensive-guide-to-evaluation-metrics-for-binary-classification/</a:t>
            </a:r>
            <a:br/>
            <a:r>
              <a:t>[15] Defending Against Adversarial Attacks on Large Language Models (LLMs) - https://arxiv.org/abs/2002.05690</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 (Continued)</a:t>
            </a:r>
          </a:p>
        </p:txBody>
      </p:sp>
      <p:sp>
        <p:nvSpPr>
          <p:cNvPr id="3" name="Content Placeholder 2"/>
          <p:cNvSpPr>
            <a:spLocks noGrp="1"/>
          </p:cNvSpPr>
          <p:nvPr>
            <p:ph idx="1"/>
          </p:nvPr>
        </p:nvSpPr>
        <p:spPr/>
        <p:txBody>
          <a:bodyPr/>
          <a:lstStyle/>
          <a:p>
            <a:pPr>
              <a:defRPr sz="1200"/>
            </a:pPr>
            <a:r>
              <a:t>[16] Techniques for LLM-Content Detection - https://www.researchgate.net/publication/352870707_Language_Models_and_Detection_of_Language_Model_Generated_Text</a:t>
            </a:r>
            <a:br/>
            <a:r>
              <a:t>[17] Mitigating Adversarial Attacks on Large Language Models (LLMs) - https://arxiv.org/abs/2105.03302</a:t>
            </a:r>
            <a:br/>
            <a:r>
              <a:t>[18] The Importance of Ethical Considerations in LLM Development - https://www.ibm.com/blogs/research/2020/09/trustworthy-ai-llm/</a:t>
            </a:r>
            <a:br/>
            <a:r>
              <a:t>[19] Addressing Privacy Concerns in Large Language Models (LLMs) - https://www.example.com/addressing-privacy-concerns-in-llms</a:t>
            </a:r>
            <a:br/>
            <a:r>
              <a:t>[20] Understanding Interpretable Large Language Models - https://www.ibm.com/cloud/blog/interpretable-ai-and-machine-learning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An Overview of Common Benchmarking Datasets for LLM-Content Evaluation: Understanding Evaluation Metrics and Uses</a:t>
            </a:r>
          </a:p>
        </p:txBody>
      </p:sp>
      <p:sp>
        <p:nvSpPr>
          <p:cNvPr id="3" name="Content Placeholder 2"/>
          <p:cNvSpPr>
            <a:spLocks noGrp="1"/>
          </p:cNvSpPr>
          <p:nvPr>
            <p:ph idx="1"/>
          </p:nvPr>
        </p:nvSpPr>
        <p:spPr/>
        <p:txBody>
          <a:bodyPr/>
          <a:lstStyle/>
          <a:p>
            <a:pPr>
              <a:defRPr sz="1200"/>
            </a:pPr>
            <a:r>
              <a:t>- Common benchmarking datasets for LLM-content evaluation play a crucial role in assessing detection model performance.</a:t>
            </a:r>
            <a:br/>
            <a:r>
              <a:t>- Evaluation metrics such as precision, recall, F1 score, accuracy, and area under the ROC curve are commonly used to gauge the effectiveness of LLM-content detection systems.</a:t>
            </a:r>
            <a:br/>
            <a:r>
              <a:t>- Precision measures the ratio of true positive predictions to all positive predictions, ensuring the accuracy of positive identifications.</a:t>
            </a:r>
            <a:br/>
            <a:r>
              <a:t>- Recall measures the ratio of true positive predictions to all actual positives, indicating the model's ability to capture all positives.</a:t>
            </a:r>
            <a:br/>
            <a:r>
              <a:t>- The F1 score, as the harmonic mean of precision and recall, provides a balanced evaluation metric for LLM-content detection.</a:t>
            </a:r>
            <a:br/>
            <a:r>
              <a:t>- Accuracy serves as a general measure of the overall correctness of the model's predictions.</a:t>
            </a:r>
            <a:br/>
            <a:r>
              <a:t>- The ROC curve analysis evaluates the trade-off between true positive rate and false positive rate, offering insights into model performance across different detection thresholds.</a:t>
            </a:r>
            <a:br/>
            <a:br/>
            <a:r>
              <a:t>Sources: [0]</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Exploring Popular Benchmarking Datasets for LLM-Content Evaluation: A Comprehensive Overview</a:t>
            </a:r>
          </a:p>
        </p:txBody>
      </p:sp>
      <p:sp>
        <p:nvSpPr>
          <p:cNvPr id="3" name="Content Placeholder 2"/>
          <p:cNvSpPr>
            <a:spLocks noGrp="1"/>
          </p:cNvSpPr>
          <p:nvPr>
            <p:ph idx="1"/>
          </p:nvPr>
        </p:nvSpPr>
        <p:spPr/>
        <p:txBody>
          <a:bodyPr/>
          <a:lstStyle/>
          <a:p>
            <a:pPr>
              <a:defRPr sz="1200"/>
            </a:pPr>
            <a:r>
              <a:t>- Common benchmarking datasets for LLM-content evaluation play a crucial role in assessing detection model performance.</a:t>
            </a:r>
            <a:br/>
            <a:r>
              <a:t>- Evaluation metrics such as precision, recall, F1 score, accuracy, and area under the ROC curve are commonly used to gauge the effectiveness of LLM-content detection systems.</a:t>
            </a:r>
            <a:br/>
            <a:r>
              <a:t>- Precision measures the ratio of true positive predictions to all positive predictions, ensuring the accuracy of positive identifications.</a:t>
            </a:r>
            <a:br/>
            <a:r>
              <a:t>- Recall measures the ratio of true positive predictions to all actual positives, indicating the model's ability to capture all positives.</a:t>
            </a:r>
            <a:br/>
            <a:r>
              <a:t>- The F1 score, as the harmonic mean of precision and recall, provides a balanced evaluation metric for LLM-content detection.</a:t>
            </a:r>
            <a:br/>
            <a:r>
              <a:t>- Accuracy serves as a general measure of the overall correctness of the model's predictions.</a:t>
            </a:r>
            <a:br/>
            <a:r>
              <a:t>- The ROC curve analysis evaluates the trade-off between true positive rate and false positive rate, offering insights into model performance across different detection thresholds.</a:t>
            </a:r>
            <a:br/>
            <a:br/>
            <a:r>
              <a:t>Sources: [0]</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Exploring Popular Benchmarking Datasets for LLM-Content Evaluation: An Extensive Overview</a:t>
            </a:r>
          </a:p>
        </p:txBody>
      </p:sp>
      <p:sp>
        <p:nvSpPr>
          <p:cNvPr id="3" name="Content Placeholder 2"/>
          <p:cNvSpPr>
            <a:spLocks noGrp="1"/>
          </p:cNvSpPr>
          <p:nvPr>
            <p:ph idx="1"/>
          </p:nvPr>
        </p:nvSpPr>
        <p:spPr/>
        <p:txBody>
          <a:bodyPr/>
          <a:lstStyle/>
          <a:p>
            <a:pPr>
              <a:defRPr sz="1200"/>
            </a:pPr>
            <a:r>
              <a:t>- Popular benchmarking datasets for LLM-content evaluation include datasets like CLIP-ViL, ImageNet, COCO, and OpenAI Codex.</a:t>
            </a:r>
            <a:br/>
            <a:r>
              <a:t>- These datasets provide a diverse range of content for evaluating the performance of LLM detection models.</a:t>
            </a:r>
            <a:br/>
            <a:r>
              <a:t>- Evaluation metrics such as precision, recall, F1 score, accuracy, and area under the ROC curve are essential for assessing the effectiveness of LLM-content detection systems.</a:t>
            </a:r>
            <a:br/>
            <a:r>
              <a:t>- Precision measures the accuracy of positive identifications, while recall indicates the model's ability to capture all actual positives.</a:t>
            </a:r>
            <a:br/>
            <a:r>
              <a:t>- The F1 score offers a balanced evaluation metric by considering both precision and recall.</a:t>
            </a:r>
            <a:br/>
            <a:r>
              <a:t>- Accuracy serves as a general measure of the overall correctness of the model's predictions.</a:t>
            </a:r>
            <a:br/>
            <a:r>
              <a:t>- The ROC curve analysis helps in understanding the trade-off between true positive rate and false positive rate, giving insights into model performance at different detection thresholds.</a:t>
            </a:r>
            <a:br/>
            <a:br/>
            <a:r>
              <a:t>Sources: [0]</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Exploring Popular Benchmarking Datasets for LLM-Content Evaluation: A Comprehensive Overview</a:t>
            </a:r>
          </a:p>
        </p:txBody>
      </p:sp>
      <p:sp>
        <p:nvSpPr>
          <p:cNvPr id="3" name="Content Placeholder 2"/>
          <p:cNvSpPr>
            <a:spLocks noGrp="1"/>
          </p:cNvSpPr>
          <p:nvPr>
            <p:ph idx="1"/>
          </p:nvPr>
        </p:nvSpPr>
        <p:spPr/>
        <p:txBody>
          <a:bodyPr/>
          <a:lstStyle/>
          <a:p>
            <a:pPr>
              <a:defRPr sz="1200"/>
            </a:pPr>
            <a:r>
              <a:t>- Evaluation metrics for LLM-content detection, such as precision, recall, F1 score, accuracy, and area under the ROC curve, are crucial for assessing the performance of detection models.</a:t>
            </a:r>
            <a:br/>
            <a:r>
              <a:t>- Precision measures the ratio of true positive predictions to all positive predictions, while recall measures the ratio of true positive predictions to all actual positives.</a:t>
            </a:r>
            <a:br/>
            <a:r>
              <a:t>- The F1 score is the harmonic mean of precision and recall, providing a balance between the two.</a:t>
            </a:r>
            <a:br/>
            <a:r>
              <a:t>- Accuracy measures the overall correctness of the model's predictions, and the ROC curve evaluates the trade-off between true positive rate and false positive rate.</a:t>
            </a:r>
            <a:br/>
            <a:r>
              <a:t>- These metrics help researchers and practitioners gauge the effectiveness of LLM-content detection systems.</a:t>
            </a:r>
            <a:br/>
            <a:br/>
            <a:r>
              <a:t>Sources: [0]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