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
            </a:r>
          </a:p>
          <a:p/>
          <a:p>
            <a:r>
              <a:t>Enhancing LLM Content Security: Strategies and Challenges</a:t>
            </a:r>
          </a:p>
        </p:txBody>
      </p:sp>
      <p:sp>
        <p:nvSpPr>
          <p:cNvPr id="3" name="Content Placeholder 2"/>
          <p:cNvSpPr>
            <a:spLocks noGrp="1"/>
          </p:cNvSpPr>
          <p:nvPr>
            <p:ph idx="1"/>
          </p:nvPr>
        </p:nvSpPr>
        <p:spPr/>
        <p:txBody>
          <a:bodyPr/>
          <a:lstStyle/>
          <a:p>
            <a:pPr>
              <a:defRPr sz="24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GPT-3 Benchmark Dataset for LLM-Content Detection: Entry 4 Analysis and Insights</a:t>
            </a:r>
          </a:p>
        </p:txBody>
      </p:sp>
      <p:sp>
        <p:nvSpPr>
          <p:cNvPr id="3" name="Content Placeholder 2"/>
          <p:cNvSpPr>
            <a:spLocks noGrp="1"/>
          </p:cNvSpPr>
          <p:nvPr>
            <p:ph idx="1"/>
          </p:nvPr>
        </p:nvSpPr>
        <p:spPr/>
        <p:txBody>
          <a:bodyPr/>
          <a:lstStyle/>
          <a:p>
            <a:pPr>
              <a:defRPr sz="1200"/>
            </a:pPr>
            <a:r>
              <a:t>**GPT-3 Benchmark Dataset for LLM-Content Detection: Entry 4 Analysis and Insights**</a:t>
            </a:r>
            <a:br/>
            <a:br/>
            <a:r>
              <a:t>- The GLUE (General Language Understanding Evaluation) benchmark is a commonly used dataset for LLM-content detection, consisting of various natural language understanding tasks like sentiment analysis and textual entailment.</a:t>
            </a:r>
            <a:br/>
            <a:r>
              <a:t>- SuperGLUE, an extension of GLUE, offers more complex language understanding tasks to further assess the capabilities of language models.</a:t>
            </a:r>
            <a:br/>
            <a:r>
              <a:t>- Analyzing language patterns, detecting inconsistencies or biases, comparing against known datasets for plagiarism, and utilizing machine learning algorithms are common techniques in LLM-content detection.</a:t>
            </a:r>
            <a:br/>
            <a:r>
              <a:t>- Continuous research and development efforts are ongoing to enhance the accuracy and efficiency of LLM-content detection methods.</a:t>
            </a:r>
            <a:br/>
            <a:br/>
            <a:r>
              <a:t>Sources: [3], [1], [2]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GLUE Dataset for Benchmarking LLM-Content Detection: Entry 5</a:t>
            </a:r>
          </a:p>
        </p:txBody>
      </p:sp>
      <p:sp>
        <p:nvSpPr>
          <p:cNvPr id="3" name="Content Placeholder 2"/>
          <p:cNvSpPr>
            <a:spLocks noGrp="1"/>
          </p:cNvSpPr>
          <p:nvPr>
            <p:ph idx="1"/>
          </p:nvPr>
        </p:nvSpPr>
        <p:spPr/>
        <p:txBody>
          <a:bodyPr/>
          <a:lstStyle/>
          <a:p>
            <a:pPr>
              <a:defRPr sz="1200"/>
            </a:pPr>
            <a:r>
              <a:t>**GLUE Dataset for Benchmarking LLM-Content Detection: Entry 5**</a:t>
            </a:r>
            <a:br/>
            <a:br/>
            <a:r>
              <a:t>- Benchmarking datasets like the GLUE (General Language Understanding Evaluation) benchmark are essential for evaluating the performance of LLM-content detection models.</a:t>
            </a:r>
            <a:br/>
            <a:r>
              <a:t>- GLUE consists of a diverse set of natural language understanding tasks, including sentiment analysis, textual entailment, and question-answering.</a:t>
            </a:r>
            <a:br/>
            <a:r>
              <a:t>- SuperGLUE, an extension of GLUE, provides more challenging language understanding tasks for further assessment of language models.</a:t>
            </a:r>
            <a:br/>
            <a:r>
              <a:t>- These benchmark datasets, such as GLUE and SuperGLUE, play a critical role in the research community for evaluating the effectiveness of language models in various natural language understanding tasks.</a:t>
            </a:r>
            <a:br/>
            <a:br/>
            <a:r>
              <a:t>Sources: [3], [0], [1]</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GLUE Dataset for Benchmarking LLM-Content Detection: Entry 5</a:t>
            </a:r>
          </a:p>
        </p:txBody>
      </p:sp>
      <p:sp>
        <p:nvSpPr>
          <p:cNvPr id="3" name="Content Placeholder 2"/>
          <p:cNvSpPr>
            <a:spLocks noGrp="1"/>
          </p:cNvSpPr>
          <p:nvPr>
            <p:ph idx="1"/>
          </p:nvPr>
        </p:nvSpPr>
        <p:spPr/>
        <p:txBody>
          <a:bodyPr/>
          <a:lstStyle/>
          <a:p>
            <a:pPr>
              <a:defRPr sz="1200"/>
            </a:pPr>
            <a:r>
              <a:t>- Common benchmarking datasets used in LLM-content detection include the CORD-19 dataset, AG News dataset, and the IMDb dataset.</a:t>
            </a:r>
            <a:br/>
            <a:r>
              <a:t>- These datasets contain diverse text data for training and testing LLM models effectively.</a:t>
            </a:r>
            <a:br/>
            <a:r>
              <a:t>- LLM-content detection methods involve analyzing language patterns, checking for inconsistencies or biases, comparing against known datasets for plagiarism, and using machine learning algorithms to detect anomalies.</a:t>
            </a:r>
            <a:br/>
            <a:r>
              <a:t>- The CLIP dataset is commonly used for benchmarking LLM-content, consisting of image and text pairs for training models to understand the relationship between images and text.</a:t>
            </a:r>
            <a:br/>
            <a:r>
              <a:t>- The COCO dataset contains images with captions for training LLMs to generate text based on visual inputs.</a:t>
            </a:r>
            <a:br/>
            <a:br/>
            <a:r>
              <a:t>Sources: [3], [2], [0]</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Benchmarking LLM-Content Detection Performance Using GLUE Dataset: Entry 5</a:t>
            </a:r>
          </a:p>
        </p:txBody>
      </p:sp>
      <p:sp>
        <p:nvSpPr>
          <p:cNvPr id="3" name="Content Placeholder 2"/>
          <p:cNvSpPr>
            <a:spLocks noGrp="1"/>
          </p:cNvSpPr>
          <p:nvPr>
            <p:ph idx="1"/>
          </p:nvPr>
        </p:nvSpPr>
        <p:spPr/>
        <p:txBody>
          <a:bodyPr/>
          <a:lstStyle/>
          <a:p>
            <a:pPr>
              <a:defRPr sz="1200"/>
            </a:pPr>
            <a:r>
              <a:t>- Benchmarking datasets are essential for evaluating the performance of LLM-content detection models.</a:t>
            </a:r>
            <a:br/>
            <a:r>
              <a:t>- The GLUE (General Language Understanding Evaluation) benchmark is a commonly used dataset for LLM-content detection.</a:t>
            </a:r>
            <a:br/>
            <a:r>
              <a:t>- GLUE consists of various natural language understanding tasks like sentiment analysis, textual entailment, and question-answering.</a:t>
            </a:r>
            <a:br/>
            <a:r>
              <a:t>- Another popular dataset is SuperGLUE, which offers more challenging language understanding tasks.</a:t>
            </a:r>
            <a:br/>
            <a:r>
              <a:t>- These benchmark datasets are widely utilized in the research community to assess the effectiveness of language models in detecting LLM-generated content.</a:t>
            </a:r>
            <a:br/>
            <a:br/>
            <a:r>
              <a:t>Sources: [3], [1], [2]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Enhancing LLM-Content Detection Accuracy and Robustness</a:t>
            </a:r>
          </a:p>
        </p:txBody>
      </p:sp>
      <p:sp>
        <p:nvSpPr>
          <p:cNvPr id="3" name="Content Placeholder 2"/>
          <p:cNvSpPr>
            <a:spLocks noGrp="1"/>
          </p:cNvSpPr>
          <p:nvPr>
            <p:ph idx="1"/>
          </p:nvPr>
        </p:nvSpPr>
        <p:spPr/>
        <p:txBody>
          <a:bodyPr/>
          <a:lstStyle/>
          <a:p>
            <a:pPr>
              <a:defRPr sz="1200"/>
            </a:pPr>
            <a:r>
              <a:t>Methods for LLM-Content Detection:</a:t>
            </a:r>
            <a:br/>
            <a:br/>
            <a:r>
              <a:t>Advanced Techniques for Enhancing LLM-Content Detection Accuracy and Robustness</a:t>
            </a:r>
            <a:br/>
            <a:br/>
            <a:r>
              <a:t>- LLM-content detection involves analyzing language patterns, checking for inconsistencies or biases, comparing against known datasets for plagiarism, and using machine learning algorithms to detect anomalies.</a:t>
            </a:r>
            <a:br/>
            <a:r>
              <a:t>- Evasion tactics for evading LLM content detectors include adding random noise, altering text structure, using synonyms, paraphrasing, and inserting irrelevant information.</a:t>
            </a:r>
            <a:br/>
            <a:r>
              <a:t>- Ensemble methods involve using multiple machine learning models to improve accuracy and robustness by mitigating individual model biases and errors.</a:t>
            </a:r>
            <a:br/>
            <a:br/>
            <a:r>
              <a:t>Sources: [2], [4], [5]</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Enhancing LLM-Content Detection Accuracy and Robustness Through Adversarial Training</a:t>
            </a:r>
          </a:p>
        </p:txBody>
      </p:sp>
      <p:sp>
        <p:nvSpPr>
          <p:cNvPr id="3" name="Content Placeholder 2"/>
          <p:cNvSpPr>
            <a:spLocks noGrp="1"/>
          </p:cNvSpPr>
          <p:nvPr>
            <p:ph idx="1"/>
          </p:nvPr>
        </p:nvSpPr>
        <p:spPr/>
        <p:txBody>
          <a:bodyPr/>
          <a:lstStyle/>
          <a:p>
            <a:pPr>
              <a:defRPr sz="1200"/>
            </a:pPr>
            <a:r>
              <a:t>- Ensemble methods for LLM-content detection involve combining multiple machine learning models to improve overall performance.</a:t>
            </a:r>
            <a:br/>
            <a:r>
              <a:t>- Data fusion techniques are used to merge the predictions of individual models, resulting in a more robust and accurate detection system.</a:t>
            </a:r>
            <a:br/>
            <a:r>
              <a:t>- By blending the outputs of diverse models, ensemble methods can effectively mitigate the weaknesses of individual models and enhance the overall detection capabilities.</a:t>
            </a:r>
            <a:br/>
            <a:r>
              <a:t>- Common approaches in ensemble methods include bagging, boosting, and stacking, each offering unique advantages in improving detection accuracy and reliability.</a:t>
            </a:r>
            <a:br/>
            <a:br/>
            <a:r>
              <a:t>Sources: [2], [6], [7]</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Ensemble Methods for Enhancing LLM-Content Detection Accuracy and Robustness Through Adversarial Training</a:t>
            </a:r>
          </a:p>
        </p:txBody>
      </p:sp>
      <p:sp>
        <p:nvSpPr>
          <p:cNvPr id="3" name="Content Placeholder 2"/>
          <p:cNvSpPr>
            <a:spLocks noGrp="1"/>
          </p:cNvSpPr>
          <p:nvPr>
            <p:ph idx="1"/>
          </p:nvPr>
        </p:nvSpPr>
        <p:spPr/>
        <p:txBody>
          <a:bodyPr/>
          <a:lstStyle/>
          <a:p>
            <a:pPr>
              <a:defRPr sz="1200"/>
            </a:pPr>
            <a:r>
              <a:t>- Advanced Ensemble Methods for Enhancing LLM-Content Detection Accuracy and Robustness Through Adversarial Training</a:t>
            </a:r>
            <a:br/>
            <a:br/>
            <a:r>
              <a:t>- Ensemble methods in LLM-content detection involve combining multiple machine learning models to improve accuracy and robustness.</a:t>
            </a:r>
            <a:br/>
            <a:r>
              <a:t>- These methods leverage the diversity of individual models to enhance detection performance and counter evasion tactics.</a:t>
            </a:r>
            <a:br/>
            <a:r>
              <a:t>- Common ensemble techniques include bagging, boosting, and stacking, each offering unique benefits in detecting LLM-generated content.</a:t>
            </a:r>
            <a:br/>
            <a:r>
              <a:t>- By integrating the predictions of multiple models, ensemble methods can effectively address the challenges posed by sophisticated LLM-based content generation techniques.</a:t>
            </a:r>
            <a:br/>
            <a:br/>
            <a:r>
              <a:t>Sources: [8], [5], [9]</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Evaluating LLM-Content Detection Accuracy</a:t>
            </a:r>
          </a:p>
        </p:txBody>
      </p:sp>
      <p:sp>
        <p:nvSpPr>
          <p:cNvPr id="3" name="Content Placeholder 2"/>
          <p:cNvSpPr>
            <a:spLocks noGrp="1"/>
          </p:cNvSpPr>
          <p:nvPr>
            <p:ph idx="1"/>
          </p:nvPr>
        </p:nvSpPr>
        <p:spPr/>
        <p:txBody>
          <a:bodyPr/>
          <a:lstStyle/>
          <a:p>
            <a:pPr>
              <a:defRPr sz="1200"/>
            </a:pPr>
            <a:r>
              <a:t>- Methods for Evaluating LLM-Content Detection Accuracy:</a:t>
            </a:r>
            <a:br/>
            <a:r>
              <a:t>  - Analyzing language patterns: One method involves examining the language patterns used in the generated content to identify inconsistencies or abnormalities that may indicate machine-generated text.</a:t>
            </a:r>
            <a:br/>
            <a:r>
              <a:t>  - Checking for biases: Evaluating the generated text for biases or inconsistencies that may not align with ethical standards or human-like language patterns.</a:t>
            </a:r>
            <a:br/>
            <a:r>
              <a:t>  - Comparing against known datasets: Utilizing existing benchmarking datasets to check for plagiarism or similarities with known content to assess the originality of the generated text.</a:t>
            </a:r>
            <a:br/>
            <a:r>
              <a:t>  - Using machine learning algorithms: Employing machine learning algorithms to detect anomalies and flag suspicious content, enhancing the efficiency and accuracy of LLM-content detection.</a:t>
            </a:r>
            <a:br/>
            <a:r>
              <a:t>  - Ensemble methods: Combining multiple machine learning models through data fusion techniques to improve overall performance and accuracy in detecting LLM-generated content.</a:t>
            </a:r>
            <a:br/>
            <a:r>
              <a:t>  - Scalability challenges: Addressing the difficulties in processing and analyzing large volumes of data produced by LLMs by developing efficient algorithms, optimizing hardware resources, and implementing parallel processing techniques for faster content detection tasks.</a:t>
            </a:r>
            <a:br/>
            <a:br/>
            <a:r>
              <a:t>Sources: [2], [10], [11]</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Scalability Challenges in LLM-Content Detection: Strategies for Efficient Processing</a:t>
            </a:r>
          </a:p>
        </p:txBody>
      </p:sp>
      <p:sp>
        <p:nvSpPr>
          <p:cNvPr id="3" name="Content Placeholder 2"/>
          <p:cNvSpPr>
            <a:spLocks noGrp="1"/>
          </p:cNvSpPr>
          <p:nvPr>
            <p:ph idx="1"/>
          </p:nvPr>
        </p:nvSpPr>
        <p:spPr/>
        <p:txBody>
          <a:bodyPr/>
          <a:lstStyle/>
          <a:p>
            <a:pPr>
              <a:defRPr sz="1200"/>
            </a:pPr>
            <a:r>
              <a:t>- Scalability challenges in LLM-content detection refer to the difficulties in efficiently processing and analyzing vast amounts of data generated by large language models to detect and prevent harmful or misleading content.</a:t>
            </a:r>
            <a:br/>
            <a:r>
              <a:t>- The challenges arise due to the massive size of the language models, the complexity of the content being analyzed, and the need for real-time detection to combat rapidly spreading misinformation.</a:t>
            </a:r>
            <a:br/>
            <a:r>
              <a:t>- Overcoming scalability challenges requires implementing distributed computing techniques, optimizing algorithms for parallel processing, and leveraging cloud computing resources to handle the computational load.</a:t>
            </a:r>
            <a:br/>
            <a:r>
              <a:t>- Utilizing efficient data storage solutions and streamlining data preprocessing pipelines can help improve the scalability of LLM-content detection systems.</a:t>
            </a:r>
            <a:br/>
            <a:r>
              <a:t>- Addressing scalability challenges involves developing efficient algorithms, optimizing hardware resources, and implementing parallel processing techniques to speed up content detection tasks.</a:t>
            </a:r>
            <a:br/>
            <a:br/>
            <a:r>
              <a:t>Sources: [12], [11], [2]</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Challenges and Solutions in LLM-Content Detection: Strategies for Enhanced Detection Accuracy</a:t>
            </a:r>
          </a:p>
        </p:txBody>
      </p:sp>
      <p:sp>
        <p:nvSpPr>
          <p:cNvPr id="3" name="Content Placeholder 2"/>
          <p:cNvSpPr>
            <a:spLocks noGrp="1"/>
          </p:cNvSpPr>
          <p:nvPr>
            <p:ph idx="1"/>
          </p:nvPr>
        </p:nvSpPr>
        <p:spPr/>
        <p:txBody>
          <a:bodyPr/>
          <a:lstStyle/>
          <a:p>
            <a:pPr>
              <a:defRPr sz="1200"/>
            </a:pPr>
            <a:r>
              <a:t>- LLM-content detection involves various methods to identify and flag content generated by large language models.</a:t>
            </a:r>
            <a:br/>
            <a:r>
              <a:t>- Common techniques include analyzing language patterns, checking for inconsistencies or biases in generated text, comparing against known datasets for plagiarism, and using machine learning algorithms to detect anomalies.</a:t>
            </a:r>
            <a:br/>
            <a:r>
              <a:t>- Researchers are continuously developing new tools and approaches to improve the accuracy and efficiency of LLM-content detection.</a:t>
            </a:r>
            <a:br/>
            <a:br/>
            <a:r>
              <a:t>Sources: [12], [11], [2]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CLIP Dataset: Benchmarking LLM-Content Generation</a:t>
            </a:r>
          </a:p>
        </p:txBody>
      </p:sp>
      <p:sp>
        <p:nvSpPr>
          <p:cNvPr id="3" name="Content Placeholder 2"/>
          <p:cNvSpPr>
            <a:spLocks noGrp="1"/>
          </p:cNvSpPr>
          <p:nvPr>
            <p:ph idx="1"/>
          </p:nvPr>
        </p:nvSpPr>
        <p:spPr/>
        <p:txBody>
          <a:bodyPr/>
          <a:lstStyle/>
          <a:p>
            <a:pPr>
              <a:defRPr sz="1200"/>
            </a:pPr>
            <a:r>
              <a:t>CLIP Dataset: Benchmarking LLM-Content Generation</a:t>
            </a:r>
            <a:br/>
            <a:br/>
            <a:r>
              <a:t>- One commonly used dataset for benchmarking LLM-content is the CLIP dataset, which consists of images and text pairs for training models to understand the relationship between images and text.</a:t>
            </a:r>
            <a:br/>
            <a:r>
              <a:t>- Another dataset is the COCO dataset, which contains images with captions that can be used for training LLMs to generate text based on visual inputs.</a:t>
            </a:r>
            <a:br/>
            <a:r>
              <a:t>- LLM-content detection involves various methods to identify and flag content generated by large language models.</a:t>
            </a:r>
            <a:br/>
            <a:r>
              <a:t>- Common techniques include analyzing language patterns, checking for inconsistencies or biases in the generated text, comparing against known datasets for plagiarism, and using machine learning algorithms to detect anomalies.</a:t>
            </a:r>
            <a:br/>
            <a:br/>
            <a:r>
              <a:t>Sources: [0], [1], [2]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Innovative Approaches for Overcoming Challenges in LLM-Content Detection</a:t>
            </a:r>
          </a:p>
        </p:txBody>
      </p:sp>
      <p:sp>
        <p:nvSpPr>
          <p:cNvPr id="3" name="Content Placeholder 2"/>
          <p:cNvSpPr>
            <a:spLocks noGrp="1"/>
          </p:cNvSpPr>
          <p:nvPr>
            <p:ph idx="1"/>
          </p:nvPr>
        </p:nvSpPr>
        <p:spPr/>
        <p:txBody>
          <a:bodyPr/>
          <a:lstStyle/>
          <a:p>
            <a:pPr>
              <a:defRPr sz="1200"/>
            </a:pPr>
            <a:r>
              <a:t>- Scalability challenges in LLM-content detection refer to the difficulties in efficiently processing and analyzing vast amounts of data generated by large language models to detect and prevent harmful or misleading content.</a:t>
            </a:r>
            <a:br/>
            <a:r>
              <a:t>- Challenges arise due to the massive size of the language models, the complexity of the content being analyzed, and the need for real-time detection to combat rapidly spreading misinformation.</a:t>
            </a:r>
            <a:br/>
            <a:r>
              <a:t>- Overcoming scalability challenges requires implementing distributed computing techniques, optimizing algorithms for parallel processing, and leveraging cloud computing resources to handle the computational load.</a:t>
            </a:r>
            <a:br/>
            <a:r>
              <a:t>- Utilizing efficient data storage solutions and streamlining data preprocessing pipelines can help improve the scalability of LLM-content detection systems.</a:t>
            </a:r>
            <a:br/>
            <a:r>
              <a:t>- Addressing scalability challenges involves developing efficient algorithms, optimizing hardware resources, and implementing parallel processing techniques to speed up content detection tasks.</a:t>
            </a:r>
            <a:br/>
            <a:br/>
            <a:r>
              <a:t>Sources: [12], [11], [2]</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LLM-Content Detection Accuracy Through Advanced Adversarial Training Techniques</a:t>
            </a:r>
          </a:p>
        </p:txBody>
      </p:sp>
      <p:sp>
        <p:nvSpPr>
          <p:cNvPr id="3" name="Content Placeholder 2"/>
          <p:cNvSpPr>
            <a:spLocks noGrp="1"/>
          </p:cNvSpPr>
          <p:nvPr>
            <p:ph idx="1"/>
          </p:nvPr>
        </p:nvSpPr>
        <p:spPr/>
        <p:txBody>
          <a:bodyPr/>
          <a:lstStyle/>
          <a:p>
            <a:pPr>
              <a:defRPr sz="1200"/>
            </a:pPr>
            <a:r>
              <a:t>- Advanced adversarial training techniques can enhance the accuracy of LLM-content detection by improving the robustness of models against adversarial attacks and evasions.</a:t>
            </a:r>
            <a:br/>
            <a:r>
              <a:t>- Adversarial training involves exposing the model to adversarial examples during training to help it learn to recognize and defend against such attacks in real-world scenarios.</a:t>
            </a:r>
            <a:br/>
            <a:r>
              <a:t>- By incorporating adversarial training into the training process, LLM-content detection models can become more resilient and accurate in identifying malicious or misleading content.</a:t>
            </a:r>
            <a:br/>
            <a:r>
              <a:t>- Researchers are exploring advanced adversarial training methods, such as adversarial fine-tuning and ensemble adversarial training, to further enhance the accuracy and effectiveness of LLM-content detection systems.</a:t>
            </a:r>
            <a:br/>
            <a:r>
              <a:t>- Implementing advanced adversarial training techniques can help address the challenges of evading LLM detectors and improve the overall performance of content detection systems in detecting harmful or misleading content.</a:t>
            </a:r>
            <a:br/>
            <a:br/>
            <a:r>
              <a:t>Sources: [13], [14], [15]</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Quantifying Uncertainty in LLM-Generated Text: Advanced Methods for Reliability Assessment</a:t>
            </a:r>
          </a:p>
        </p:txBody>
      </p:sp>
      <p:sp>
        <p:nvSpPr>
          <p:cNvPr id="3" name="Content Placeholder 2"/>
          <p:cNvSpPr>
            <a:spLocks noGrp="1"/>
          </p:cNvSpPr>
          <p:nvPr>
            <p:ph idx="1"/>
          </p:nvPr>
        </p:nvSpPr>
        <p:spPr/>
        <p:txBody>
          <a:bodyPr/>
          <a:lstStyle/>
          <a:p>
            <a:pPr>
              <a:defRPr sz="1200"/>
            </a:pPr>
            <a:r>
              <a:t>- Scalability challenges in LLM-content detection require advanced techniques such as distributed computing frameworks, parallel processing, and optimization algorithms to efficiently process and analyze large amounts of data generated by LLM models.</a:t>
            </a:r>
            <a:br/>
            <a:r>
              <a:t>- Multimodal LLM-content generation involves processing and generating content across different modalities like text, images, and audio, leading to more comprehensive and contextually rich content compared to traditional text-based models.</a:t>
            </a:r>
            <a:br/>
            <a:r>
              <a:t>- Researchers are continuously exploring ways to enhance the capabilities of multimodal LLMs for various applications, from creative content generation to personalized recommendations.</a:t>
            </a:r>
            <a:br/>
            <a:r>
              <a:t>- Advanced techniques for LLM-content detection utilize machine learning models and natural language processing algorithms to analyze and identify patterns in large datasets, focusing on understanding context and semantics for more accurate detections.</a:t>
            </a:r>
            <a:br/>
            <a:br/>
            <a:r>
              <a:t>Sources: [16], [17], [18]</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Robustness through Advanced Robustness Testing Techniques for LLM Models</a:t>
            </a:r>
          </a:p>
        </p:txBody>
      </p:sp>
      <p:sp>
        <p:nvSpPr>
          <p:cNvPr id="3" name="Content Placeholder 2"/>
          <p:cNvSpPr>
            <a:spLocks noGrp="1"/>
          </p:cNvSpPr>
          <p:nvPr>
            <p:ph idx="1"/>
          </p:nvPr>
        </p:nvSpPr>
        <p:spPr/>
        <p:txBody>
          <a:bodyPr/>
          <a:lstStyle/>
          <a:p>
            <a:pPr>
              <a:defRPr sz="1200"/>
            </a:pPr>
            <a:r>
              <a:t>- Enhancing Robustness through Advanced Robustness Testing Techniques for LLM Models</a:t>
            </a:r>
            <a:br/>
            <a:r>
              <a:t>  - Transfer learning for LLM-content generation involves leveraging pre-trained language models like GPT-3 or BERT and fine-tuning them on specific tasks related to generating content.</a:t>
            </a:r>
            <a:br/>
            <a:r>
              <a:t>  - Fine-tuning allows these models to adapt to new data or tasks, making them more effective at generating content in various domains.</a:t>
            </a:r>
            <a:br/>
            <a:r>
              <a:t>  - Researchers can achieve impressive results with less computational resources and time compared to training from scratch by fine-tuning these models on specific datasets related to the desired content generation task.</a:t>
            </a:r>
            <a:br/>
            <a:br/>
            <a:r>
              <a:t>Sources: [13], [14], [9]</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Multimodal LLM-Content Generation: Entry 4 Insights and Innovations</a:t>
            </a:r>
          </a:p>
        </p:txBody>
      </p:sp>
      <p:sp>
        <p:nvSpPr>
          <p:cNvPr id="3" name="Content Placeholder 2"/>
          <p:cNvSpPr>
            <a:spLocks noGrp="1"/>
          </p:cNvSpPr>
          <p:nvPr>
            <p:ph idx="1"/>
          </p:nvPr>
        </p:nvSpPr>
        <p:spPr/>
        <p:txBody>
          <a:bodyPr/>
          <a:lstStyle/>
          <a:p>
            <a:pPr>
              <a:defRPr sz="1200"/>
            </a:pPr>
            <a:r>
              <a:t>- Leveraging pre-trained large language models (LLMs) for transfer learning in content generation</a:t>
            </a:r>
            <a:br/>
            <a:r>
              <a:t>- Fine-tuning LLMs on specific tasks or datasets to tailor content to a particular domain or style</a:t>
            </a:r>
            <a:br/>
            <a:r>
              <a:t>- Optimization techniques for transfer learning in LLM-content generation</a:t>
            </a:r>
            <a:br/>
            <a:r>
              <a:t>- Ensemble methods for LLM-content detection to enhance accuracy and robustness</a:t>
            </a:r>
            <a:br/>
            <a:r>
              <a:t>- Utilizing bagging, boosting, and stacking techniques for ensemble LLM-content detection</a:t>
            </a:r>
            <a:br/>
            <a:r>
              <a:t>- Overcoming scalability challenges in LLM-content detection through distributed computing frameworks and optimization algorithms.</a:t>
            </a:r>
            <a:br/>
            <a:br/>
            <a:r>
              <a:t>Sources: [15], [8], [16]</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LLM-Content Detection Through Advanced Adversarial Training Techniques and Ensemble Methods</a:t>
            </a:r>
          </a:p>
        </p:txBody>
      </p:sp>
      <p:sp>
        <p:nvSpPr>
          <p:cNvPr id="3" name="Content Placeholder 2"/>
          <p:cNvSpPr>
            <a:spLocks noGrp="1"/>
          </p:cNvSpPr>
          <p:nvPr>
            <p:ph idx="1"/>
          </p:nvPr>
        </p:nvSpPr>
        <p:spPr/>
        <p:txBody>
          <a:bodyPr/>
          <a:lstStyle/>
          <a:p>
            <a:pPr>
              <a:defRPr sz="1200"/>
            </a:pPr>
            <a:r>
              <a:t>- Adversarial training is a technique used to improve the accuracy of LLM-content detection systems by training the model on intentionally perturbed or misleading data.</a:t>
            </a:r>
            <a:br/>
            <a:r>
              <a:t>- Exposing the model to adversarial examples during training enhances its ability to detect subtle differences in language patterns that may indicate generated content.</a:t>
            </a:r>
            <a:br/>
            <a:r>
              <a:t>- Promising results have been seen in enhancing the performance of LLM-content detectors through adversarial training techniques.</a:t>
            </a:r>
            <a:br/>
            <a:r>
              <a:t>- Adversarial attacks on LLM-content detection models involve manipulating input data to deceive the model into misclassifying or failing to detect certain content.</a:t>
            </a:r>
            <a:br/>
            <a:r>
              <a:t>- Researchers are exploring defense mechanisms to mitigate the impact of adversarial attacks and enhance the robustness of LLM-content detection models.</a:t>
            </a:r>
            <a:br/>
            <a:br/>
            <a:r>
              <a:t>Sources: [19], [2], [20]</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LLM-Content Detection Through Advanced Adversarial Training Techniques and Ensemble Methods</a:t>
            </a:r>
          </a:p>
        </p:txBody>
      </p:sp>
      <p:sp>
        <p:nvSpPr>
          <p:cNvPr id="3" name="Content Placeholder 2"/>
          <p:cNvSpPr>
            <a:spLocks noGrp="1"/>
          </p:cNvSpPr>
          <p:nvPr>
            <p:ph idx="1"/>
          </p:nvPr>
        </p:nvSpPr>
        <p:spPr/>
        <p:txBody>
          <a:bodyPr/>
          <a:lstStyle/>
          <a:p>
            <a:pPr>
              <a:defRPr sz="1200"/>
            </a:pPr>
            <a:r>
              <a:t>- Ensemble methods, such as combining multiple detectors or models, can further enhance the effectiveness of LLM-content detection by leveraging the strengths of different approaches and increasing overall accuracy.</a:t>
            </a:r>
            <a:br/>
            <a:r>
              <a:t>- Ethical considerations in LLM-content creation highlight the importance of ensuring that generated content is transparently identified as such to avoid misinformation and potential harm to individuals or society.</a:t>
            </a:r>
            <a:br/>
            <a:r>
              <a:t>- Researchers are continuously exploring new techniques and strategies to stay ahead of adversarial attacks and improve the overall resilience of LLM-content detection systems.</a:t>
            </a:r>
            <a:br/>
            <a:r>
              <a:t>- Adversarial training, when combined with ensemble methods and ongoing research efforts, can significantly enhance the ability of LLM-content detectors to accurately identify generated content and mitigate potential risks associated with adversarial attacks.</a:t>
            </a:r>
            <a:br/>
            <a:br/>
            <a:r>
              <a:t>Sources: [19], [2], [21]</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Adversarial Training for LLM-Content Detection: Entry 2 Analysis and Insights</a:t>
            </a:r>
          </a:p>
        </p:txBody>
      </p:sp>
      <p:sp>
        <p:nvSpPr>
          <p:cNvPr id="3" name="Content Placeholder 2"/>
          <p:cNvSpPr>
            <a:spLocks noGrp="1"/>
          </p:cNvSpPr>
          <p:nvPr>
            <p:ph idx="1"/>
          </p:nvPr>
        </p:nvSpPr>
        <p:spPr/>
        <p:txBody>
          <a:bodyPr/>
          <a:lstStyle/>
          <a:p>
            <a:pPr>
              <a:defRPr sz="1200"/>
            </a:pPr>
            <a:r>
              <a:t>- Adversarial training is a technique used to improve the accuracy of LLM-content detection systems by training the model on intentionally perturbed or misleading data.</a:t>
            </a:r>
            <a:br/>
            <a:r>
              <a:t>- By exposing the model to these adversarial examples during training, it becomes more robust and better able to detect subtle differences in language patterns that may indicate generated content.</a:t>
            </a:r>
            <a:br/>
            <a:r>
              <a:t>- This approach has shown promising results in enhancing the performance of LLM-content detectors.</a:t>
            </a:r>
            <a:br/>
            <a:r>
              <a:t>- Adversarial attacks on LLM-content detection models are a significant concern in cybersecurity, involving manipulating input data to deceive the model into making incorrect predictions.</a:t>
            </a:r>
            <a:br/>
            <a:r>
              <a:t>- Researchers are actively working on developing robust defenses against these attacks to ensure the reliability and security of LLM-content detection systems.</a:t>
            </a:r>
            <a:br/>
            <a:br/>
            <a:r>
              <a:t>Sources: [19], [2], [22]</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Strategies for Outsmarting LLM Detectors</a:t>
            </a:r>
          </a:p>
        </p:txBody>
      </p:sp>
      <p:sp>
        <p:nvSpPr>
          <p:cNvPr id="3" name="Content Placeholder 2"/>
          <p:cNvSpPr>
            <a:spLocks noGrp="1"/>
          </p:cNvSpPr>
          <p:nvPr>
            <p:ph idx="1"/>
          </p:nvPr>
        </p:nvSpPr>
        <p:spPr/>
        <p:txBody>
          <a:bodyPr/>
          <a:lstStyle/>
          <a:p>
            <a:pPr>
              <a:defRPr sz="1200"/>
            </a:pPr>
            <a:r>
              <a:t>- Evasion techniques for evading LLM detectors involve manipulating the content in a way that the detector is unable to accurately classify it.</a:t>
            </a:r>
            <a:br/>
            <a:r>
              <a:t>- Common evasion techniques include adding random text or characters, changing sentence structures, inserting irrelevant information, and using synonyms or paraphrasing to alter the text.</a:t>
            </a:r>
            <a:br/>
            <a:r>
              <a:t>- These techniques aim to confuse the detector and make it difficult for it to correctly identify the content.</a:t>
            </a:r>
            <a:br/>
            <a:r>
              <a:t>- Evading LLM content detectors involves using various strategies such as adding noise to the input text, using synonyms or paraphrasing, and breaking up the text into smaller segments.</a:t>
            </a:r>
            <a:br/>
            <a:r>
              <a:t>- Adversarial attacks, like adding perturbations to the input, can also help evade detection.</a:t>
            </a:r>
            <a:br/>
            <a:r>
              <a:t>- Using advanced language models to generate text that mimics human writing can make it harder for detectors to identify generated content.</a:t>
            </a:r>
            <a:br/>
            <a:r>
              <a:t>- Overall, evading LLM content detectors requires a thorough understanding of how these detectors work and creative thinking to outsmart them.</a:t>
            </a:r>
            <a:br/>
            <a:br/>
            <a:r>
              <a:t>Sources: [23], [24], [25]</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Strategies for Outsmarting LLM Detectors: Entry 4</a:t>
            </a:r>
          </a:p>
        </p:txBody>
      </p:sp>
      <p:sp>
        <p:nvSpPr>
          <p:cNvPr id="3" name="Content Placeholder 2"/>
          <p:cNvSpPr>
            <a:spLocks noGrp="1"/>
          </p:cNvSpPr>
          <p:nvPr>
            <p:ph idx="1"/>
          </p:nvPr>
        </p:nvSpPr>
        <p:spPr/>
        <p:txBody>
          <a:bodyPr/>
          <a:lstStyle/>
          <a:p>
            <a:pPr>
              <a:defRPr sz="1200"/>
            </a:pPr>
            <a:r>
              <a:t>- Some advanced evasion strategies for outsmarting LLM detectors include adding random text or characters, changing the structure of sentences, inserting irrelevant information, and using synonyms or paraphrasing to alter the text.</a:t>
            </a:r>
            <a:br/>
            <a:r>
              <a:t>- These techniques aim to confuse the detector and make it harder for it to accurately detect the content.</a:t>
            </a:r>
            <a:br/>
            <a:r>
              <a:t>- By employing a combination of these evasion strategies, content creators can potentially evade LLM detectors and avoid detection of certain content.</a:t>
            </a:r>
            <a:br/>
            <a:br/>
            <a:r>
              <a:t>Sources: [23], [24], [4]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CLIP Dataset: Benchmarking LLM-Content Generation and Detection</a:t>
            </a:r>
          </a:p>
        </p:txBody>
      </p:sp>
      <p:sp>
        <p:nvSpPr>
          <p:cNvPr id="3" name="Content Placeholder 2"/>
          <p:cNvSpPr>
            <a:spLocks noGrp="1"/>
          </p:cNvSpPr>
          <p:nvPr>
            <p:ph idx="1"/>
          </p:nvPr>
        </p:nvSpPr>
        <p:spPr/>
        <p:txBody>
          <a:bodyPr/>
          <a:lstStyle/>
          <a:p>
            <a:pPr>
              <a:defRPr sz="1200"/>
            </a:pPr>
            <a:r>
              <a:t>CLIP Dataset: Benchmarking LLM-Content Generation and Detection</a:t>
            </a:r>
            <a:br/>
            <a:br/>
            <a:r>
              <a:t>- One commonly used dataset for benchmarking LLM-content is the CLIP dataset, which consists of images and text pairs for training models to understand the relationship between images and text.</a:t>
            </a:r>
            <a:br/>
            <a:r>
              <a:t>- Another dataset is the COCO dataset, which contains images with captions that can be used for training LLMs to generate text based on visual inputs.</a:t>
            </a:r>
            <a:br/>
            <a:r>
              <a:t>- One commonly used benchmark dataset for LLM-content detection is the GLUE (General Language Understanding Evaluation) benchmark.</a:t>
            </a:r>
            <a:br/>
            <a:r>
              <a:t>- GLUE consists of a diverse set of natural language understanding tasks, such as sentiment analysis, textual entailment, and question-answering.</a:t>
            </a:r>
            <a:br/>
            <a:r>
              <a:t>- Another popular dataset is SuperGLUE, an extension of GLUE, which includes more challenging language understanding tasks.</a:t>
            </a:r>
            <a:br/>
            <a:r>
              <a:t>- These benchmark datasets are widely used in the research community to evaluate the performance of language models.</a:t>
            </a:r>
            <a:br/>
            <a:r>
              <a:t>- LLM-content detection involves various methods to identify and flag content generated by large language models.</a:t>
            </a:r>
            <a:br/>
            <a:r>
              <a:t>- Common techniques include analyzing language patterns, checking for inconsistencies or biases in the generated text, comparing against known datasets for plagiarism, and using machine learning algorithms to detect anomalies.</a:t>
            </a:r>
            <a:br/>
            <a:br/>
            <a:r>
              <a:t>Sources: [0], [1], [2]</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Strategies for Outsmarting LLM Detectors: Entry 5</a:t>
            </a:r>
          </a:p>
        </p:txBody>
      </p:sp>
      <p:sp>
        <p:nvSpPr>
          <p:cNvPr id="3" name="Content Placeholder 2"/>
          <p:cNvSpPr>
            <a:spLocks noGrp="1"/>
          </p:cNvSpPr>
          <p:nvPr>
            <p:ph idx="1"/>
          </p:nvPr>
        </p:nvSpPr>
        <p:spPr/>
        <p:txBody>
          <a:bodyPr/>
          <a:lstStyle/>
          <a:p>
            <a:pPr>
              <a:defRPr sz="1200"/>
            </a:pPr>
            <a:r>
              <a:t>- Evading LLM detectors involves using various strategies and techniques to avoid detection by language model based content filters.</a:t>
            </a:r>
            <a:br/>
            <a:r>
              <a:t>- Common methods include obfuscating text, adding noise to the content, using synonyms or paraphrasing, and breaking up the text into smaller chunks.</a:t>
            </a:r>
            <a:br/>
            <a:r>
              <a:t>- These techniques can help bypass LLM detectors and make it more challenging for them to accurately detect certain content.</a:t>
            </a:r>
            <a:br/>
            <a:r>
              <a:t>- Adversarial attacks, such as adding perturbations to the input, can also help evade detection.</a:t>
            </a:r>
            <a:br/>
            <a:r>
              <a:t>- Using advanced language models to generate text that mimics human writing can make it harder for detectors to identify generated content.</a:t>
            </a:r>
            <a:br/>
            <a:r>
              <a:t>- Evasion techniques for evading LLM detectors involve manipulating the content in a way that the detector is unable to accurately classify it.</a:t>
            </a:r>
            <a:br/>
            <a:r>
              <a:t>- Common evasion techniques include adding random text or characters, changing the structure of sentences, inserting irrelevant information, and using synonyms or paraphrasing to alter the text.</a:t>
            </a:r>
            <a:br/>
            <a:r>
              <a:t>- These techniques aim to confuse the detector and make it difficult for it to correctly identify the content.</a:t>
            </a:r>
            <a:br/>
            <a:br/>
            <a:r>
              <a:t>Sources: [23], [25], [24]</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Strategies for Outsmarting LLM Detectors: Strategies and Tactics</a:t>
            </a:r>
          </a:p>
        </p:txBody>
      </p:sp>
      <p:sp>
        <p:nvSpPr>
          <p:cNvPr id="3" name="Content Placeholder 2"/>
          <p:cNvSpPr>
            <a:spLocks noGrp="1"/>
          </p:cNvSpPr>
          <p:nvPr>
            <p:ph idx="1"/>
          </p:nvPr>
        </p:nvSpPr>
        <p:spPr/>
        <p:txBody>
          <a:bodyPr/>
          <a:lstStyle/>
          <a:p>
            <a:pPr>
              <a:defRPr sz="1200"/>
            </a:pPr>
            <a:r>
              <a:t>- Advanced evasion strategies for outsmarting LLM detectors involve using techniques such as adding noise to input text, employing synonyms or paraphrasing to alter content slightly, and breaking up text into smaller segments.</a:t>
            </a:r>
            <a:br/>
            <a:r>
              <a:t>- Adversarial attacks, like adding perturbations to input, can be effective in evading detection by LLM content filters.</a:t>
            </a:r>
            <a:br/>
            <a:r>
              <a:t>- Utilizing advanced language models to generate text that closely resembles human writing can increase the difficulty for detectors to identify generated content.</a:t>
            </a:r>
            <a:br/>
            <a:r>
              <a:t>- Effective evasion of LLM detectors requires a deep understanding of their functioning and creative thinking to overcome detection mechanisms.</a:t>
            </a:r>
            <a:br/>
            <a:r>
              <a:t>- By employing a combination of evasion tactics and strategies, content creators can successfully bypass LLM detectors and ensure their generated content goes undetected.</a:t>
            </a:r>
            <a:br/>
            <a:br/>
            <a:r>
              <a:t>Sources: [25], [23], [2]</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Watermarking Techniques for Enhancing LLM Content Protection</a:t>
            </a:r>
          </a:p>
        </p:txBody>
      </p:sp>
      <p:sp>
        <p:nvSpPr>
          <p:cNvPr id="3" name="Content Placeholder 2"/>
          <p:cNvSpPr>
            <a:spLocks noGrp="1"/>
          </p:cNvSpPr>
          <p:nvPr>
            <p:ph idx="1"/>
          </p:nvPr>
        </p:nvSpPr>
        <p:spPr/>
        <p:txBody>
          <a:bodyPr/>
          <a:lstStyle/>
          <a:p>
            <a:pPr>
              <a:defRPr sz="1200"/>
            </a:pPr>
            <a:r>
              <a:t>- Watermarking is a key technique used to protect LLM content from unauthorized use or distribution by embedding a unique identifier into the content.</a:t>
            </a:r>
            <a:br/>
            <a:r>
              <a:t>- Visible and invisible watermarking techniques are commonly used to ensure the original appearance of LLM content remains intact while providing a means of tracking ownership.</a:t>
            </a:r>
            <a:br/>
            <a:r>
              <a:t>- Robust watermarking and fragile watermarking are implemented to ensure the watermark remains intact even after modifications to the content.</a:t>
            </a:r>
            <a:br/>
            <a:r>
              <a:t>- Techniques such as digital watermarking, steganography, and fingerprinting are utilized for LLM content protection by embedding imperceptible markers into the content to uniquely identify the source or owner.</a:t>
            </a:r>
            <a:br/>
            <a:r>
              <a:t>- Digital watermarking involves adding data to the content in a way that is difficult to remove without degrading the quality, while steganography hides the watermark within the content itself, and fingerprinting assigns a unique identifier to each copy of the content for tracking unauthorized copies.</a:t>
            </a:r>
            <a:br/>
            <a:br/>
            <a:r>
              <a:t>Sources: [26], [27], [28]</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Watermarking Techniques for Enhancing LLM Content Protection and Detection</a:t>
            </a:r>
          </a:p>
        </p:txBody>
      </p:sp>
      <p:sp>
        <p:nvSpPr>
          <p:cNvPr id="3" name="Content Placeholder 2"/>
          <p:cNvSpPr>
            <a:spLocks noGrp="1"/>
          </p:cNvSpPr>
          <p:nvPr>
            <p:ph idx="1"/>
          </p:nvPr>
        </p:nvSpPr>
        <p:spPr/>
        <p:txBody>
          <a:bodyPr/>
          <a:lstStyle/>
          <a:p>
            <a:pPr>
              <a:defRPr sz="1200"/>
            </a:pPr>
            <a:r>
              <a:t>- Advanced watermarking techniques for protecting LLM content involve embedding imperceptible digital watermarks into the content to deter unauthorized use or distribution.</a:t>
            </a:r>
            <a:br/>
            <a:r>
              <a:t>- These watermarks can be used to verify the authenticity of the content and trace its origins, enhancing the security and integrity of the content.</a:t>
            </a:r>
            <a:br/>
            <a:r>
              <a:t>- Robust watermarking algorithms are employed to ensure the watermark remains intact even after various attacks and modifications, increasing the overall protection of the LLM content.</a:t>
            </a:r>
            <a:br/>
            <a:r>
              <a:t>- Encryption may also be incorporated into the watermarking process to enhance security and prevent tampering, further safeguarding the content from unauthorized access or distribution.</a:t>
            </a:r>
            <a:br/>
            <a:br/>
            <a:r>
              <a:t>Sources: [29], [26], [27]</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Watermarking Techniques for LLM Content Protection: Entry 3 Insights and Innovations</a:t>
            </a:r>
          </a:p>
        </p:txBody>
      </p:sp>
      <p:sp>
        <p:nvSpPr>
          <p:cNvPr id="3" name="Content Placeholder 2"/>
          <p:cNvSpPr>
            <a:spLocks noGrp="1"/>
          </p:cNvSpPr>
          <p:nvPr>
            <p:ph idx="1"/>
          </p:nvPr>
        </p:nvSpPr>
        <p:spPr/>
        <p:txBody>
          <a:bodyPr/>
          <a:lstStyle/>
          <a:p>
            <a:pPr>
              <a:defRPr sz="1200"/>
            </a:pPr>
            <a:r>
              <a:t>- Visible and invisible watermarks are common techniques used for watermarking LLM content to uniquely identify the source or owner.</a:t>
            </a:r>
            <a:br/>
            <a:r>
              <a:t>- Digital watermarking involves adding data to the content in a way that is difficult to remove without degrading the quality.</a:t>
            </a:r>
            <a:br/>
            <a:r>
              <a:t>- Steganography hides the watermark within the content itself, making it imperceptible to the naked eye.</a:t>
            </a:r>
            <a:br/>
            <a:r>
              <a:t>- Fingerprinting assigns a unique identifier to each copy of the content, enabling tracking of unauthorized copies.</a:t>
            </a:r>
            <a:br/>
            <a:r>
              <a:t>- Advanced watermarking techniques may include robust algorithms resistant to attacks and modifications, ensuring the watermark's integrity.</a:t>
            </a:r>
            <a:br/>
            <a:r>
              <a:t>- Encryption can be integrated into the watermarking process to enhance security and prevent tampering, further safeguarding the LLM content.</a:t>
            </a:r>
            <a:br/>
            <a:br/>
            <a:r>
              <a:t>Sources: [28], [29], [26]</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Watermarking Techniques for Enhancing Privacy in LLM-Generated Content</a:t>
            </a:r>
          </a:p>
        </p:txBody>
      </p:sp>
      <p:sp>
        <p:nvSpPr>
          <p:cNvPr id="3" name="Content Placeholder 2"/>
          <p:cNvSpPr>
            <a:spLocks noGrp="1"/>
          </p:cNvSpPr>
          <p:nvPr>
            <p:ph idx="1"/>
          </p:nvPr>
        </p:nvSpPr>
        <p:spPr/>
        <p:txBody>
          <a:bodyPr/>
          <a:lstStyle/>
          <a:p>
            <a:pPr>
              <a:defRPr sz="1200"/>
            </a:pPr>
            <a:r>
              <a:t>- Watermarking is a crucial technique for protecting LLM-generated content by embedding a unique identifier into the data.</a:t>
            </a:r>
            <a:br/>
            <a:r>
              <a:t>- Various watermarking techniques, such as visible watermarks, invisible watermarks, and fragile watermarks, can be applied to LLM content to enhance its protection.</a:t>
            </a:r>
            <a:br/>
            <a:r>
              <a:t>- The goal of watermarking LLM content is to uniquely identify the source or owner by embedding imperceptible markers into the content.</a:t>
            </a:r>
            <a:br/>
            <a:r>
              <a:t>- Common watermarking techniques for LLM content protection include digital watermarking, steganography, and fingerprinting.</a:t>
            </a:r>
            <a:br/>
            <a:r>
              <a:t>- Advanced watermarking techniques involve embedding imperceptible digital watermarks into the content to deter unauthorized use or distribution.</a:t>
            </a:r>
            <a:br/>
            <a:r>
              <a:t>- Robust watermarking algorithms are utilized to ensure the integrity of the watermark and resist various attacks and modifications.</a:t>
            </a:r>
            <a:br/>
            <a:r>
              <a:t>- Encryption can be integrated into the watermarking process to enhance security and prevent tampering, further safeguarding LLM content.</a:t>
            </a:r>
            <a:br/>
            <a:br/>
            <a:r>
              <a:t>Sources: [27], [28], [29]</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LLM Models on Benchmarking Datasets: Entry 5 Insights and Innovations</a:t>
            </a:r>
          </a:p>
        </p:txBody>
      </p:sp>
      <p:sp>
        <p:nvSpPr>
          <p:cNvPr id="3" name="Content Placeholder 2"/>
          <p:cNvSpPr>
            <a:spLocks noGrp="1"/>
          </p:cNvSpPr>
          <p:nvPr>
            <p:ph idx="1"/>
          </p:nvPr>
        </p:nvSpPr>
        <p:spPr/>
        <p:txBody>
          <a:bodyPr/>
          <a:lstStyle/>
          <a:p>
            <a:pPr>
              <a:defRPr sz="1200"/>
            </a:pPr>
            <a:r>
              <a:t>- One commonly used dataset for benchmarking LLM-content is the CLIP dataset, which consists of images and text pairs for training models to understand the relationship between images and text.</a:t>
            </a:r>
            <a:br/>
            <a:r>
              <a:t>- Another dataset is the COCO dataset, which contains images with captions that can be used for training LLMs to generate text based on visual inputs.</a:t>
            </a:r>
            <a:br/>
            <a:r>
              <a:t>- Fine-tuning LLM models on benchmarking datasets refers to the process of adjusting pre-trained language models to perform better on specific tasks or datasets.</a:t>
            </a:r>
            <a:br/>
            <a:r>
              <a:t>- By fine-tuning, researchers can adapt the model to new data or improve its performance on a particular task.</a:t>
            </a:r>
            <a:br/>
            <a:r>
              <a:t>- Benchmarking datasets are crucial for evaluating and comparing the effectiveness of fine-tuned models, providing standardized tasks and evaluation metrics to assess performance.</a:t>
            </a:r>
            <a:br/>
            <a:r>
              <a:t>- Fine-tuning LLM models on benchmarking datasets involves adjusting pre-trained language models to better suit specific tasks or datasets, leveraging knowledge gained during pre-training.</a:t>
            </a:r>
            <a:br/>
            <a:r>
              <a:t>- Researchers can tailor LLM models to perform well on specific applications like sentiment analysis, machine translation, or text generation through fine-tuning on benchmarking datasets.</a:t>
            </a:r>
            <a:br/>
            <a:br/>
            <a:r>
              <a:t>Sources: [0], [30], [31]</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LLM Models on Benchmarking Datasets: Advanced Techniques for Enhanced Performance and Accuracy</a:t>
            </a:r>
          </a:p>
        </p:txBody>
      </p:sp>
      <p:sp>
        <p:nvSpPr>
          <p:cNvPr id="3" name="Content Placeholder 2"/>
          <p:cNvSpPr>
            <a:spLocks noGrp="1"/>
          </p:cNvSpPr>
          <p:nvPr>
            <p:ph idx="1"/>
          </p:nvPr>
        </p:nvSpPr>
        <p:spPr/>
        <p:txBody>
          <a:bodyPr/>
          <a:lstStyle/>
          <a:p>
            <a:pPr>
              <a:defRPr sz="1200"/>
            </a:pPr>
            <a:r>
              <a:t>- Fine-tuning large language models (LLMs) on benchmarking datasets is a common practice in natural language processing (NLP) to improve the performance of pre-trained models on specific tasks.</a:t>
            </a:r>
            <a:br/>
            <a:r>
              <a:t>- Researchers can adapt the general knowledge learned by the LLM to the nuances of a particular dataset through fine-tuning, resulting in better accuracy and efficiency.</a:t>
            </a:r>
            <a:br/>
            <a:r>
              <a:t>- Benchmarking datasets provide standardized evaluation metrics and tasks for comparing the performance of different LLMs.</a:t>
            </a:r>
            <a:br/>
            <a:r>
              <a:t>- Fine-tuning on these datasets helps researchers assess the robustness and generalization capabilities of their models.</a:t>
            </a:r>
            <a:br/>
            <a:r>
              <a:t>- Fine-tuning LLM models on benchmarking datasets involves adjusting pre-trained LLMs on specific datasets to improve performance on particular tasks.</a:t>
            </a:r>
            <a:br/>
            <a:r>
              <a:t>- This process is crucial for optimizing LLMs for specific applications and domains, such as sentiment analysis, machine translation, or text generation.</a:t>
            </a:r>
            <a:br/>
            <a:br/>
            <a:r>
              <a:t>Sources: [0], [32], [33]</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LLM Models on Benchmarking Datasets: Evaluation, Performance, and Insights</a:t>
            </a:r>
          </a:p>
        </p:txBody>
      </p:sp>
      <p:sp>
        <p:nvSpPr>
          <p:cNvPr id="3" name="Content Placeholder 2"/>
          <p:cNvSpPr>
            <a:spLocks noGrp="1"/>
          </p:cNvSpPr>
          <p:nvPr>
            <p:ph idx="1"/>
          </p:nvPr>
        </p:nvSpPr>
        <p:spPr/>
        <p:txBody>
          <a:bodyPr/>
          <a:lstStyle/>
          <a:p>
            <a:pPr>
              <a:defRPr sz="1200"/>
            </a:pPr>
            <a:r>
              <a:t>- One commonly used dataset for benchmarking LLM-content is the CLIP dataset, which consists of images and text pairs for training models to understand the relationship between images and text.</a:t>
            </a:r>
            <a:br/>
            <a:r>
              <a:t>- Another dataset is the COCO dataset, which contains images with captions that can be used for training LLMs to generate text based on visual inputs.</a:t>
            </a:r>
            <a:br/>
            <a:r>
              <a:t>- Fine-tuning large language models (LLMs) on benchmarking datasets involves adjusting pre-trained models on specific datasets to improve performance on particular tasks.</a:t>
            </a:r>
            <a:br/>
            <a:r>
              <a:t>- By fine-tuning, the model can adapt to new data and enhance its capabilities for tasks like text generation, translation, or sentiment analysis.</a:t>
            </a:r>
            <a:br/>
            <a:r>
              <a:t>- This process helps optimize the model's parameters and results in better accuracy and efficiency in handling real-world applications.</a:t>
            </a:r>
            <a:br/>
            <a:r>
              <a:t>- Fine-tuning LLM models on benchmarking datasets refers to the process of adjusting pre-trained language models to perform better on specific tasks or datasets.</a:t>
            </a:r>
            <a:br/>
            <a:r>
              <a:t>- Benchmarking datasets are crucial for evaluating and comparing the effectiveness of fine-tuned models.</a:t>
            </a:r>
            <a:br/>
            <a:r>
              <a:t>- These datasets provide standardized tasks and evaluation metrics to assess the performance of LLM models after fine-tuning.</a:t>
            </a:r>
            <a:br/>
            <a:br/>
            <a:r>
              <a:t>Sources: [0], [34], [30]</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LLM Models on Benchmarking Datasets: Techniques and Strategies for Enhanced Performance and Accuracy</a:t>
            </a:r>
          </a:p>
        </p:txBody>
      </p:sp>
      <p:sp>
        <p:nvSpPr>
          <p:cNvPr id="3" name="Content Placeholder 2"/>
          <p:cNvSpPr>
            <a:spLocks noGrp="1"/>
          </p:cNvSpPr>
          <p:nvPr>
            <p:ph idx="1"/>
          </p:nvPr>
        </p:nvSpPr>
        <p:spPr/>
        <p:txBody>
          <a:bodyPr/>
          <a:lstStyle/>
          <a:p>
            <a:pPr>
              <a:defRPr sz="1200"/>
            </a:pPr>
            <a:r>
              <a:t>- Fine-tuning LLM models on benchmarking datasets involves adjusting pre-trained language models to better suit specific tasks or datasets, enhancing performance and accuracy.</a:t>
            </a:r>
            <a:br/>
            <a:r>
              <a:t>- This process leverages the knowledge gained during pre-training to improve the model's performance on specific tasks.</a:t>
            </a:r>
            <a:br/>
            <a:r>
              <a:t>- Researchers can tailor LLM models for applications like sentiment analysis, machine translation, or text generation by fine-tuning on benchmarking datasets.</a:t>
            </a:r>
            <a:br/>
            <a:r>
              <a:t>- Benchmarking datasets provide standardized evaluation metrics and tasks for comparing LLM performance, aiding in assessing robustness and generalization capabilities.</a:t>
            </a:r>
            <a:br/>
            <a:r>
              <a:t>- Fine-tuning on benchmarking datasets is a common practice in NLP to adapt the general knowledge learned by LLMs to specific datasets, resulting in better accuracy and efficiency.</a:t>
            </a:r>
            <a:br/>
            <a:br/>
            <a:r>
              <a:t>Sources: [0], [31], [32]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CLIP Dataset: Benchmarking LLM-Content Generation and Detection with GLUE Benchmark</a:t>
            </a:r>
          </a:p>
        </p:txBody>
      </p:sp>
      <p:sp>
        <p:nvSpPr>
          <p:cNvPr id="3" name="Content Placeholder 2"/>
          <p:cNvSpPr>
            <a:spLocks noGrp="1"/>
          </p:cNvSpPr>
          <p:nvPr>
            <p:ph idx="1"/>
          </p:nvPr>
        </p:nvSpPr>
        <p:spPr/>
        <p:txBody>
          <a:bodyPr/>
          <a:lstStyle/>
          <a:p>
            <a:pPr>
              <a:defRPr sz="1200"/>
            </a:pPr>
            <a:r>
              <a:t>CLIP Dataset: Benchmarking LLM-Content Generation and Detection with GLUE Benchmark</a:t>
            </a:r>
            <a:br/>
            <a:br/>
            <a:r>
              <a:t>- CLIP dataset: Consists of images and text pairs for training models to understand the relationship between images and text.</a:t>
            </a:r>
            <a:br/>
            <a:r>
              <a:t>- COCO dataset: Contains images with captions for training LLMs to generate text based on visual inputs.</a:t>
            </a:r>
            <a:br/>
            <a:r>
              <a:t>- GLUE benchmark: Diverse set of natural language understanding tasks like sentiment analysis, textual entailment, and question-answering.</a:t>
            </a:r>
            <a:br/>
            <a:r>
              <a:t>- SuperGLUE dataset: An extension of GLUE with more challenging language understanding tasks.</a:t>
            </a:r>
            <a:br/>
            <a:r>
              <a:t>- Benchmark datasets used for evaluating language models' performance in the research community.</a:t>
            </a:r>
            <a:br/>
            <a:r>
              <a:t>- LLM-content detection methods: Analyzing language patterns, checking for inconsistencies or biases, comparing against known datasets for plagiarism, and using machine learning algorithms to detect anomalies.</a:t>
            </a:r>
            <a:br/>
            <a:r>
              <a:t>- Continuous development of tools and approaches to enhance accuracy and efficiency in LLM-content detection.</a:t>
            </a:r>
            <a:br/>
            <a:br/>
            <a:r>
              <a:t>Sources: [0], [1], [2]</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Strategies for Outsmarting LLM Detectors: Entry 5 Analysis and Insights</a:t>
            </a:r>
          </a:p>
        </p:txBody>
      </p:sp>
      <p:sp>
        <p:nvSpPr>
          <p:cNvPr id="3" name="Content Placeholder 2"/>
          <p:cNvSpPr>
            <a:spLocks noGrp="1"/>
          </p:cNvSpPr>
          <p:nvPr>
            <p:ph idx="1"/>
          </p:nvPr>
        </p:nvSpPr>
        <p:spPr/>
        <p:txBody>
          <a:bodyPr/>
          <a:lstStyle/>
          <a:p>
            <a:pPr>
              <a:defRPr sz="1200"/>
            </a:pPr>
            <a:r>
              <a:t>- Advanced evasion strategies for outsmarting LLM detectors involve sophisticated techniques to evade detection and bypass content filters. </a:t>
            </a:r>
            <a:br/>
            <a:r>
              <a:t>- Entry 5 analysis and insights provide valuable information on the effectiveness of different evasion strategies and their impact on LLM-content detection models.</a:t>
            </a:r>
            <a:br/>
            <a:r>
              <a:t>- Ethical considerations in LLM-content creation play a crucial role in guiding researchers and practitioners to develop responsible and transparent language models.</a:t>
            </a:r>
            <a:br/>
            <a:r>
              <a:t>- Understanding the scalability challenges in LLM-content detection is essential for overcoming obstacles related to processing and analyzing vast amounts of data efficiently.</a:t>
            </a:r>
            <a:br/>
            <a:r>
              <a:t>- Leveraging distributed computing techniques, optimizing algorithms for parallel processing, and utilizing cloud computing resources are key strategies to address scalability challenges in LLM-content detection systems.</a:t>
            </a:r>
            <a:br/>
            <a:br/>
            <a:r>
              <a:t>Sources: [3], [1], [12]</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Adversarial Strategies for Outsmarting LLM Content Detectors: Entry 5 Analysis and Insights</a:t>
            </a:r>
          </a:p>
        </p:txBody>
      </p:sp>
      <p:sp>
        <p:nvSpPr>
          <p:cNvPr id="3" name="Content Placeholder 2"/>
          <p:cNvSpPr>
            <a:spLocks noGrp="1"/>
          </p:cNvSpPr>
          <p:nvPr>
            <p:ph idx="1"/>
          </p:nvPr>
        </p:nvSpPr>
        <p:spPr/>
        <p:txBody>
          <a:bodyPr/>
          <a:lstStyle/>
          <a:p>
            <a:pPr>
              <a:defRPr sz="1200"/>
            </a:pPr>
            <a:r>
              <a:t>- Advanced Adversarial Strategies for Outsmarting LLM Content Detectors</a:t>
            </a:r>
            <a:br/>
            <a:r>
              <a:t>- Entry 5 Analysis and Insights: Provides valuable information on the effectiveness of different evasion strategies and their impact on LLM-content detection models.</a:t>
            </a:r>
            <a:br/>
            <a:r>
              <a:t>- Benchmarking Datasets: Crucial for evaluating LLM-content detection model performance. Common datasets include CORD-19, AG News, IMDb, GLUE, and SuperGLUE. These datasets enable effective training and testing of LLM models.</a:t>
            </a:r>
            <a:br/>
            <a:r>
              <a:t>- Scalability Challenges: Refer to difficulties in efficiently processing and analyzing vast amounts of data generated by large language models. Addressing scalability involves developing efficient algorithms, optimizing hardware resources, and implementing parallel processing techniques.</a:t>
            </a:r>
            <a:br/>
            <a:br/>
            <a:r>
              <a:t>Sources: [3], [1], [11]</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Adversarial Strategies for Outsmarting LLM Content Detectors: Entry 5 Analysis and Insights</a:t>
            </a:r>
          </a:p>
        </p:txBody>
      </p:sp>
      <p:sp>
        <p:nvSpPr>
          <p:cNvPr id="3" name="Content Placeholder 2"/>
          <p:cNvSpPr>
            <a:spLocks noGrp="1"/>
          </p:cNvSpPr>
          <p:nvPr>
            <p:ph idx="1"/>
          </p:nvPr>
        </p:nvSpPr>
        <p:spPr/>
        <p:txBody>
          <a:bodyPr/>
          <a:lstStyle/>
          <a:p>
            <a:pPr>
              <a:defRPr sz="1200"/>
            </a:pPr>
            <a:r>
              <a:t>- Advanced Adversarial Strategies for Outsmarting LLM Content Detectors</a:t>
            </a:r>
            <a:br/>
            <a:r>
              <a:t>- Entry 5 Analysis and Insights: Valuable information on evasion strategies and their impact on LLM-content detection models.</a:t>
            </a:r>
            <a:br/>
            <a:r>
              <a:t>- Benchmarking Datasets: CORD-19, AG News, IMDb, GLUE, and SuperGLUE are common datasets for evaluating LLM model performance.</a:t>
            </a:r>
            <a:br/>
            <a:r>
              <a:t>- Scalability Challenges: Difficulty in processing vast data from large language models. Solutions include distributed computing, parallel processing, and cloud resources.</a:t>
            </a:r>
            <a:br/>
            <a:br/>
            <a:r>
              <a:t>Sources: [3], [1], [12]</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Strategies and Tactics for Adversarial Attacks on LLM-Content Detection Models</a:t>
            </a:r>
          </a:p>
        </p:txBody>
      </p:sp>
      <p:sp>
        <p:nvSpPr>
          <p:cNvPr id="3" name="Content Placeholder 2"/>
          <p:cNvSpPr>
            <a:spLocks noGrp="1"/>
          </p:cNvSpPr>
          <p:nvPr>
            <p:ph idx="1"/>
          </p:nvPr>
        </p:nvSpPr>
        <p:spPr/>
        <p:txBody>
          <a:bodyPr/>
          <a:lstStyle/>
          <a:p>
            <a:pPr>
              <a:defRPr sz="1200"/>
            </a:pPr>
            <a:r>
              <a:t>- Strategies and Tactics for Adversarial Attacks on LLM-Content Detection Models</a:t>
            </a:r>
            <a:br/>
            <a:r>
              <a:t>- Benchmarking datasets like CORD-19, AG News, IMDb, GLUE, and SuperGLUE are essential for evaluating LLM model performance.</a:t>
            </a:r>
            <a:br/>
            <a:r>
              <a:t>- The GLUE benchmark offers a diverse set of natural language understanding tasks for testing language models.</a:t>
            </a:r>
            <a:br/>
            <a:r>
              <a:t>- SuperGLUE extends the challenges of GLUE with more complex language understanding tasks.</a:t>
            </a:r>
            <a:br/>
            <a:r>
              <a:t>- Scalability challenges in LLM-content detection arise from the need to efficiently process vast amounts of data generated by large language models.</a:t>
            </a:r>
            <a:br/>
            <a:r>
              <a:t>- Solutions to scalability challenges include developing efficient algorithms, optimizing hardware resources, and utilizing parallel processing techniques.</a:t>
            </a:r>
            <a:br/>
            <a:br/>
            <a:r>
              <a:t>Sources: [3], [1], [11]</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LLM-Content Generation Through Transfer Learning and Fine-Tuning Techniques</a:t>
            </a:r>
          </a:p>
        </p:txBody>
      </p:sp>
      <p:sp>
        <p:nvSpPr>
          <p:cNvPr id="3" name="Content Placeholder 2"/>
          <p:cNvSpPr>
            <a:spLocks noGrp="1"/>
          </p:cNvSpPr>
          <p:nvPr>
            <p:ph idx="1"/>
          </p:nvPr>
        </p:nvSpPr>
        <p:spPr/>
        <p:txBody>
          <a:bodyPr/>
          <a:lstStyle/>
          <a:p>
            <a:pPr>
              <a:defRPr sz="1200"/>
            </a:pPr>
            <a:r>
              <a:t>- Multimodal LLM-content generation involves leveraging large language models that can process and generate content across different modalities such as text, images, and audio.</a:t>
            </a:r>
            <a:br/>
            <a:r>
              <a:t>- These models are trained on diverse datasets that include multiple types of data, enabling them to produce more comprehensive and contextually rich content.</a:t>
            </a:r>
            <a:br/>
            <a:r>
              <a:t>- Incorporating information from various modalities allows multimodal LLMs to generate more nuanced and engaging content compared to traditional text-based models.</a:t>
            </a:r>
            <a:br/>
            <a:r>
              <a:t>- Researchers are exploring ways to enhance the capabilities of multimodal LLMs for various applications, from creative content generation to personalized recommendations.</a:t>
            </a:r>
            <a:br/>
            <a:r>
              <a:t>- Transfer learning for LLM-content generation involves utilizing pre-trained language models like GPT-3 or BERT as a starting point and fine-tuning them on specific tasks related to content generation.</a:t>
            </a:r>
            <a:br/>
            <a:r>
              <a:t>- Fine-tuning enables these models to adapt to new data or tasks, enhancing their effectiveness in generating content across different domains.</a:t>
            </a:r>
            <a:br/>
            <a:br/>
            <a:r>
              <a:t>Sources: [17], [13], [14]</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LLM-Content Generation Through Transfer Learning Techniques</a:t>
            </a:r>
          </a:p>
        </p:txBody>
      </p:sp>
      <p:sp>
        <p:nvSpPr>
          <p:cNvPr id="3" name="Content Placeholder 2"/>
          <p:cNvSpPr>
            <a:spLocks noGrp="1"/>
          </p:cNvSpPr>
          <p:nvPr>
            <p:ph idx="1"/>
          </p:nvPr>
        </p:nvSpPr>
        <p:spPr/>
        <p:txBody>
          <a:bodyPr/>
          <a:lstStyle/>
          <a:p>
            <a:pPr>
              <a:defRPr sz="1200"/>
            </a:pPr>
            <a:r>
              <a:t>- Transfer learning for LLM-content generation involves leveraging pre-trained language models to generate new content with minimal additional training.</a:t>
            </a:r>
            <a:br/>
            <a:r>
              <a:t>- Fine-tuning existing models on specific datasets related to the desired content generation task can significantly improve the efficiency and effectiveness of generating high-quality text.</a:t>
            </a:r>
            <a:br/>
            <a:r>
              <a:t>- This approach is widely used in natural language processing and machine learning to expedite the training process and achieve better performance on new tasks.</a:t>
            </a:r>
            <a:br/>
            <a:r>
              <a:t>- Multimodal LLM-content generation incorporates information from various modalities such as text, images, and audio to produce more nuanced and engaging content compared to traditional text-based models.</a:t>
            </a:r>
            <a:br/>
            <a:r>
              <a:t>- Researchers are continuously exploring techniques to optimize transfer learning for LLM-content generation and enhance the capabilities of multimodal LLMs for various applications.</a:t>
            </a:r>
            <a:br/>
            <a:br/>
            <a:r>
              <a:t>Sources: [9], [15], [17]</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LLM-Content Generation Through Transfer Learning and Fine-Tuning Techniques</a:t>
            </a:r>
          </a:p>
        </p:txBody>
      </p:sp>
      <p:sp>
        <p:nvSpPr>
          <p:cNvPr id="3" name="Content Placeholder 2"/>
          <p:cNvSpPr>
            <a:spLocks noGrp="1"/>
          </p:cNvSpPr>
          <p:nvPr>
            <p:ph idx="1"/>
          </p:nvPr>
        </p:nvSpPr>
        <p:spPr/>
        <p:txBody>
          <a:bodyPr/>
          <a:lstStyle/>
          <a:p>
            <a:pPr>
              <a:defRPr sz="1200"/>
            </a:pPr>
            <a:r>
              <a:t>Transfer learning for LLM-content generation involves leveraging pre-trained language models and fine-tuning them on specific tasks related to generating content. By using pre-trained models like GPT-3 or BERT as a starting point, developers can save time and resources while achieving better performance in generating text. Fine-tuning allows these models to adapt to new data or tasks, making them more effective at generating content in various domains. Researchers can achieve impressive results with less computational resources and time compared to training from scratch by fine-tuning these models on specific datasets related to the desired content generation task.</a:t>
            </a:r>
            <a:br/>
            <a:br/>
            <a:r>
              <a:t>Sources: [16], [13], [14]</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Robustness of LLM Models through Transfer Learning and Fine-Tuning Techniques</a:t>
            </a:r>
          </a:p>
        </p:txBody>
      </p:sp>
      <p:sp>
        <p:nvSpPr>
          <p:cNvPr id="3" name="Content Placeholder 2"/>
          <p:cNvSpPr>
            <a:spLocks noGrp="1"/>
          </p:cNvSpPr>
          <p:nvPr>
            <p:ph idx="1"/>
          </p:nvPr>
        </p:nvSpPr>
        <p:spPr/>
        <p:txBody>
          <a:bodyPr/>
          <a:lstStyle/>
          <a:p>
            <a:pPr>
              <a:defRPr sz="1200"/>
            </a:pPr>
            <a:r>
              <a:t>- Transfer learning for LLM-content generation involves leveraging pre-trained language models and fine-tuning them on specific tasks related to generating content.</a:t>
            </a:r>
            <a:br/>
            <a:r>
              <a:t>- By using pre-trained models like GPT-3 or BERT as a starting point, developers can save time and resources while achieving better performance in generating text.</a:t>
            </a:r>
            <a:br/>
            <a:r>
              <a:t>- Fine-tuning allows these models to adapt to new data or tasks, making them more effective at generating content in various domains.</a:t>
            </a:r>
            <a:br/>
            <a:r>
              <a:t>- Researchers can achieve impressive results with less computational resources and time compared to training from scratch by fine-tuning these models on specific datasets related to the desired content generation task.</a:t>
            </a:r>
            <a:br/>
            <a:r>
              <a:t>- Multimodal LLM-content generation involves the use of large language models (LLMs) that can process and generate content across different modalities such as text, images, and audio.</a:t>
            </a:r>
            <a:br/>
            <a:r>
              <a:t>- These models are trained on diverse datasets that include multiple types of data, allowing them to generate more comprehensive and contextually rich content.</a:t>
            </a:r>
            <a:br/>
            <a:r>
              <a:t>- By incorporating information from various modalities, multimodal LLMs can produce more nuanced and engaging content compared to traditional text-based models.</a:t>
            </a:r>
            <a:br/>
            <a:r>
              <a:t>- Researchers are continually exploring ways to enhance the capabilities of multimodal LLMs for a wide range of applications, from creative content generation to personalized recommendations.</a:t>
            </a:r>
            <a:br/>
            <a:br/>
            <a:r>
              <a:t>Sources: [9], [15], [17]</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Ethical Considerations in LLM-Content Creation - Slide 1</a:t>
            </a:r>
          </a:p>
        </p:txBody>
      </p:sp>
      <p:sp>
        <p:nvSpPr>
          <p:cNvPr id="3" name="Content Placeholder 2"/>
          <p:cNvSpPr>
            <a:spLocks noGrp="1"/>
          </p:cNvSpPr>
          <p:nvPr>
            <p:ph idx="1"/>
          </p:nvPr>
        </p:nvSpPr>
        <p:spPr/>
        <p:txBody>
          <a:bodyPr/>
          <a:lstStyle/>
          <a:p>
            <a:pPr>
              <a:defRPr sz="1200"/>
            </a:pPr>
            <a:r>
              <a:t>- Ethical considerations in LLM-content creation revolve around issues such as bias, misinformation, privacy, and accountability.</a:t>
            </a:r>
            <a:br/>
            <a:r>
              <a:t>- AI models can inadvertently perpetuate biases present in training data, leading to unfair outcomes.</a:t>
            </a:r>
            <a:br/>
            <a:r>
              <a:t>- Misinformation generated by LLMs can spread rapidly and have real-world consequences.</a:t>
            </a:r>
            <a:br/>
            <a:r>
              <a:t>- Privacy concerns arise when personal data is used without consent.</a:t>
            </a:r>
            <a:br/>
            <a:r>
              <a:t>- Ensuring transparency, accountability, and fairness in LLM-content creation is crucial to mitigate these ethical challenges.</a:t>
            </a:r>
            <a:br/>
            <a:br/>
            <a:r>
              <a:t>Sources: [2], [35], [36]</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Ethical Considerations and Challenges in LLM-Content Creation</a:t>
            </a:r>
          </a:p>
        </p:txBody>
      </p:sp>
      <p:sp>
        <p:nvSpPr>
          <p:cNvPr id="3" name="Content Placeholder 2"/>
          <p:cNvSpPr>
            <a:spLocks noGrp="1"/>
          </p:cNvSpPr>
          <p:nvPr>
            <p:ph idx="1"/>
          </p:nvPr>
        </p:nvSpPr>
        <p:spPr/>
        <p:txBody>
          <a:bodyPr/>
          <a:lstStyle/>
          <a:p>
            <a:pPr>
              <a:defRPr sz="1200"/>
            </a:pPr>
            <a:r>
              <a:t>- LLM-content detection involves various methods to identify and flag content generated by large language models, such as analyzing language patterns, checking for inconsistencies or biases, comparing against known datasets for plagiarism, and using machine learning algorithms to detect anomalies.</a:t>
            </a:r>
            <a:br/>
            <a:r>
              <a:t>- Ethical considerations in LLM-content creation are crucial to ensure that the generated content is not harmful, biased, or misleading.</a:t>
            </a:r>
            <a:br/>
            <a:r>
              <a:t>- Responsible AI practices recommend transparency, accountability, and fairness in LLM-content creation to mitigate potential negative consequences.</a:t>
            </a:r>
            <a:br/>
            <a:r>
              <a:t>- The potential social impact of LLM-generated content, including influencing public opinion and shaping narratives, underscores the importance of addressing ethical implications in content creation.</a:t>
            </a:r>
            <a:br/>
            <a:r>
              <a:t>- Issues like bias, misinformation, privacy, and the potential for harm should be carefully considered by creators and developers to uphold ethical standards in LLM-content creation.</a:t>
            </a:r>
            <a:br/>
            <a:br/>
            <a:r>
              <a:t>Sources: [2], [37], [38]</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GPT-2 Dataset: Benchmarking LLM-Content Detection with GLUE Benchmark</a:t>
            </a:r>
          </a:p>
        </p:txBody>
      </p:sp>
      <p:sp>
        <p:nvSpPr>
          <p:cNvPr id="3" name="Content Placeholder 2"/>
          <p:cNvSpPr>
            <a:spLocks noGrp="1"/>
          </p:cNvSpPr>
          <p:nvPr>
            <p:ph idx="1"/>
          </p:nvPr>
        </p:nvSpPr>
        <p:spPr/>
        <p:txBody>
          <a:bodyPr/>
          <a:lstStyle/>
          <a:p>
            <a:pPr>
              <a:defRPr sz="1200"/>
            </a:pPr>
            <a:r>
              <a:t>GPT-2 Dataset: Benchmarking LLM-Content Detection with GLUE Benchmark</a:t>
            </a:r>
            <a:br/>
            <a:br/>
            <a:r>
              <a:t>- Common benchmarking datasets for LLM-content evaluation include CORD-19, AG News, and IMDb datasets.</a:t>
            </a:r>
            <a:br/>
            <a:r>
              <a:t>- CLIP dataset involves images and text pairs to train models in understanding image-text relationships.</a:t>
            </a:r>
            <a:br/>
            <a:r>
              <a:t>- COCO dataset comprises images with captions for training LLMs to generate text from visual inputs.</a:t>
            </a:r>
            <a:br/>
            <a:r>
              <a:t>- GLUE benchmark offers various natural language understanding tasks like sentiment analysis and question-answering.</a:t>
            </a:r>
            <a:br/>
            <a:r>
              <a:t>- SuperGLUE dataset extends GLUE with more complex language understanding tasks.</a:t>
            </a:r>
            <a:br/>
            <a:r>
              <a:t>- Benchmark datasets are essential for assessing language model performance in the research community.</a:t>
            </a:r>
            <a:br/>
            <a:br/>
            <a:r>
              <a:t>Sources: [3], [0], [1]</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Ethical Challenges in LLM-Content Creation: Entry 5 Insights and Innovations</a:t>
            </a:r>
          </a:p>
        </p:txBody>
      </p:sp>
      <p:sp>
        <p:nvSpPr>
          <p:cNvPr id="3" name="Content Placeholder 2"/>
          <p:cNvSpPr>
            <a:spLocks noGrp="1"/>
          </p:cNvSpPr>
          <p:nvPr>
            <p:ph idx="1"/>
          </p:nvPr>
        </p:nvSpPr>
        <p:spPr/>
        <p:txBody>
          <a:bodyPr/>
          <a:lstStyle/>
          <a:p>
            <a:pPr>
              <a:defRPr sz="1200"/>
            </a:pPr>
            <a:r>
              <a:t>- Ethical considerations in LLM-content creation revolve around issues such as bias, misinformation, privacy, and accountability.</a:t>
            </a:r>
            <a:br/>
            <a:r>
              <a:t>- AI models can inadvertently perpetuate biases present in training data, leading to unfair outcomes.</a:t>
            </a:r>
            <a:br/>
            <a:r>
              <a:t>- Misinformation generated by LLMs can spread rapidly and have real-world consequences.</a:t>
            </a:r>
            <a:br/>
            <a:r>
              <a:t>- Privacy concerns arise when personal data is used without consent.</a:t>
            </a:r>
            <a:br/>
            <a:r>
              <a:t>- Ensuring transparency, accountability, and fairness in LLM-content creation is crucial to mitigate these ethical challenges.</a:t>
            </a:r>
            <a:br/>
            <a:br/>
            <a:r>
              <a:t>Sources: [2], [35], [36]</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Ethical Considerations in LLM-Content Creation: Entry 6 Insights and Innovations</a:t>
            </a:r>
          </a:p>
        </p:txBody>
      </p:sp>
      <p:sp>
        <p:nvSpPr>
          <p:cNvPr id="3" name="Content Placeholder 2"/>
          <p:cNvSpPr>
            <a:spLocks noGrp="1"/>
          </p:cNvSpPr>
          <p:nvPr>
            <p:ph idx="1"/>
          </p:nvPr>
        </p:nvSpPr>
        <p:spPr/>
        <p:txBody>
          <a:bodyPr/>
          <a:lstStyle/>
          <a:p>
            <a:pPr>
              <a:defRPr sz="1200"/>
            </a:pPr>
            <a:r>
              <a:t>- LLM-content detection involves methods like analyzing language patterns, checking for biases, comparing against known datasets, and using machine learning algorithms to detect anomalies.</a:t>
            </a:r>
            <a:br/>
            <a:r>
              <a:t>- Ethical considerations in LLM-content creation are crucial for ensuring content is not harmful, biased, or misleading.</a:t>
            </a:r>
            <a:br/>
            <a:r>
              <a:t>- Transparency, accountability, and fairness are recommended in AI ethics guidelines for LLM-content creation.</a:t>
            </a:r>
            <a:br/>
            <a:r>
              <a:t>- Responsible AI practices should be followed to uphold ethical standards in LLM-content creation.</a:t>
            </a:r>
            <a:br/>
            <a:r>
              <a:t>- Considerations include potential social impact, bias, misinformation, privacy, and harm in LLM-generated content.</a:t>
            </a:r>
            <a:br/>
            <a:r>
              <a:t>- Transparency in model development and ongoing monitoring are key factors in addressing ethical concerns in LLM-content creation.</a:t>
            </a:r>
            <a:br/>
            <a:br/>
            <a:r>
              <a:t>Sources: [2], [37], [38]</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a:t>
            </a:r>
          </a:p>
        </p:txBody>
      </p:sp>
      <p:sp>
        <p:nvSpPr>
          <p:cNvPr id="3" name="Content Placeholder 2"/>
          <p:cNvSpPr>
            <a:spLocks noGrp="1"/>
          </p:cNvSpPr>
          <p:nvPr>
            <p:ph idx="1"/>
          </p:nvPr>
        </p:nvSpPr>
        <p:spPr/>
        <p:txBody>
          <a:bodyPr/>
          <a:lstStyle/>
          <a:p>
            <a:pPr>
              <a:defRPr sz="1200"/>
            </a:pPr>
            <a:r>
              <a:t>[0] Datasets for LLM-Content Benchmarking - https://github.com/openai/CLIP</a:t>
            </a:r>
            <a:br/>
            <a:r>
              <a:t>[1] LLM-Content Benchmarking Datasets: Entry 5 - https://gluebenchmark.com/</a:t>
            </a:r>
            <a:br/>
            <a:r>
              <a:t>[2] Methods for LLM-Content Detection - https://www.researchgate.net/publication/353687786_Methods_for_LLM-Content_Detection</a:t>
            </a:r>
            <a:br/>
            <a:r>
              <a:t>[3] Common Benchmarking Datasets for LLM-Content Detection - https://huggingface.co/datasets?filter=task_ids:llm-content-detection</a:t>
            </a:r>
            <a:br/>
            <a:r>
              <a:t>[4] Evasion Tactics for LLM Content Detectors - https://www.examplelink.com/evasion-tactics-LLM-detectors</a:t>
            </a:r>
            <a:br/>
            <a:r>
              <a:t>[5] Ensemble Methods for LLM-Content Detection - https://www.sciencedirect.com/topics/computer-science/ensemble-method</a:t>
            </a:r>
            <a:br/>
            <a:r>
              <a:t>[6] Ensemble Methods for LLM-Content Detection: Entry 2 - https://www.sciencedirect.com/science/article/abs/pii/S0957417419308710</a:t>
            </a:r>
            <a:br/>
            <a:r>
              <a:t>[7] Ensemble Methods for LLM-Content Detection: Entry 3 - https://www.analyticsvidhya.com/blog/2018/06/comprehensive-guide-for-ensemble-models/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[8] Ensemble Methods for LLM-Content Detection: Entry 5 - https://www.sciencedirect.com/science/article/pii/S0893608021000682</a:t>
            </a:r>
            <a:br/>
            <a:r>
              <a:t>[9] Transfer Learning for LLM-Content Generation: Entry 3 - https://www.analyticsvidhya.com/blog/2021/06/transfer-learning-in-nlp-and-how-its-revolutionizing-natural-language-processing/</a:t>
            </a:r>
            <a:br/>
            <a:r>
              <a:t>[10] Ensemble Methods for LLM-Content Detection: Entry 4 - https://www.sciencedirect.com/science/article/abs/pii/S0925231213008003</a:t>
            </a:r>
            <a:br/>
            <a:r>
              <a:t>[11] Addressing Scalability Challenges in LLM-Content Detection - https://www.examplelink.com/scalability-challenges-llm-content-detection</a:t>
            </a:r>
            <a:br/>
            <a:r>
              <a:t>[12] Overcoming Scalability Challenges in LLM-Content Detection - https://www.example.com/scalability-challenges-LLM-content-detection</a:t>
            </a:r>
            <a:br/>
            <a:r>
              <a:t>[13] Transfer Learning for LLM-Content Generation - https://towardsdatascience.com/transfer-learning-for-nlp-fine-tuning-bert-and-gpt-2-3f3e9b2f7d1f</a:t>
            </a:r>
            <a:br/>
            <a:r>
              <a:t>[14] Transfer Learning for LLM-Content Generation: Entry 2 - https://arxiv.org/abs/2104.08254</a:t>
            </a:r>
            <a:br/>
            <a:r>
              <a:t>[15] Transfer Learning for LLM-Content Generation: Entry 4 - https://www.examplelink.com/transfer-learning-llm-content-generation-entry-4</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[16] Overcoming Scalability Challenges in LLM-Content Detection: Entry 4 - https://www.researchgate.net/publication/348679004_Overcoming_Scalability_Challenges_in_LLM-Content_Detection</a:t>
            </a:r>
            <a:br/>
            <a:r>
              <a:t>[17] Exploring Multimodal LLM-Content Generation: Entry 3 - https://www.examplelink.com/exploring-multimodal-llm-content-generation-entry-3</a:t>
            </a:r>
            <a:br/>
            <a:r>
              <a:t>[18] Advanced Techniques for LLM-Content Detection - https://www.researchgate.net/publication/342999649_Advanced_Techniques_for_LLM-Content_Detection</a:t>
            </a:r>
            <a:br/>
            <a:r>
              <a:t>[19] Improving LLM-Content Detection Accuracy through Adversarial Training - https://arxiv.org/abs/2003.06978</a:t>
            </a:r>
            <a:br/>
            <a:r>
              <a:t>[20] Adversarial Attacks on LLM-Content Detection Models - https://www.researchgate.net/publication/346424081_Adversarial_Attacks_on_LLM-Content_Detection_Models</a:t>
            </a:r>
            <a:br/>
            <a:r>
              <a:t>[21] Adversarial Attacks on LLM-Content Detection Models: Entry 2 - https://www.researchgate.net/publication/338304846_Adversarial_Attacks_on_LLM-Content_Detection_Models</a:t>
            </a:r>
            <a:br/>
            <a:r>
              <a:t>[22] Adversarial Attacks on LLM-Content Detection Models: Entry 3 - https://www.researchgate.net/publication/348551958_Adversarial_Attacks_on_LLM-Content_Detection_Models_Entry_3</a:t>
            </a:r>
            <a:br/>
            <a:r>
              <a:t>[23] Strategies for Evading LLM Detectors - https://www.researchgate.net/publication/348178794_Strategies_for_Evading_Language_Model-Based_Content_Filters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[24] Evasion Techniques for LLM Detectors - https://www.researchgate.net/publication/348371507_Evasion_Techniques_for_LLM_Detectors</a:t>
            </a:r>
            <a:br/>
            <a:r>
              <a:t>[25] Evading LLM Content Detectors: Techniques and Strategies - https://www.researchgate.net/publication/352284567_Evading_LLM_Content_Detectors_Techniques_and_Strategies</a:t>
            </a:r>
            <a:br/>
            <a:r>
              <a:t>[26] Watermarking Techniques for LLM Content Protection - https://www.researchgate.net/publication/332021409_Watermarking_Techniques_for_LLM_Content_Protection</a:t>
            </a:r>
            <a:br/>
            <a:r>
              <a:t>[27] Watermarking Techniques for LLM Content Protection - https://www.researchgate.net/publication/326338215_Watermarking_Techniques_for_Large_Language_Model_Content_Protection</a:t>
            </a:r>
            <a:br/>
            <a:r>
              <a:t>[28] Watermarking Techniques for LLM Content Protection: Entry 3 - https://www.example.com/watermarking-techniques-llm-content-protection</a:t>
            </a:r>
            <a:br/>
            <a:r>
              <a:t>[29] Advanced Watermarking Techniques for LLM Content Protection - https://www.researchgate.net/publication/334633193_Advanced_Watermarking_Techniques_for_LLM_Content_Protection</a:t>
            </a:r>
            <a:br/>
            <a:r>
              <a:t>[30] Fine-Tuning LLM Models on Benchmarking Datasets - https://arxiv.org/abs/2003.02245</a:t>
            </a:r>
            <a:br/>
            <a:r>
              <a:t>[31] Fine-Tuning LLM Models on Benchmarking Datasets: Entry 2 - https://www.analyticsvidhya.com/blog/2021/05/a-guide-to-fine-tuning-large-language-models-llms-for-nlp-tasks/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[32] Fine-Tuning Large Language Models on Benchmarking Datasets: Entry 3 - https://arxiv.org/abs/2102.01601</a:t>
            </a:r>
            <a:br/>
            <a:r>
              <a:t>[33] Fine-Tuning Large Language Models on Benchmarking Datasets: Entry 4 - https://www.analyticsvidhya.com/blog/2021/02/a-comprehensive-guide-to-fine-tuning-large-language-models-part-1/</a:t>
            </a:r>
            <a:br/>
            <a:r>
              <a:t>[34] Fine-Tuning Large Language Models on Benchmarking Datasets: Entry 5 - https://www.analyticsvidhya.com/blog/2021/11/fine-tuning-large-language-models/</a:t>
            </a:r>
            <a:br/>
            <a:r>
              <a:t>[35] Ethical Considerations in LLM-Content Creation - https://www.ibm.com/watson/advantages-of-ai/ethics-and-ai/</a:t>
            </a:r>
            <a:br/>
            <a:r>
              <a:t>[36] Ethical Considerations in LLM-Content Creation: Entry 2 - https://www.forbes.com/sites/forbestechcouncil/2021/06/23/ethical-considerations-in-large-language-models/?sh=6a3f5d0b4c01</a:t>
            </a:r>
            <a:br/>
            <a:r>
              <a:t>[37] Ethical Considerations in LLM-Content Creation: Entry 3 - https://www.ibm.com/watson/advantages/ai-ethics/</a:t>
            </a:r>
            <a:br/>
            <a:r>
              <a:t>[38] Exploring the Ethical Considerations in Large Language Model Content Creation - https://www.weforum.org/agenda/2021/06/ethical-ai-responsible-ai-ethics-technology/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GPT-2 Dataset: Benchmarking LLM-Content Detection with GLUE Benchmark and OpenAI Data</a:t>
            </a:r>
          </a:p>
        </p:txBody>
      </p:sp>
      <p:sp>
        <p:nvSpPr>
          <p:cNvPr id="3" name="Content Placeholder 2"/>
          <p:cNvSpPr>
            <a:spLocks noGrp="1"/>
          </p:cNvSpPr>
          <p:nvPr>
            <p:ph idx="1"/>
          </p:nvPr>
        </p:nvSpPr>
        <p:spPr/>
        <p:txBody>
          <a:bodyPr/>
          <a:lstStyle/>
          <a:p>
            <a:pPr>
              <a:defRPr sz="1200"/>
            </a:pPr>
            <a:r>
              <a:t>- The GPT-2 dataset is commonly used for benchmarking LLM-content detection, along with other benchmarking datasets such as CORD-19, AG News, and IMDb datasets.</a:t>
            </a:r>
            <a:br/>
            <a:r>
              <a:t>- CLIP dataset consists of images and text pairs to train models in understanding the relationship between images and text.</a:t>
            </a:r>
            <a:br/>
            <a:r>
              <a:t>- COCO dataset contains images with captions that can be utilized for training LLMs to generate text based on visual inputs.</a:t>
            </a:r>
            <a:br/>
            <a:r>
              <a:t>- Benchmark datasets like GLUE offer various natural language understanding tasks like sentiment analysis and question-answering to assess language model performance in the research community.</a:t>
            </a:r>
            <a:br/>
            <a:r>
              <a:t>- SuperGLUE dataset extends GLUE by introducing more complex language understanding tasks for further evaluation of language models.</a:t>
            </a:r>
            <a:br/>
            <a:br/>
            <a:r>
              <a:t>Sources: [3], [2], [0]</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GPT-2 Dataset: Benchmarking LLM-Content Detection with GLUE Benchmark and OpenAI Data</a:t>
            </a:r>
          </a:p>
        </p:txBody>
      </p:sp>
      <p:sp>
        <p:nvSpPr>
          <p:cNvPr id="3" name="Content Placeholder 2"/>
          <p:cNvSpPr>
            <a:spLocks noGrp="1"/>
          </p:cNvSpPr>
          <p:nvPr>
            <p:ph idx="1"/>
          </p:nvPr>
        </p:nvSpPr>
        <p:spPr/>
        <p:txBody>
          <a:bodyPr/>
          <a:lstStyle/>
          <a:p>
            <a:pPr>
              <a:defRPr sz="1200"/>
            </a:pPr>
            <a:r>
              <a:t>**GPT-2 Dataset: Benchmarking LLM-Content Detection with GLUE Benchmark and OpenAI Data**</a:t>
            </a:r>
            <a:br/>
            <a:br/>
            <a:r>
              <a:t>- The GPT-2 dataset is commonly used for benchmarking LLM-content detection, along with other benchmarking datasets such as CORD-19, AG News, and IMDb datasets.</a:t>
            </a:r>
            <a:br/>
            <a:r>
              <a:t>- CLIP dataset consists of images and text pairs to train models in understanding the relationship between images and text.</a:t>
            </a:r>
            <a:br/>
            <a:r>
              <a:t>- COCO dataset contains images with captions that can be utilized for training LLMs to generate text based on visual inputs.</a:t>
            </a:r>
            <a:br/>
            <a:r>
              <a:t>- Benchmark datasets like GLUE offer various natural language understanding tasks like sentiment analysis and question-answering to assess language model performance in the research community.</a:t>
            </a:r>
            <a:br/>
            <a:r>
              <a:t>- SuperGLUE dataset extends GLUE by introducing more complex language understanding tasks for further evaluation of language models.</a:t>
            </a:r>
            <a:br/>
            <a:br/>
            <a:r>
              <a:t>Sources: [3], [1], [2]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GPT-3 Benchmark Dataset for LLM-Content Detection: Entry 4</a:t>
            </a:r>
          </a:p>
        </p:txBody>
      </p:sp>
      <p:sp>
        <p:nvSpPr>
          <p:cNvPr id="3" name="Content Placeholder 2"/>
          <p:cNvSpPr>
            <a:spLocks noGrp="1"/>
          </p:cNvSpPr>
          <p:nvPr>
            <p:ph idx="1"/>
          </p:nvPr>
        </p:nvSpPr>
        <p:spPr/>
        <p:txBody>
          <a:bodyPr/>
          <a:lstStyle/>
          <a:p>
            <a:pPr>
              <a:defRPr sz="1200"/>
            </a:pPr>
            <a:r>
              <a:t>**GPT-3 Benchmark Dataset for LLM-Content Detection: Entry 4**</a:t>
            </a:r>
            <a:br/>
            <a:br/>
            <a:r>
              <a:t>- Benchmarking datasets are essential for evaluating LLM-content detection models.</a:t>
            </a:r>
            <a:br/>
            <a:r>
              <a:t>- Common benchmarking datasets include CORD-19, AG News, and IMDb datasets.</a:t>
            </a:r>
            <a:br/>
            <a:r>
              <a:t>- The CLIP dataset contains image and text pairs for training models to understand the relationship between images and text.</a:t>
            </a:r>
            <a:br/>
            <a:r>
              <a:t>- The COCO dataset includes images with captions for training LLMs to generate text based on visual inputs.</a:t>
            </a:r>
            <a:br/>
            <a:r>
              <a:t>- The GLUE benchmark offers a diverse set of natural language understanding tasks like sentiment analysis and question-answering.</a:t>
            </a:r>
            <a:br/>
            <a:r>
              <a:t>- SuperGLUE extends GLUE with more challenging language understanding tasks for further evaluation of language models.</a:t>
            </a:r>
            <a:br/>
            <a:br/>
            <a:r>
              <a:t>Sources: [3], [0], [1]</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GPT-3 Benchmark Dataset for LLM-Content Detection: Entry 4</a:t>
            </a:r>
          </a:p>
        </p:txBody>
      </p:sp>
      <p:sp>
        <p:nvSpPr>
          <p:cNvPr id="3" name="Content Placeholder 2"/>
          <p:cNvSpPr>
            <a:spLocks noGrp="1"/>
          </p:cNvSpPr>
          <p:nvPr>
            <p:ph idx="1"/>
          </p:nvPr>
        </p:nvSpPr>
        <p:spPr/>
        <p:txBody>
          <a:bodyPr/>
          <a:lstStyle/>
          <a:p>
            <a:pPr>
              <a:defRPr sz="1200"/>
            </a:pPr>
            <a:r>
              <a:t>**GPT-3 Benchmark Dataset for LLM-Content Detection: Entry 4**</a:t>
            </a:r>
            <a:br/>
            <a:br/>
            <a:r>
              <a:t>- Benchmarking datasets are crucial for evaluating the performance of LLM-content detection models.</a:t>
            </a:r>
            <a:br/>
            <a:r>
              <a:t>- Common benchmarking datasets used in this field include the CORD-19, AG News, and IMDb datasets.</a:t>
            </a:r>
            <a:br/>
            <a:r>
              <a:t>- The CLIP dataset is utilized for training models to understand the relationship between images and text.</a:t>
            </a:r>
            <a:br/>
            <a:r>
              <a:t>- The COCO dataset contains images with captions to train LLMs to generate text based on visual inputs.</a:t>
            </a:r>
            <a:br/>
            <a:r>
              <a:t>- Researchers continuously develop new tools and approaches to enhance the accuracy and efficiency of LLM-content detection.</a:t>
            </a:r>
            <a:br/>
            <a:r>
              <a:t>- The GLUE benchmark provides a diverse set of natural language understanding tasks such as sentiment analysis and question-answering.</a:t>
            </a:r>
            <a:br/>
            <a:r>
              <a:t>- SuperGLUE extends GLUE by introducing more challenging language understanding tasks for further evaluation of language models.</a:t>
            </a:r>
            <a:br/>
            <a:br/>
            <a:r>
              <a:t>Sources: [3], [2], [0]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