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p>
            <a:r>
              <a:t>Exploring LLM Content Generation, Detection, and Evading Techniques</a:t>
            </a:r>
          </a:p>
        </p:txBody>
      </p:sp>
      <p:sp>
        <p:nvSpPr>
          <p:cNvPr id="3" name="Content Placeholder 2"/>
          <p:cNvSpPr>
            <a:spLocks noGrp="1"/>
          </p:cNvSpPr>
          <p:nvPr>
            <p:ph idx="1"/>
          </p:nvPr>
        </p:nvSpPr>
        <p:spPr/>
        <p:txBody>
          <a:bodyPr/>
          <a:lstStyle/>
          <a:p>
            <a:pPr>
              <a:defRPr sz="2400"/>
            </a:pP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Evaluation of LLM-Content Detection Techniques: An In-depth Analysis</a:t>
            </a:r>
          </a:p>
        </p:txBody>
      </p:sp>
      <p:sp>
        <p:nvSpPr>
          <p:cNvPr id="3" name="Content Placeholder 2"/>
          <p:cNvSpPr>
            <a:spLocks noGrp="1"/>
          </p:cNvSpPr>
          <p:nvPr>
            <p:ph idx="1"/>
          </p:nvPr>
        </p:nvSpPr>
        <p:spPr/>
        <p:txBody>
          <a:bodyPr/>
          <a:lstStyle/>
          <a:p>
            <a:pPr>
              <a:defRPr sz="1200"/>
            </a:pPr>
            <a:r>
              <a:t>Evaluation of LLM-Content Detection Techniques: An In-depth Analysis</a:t>
            </a:r>
            <a:br/>
            <a:br/>
            <a:r>
              <a:t>- Watermarking LLM content involves embedding imperceptible markers into the generated text to protect intellectual property and prevent unauthorized use. Common methods include visible watermarks, invisible watermarks, and digital signatures.</a:t>
            </a:r>
            <a:br/>
            <a:r>
              <a:t>- LLM-content detection involves using various methods and techniques to identify and classify language generated by large language models. Some common approaches include pattern matching, anomaly detection, and machine learning algorithms.</a:t>
            </a:r>
            <a:br/>
            <a:br/>
            <a:r>
              <a:t>Sources: [5], [6]</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Effective Strategies for Evading LLM Detectors: A Comprehensive Approach</a:t>
            </a:r>
          </a:p>
        </p:txBody>
      </p:sp>
      <p:sp>
        <p:nvSpPr>
          <p:cNvPr id="3" name="Content Placeholder 2"/>
          <p:cNvSpPr>
            <a:spLocks noGrp="1"/>
          </p:cNvSpPr>
          <p:nvPr>
            <p:ph idx="1"/>
          </p:nvPr>
        </p:nvSpPr>
        <p:spPr/>
        <p:txBody>
          <a:bodyPr/>
          <a:lstStyle/>
          <a:p>
            <a:pPr>
              <a:defRPr sz="2400"/>
            </a:pPr>
            <a:r>
              <a:t>- Carefully craft content to mimic human-generated text</a:t>
            </a:r>
            <a:br/>
            <a:r>
              <a:t>- Introduce intentional errors or inconsistencies</a:t>
            </a:r>
            <a:br/>
            <a:r>
              <a:t>- Use synonyms and paraphrasing</a:t>
            </a:r>
            <a:br/>
            <a:r>
              <a:t>- Vary sentence structure and word choice</a:t>
            </a:r>
            <a:br/>
            <a:r>
              <a:t>- Combine strategies to evade LLM detectors</a:t>
            </a:r>
            <a:br/>
            <a:br/>
            <a:r>
              <a:t>Sources: [7], [8]</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Effective Strategies for Evading LLM Detectors: A Comprehensive Approach</a:t>
            </a:r>
          </a:p>
        </p:txBody>
      </p:sp>
      <p:sp>
        <p:nvSpPr>
          <p:cNvPr id="3" name="Content Placeholder 2"/>
          <p:cNvSpPr>
            <a:spLocks noGrp="1"/>
          </p:cNvSpPr>
          <p:nvPr>
            <p:ph idx="1"/>
          </p:nvPr>
        </p:nvSpPr>
        <p:spPr/>
        <p:txBody>
          <a:bodyPr/>
          <a:lstStyle/>
          <a:p>
            <a:pPr>
              <a:defRPr sz="2400"/>
            </a:pPr>
            <a:r>
              <a:t>- Carefully craft content to mimic human-generated text</a:t>
            </a:r>
            <a:br/>
            <a:r>
              <a:t>- Introduce intentional errors or inconsistencies</a:t>
            </a:r>
            <a:br/>
            <a:r>
              <a:t>- Use synonyms and paraphrasing</a:t>
            </a:r>
            <a:br/>
            <a:r>
              <a:t>- Vary sentence structure and word choice</a:t>
            </a:r>
            <a:br/>
            <a:r>
              <a:t>- Combine strategies to evade LLM detectors</a:t>
            </a:r>
            <a:br/>
            <a:br/>
            <a:r>
              <a:t>Sources: [7], [8]</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Combining Strategies to Evade LLM Detectors: A Comprehensive Approach</a:t>
            </a:r>
          </a:p>
        </p:txBody>
      </p:sp>
      <p:sp>
        <p:nvSpPr>
          <p:cNvPr id="3" name="Content Placeholder 2"/>
          <p:cNvSpPr>
            <a:spLocks noGrp="1"/>
          </p:cNvSpPr>
          <p:nvPr>
            <p:ph idx="1"/>
          </p:nvPr>
        </p:nvSpPr>
        <p:spPr/>
        <p:txBody>
          <a:bodyPr/>
          <a:lstStyle/>
          <a:p>
            <a:pPr>
              <a:defRPr sz="1200"/>
            </a:pPr>
            <a:r>
              <a:t>- Craft content to mimic human-generated text</a:t>
            </a:r>
            <a:br/>
            <a:r>
              <a:t>- Introduce intentional errors or inconsistencies</a:t>
            </a:r>
            <a:br/>
            <a:r>
              <a:t>- Use synonyms and paraphrasing</a:t>
            </a:r>
            <a:br/>
            <a:r>
              <a:t>- Vary sentence structure and word choice</a:t>
            </a:r>
            <a:br/>
            <a:r>
              <a:t>- Combine strategies to evade LLM detectors</a:t>
            </a:r>
            <a:br/>
            <a:r>
              <a:t>- Use synonyms, paraphrasing, adding irrelevant text, or deliberate errors</a:t>
            </a:r>
            <a:br/>
            <a:r>
              <a:t>- Alter original content subtly</a:t>
            </a:r>
            <a:br/>
            <a:r>
              <a:t>- Change sentence structures and mix writing styles</a:t>
            </a:r>
            <a:br/>
            <a:br/>
            <a:r>
              <a:t>Sources: [7], [8]</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Benefits of Watermarking LLM Content: Ensuring Intellectual Property Protection and Recognition</a:t>
            </a:r>
          </a:p>
        </p:txBody>
      </p:sp>
      <p:sp>
        <p:nvSpPr>
          <p:cNvPr id="3" name="Content Placeholder 2"/>
          <p:cNvSpPr>
            <a:spLocks noGrp="1"/>
          </p:cNvSpPr>
          <p:nvPr>
            <p:ph idx="1"/>
          </p:nvPr>
        </p:nvSpPr>
        <p:spPr/>
        <p:txBody>
          <a:bodyPr/>
          <a:lstStyle/>
          <a:p>
            <a:pPr>
              <a:defRPr sz="1200"/>
            </a:pPr>
            <a:r>
              <a:t>- Watermarking LLM content involves embedding a unique identifier into the content to protect intellectual property rights and prevent unauthorized use.</a:t>
            </a:r>
            <a:br/>
            <a:r>
              <a:t>- Techniques for watermarking LLM content include visible watermarks, invisible watermarks, and robust watermarks.</a:t>
            </a:r>
            <a:br/>
            <a:r>
              <a:t>- Visible watermarks are overlaid on the content and are easily detectable, while invisible watermarks are embedded within the content and are not visible to the naked eye.</a:t>
            </a:r>
            <a:br/>
            <a:r>
              <a:t>- Robust watermarks are designed to withstand various attacks and modifications.</a:t>
            </a:r>
            <a:br/>
            <a:r>
              <a:t>- Watermarking LLM content is important for content creators and owners to establish ownership, deter plagiarism, and track the distribution of their content.</a:t>
            </a:r>
            <a:br/>
            <a:br/>
            <a:r>
              <a:t>Sources: [9], [10]</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Exploring Methods for Watermarking LLM Content: Ensuring Intellectual Property Protection and Recognition</a:t>
            </a:r>
          </a:p>
        </p:txBody>
      </p:sp>
      <p:sp>
        <p:nvSpPr>
          <p:cNvPr id="3" name="Content Placeholder 2"/>
          <p:cNvSpPr>
            <a:spLocks noGrp="1"/>
          </p:cNvSpPr>
          <p:nvPr>
            <p:ph idx="1"/>
          </p:nvPr>
        </p:nvSpPr>
        <p:spPr/>
        <p:txBody>
          <a:bodyPr/>
          <a:lstStyle/>
          <a:p>
            <a:pPr>
              <a:defRPr sz="1200"/>
            </a:pPr>
            <a:r>
              <a:t>- Visible watermarks: Overlaid on content, easily detectable</a:t>
            </a:r>
            <a:br/>
            <a:r>
              <a:t>- Invisible watermarks: Embedded within content, not visible to naked eye</a:t>
            </a:r>
            <a:br/>
            <a:r>
              <a:t>- Robust watermarks: Designed to withstand attacks and modifications</a:t>
            </a:r>
            <a:br/>
            <a:r>
              <a:t>- Importance for content creators: Establish ownership, deter plagiarism, track distribution</a:t>
            </a:r>
            <a:br/>
            <a:r>
              <a:t>- Crucial for protecting intellectual property rights and ownership</a:t>
            </a:r>
            <a:br/>
            <a:r>
              <a:t>- Embedding unique identifiers to deter unauthorized use</a:t>
            </a:r>
            <a:br/>
            <a:r>
              <a:t>- Tracing origin of content in case of misuse or infringement</a:t>
            </a:r>
            <a:br/>
            <a:br/>
            <a:r>
              <a:t>Sources: [9], [10]</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Ensuring Intellectual Property Protection and Recognition through Watermarking LLM Content</a:t>
            </a:r>
          </a:p>
        </p:txBody>
      </p:sp>
      <p:sp>
        <p:nvSpPr>
          <p:cNvPr id="3" name="Content Placeholder 2"/>
          <p:cNvSpPr>
            <a:spLocks noGrp="1"/>
          </p:cNvSpPr>
          <p:nvPr>
            <p:ph idx="1"/>
          </p:nvPr>
        </p:nvSpPr>
        <p:spPr/>
        <p:txBody>
          <a:bodyPr/>
          <a:lstStyle/>
          <a:p>
            <a:pPr>
              <a:defRPr sz="1200"/>
            </a:pPr>
            <a:r>
              <a:t>- Watermarking LLM content involves embedding a unique identifier into the content to protect intellectual property rights and prevent unauthorized use.</a:t>
            </a:r>
            <a:br/>
            <a:r>
              <a:t>- Techniques for watermarking LLM content include visible watermarks, invisible watermarks, and robust watermarks.</a:t>
            </a:r>
            <a:br/>
            <a:r>
              <a:t>- Visible watermarks are overlaid on the content and are easily detectable, while invisible watermarks are embedded within the content and are not visible to the naked eye.</a:t>
            </a:r>
            <a:br/>
            <a:r>
              <a:t>- Robust watermarks are designed to withstand various attacks and modifications.</a:t>
            </a:r>
            <a:br/>
            <a:r>
              <a:t>- Watermarking LLM content is important for content creators and owners to establish ownership, deter plagiarism, and track the distribution of their content.</a:t>
            </a:r>
            <a:br/>
            <a:r>
              <a:t>- Watermarking LLM content is crucial for protecting intellectual property rights and establishing ownership of the generated content.</a:t>
            </a:r>
            <a:br/>
            <a:br/>
            <a:r>
              <a:t>Sources: [9], [10]</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Fine-Tuning LLM Models on Benchmarking Datasets: Best Practices and Optimization Strategies</a:t>
            </a:r>
          </a:p>
        </p:txBody>
      </p:sp>
      <p:sp>
        <p:nvSpPr>
          <p:cNvPr id="3" name="Content Placeholder 2"/>
          <p:cNvSpPr>
            <a:spLocks noGrp="1"/>
          </p:cNvSpPr>
          <p:nvPr>
            <p:ph idx="1"/>
          </p:nvPr>
        </p:nvSpPr>
        <p:spPr/>
        <p:txBody>
          <a:bodyPr/>
          <a:lstStyle/>
          <a:p>
            <a:pPr>
              <a:defRPr sz="1200"/>
            </a:pPr>
            <a:r>
              <a:t>- Fine-tuning large language models (LLMs) on benchmarking datasets is a common practice to optimize their performance for specific tasks.</a:t>
            </a:r>
            <a:br/>
            <a:r>
              <a:t>- Adjusting the pre-trained model's parameters on a smaller, task-specific dataset tailors the LLM to excel in a particular domain or task.</a:t>
            </a:r>
            <a:br/>
            <a:r>
              <a:t>- This process helps improve the model's accuracy and effectiveness in real-world applications.</a:t>
            </a:r>
            <a:br/>
            <a:r>
              <a:t>- Fine-tuning LLM models on benchmarking datasets involves adjusting pre-trained language models using specific datasets to improve performance on a particular task.</a:t>
            </a:r>
            <a:br/>
            <a:r>
              <a:t>- This process helps optimize the model for specific domains or tasks, enhancing its accuracy and efficiency.</a:t>
            </a:r>
            <a:br/>
            <a:r>
              <a:t>- Researchers often fine-tune LLM models on benchmarking datasets to achieve state-of-the-art results in natural language processing tasks.</a:t>
            </a:r>
            <a:br/>
            <a:br/>
            <a:r>
              <a:t>Sources: [11], [12]</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Implementation Steps for Fine-Tuning LLM Models on Benchmarking Datasets</a:t>
            </a:r>
          </a:p>
        </p:txBody>
      </p:sp>
      <p:sp>
        <p:nvSpPr>
          <p:cNvPr id="3" name="Content Placeholder 2"/>
          <p:cNvSpPr>
            <a:spLocks noGrp="1"/>
          </p:cNvSpPr>
          <p:nvPr>
            <p:ph idx="1"/>
          </p:nvPr>
        </p:nvSpPr>
        <p:spPr/>
        <p:txBody>
          <a:bodyPr/>
          <a:lstStyle/>
          <a:p>
            <a:pPr>
              <a:defRPr sz="1200"/>
            </a:pPr>
            <a:r>
              <a:t>Implementation Steps for Fine-Tuning LLM Models on Benchmarking Datasets</a:t>
            </a:r>
            <a:br/>
            <a:br/>
            <a:r>
              <a:t>- Adjust the pre-trained model's parameters on a smaller, task-specific dataset</a:t>
            </a:r>
            <a:br/>
            <a:r>
              <a:t>- Tailor the LLM to excel in a particular domain or task</a:t>
            </a:r>
            <a:br/>
            <a:r>
              <a:t>- Improve the model's accuracy and effectiveness in real-world applications</a:t>
            </a:r>
            <a:br/>
            <a:r>
              <a:t>- Fine-tune pre-trained models on domain-specific data from benchmarking datasets</a:t>
            </a:r>
            <a:br/>
            <a:r>
              <a:t>- Adapt and specialize the models to the desired task</a:t>
            </a:r>
            <a:br/>
            <a:r>
              <a:t>- Result in better accuracy and efficiency</a:t>
            </a:r>
            <a:br/>
            <a:r>
              <a:t>- Adjust parameters through additional training on the benchmarking dataset</a:t>
            </a:r>
            <a:br/>
            <a:r>
              <a:t>- Allow the model to learn task-specific patterns and nuances</a:t>
            </a:r>
            <a:br/>
            <a:br/>
            <a:r>
              <a:t>Sources: [11], [13]</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Optimizing Large Language Models through Fine-Tuning on Benchmarking Datasets: Best Practices and Strategies</a:t>
            </a:r>
          </a:p>
        </p:txBody>
      </p:sp>
      <p:sp>
        <p:nvSpPr>
          <p:cNvPr id="3" name="Content Placeholder 2"/>
          <p:cNvSpPr>
            <a:spLocks noGrp="1"/>
          </p:cNvSpPr>
          <p:nvPr>
            <p:ph idx="1"/>
          </p:nvPr>
        </p:nvSpPr>
        <p:spPr/>
        <p:txBody>
          <a:bodyPr/>
          <a:lstStyle/>
          <a:p>
            <a:pPr>
              <a:defRPr sz="1200"/>
            </a:pPr>
            <a:r>
              <a:t>- Fine-tuning large language models (LLMs) on benchmarking datasets is a common practice to optimize their performance for specific tasks.</a:t>
            </a:r>
            <a:br/>
            <a:r>
              <a:t>- By adjusting the pre-trained model's parameters on a smaller, task-specific dataset, the LLM can be tailored to excel in a particular domain or task.</a:t>
            </a:r>
            <a:br/>
            <a:r>
              <a:t>- This process helps improve the model's accuracy and effectiveness in real-world applications.</a:t>
            </a:r>
            <a:br/>
            <a:r>
              <a:t>- Best practices for fine-tuning LLM models include selecting the right benchmarking datasets that are relevant to the task at hand, defining appropriate evaluation metrics, adjusting hyperparameters effectively, and monitoring the model's performance during training.</a:t>
            </a:r>
            <a:br/>
            <a:r>
              <a:t>- It is essential to balance the trade-off between overfitting and underfitting by regularizing the model and using techniques like early stopping.</a:t>
            </a:r>
            <a:br/>
            <a:r>
              <a:t>- Leveraging pre-trained models as starting points for fine-tuning can significantly reduce training time and resources.</a:t>
            </a:r>
            <a:br/>
            <a:br/>
            <a:r>
              <a:t>Sources: [11], [14]</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Popular Benchmarking Datasets for LLM-Content Evaluation</a:t>
            </a:r>
          </a:p>
        </p:txBody>
      </p:sp>
      <p:sp>
        <p:nvSpPr>
          <p:cNvPr id="3" name="Content Placeholder 2"/>
          <p:cNvSpPr>
            <a:spLocks noGrp="1"/>
          </p:cNvSpPr>
          <p:nvPr>
            <p:ph idx="1"/>
          </p:nvPr>
        </p:nvSpPr>
        <p:spPr/>
        <p:txBody>
          <a:bodyPr/>
          <a:lstStyle/>
          <a:p>
            <a:pPr>
              <a:defRPr sz="1200"/>
            </a:pPr>
            <a:r>
              <a:t>**Popular Benchmarking Datasets for LLM-Content Evaluation**</a:t>
            </a:r>
            <a:br/>
            <a:br/>
            <a:r>
              <a:t>- OpenAI GPT-3 dataset</a:t>
            </a:r>
            <a:br/>
            <a:r>
              <a:t>- EleutherAI GPT-Neo dataset</a:t>
            </a:r>
            <a:br/>
            <a:r>
              <a:t>- Hugging Face Transformers dataset</a:t>
            </a:r>
            <a:br/>
            <a:br/>
            <a:r>
              <a:t>These datasets are commonly used in research to test the performance and capabilities of various language models.</a:t>
            </a:r>
            <a:br/>
            <a:br/>
            <a:r>
              <a:t>Sources: [0], [1]</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Fine-Tuning LLM Models on Benchmarking Datasets: Case Studies and Best Practices</a:t>
            </a:r>
          </a:p>
        </p:txBody>
      </p:sp>
      <p:sp>
        <p:nvSpPr>
          <p:cNvPr id="3" name="Content Placeholder 2"/>
          <p:cNvSpPr>
            <a:spLocks noGrp="1"/>
          </p:cNvSpPr>
          <p:nvPr>
            <p:ph idx="1"/>
          </p:nvPr>
        </p:nvSpPr>
        <p:spPr/>
        <p:txBody>
          <a:bodyPr/>
          <a:lstStyle/>
          <a:p>
            <a:pPr>
              <a:defRPr sz="1200"/>
            </a:pPr>
            <a:r>
              <a:t>- Fine-tuning large language models (LLMs) on benchmarking datasets is crucial for optimizing their performance for specific tasks.</a:t>
            </a:r>
            <a:br/>
            <a:r>
              <a:t>- Adjusting the pre-trained model's parameters on a smaller, task-specific dataset helps tailor the LLM to excel in a particular domain or task.</a:t>
            </a:r>
            <a:br/>
            <a:r>
              <a:t>- This process enhances the model's accuracy and effectiveness in real-world applications.</a:t>
            </a:r>
            <a:br/>
            <a:r>
              <a:t>- Transfer learning techniques are widely used to improve the performance of Large Language Models (LLMs) in natural language processing tasks.</a:t>
            </a:r>
            <a:br/>
            <a:r>
              <a:t>- Leveraging pre-trained models and fine-tuning them on specific datasets has led to state-of-the-art results in various NLP applications.</a:t>
            </a:r>
            <a:br/>
            <a:r>
              <a:t>- Transfer learning enables LLM models to learn from diverse data, improving their ability to generalize and adapt to new tasks.</a:t>
            </a:r>
            <a:br/>
            <a:r>
              <a:t>- Domain adaptation, multi-task learning, and knowledge distillation are key techniques for transferring knowledge from general tasks to specific ones, enhancing overall performance.</a:t>
            </a:r>
            <a:br/>
            <a:br/>
            <a:r>
              <a:t>Sources: [11], [15]</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Fine-Tuning LLM Models on Benchmarking Datasets: Best Practices and Optimization Strategies</a:t>
            </a:r>
          </a:p>
        </p:txBody>
      </p:sp>
      <p:sp>
        <p:nvSpPr>
          <p:cNvPr id="3" name="Content Placeholder 2"/>
          <p:cNvSpPr>
            <a:spLocks noGrp="1"/>
          </p:cNvSpPr>
          <p:nvPr>
            <p:ph idx="1"/>
          </p:nvPr>
        </p:nvSpPr>
        <p:spPr/>
        <p:txBody>
          <a:bodyPr/>
          <a:lstStyle/>
          <a:p>
            <a:pPr>
              <a:defRPr sz="1200"/>
            </a:pPr>
            <a:r>
              <a:t>- Fine-tuning large language models (LLMs) on benchmarking datasets is a common practice to optimize their performance for specific tasks.</a:t>
            </a:r>
            <a:br/>
            <a:r>
              <a:t>- By adjusting the pre-trained model's parameters on a smaller, task-specific dataset, the LLM can be tailored to excel in a particular domain or task.</a:t>
            </a:r>
            <a:br/>
            <a:r>
              <a:t>- This process helps improve the model's accuracy and effectiveness in real-world applications.</a:t>
            </a:r>
            <a:br/>
            <a:r>
              <a:t>- Techniques such as model pruning, quantization, and distillation are being investigated to reduce model complexity without sacrificing performance.</a:t>
            </a:r>
            <a:br/>
            <a:br/>
            <a:r>
              <a:t>Sources: [11], [16]</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Measuring Model Coherence and Generalization with BLEU Score: A Comprehensive Evaluation Approach</a:t>
            </a:r>
          </a:p>
        </p:txBody>
      </p:sp>
      <p:sp>
        <p:nvSpPr>
          <p:cNvPr id="3" name="Content Placeholder 2"/>
          <p:cNvSpPr>
            <a:spLocks noGrp="1"/>
          </p:cNvSpPr>
          <p:nvPr>
            <p:ph idx="1"/>
          </p:nvPr>
        </p:nvSpPr>
        <p:spPr/>
        <p:txBody>
          <a:bodyPr/>
          <a:lstStyle/>
          <a:p>
            <a:pPr>
              <a:defRPr sz="1200"/>
            </a:pPr>
            <a:r>
              <a:t>Evaluation Metrics: BLEU Score</a:t>
            </a:r>
            <a:br/>
            <a:br/>
            <a:r>
              <a:t>Measuring Model Coherence and Generalization with BLEU Score: A Comprehensive Evaluation Approach</a:t>
            </a:r>
            <a:br/>
            <a:br/>
            <a:r>
              <a:t>- When it comes to benchmarking datasets for evaluating LLM-content, popular choices include the OpenAI GPT-3 dataset, the EleutherAI GPT-Neo dataset, and the Hugging Face Transformers dataset.</a:t>
            </a:r>
            <a:br/>
            <a:r>
              <a:t>- Measuring model coherence with perplexity metrics is common in evaluating language models, particularly in NLP.</a:t>
            </a:r>
            <a:br/>
            <a:r>
              <a:t>- Perplexity is a measure of how well a probability distribution predicts a sample, with lower values indicating better performance and higher coherence.</a:t>
            </a:r>
            <a:br/>
            <a:r>
              <a:t>- Calculating perplexity metrics allows researchers to assess the effectiveness and accuracy of language models in generating coherent text.</a:t>
            </a:r>
            <a:br/>
            <a:br/>
            <a:r>
              <a:t>Sources: [1], [2]</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Measuring Model Coherence and Generalization with BLEU Score: A Comprehensive Evaluation Approach</a:t>
            </a:r>
          </a:p>
        </p:txBody>
      </p:sp>
      <p:sp>
        <p:nvSpPr>
          <p:cNvPr id="3" name="Content Placeholder 2"/>
          <p:cNvSpPr>
            <a:spLocks noGrp="1"/>
          </p:cNvSpPr>
          <p:nvPr>
            <p:ph idx="1"/>
          </p:nvPr>
        </p:nvSpPr>
        <p:spPr/>
        <p:txBody>
          <a:bodyPr/>
          <a:lstStyle/>
          <a:p>
            <a:pPr>
              <a:defRPr sz="1200"/>
            </a:pPr>
            <a:r>
              <a:t>- When evaluating the performance of machine learning models, it is crucial to assess how well they generalize to unseen data.</a:t>
            </a:r>
            <a:br/>
            <a:r>
              <a:t>- Model generalization refers to the ability of a model to perform well on data that it has not been trained on.</a:t>
            </a:r>
            <a:br/>
            <a:r>
              <a:t>- Common approaches to comparing model generalization on unseen data include cross-validation techniques, holdout sets, and testing on completely new data.</a:t>
            </a:r>
            <a:br/>
            <a:r>
              <a:t>- Evaluating model generalization on unseen data is essential for understanding the robustness and reliability of machine learning models.</a:t>
            </a:r>
            <a:br/>
            <a:br/>
            <a:r>
              <a:t>Sources: [3], [4]</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Measuring Model Coherence and Generalization with BLEU Score: A Comprehensive Evaluation Approach</a:t>
            </a:r>
          </a:p>
        </p:txBody>
      </p:sp>
      <p:sp>
        <p:nvSpPr>
          <p:cNvPr id="3" name="Content Placeholder 2"/>
          <p:cNvSpPr>
            <a:spLocks noGrp="1"/>
          </p:cNvSpPr>
          <p:nvPr>
            <p:ph idx="1"/>
          </p:nvPr>
        </p:nvSpPr>
        <p:spPr/>
        <p:txBody>
          <a:bodyPr/>
          <a:lstStyle/>
          <a:p>
            <a:pPr>
              <a:defRPr sz="1200"/>
            </a:pPr>
            <a:r>
              <a:t>Evaluation Metrics: BLEU Score</a:t>
            </a:r>
            <a:br/>
            <a:br/>
            <a:r>
              <a:t>Measuring Model Coherence and Generalization with BLEU Score: A Comprehensive Evaluation Approach</a:t>
            </a:r>
            <a:br/>
            <a:br/>
            <a:r>
              <a:t>- Benchmarking datasets such as OpenAI GPT-3, EleutherAI GPT-Neo, and Hugging Face Transformers are commonly used for evaluating LLM-content performance.</a:t>
            </a:r>
            <a:br/>
            <a:r>
              <a:t>- Measuring model coherence using perplexity metrics is a standard practice in NLP evaluation.</a:t>
            </a:r>
            <a:br/>
            <a:r>
              <a:t>- Perplexity values indicate model performance, with lower values suggesting higher coherence and better text generation accuracy.</a:t>
            </a:r>
            <a:br/>
            <a:r>
              <a:t>- Calculating perplexity metrics helps researchers assess language model effectiveness and text coherence.</a:t>
            </a:r>
            <a:br/>
            <a:br/>
            <a:r>
              <a:t>Sources: [1], [2]</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Comparing LLM Content Generation Performance with BLEU Score: A Comprehensive Evaluation Approach</a:t>
            </a:r>
          </a:p>
        </p:txBody>
      </p:sp>
      <p:sp>
        <p:nvSpPr>
          <p:cNvPr id="3" name="Content Placeholder 2"/>
          <p:cNvSpPr>
            <a:spLocks noGrp="1"/>
          </p:cNvSpPr>
          <p:nvPr>
            <p:ph idx="1"/>
          </p:nvPr>
        </p:nvSpPr>
        <p:spPr/>
        <p:txBody>
          <a:bodyPr/>
          <a:lstStyle/>
          <a:p>
            <a:pPr>
              <a:defRPr sz="1200"/>
            </a:pPr>
            <a:r>
              <a:t>**Comparing LLM Content Generation Performance with BLEU Score: A Comprehensive Evaluation Approach**</a:t>
            </a:r>
            <a:br/>
            <a:br/>
            <a:r>
              <a:t>- Evaluating model generalization on unseen data is crucial in machine learning to ensure that the model can perform well on new, unseen instances.</a:t>
            </a:r>
            <a:br/>
            <a:r>
              <a:t>- Model generalization involves testing the model on data that it has not been trained on, allowing researchers to assess how well the model can generalize to new scenarios.</a:t>
            </a:r>
            <a:br/>
            <a:r>
              <a:t>- Comparing the model's performance on seen and unseen data helps determine its ability to make accurate predictions in real-world applications.</a:t>
            </a:r>
            <a:br/>
            <a:br/>
            <a:r>
              <a:t>Sources: [3], [4]</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Measuring Model Coherence and Generalization with Perplexity Metrics: Evaluating Language Models in NLP</a:t>
            </a:r>
          </a:p>
        </p:txBody>
      </p:sp>
      <p:sp>
        <p:nvSpPr>
          <p:cNvPr id="3" name="Content Placeholder 2"/>
          <p:cNvSpPr>
            <a:spLocks noGrp="1"/>
          </p:cNvSpPr>
          <p:nvPr>
            <p:ph idx="1"/>
          </p:nvPr>
        </p:nvSpPr>
        <p:spPr/>
        <p:txBody>
          <a:bodyPr/>
          <a:lstStyle/>
          <a:p>
            <a:pPr>
              <a:defRPr sz="1200"/>
            </a:pPr>
            <a:r>
              <a:t>- Measuring model coherence with perplexity metrics in NLP</a:t>
            </a:r>
            <a:br/>
            <a:r>
              <a:t>- Perplexity as a measurement of how well a probability distribution predicts a sample</a:t>
            </a:r>
            <a:br/>
            <a:r>
              <a:t>- Lower perplexity values indicating better model performance and higher coherence</a:t>
            </a:r>
            <a:br/>
            <a:r>
              <a:t>- Evaluating language models through perplexity metrics for coherence and generalization</a:t>
            </a:r>
            <a:br/>
            <a:r>
              <a:t>- Assessing the effectiveness and accuracy of language models in generating coherent text</a:t>
            </a:r>
            <a:br/>
            <a:r>
              <a:t>- Model coherence defined as the ability to generate logically consistent and flowing text</a:t>
            </a:r>
            <a:br/>
            <a:br/>
            <a:r>
              <a:t>Sources: [2], [17]</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Measuring Model Coherence and Generalization with Perplexity Metrics: Evaluating Language Models in NLP</a:t>
            </a:r>
          </a:p>
        </p:txBody>
      </p:sp>
      <p:sp>
        <p:nvSpPr>
          <p:cNvPr id="3" name="Content Placeholder 2"/>
          <p:cNvSpPr>
            <a:spLocks noGrp="1"/>
          </p:cNvSpPr>
          <p:nvPr>
            <p:ph idx="1"/>
          </p:nvPr>
        </p:nvSpPr>
        <p:spPr/>
        <p:txBody>
          <a:bodyPr/>
          <a:lstStyle/>
          <a:p>
            <a:pPr>
              <a:defRPr sz="1200"/>
            </a:pPr>
            <a:r>
              <a:t>- Measuring model coherence with perplexity metrics is a common practice in evaluating the performance of language models, particularly in the field of Natural Language Processing (NLP).</a:t>
            </a:r>
            <a:br/>
            <a:r>
              <a:t>- Perplexity is a measurement of how well a probability distribution predicts a sample, with lower perplexity values indicating better model performance and higher coherence.</a:t>
            </a:r>
            <a:br/>
            <a:r>
              <a:t>- By calculating perplexity metrics, researchers can assess the effectiveness and accuracy of language models in generating coherent text.</a:t>
            </a:r>
            <a:br/>
            <a:r>
              <a:t>- Perplexity metrics are commonly used in NLP to measure the coherence of language models.</a:t>
            </a:r>
            <a:br/>
            <a:r>
              <a:t>- Lower perplexity values indicate better model performance and higher coherence.</a:t>
            </a:r>
            <a:br/>
            <a:r>
              <a:t>- A language model with lower perplexity is better at predicting the next word in a sequence of text.</a:t>
            </a:r>
            <a:br/>
            <a:r>
              <a:t>- Researchers and practitioners use perplexity metrics to evaluate the quality and effectiveness of language models in tasks such as text generation, machine translation, and speech recognition.</a:t>
            </a:r>
            <a:br/>
            <a:br/>
            <a:r>
              <a:t>Sources: [2], [18]</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Measuring Model Coherence and Generalization with Perplexity Metrics: Evaluating Language Models in NLP</a:t>
            </a:r>
          </a:p>
        </p:txBody>
      </p:sp>
      <p:sp>
        <p:nvSpPr>
          <p:cNvPr id="3" name="Content Placeholder 2"/>
          <p:cNvSpPr>
            <a:spLocks noGrp="1"/>
          </p:cNvSpPr>
          <p:nvPr>
            <p:ph idx="1"/>
          </p:nvPr>
        </p:nvSpPr>
        <p:spPr/>
        <p:txBody>
          <a:bodyPr/>
          <a:lstStyle/>
          <a:p>
            <a:pPr>
              <a:defRPr sz="1200"/>
            </a:pPr>
            <a:r>
              <a:t>- Measuring model coherence with perplexity metrics is a common practice in evaluating the performance of language models, particularly in the field of Natural Language Processing (NLP).</a:t>
            </a:r>
            <a:br/>
            <a:r>
              <a:t>- Perplexity is a measurement of how well a probability distribution predicts a sample, with lower perplexity values indicating better model performance and higher coherence.</a:t>
            </a:r>
            <a:br/>
            <a:r>
              <a:t>- By calculating perplexity metrics, researchers can assess the effectiveness and accuracy of language models in generating coherent text.</a:t>
            </a:r>
            <a:br/>
            <a:r>
              <a:t>- The size of pre-training data plays a crucial role in determining the effectiveness of language models in NLP tasks.</a:t>
            </a:r>
            <a:br/>
            <a:r>
              <a:t>- Larger pre-training datasets generally lead to more robust and higher-performing models.</a:t>
            </a:r>
            <a:br/>
            <a:r>
              <a:t>- Increasing the size of pre-training data can improve the model's ability to generalize and handle a wider range of linguistic patterns and tasks.</a:t>
            </a:r>
            <a:br/>
            <a:r>
              <a:t>- There is a trade-off between data size and computational resources required for training.</a:t>
            </a:r>
            <a:br/>
            <a:r>
              <a:t>- Finding the optimal balance between pre-training data size and computational cost is essential for maximizing model effectiveness.</a:t>
            </a:r>
            <a:br/>
            <a:br/>
            <a:r>
              <a:t>Sources: [2], [19]</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Measuring Model Coherence and Generalization with Perplexity Metrics: Evaluating Language Models in NLP</a:t>
            </a:r>
          </a:p>
        </p:txBody>
      </p:sp>
      <p:sp>
        <p:nvSpPr>
          <p:cNvPr id="3" name="Content Placeholder 2"/>
          <p:cNvSpPr>
            <a:spLocks noGrp="1"/>
          </p:cNvSpPr>
          <p:nvPr>
            <p:ph idx="1"/>
          </p:nvPr>
        </p:nvSpPr>
        <p:spPr/>
        <p:txBody>
          <a:bodyPr/>
          <a:lstStyle/>
          <a:p>
            <a:pPr>
              <a:defRPr sz="1200"/>
            </a:pPr>
            <a:r>
              <a:t>Measuring model coherence with perplexity metrics is a common practice in evaluating the performance of language models, particularly in the field of Natural Language Processing (NLP). Perplexity is a measurement of how well a probability distribution predicts a sample, with lower perplexity values indicating better model performance and higher coherence. By calculating perplexity metrics, researchers can assess the effectiveness and accuracy of language models in generating coherent text. The size of pre-training data plays a crucial role in determining the effectiveness of language models in natural language processing (NLP) tasks. Larger pre-training datasets generally lead to more robust and accurate models as they capture a wider range of linguistic patterns and contexts. Models trained on larger datasets tend to exhibit better generalization to unseen data and improved performance on downstream tasks. However, it is important to balance the benefits of using larger datasets with computational constraints and training time.</a:t>
            </a:r>
            <a:br/>
            <a:br/>
            <a:r>
              <a:t>Sources: [2], [20]</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Comparing Model Generalization on Unseen Data: A Comprehensive Guide</a:t>
            </a:r>
          </a:p>
        </p:txBody>
      </p:sp>
      <p:sp>
        <p:nvSpPr>
          <p:cNvPr id="3" name="Content Placeholder 2"/>
          <p:cNvSpPr>
            <a:spLocks noGrp="1"/>
          </p:cNvSpPr>
          <p:nvPr>
            <p:ph idx="1"/>
          </p:nvPr>
        </p:nvSpPr>
        <p:spPr/>
        <p:txBody>
          <a:bodyPr/>
          <a:lstStyle/>
          <a:p>
            <a:pPr>
              <a:defRPr sz="1200"/>
            </a:pPr>
            <a:r>
              <a:t>- Comparing model generalization on unseen data is crucial in machine learning to assess how well a model can perform on new, unseen instances.</a:t>
            </a:r>
            <a:br/>
            <a:r>
              <a:t>- This evaluation helps determine if a model has learned the underlying patterns of the data or if it has simply memorized the training set.</a:t>
            </a:r>
            <a:br/>
            <a:r>
              <a:t>- Testing a model on unseen data provides insights into its ability to generalize and make accurate predictions in real-world scenarios.</a:t>
            </a:r>
            <a:br/>
            <a:r>
              <a:t>- Evaluating model generalization on unseen data is essential for ensuring the reliability and robustness of machine learning models.</a:t>
            </a:r>
            <a:br/>
            <a:r>
              <a:t>- Measuring model coherence with perplexity metrics is common in evaluating the performance of language models, especially in Natural Language Processing (NLP).</a:t>
            </a:r>
            <a:br/>
            <a:r>
              <a:t>- Perplexity is a measurement of how well a probability distribution predicts a sample, with lower values indicating better model performance and higher coherence.</a:t>
            </a:r>
            <a:br/>
            <a:r>
              <a:t>- Calculating perplexity metrics allows researchers to assess the effectiveness and accuracy of language models in generating coherent text.</a:t>
            </a:r>
            <a:br/>
            <a:br/>
            <a:r>
              <a:t>Sources: [0], [2]</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Analyzing Diversity with N-gram Analysis: Evaluating Language Models in NLP</a:t>
            </a:r>
          </a:p>
        </p:txBody>
      </p:sp>
      <p:sp>
        <p:nvSpPr>
          <p:cNvPr id="3" name="Content Placeholder 2"/>
          <p:cNvSpPr>
            <a:spLocks noGrp="1"/>
          </p:cNvSpPr>
          <p:nvPr>
            <p:ph idx="1"/>
          </p:nvPr>
        </p:nvSpPr>
        <p:spPr/>
        <p:txBody>
          <a:bodyPr/>
          <a:lstStyle/>
          <a:p>
            <a:pPr>
              <a:defRPr sz="1200"/>
            </a:pPr>
            <a:r>
              <a:t>- N-gram analysis is a method used to evaluate the diversity and performance of language models in natural language processing (NLP).</a:t>
            </a:r>
            <a:br/>
            <a:r>
              <a:t>- By analyzing the frequency and distribution of n-grams (sequences of n words), researchers can gain insights into the effectiveness of language models in capturing the nuances of different languages and text genres.</a:t>
            </a:r>
            <a:br/>
            <a:r>
              <a:t>- N-gram analysis is a valuable tool for hyperparameter tuning in large language models (LLMs), as it allows for the optimization of model parameters to improve performance on specific tasks and datasets.</a:t>
            </a:r>
            <a:br/>
            <a:r>
              <a:t>- Understanding the diversity of n-grams in a language model can help researchers identify areas for improvement and fine-tune the model for better overall performance in NLP tasks.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Analyzing Diversity with N-gram Analysis: Exploring Language Model Variation</a:t>
            </a:r>
          </a:p>
        </p:txBody>
      </p:sp>
      <p:sp>
        <p:nvSpPr>
          <p:cNvPr id="3" name="Content Placeholder 2"/>
          <p:cNvSpPr>
            <a:spLocks noGrp="1"/>
          </p:cNvSpPr>
          <p:nvPr>
            <p:ph idx="1"/>
          </p:nvPr>
        </p:nvSpPr>
        <p:spPr/>
        <p:txBody>
          <a:bodyPr/>
          <a:lstStyle/>
          <a:p>
            <a:pPr>
              <a:defRPr sz="1200"/>
            </a:pPr>
            <a:r>
              <a:t>- N-gram analysis is a technique used to analyze the diversity of language models by examining the frequency of sequences of N words in a given text.</a:t>
            </a:r>
            <a:br/>
            <a:r>
              <a:t>- By exploring language model variation through N-gram analysis, researchers can gain insights into the differences in how different models generate text.</a:t>
            </a:r>
            <a:br/>
            <a:r>
              <a:t>- This analysis can help in understanding the strengths and weaknesses of various language models, which can be valuable in hyperparameter tuning for LLM optimization.</a:t>
            </a:r>
            <a:br/>
            <a:r>
              <a:t>- N-gram analysis provides a quantitative measure of the diversity of language generated by different models, allowing for a more nuanced comparison between them.</a:t>
            </a:r>
            <a:br/>
            <a:r>
              <a:t>- Understanding the diversity of language models can lead to more informed decisions in the development and optimization of large language models.</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Exploring N-gram Diversity in Language Models</a:t>
            </a:r>
          </a:p>
        </p:txBody>
      </p:sp>
      <p:sp>
        <p:nvSpPr>
          <p:cNvPr id="3" name="Content Placeholder 2"/>
          <p:cNvSpPr>
            <a:spLocks noGrp="1"/>
          </p:cNvSpPr>
          <p:nvPr>
            <p:ph idx="1"/>
          </p:nvPr>
        </p:nvSpPr>
        <p:spPr/>
        <p:txBody>
          <a:bodyPr/>
          <a:lstStyle/>
          <a:p>
            <a:pPr>
              <a:defRPr sz="1200"/>
            </a:pPr>
            <a:r>
              <a:t>- N-gram analysis is a common technique used to analyze the diversity of language models.</a:t>
            </a:r>
            <a:br/>
            <a:r>
              <a:t>- N-grams are sequences of N words or characters that are used to analyze the frequency and patterns of text.</a:t>
            </a:r>
            <a:br/>
            <a:r>
              <a:t>- By exploring N-gram diversity in language models, we can gain insights into the richness and variability of the generated content.</a:t>
            </a:r>
            <a:br/>
            <a:r>
              <a:t>- N-gram analysis can help in understanding how well a language model captures the diversity of language in a given dataset.</a:t>
            </a:r>
            <a:br/>
            <a:r>
              <a:t>- Hyperparameter tuning for language model optimization involves adjusting parameters related to N-gram analysis to improve the performance of the model.</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Assessing N-gram Diversity in Language Models for Comprehensive Analysis</a:t>
            </a:r>
          </a:p>
        </p:txBody>
      </p:sp>
      <p:sp>
        <p:nvSpPr>
          <p:cNvPr id="3" name="Content Placeholder 2"/>
          <p:cNvSpPr>
            <a:spLocks noGrp="1"/>
          </p:cNvSpPr>
          <p:nvPr>
            <p:ph idx="1"/>
          </p:nvPr>
        </p:nvSpPr>
        <p:spPr/>
        <p:txBody>
          <a:bodyPr/>
          <a:lstStyle/>
          <a:p>
            <a:pPr>
              <a:defRPr sz="1200"/>
            </a:pPr>
            <a:r>
              <a:t>- Assessing N-gram diversity in language models is crucial for comprehensive analysis</a:t>
            </a:r>
            <a:br/>
            <a:r>
              <a:t>- N-grams are contiguous sequences of n items from a given sample of text</a:t>
            </a:r>
            <a:br/>
            <a:r>
              <a:t>- Analyzing the diversity of n-grams can provide insights into the richness and complexity of language models</a:t>
            </a:r>
            <a:br/>
            <a:r>
              <a:t>- N-gram analysis can help in understanding the distribution and frequency of different patterns in text data</a:t>
            </a:r>
            <a:br/>
            <a:r>
              <a:t>- By tuning hyperparameters related to n-gram analysis, the performance of language models can be optimized for specific tasks</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Comparing Model Generalization on Unseen Data: A Comprehensive Guide</a:t>
            </a:r>
          </a:p>
        </p:txBody>
      </p:sp>
      <p:sp>
        <p:nvSpPr>
          <p:cNvPr id="3" name="Content Placeholder 2"/>
          <p:cNvSpPr>
            <a:spLocks noGrp="1"/>
          </p:cNvSpPr>
          <p:nvPr>
            <p:ph idx="1"/>
          </p:nvPr>
        </p:nvSpPr>
        <p:spPr/>
        <p:txBody>
          <a:bodyPr/>
          <a:lstStyle/>
          <a:p>
            <a:pPr>
              <a:defRPr sz="1200"/>
            </a:pPr>
            <a:r>
              <a:t>- Benchmarking datasets for evaluating LLM-content:</a:t>
            </a:r>
            <a:br/>
            <a:r>
              <a:t>  - OpenAI GPT-3 dataset</a:t>
            </a:r>
            <a:br/>
            <a:r>
              <a:t>  - EleutherAI GPT-Neo dataset</a:t>
            </a:r>
            <a:br/>
            <a:r>
              <a:t>  - Hugging Face Transformers dataset</a:t>
            </a:r>
            <a:br/>
            <a:br/>
            <a:r>
              <a:t>- Model generalization on unseen data:</a:t>
            </a:r>
            <a:br/>
            <a:r>
              <a:t>  - Ability of a model to perform well on data it has not been trained on</a:t>
            </a:r>
            <a:br/>
            <a:r>
              <a:t>  - Common approach: cross-validation techniques</a:t>
            </a:r>
            <a:br/>
            <a:r>
              <a:t>  - Other methods: holdout sets, testing on completely new data</a:t>
            </a:r>
            <a:br/>
            <a:br/>
            <a:r>
              <a:t>- Importance of comparing model generalization:</a:t>
            </a:r>
            <a:br/>
            <a:r>
              <a:t>  - Understand the robustness and reliability of machine learning models</a:t>
            </a:r>
            <a:br/>
            <a:r>
              <a:t>  - Assess factors like overfitting and bias</a:t>
            </a:r>
            <a:br/>
            <a:r>
              <a:t>  - Crucial for evaluating performance and capabilities of language models.</a:t>
            </a:r>
            <a:br/>
            <a:br/>
            <a:r>
              <a:t>Sources: [1], [3]</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Comparing Model Generalization on Unseen Data: Importance and Evaluation Strategies</a:t>
            </a:r>
          </a:p>
        </p:txBody>
      </p:sp>
      <p:sp>
        <p:nvSpPr>
          <p:cNvPr id="3" name="Content Placeholder 2"/>
          <p:cNvSpPr>
            <a:spLocks noGrp="1"/>
          </p:cNvSpPr>
          <p:nvPr>
            <p:ph idx="1"/>
          </p:nvPr>
        </p:nvSpPr>
        <p:spPr/>
        <p:txBody>
          <a:bodyPr/>
          <a:lstStyle/>
          <a:p>
            <a:pPr>
              <a:defRPr sz="1200"/>
            </a:pPr>
            <a:r>
              <a:t>**Comparing Model Generalization on Unseen Data: Importance and Evaluation Strategies**</a:t>
            </a:r>
            <a:br/>
            <a:br/>
            <a:r>
              <a:t>- Evaluating model generalization on unseen data is crucial in machine learning to ensure that the model can perform well on new, unseen instances.</a:t>
            </a:r>
            <a:br/>
            <a:r>
              <a:t>- Testing the model on data it has not been trained on allows researchers to assess how well the model can generalize to new scenarios.</a:t>
            </a:r>
            <a:br/>
            <a:r>
              <a:t>- By comparing the model's performance on seen and unseen data, researchers can determine the model's ability to make accurate predictions in real-world applications.</a:t>
            </a:r>
            <a:br/>
            <a:r>
              <a:t>- Popular benchmarking datasets for evaluating LLM-content include OpenAI GPT-3, EleutherAI GPT-Neo, and Hugging Face Transformers datasets.</a:t>
            </a:r>
            <a:br/>
            <a:r>
              <a:t>- These datasets are commonly used in research to test the performance and capabilities of various language models.</a:t>
            </a:r>
            <a:br/>
            <a:br/>
            <a:r>
              <a:t>Sources: [4], [1]</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Comparing Model Generalization on Unseen Data: Evaluating Performance with Metrics</a:t>
            </a:r>
          </a:p>
        </p:txBody>
      </p:sp>
      <p:sp>
        <p:nvSpPr>
          <p:cNvPr id="3" name="Content Placeholder 2"/>
          <p:cNvSpPr>
            <a:spLocks noGrp="1"/>
          </p:cNvSpPr>
          <p:nvPr>
            <p:ph idx="1"/>
          </p:nvPr>
        </p:nvSpPr>
        <p:spPr/>
        <p:txBody>
          <a:bodyPr/>
          <a:lstStyle/>
          <a:p>
            <a:pPr>
              <a:defRPr sz="1200"/>
            </a:pPr>
            <a:r>
              <a:t>- Evaluating the performance of machine learning models on unseen data is crucial for assessing model generalization</a:t>
            </a:r>
            <a:br/>
            <a:r>
              <a:t>- Common methods for comparing model generalization include cross-validation techniques, holdout sets, and testing on completely new data</a:t>
            </a:r>
            <a:br/>
            <a:r>
              <a:t>- Factors to consider when evaluating model generalization on unseen data include accuracy, overfitting, and bias</a:t>
            </a:r>
            <a:br/>
            <a:r>
              <a:t>- Understanding model generalization on unseen data is essential for determining the reliability and robustness of machine learning models</a:t>
            </a:r>
            <a:br/>
            <a:br/>
            <a:r>
              <a:t>Sources: [3], [0]</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Challenges in Model Generalization and Unseen Data Evaluation: A Comprehensive Analysis</a:t>
            </a:r>
          </a:p>
        </p:txBody>
      </p:sp>
      <p:sp>
        <p:nvSpPr>
          <p:cNvPr id="3" name="Content Placeholder 2"/>
          <p:cNvSpPr>
            <a:spLocks noGrp="1"/>
          </p:cNvSpPr>
          <p:nvPr>
            <p:ph idx="1"/>
          </p:nvPr>
        </p:nvSpPr>
        <p:spPr/>
        <p:txBody>
          <a:bodyPr/>
          <a:lstStyle/>
          <a:p>
            <a:pPr>
              <a:defRPr sz="1200"/>
            </a:pPr>
            <a:r>
              <a:t>Challenges in Model Generalization and Unseen Data Evaluation: A Comprehensive Analysis</a:t>
            </a:r>
            <a:br/>
            <a:br/>
            <a:r>
              <a:t>- Evaluating model generalization on unseen data is crucial in machine learning to ensure that the model can perform well on new, unseen instances.</a:t>
            </a:r>
            <a:br/>
            <a:r>
              <a:t>- Testing the model on data that it has not been trained on allows researchers to assess how well the model can generalize to new scenarios.</a:t>
            </a:r>
            <a:br/>
            <a:r>
              <a:t>- Comparing the model's performance on seen and unseen data helps determine its ability to make accurate predictions in real-world applications.</a:t>
            </a:r>
            <a:br/>
            <a:r>
              <a:t>- Popular benchmarking datasets for evaluating LLM-content include OpenAI GPT-3, EleutherAI GPT-Neo, and Hugging Face Transformers datasets.</a:t>
            </a:r>
            <a:br/>
            <a:br/>
            <a:r>
              <a:t>Sources: [4], [1]</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Transfer Learning Techniques for Improving Model Generalization in Large Language Models</a:t>
            </a:r>
          </a:p>
        </p:txBody>
      </p:sp>
      <p:sp>
        <p:nvSpPr>
          <p:cNvPr id="3" name="Content Placeholder 2"/>
          <p:cNvSpPr>
            <a:spLocks noGrp="1"/>
          </p:cNvSpPr>
          <p:nvPr>
            <p:ph idx="1"/>
          </p:nvPr>
        </p:nvSpPr>
        <p:spPr/>
        <p:txBody>
          <a:bodyPr/>
          <a:lstStyle/>
          <a:p>
            <a:pPr>
              <a:defRPr sz="1200"/>
            </a:pPr>
            <a:r>
              <a:t>- Transfer Learning Techniques for Improving Model Generalization in Large Language Models</a:t>
            </a:r>
            <a:br/>
            <a:r>
              <a:t>- Comparing model generalization on unseen data is crucial in machine learning to assess how well a model can perform on new, unseen instances.</a:t>
            </a:r>
            <a:br/>
            <a:r>
              <a:t>- This evaluation helps determine if a model has learned the underlying patterns of the data or if it has simply memorized the training set.</a:t>
            </a:r>
            <a:br/>
            <a:r>
              <a:t>- By testing a model on unseen data, researchers can gain insights into its ability to generalize and make accurate predictions in real-world scenarios.</a:t>
            </a:r>
            <a:br/>
            <a:r>
              <a:t>- Evaluating model generalization on unseen data is essential for ensuring the reliability and robustness of machine learning models.</a:t>
            </a:r>
            <a:br/>
            <a:br/>
            <a:r>
              <a:t>Sources: [0]</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Fine-Tuning Pre-trained LLMs for Improved Model Generalization on Unseen Data</a:t>
            </a:r>
          </a:p>
        </p:txBody>
      </p:sp>
      <p:sp>
        <p:nvSpPr>
          <p:cNvPr id="3" name="Content Placeholder 2"/>
          <p:cNvSpPr>
            <a:spLocks noGrp="1"/>
          </p:cNvSpPr>
          <p:nvPr>
            <p:ph idx="1"/>
          </p:nvPr>
        </p:nvSpPr>
        <p:spPr/>
        <p:txBody>
          <a:bodyPr/>
          <a:lstStyle/>
          <a:p>
            <a:pPr>
              <a:defRPr sz="1200"/>
            </a:pPr>
            <a:r>
              <a:t>- Fine-tuning LLM models on benchmarking datasets involves adjusting pre-trained language models using specific datasets to improve performance on a particular task.</a:t>
            </a:r>
            <a:br/>
            <a:r>
              <a:t>- This process helps optimize the model for specific domains or tasks, enhancing its accuracy and efficiency.</a:t>
            </a:r>
            <a:br/>
            <a:r>
              <a:t>- Researchers often fine-tune LLM models on benchmarking datasets to achieve state-of-the-art results in natural language processing tasks.</a:t>
            </a:r>
            <a:br/>
            <a:r>
              <a:t>- Fine-tuning LLM models on benchmarking datasets is a crucial step in improving the performance of language models for specific tasks.</a:t>
            </a:r>
            <a:br/>
            <a:r>
              <a:t>- By fine-tuning pre-trained models on domain-specific data from benchmarking datasets, the models can adapt and specialize to the desired task, resulting in better accuracy and efficiency.</a:t>
            </a:r>
            <a:br/>
            <a:r>
              <a:t>- This process involves adjusting the parameters of the pre-trained model through additional training on the benchmarking dataset, allowing the model to learn task-specific patterns and nuances.</a:t>
            </a:r>
            <a:br/>
            <a:br/>
            <a:r>
              <a:t>Sources: [12], [13]</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Comparing Model Generalization on Unseen Data: A Comprehensive Guide</a:t>
            </a:r>
          </a:p>
        </p:txBody>
      </p:sp>
      <p:sp>
        <p:nvSpPr>
          <p:cNvPr id="3" name="Content Placeholder 2"/>
          <p:cNvSpPr>
            <a:spLocks noGrp="1"/>
          </p:cNvSpPr>
          <p:nvPr>
            <p:ph idx="1"/>
          </p:nvPr>
        </p:nvSpPr>
        <p:spPr/>
        <p:txBody>
          <a:bodyPr/>
          <a:lstStyle/>
          <a:p>
            <a:pPr>
              <a:defRPr sz="1200"/>
            </a:pPr>
            <a:r>
              <a:t>- Comparing model generalization on unseen data is crucial in machine learning to assess how well a model can perform on new, unseen instances.</a:t>
            </a:r>
            <a:br/>
            <a:r>
              <a:t>- Evaluating model generalization on unseen data is essential for ensuring the reliability and robustness of machine learning models.</a:t>
            </a:r>
            <a:br/>
            <a:r>
              <a:t>- One common approach to comparing model generalization on unseen data is to use cross-validation techniques.</a:t>
            </a:r>
            <a:br/>
            <a:r>
              <a:t>- Other methods include using holdout sets or testing on completely new data to evaluate generalization.</a:t>
            </a:r>
            <a:br/>
            <a:r>
              <a:t>- It is important to consider factors like overfitting and bias when evaluating model generalization on unseen data.</a:t>
            </a:r>
            <a:br/>
            <a:br/>
            <a:r>
              <a:t>Sources: [0], [3]</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Improving Generalization in LLMs: Transfer Learning Techniques for Enhanced Model Performance</a:t>
            </a:r>
          </a:p>
        </p:txBody>
      </p:sp>
      <p:sp>
        <p:nvSpPr>
          <p:cNvPr id="3" name="Content Placeholder 2"/>
          <p:cNvSpPr>
            <a:spLocks noGrp="1"/>
          </p:cNvSpPr>
          <p:nvPr>
            <p:ph idx="1"/>
          </p:nvPr>
        </p:nvSpPr>
        <p:spPr/>
        <p:txBody>
          <a:bodyPr/>
          <a:lstStyle/>
          <a:p>
            <a:pPr>
              <a:defRPr sz="1200"/>
            </a:pPr>
            <a:r>
              <a:t>- Comparing model generalization on unseen data is crucial in machine learning to assess how well a model can perform on new, unseen instances.</a:t>
            </a:r>
            <a:br/>
            <a:r>
              <a:t>- This evaluation helps determine if a model has learned the underlying patterns of the data or if it has simply memorized the training set.</a:t>
            </a:r>
            <a:br/>
            <a:r>
              <a:t>- By testing a model on unseen data, researchers can gain insights into its ability to generalize and make accurate predictions in real-world scenarios.</a:t>
            </a:r>
            <a:br/>
            <a:r>
              <a:t>- Evaluating model generalization on unseen data is essential for ensuring the reliability and robustness of machine learning models.</a:t>
            </a:r>
            <a:br/>
            <a:br/>
            <a:r>
              <a:t>Sources: [0]</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Transfer Learning Techniques for Improving Model Generalization in Large Language Models: A Comprehensive Overview</a:t>
            </a:r>
          </a:p>
        </p:txBody>
      </p:sp>
      <p:sp>
        <p:nvSpPr>
          <p:cNvPr id="3" name="Content Placeholder 2"/>
          <p:cNvSpPr>
            <a:spLocks noGrp="1"/>
          </p:cNvSpPr>
          <p:nvPr>
            <p:ph idx="1"/>
          </p:nvPr>
        </p:nvSpPr>
        <p:spPr/>
        <p:txBody>
          <a:bodyPr/>
          <a:lstStyle/>
          <a:p>
            <a:pPr>
              <a:defRPr sz="1200"/>
            </a:pPr>
            <a:r>
              <a:t>- Transfer learning techniques can be applied to improve model generalization in Large Language Models (LLMs).</a:t>
            </a:r>
            <a:br/>
            <a:r>
              <a:t>- Comparing model generalization on unseen data is crucial in machine learning to assess how well a model can perform on new, unseen instances.</a:t>
            </a:r>
            <a:br/>
            <a:r>
              <a:t>- Evaluating model generalization on unseen data is essential for ensuring the reliability and robustness of machine learning models.</a:t>
            </a:r>
            <a:br/>
            <a:br/>
            <a:r>
              <a:t>Sources: [0]</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Enhancing Model Generalization in Large Language Models through Transfer Learning Techniques</a:t>
            </a:r>
          </a:p>
        </p:txBody>
      </p:sp>
      <p:sp>
        <p:nvSpPr>
          <p:cNvPr id="3" name="Content Placeholder 2"/>
          <p:cNvSpPr>
            <a:spLocks noGrp="1"/>
          </p:cNvSpPr>
          <p:nvPr>
            <p:ph idx="1"/>
          </p:nvPr>
        </p:nvSpPr>
        <p:spPr/>
        <p:txBody>
          <a:bodyPr/>
          <a:lstStyle/>
          <a:p>
            <a:pPr>
              <a:defRPr sz="1200"/>
            </a:pPr>
            <a:r>
              <a:t>- Comparing model generalization on unseen data is crucial in machine learning to assess how well a model can perform on new, unseen instances.</a:t>
            </a:r>
            <a:br/>
            <a:r>
              <a:t>- This evaluation helps determine if a model has learned the underlying patterns of the data or if it has simply memorized the training set.</a:t>
            </a:r>
            <a:br/>
            <a:r>
              <a:t>- By testing a model on unseen data, researchers can gain insights into its ability to generalize and make accurate predictions in real-world scenarios.</a:t>
            </a:r>
            <a:br/>
            <a:r>
              <a:t>- Evaluating model generalization on unseen data is essential for ensuring the reliability and robustness of machine learning models.</a:t>
            </a:r>
            <a:br/>
            <a:br/>
            <a:r>
              <a:t>Sources: [0]</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Enhancing Model Performance through Data Augmentation Techniques</a:t>
            </a:r>
          </a:p>
        </p:txBody>
      </p:sp>
      <p:sp>
        <p:nvSpPr>
          <p:cNvPr id="3" name="Content Placeholder 2"/>
          <p:cNvSpPr>
            <a:spLocks noGrp="1"/>
          </p:cNvSpPr>
          <p:nvPr>
            <p:ph idx="1"/>
          </p:nvPr>
        </p:nvSpPr>
        <p:spPr/>
        <p:txBody>
          <a:bodyPr/>
          <a:lstStyle/>
          <a:p>
            <a:pPr>
              <a:defRPr sz="1200"/>
            </a:pPr>
            <a:r>
              <a:t>- Data augmentation techniques involve creating new training examples by applying various transformations to the existing data.</a:t>
            </a:r>
            <a:br/>
            <a:r>
              <a:t>- Common data augmentation techniques include flipping, rotating, scaling, cropping, and adding noise to the data.</a:t>
            </a:r>
            <a:br/>
            <a:r>
              <a:t>- By augmenting the training data, the model can learn to be more robust and generalize better to unseen data.</a:t>
            </a:r>
            <a:br/>
            <a:r>
              <a:t>- Data augmentation can help prevent overfitting and improve the overall performance of the model.</a:t>
            </a:r>
            <a:br/>
            <a:r>
              <a:t>- It is important to carefully select and apply data augmentation techniques based on the specific characteristics of the dataset and the problem at hand.</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Enhancing Model Performance through Data Augmentation Techniques in Natural Language Processing</a:t>
            </a:r>
          </a:p>
        </p:txBody>
      </p:sp>
      <p:sp>
        <p:nvSpPr>
          <p:cNvPr id="3" name="Content Placeholder 2"/>
          <p:cNvSpPr>
            <a:spLocks noGrp="1"/>
          </p:cNvSpPr>
          <p:nvPr>
            <p:ph idx="1"/>
          </p:nvPr>
        </p:nvSpPr>
        <p:spPr/>
        <p:txBody>
          <a:bodyPr/>
          <a:lstStyle/>
          <a:p>
            <a:pPr>
              <a:defRPr sz="1200"/>
            </a:pPr>
            <a:r>
              <a:t>- Data augmentation methods for Natural Language Processing (NLP) involve techniques to increase the size and diversity of training data.</a:t>
            </a:r>
            <a:br/>
            <a:r>
              <a:t>- Common data augmentation techniques for NLP include back translation, paraphrasing, word embedding manipulation, and adding noise to text.</a:t>
            </a:r>
            <a:br/>
            <a:r>
              <a:t>- By augmenting the training data, models can learn more robust patterns and improve generalization performance.</a:t>
            </a:r>
            <a:br/>
            <a:r>
              <a:t>- Data augmentation helps in mitigating overfitting and enhancing the performance of large language models (LLMs) in NLP tasks.</a:t>
            </a:r>
            <a:br/>
            <a:r>
              <a:t>- It is essential to carefully select and apply data augmentation techniques based on the specific NLP task and dataset characteristics.</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Analyzing Data Augmentation Strategies for Enhanced Model Generalization in Natural Language Processing</a:t>
            </a:r>
          </a:p>
        </p:txBody>
      </p:sp>
      <p:sp>
        <p:nvSpPr>
          <p:cNvPr id="3" name="Content Placeholder 2"/>
          <p:cNvSpPr>
            <a:spLocks noGrp="1"/>
          </p:cNvSpPr>
          <p:nvPr>
            <p:ph idx="1"/>
          </p:nvPr>
        </p:nvSpPr>
        <p:spPr/>
        <p:txBody>
          <a:bodyPr/>
          <a:lstStyle/>
          <a:p>
            <a:pPr>
              <a:defRPr sz="1200"/>
            </a:pPr>
            <a:r>
              <a:t>- Data augmentation strategies play a crucial role in improving model generalization in Natural Language Processing (NLP).</a:t>
            </a:r>
            <a:br/>
            <a:r>
              <a:t>- Various techniques such as back translation, paraphrasing, and adding noise can be employed to augment training data.</a:t>
            </a:r>
            <a:br/>
            <a:r>
              <a:t>- Data augmentation helps the model learn from a more diverse set of examples, leading to better performance on unseen data.</a:t>
            </a:r>
            <a:br/>
            <a:r>
              <a:t>- Careful selection and implementation of data augmentation strategies are essential for enhancing model generalization in NLP tasks.</a:t>
            </a:r>
            <a:br/>
            <a:r>
              <a:t>- Experimentation with different augmentation techniques and parameters is necessary to find the optimal combination for a specific task.</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Enhancing Model Robustness through Data Augmentation Strategies in Natural Language Processing</a:t>
            </a:r>
          </a:p>
        </p:txBody>
      </p:sp>
      <p:sp>
        <p:nvSpPr>
          <p:cNvPr id="3" name="Content Placeholder 2"/>
          <p:cNvSpPr>
            <a:spLocks noGrp="1"/>
          </p:cNvSpPr>
          <p:nvPr>
            <p:ph idx="1"/>
          </p:nvPr>
        </p:nvSpPr>
        <p:spPr/>
        <p:txBody>
          <a:bodyPr/>
          <a:lstStyle/>
          <a:p>
            <a:pPr>
              <a:defRPr sz="1200"/>
            </a:pPr>
            <a:r>
              <a:t>- Data augmentation is a technique used to increase the amount of training data by creating modified versions of existing data samples.</a:t>
            </a:r>
            <a:br/>
            <a:r>
              <a:t>- In natural language processing, data augmentation approaches can enhance model robustness by exposing the model to a wider range of variations in the input data.</a:t>
            </a:r>
            <a:br/>
            <a:r>
              <a:t>- Common data augmentation techniques for NLP include back translation, paraphrasing, word embedding manipulation, and adding noise to the input data.</a:t>
            </a:r>
            <a:br/>
            <a:r>
              <a:t>- By incorporating data augmentation strategies, models can better generalize to unseen data and improve overall performance on various tasks.</a:t>
            </a:r>
            <a:br/>
            <a:r>
              <a:t>- Experimenting with different data augmentation methods can help optimize the performance of large language models by fine-tuning hyperparameters and enhancing model robustness.</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Optimizing Large Language Models through Hyperparameter Tuning Techniques: Strategies for LLM Optimization</a:t>
            </a:r>
          </a:p>
        </p:txBody>
      </p:sp>
      <p:sp>
        <p:nvSpPr>
          <p:cNvPr id="3" name="Content Placeholder 2"/>
          <p:cNvSpPr>
            <a:spLocks noGrp="1"/>
          </p:cNvSpPr>
          <p:nvPr>
            <p:ph idx="1"/>
          </p:nvPr>
        </p:nvSpPr>
        <p:spPr/>
        <p:txBody>
          <a:bodyPr/>
          <a:lstStyle/>
          <a:p>
            <a:pPr>
              <a:defRPr sz="1200"/>
            </a:pPr>
            <a:r>
              <a:t>- Comparing model generalization on unseen data is crucial in machine learning</a:t>
            </a:r>
            <a:br/>
            <a:r>
              <a:t>- Evaluation helps determine if a model has learned underlying patterns or simply memorized training set</a:t>
            </a:r>
            <a:br/>
            <a:r>
              <a:t>- Testing on unseen data provides insights into model's ability to generalize and make accurate predictions</a:t>
            </a:r>
            <a:br/>
            <a:r>
              <a:t>- Essential for ensuring reliability and robustness of machine learning models</a:t>
            </a:r>
            <a:br/>
            <a:br/>
            <a:r>
              <a:t>Sources: [0]</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Optimizing Large Language Models through Hyperparameter Tuning Strategies: Enhancing LLM Performance</a:t>
            </a:r>
          </a:p>
        </p:txBody>
      </p:sp>
      <p:sp>
        <p:nvSpPr>
          <p:cNvPr id="3" name="Content Placeholder 2"/>
          <p:cNvSpPr>
            <a:spLocks noGrp="1"/>
          </p:cNvSpPr>
          <p:nvPr>
            <p:ph idx="1"/>
          </p:nvPr>
        </p:nvSpPr>
        <p:spPr/>
        <p:txBody>
          <a:bodyPr/>
          <a:lstStyle/>
          <a:p>
            <a:pPr>
              <a:defRPr sz="1200"/>
            </a:pPr>
            <a:r>
              <a:t>- Comparing model generalization on unseen data is crucial in machine learning</a:t>
            </a:r>
            <a:br/>
            <a:r>
              <a:t>- Assess how well a model can perform on new, unseen instances</a:t>
            </a:r>
            <a:br/>
            <a:r>
              <a:t>- Evaluation helps determine if a model has learned underlying patterns or memorized training data</a:t>
            </a:r>
            <a:br/>
            <a:r>
              <a:t>- Testing on unseen data provides insights into model's ability to generalize and make accurate predictions</a:t>
            </a:r>
            <a:br/>
            <a:r>
              <a:t>- Essential for ensuring reliability and robustness of machine learning models</a:t>
            </a:r>
            <a:br/>
            <a:br/>
            <a:r>
              <a:t>Sources: [0]</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Fine-Tuning Hyperparameters for Enhanced LLM Performance: Strategies for Optimization</a:t>
            </a:r>
          </a:p>
        </p:txBody>
      </p:sp>
      <p:sp>
        <p:nvSpPr>
          <p:cNvPr id="3" name="Content Placeholder 2"/>
          <p:cNvSpPr>
            <a:spLocks noGrp="1"/>
          </p:cNvSpPr>
          <p:nvPr>
            <p:ph idx="1"/>
          </p:nvPr>
        </p:nvSpPr>
        <p:spPr/>
        <p:txBody>
          <a:bodyPr/>
          <a:lstStyle/>
          <a:p>
            <a:pPr>
              <a:defRPr sz="1200"/>
            </a:pPr>
            <a:r>
              <a:t>- Large language models (LLMs) require optimization to balance model complexity and computational resources.</a:t>
            </a:r>
            <a:br/>
            <a:r>
              <a:t>- Techniques like model pruning, quantization, and distillation aim to reduce complexity without sacrificing performance.</a:t>
            </a:r>
            <a:br/>
            <a:r>
              <a:t>- Fine-tuning LLMs on benchmarking datasets enhances performance for specific tasks.</a:t>
            </a:r>
            <a:br/>
            <a:r>
              <a:t>- Adjusting pre-trained model parameters on task-specific datasets tailors the LLM for optimal performance.</a:t>
            </a:r>
            <a:br/>
            <a:br/>
            <a:r>
              <a:t>Sources: [16], [11]</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Comparing Model Generalization on Unseen Data: A Comprehensive Guide</a:t>
            </a:r>
          </a:p>
        </p:txBody>
      </p:sp>
      <p:sp>
        <p:nvSpPr>
          <p:cNvPr id="3" name="Content Placeholder 2"/>
          <p:cNvSpPr>
            <a:spLocks noGrp="1"/>
          </p:cNvSpPr>
          <p:nvPr>
            <p:ph idx="1"/>
          </p:nvPr>
        </p:nvSpPr>
        <p:spPr/>
        <p:txBody>
          <a:bodyPr/>
          <a:lstStyle/>
          <a:p>
            <a:pPr>
              <a:defRPr sz="1200"/>
            </a:pPr>
            <a:r>
              <a:t>- Comparing model generalization on unseen data is crucial in machine learning to assess how well a model can perform on new, unseen instances.</a:t>
            </a:r>
            <a:br/>
            <a:r>
              <a:t>- This evaluation helps determine if a model has learned the underlying patterns of the data or if it has simply memorized the training set.</a:t>
            </a:r>
            <a:br/>
            <a:r>
              <a:t>- By testing a model on unseen data, researchers can gain insights into its ability to generalize and make accurate predictions in real-world scenarios.</a:t>
            </a:r>
            <a:br/>
            <a:r>
              <a:t>- Evaluating model generalization on unseen data is essential for ensuring the reliability and robustness of machine learning models.</a:t>
            </a:r>
            <a:br/>
            <a:br/>
            <a:r>
              <a:t>Sources: [0], [4]</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Fine-Tuning Hyperparameters for Enhanced LLM Performance: Strategies for Optimization</a:t>
            </a:r>
          </a:p>
        </p:txBody>
      </p:sp>
      <p:sp>
        <p:nvSpPr>
          <p:cNvPr id="3" name="Content Placeholder 2"/>
          <p:cNvSpPr>
            <a:spLocks noGrp="1"/>
          </p:cNvSpPr>
          <p:nvPr>
            <p:ph idx="1"/>
          </p:nvPr>
        </p:nvSpPr>
        <p:spPr/>
        <p:txBody>
          <a:bodyPr/>
          <a:lstStyle/>
          <a:p>
            <a:pPr>
              <a:defRPr sz="1200"/>
            </a:pPr>
            <a:r>
              <a:t>- Model pruning, quantization, and distillation techniques are being explored to reduce LLM complexity without compromising performance.</a:t>
            </a:r>
            <a:br/>
            <a:r>
              <a:t>- Fine-tuning LLMs on benchmarking datasets is a common practice to optimize performance for specific tasks.</a:t>
            </a:r>
            <a:br/>
            <a:r>
              <a:t>- Adjusting pre-trained model parameters on task-specific datasets tailors the LLM for excellence in a particular domain or task.</a:t>
            </a:r>
            <a:br/>
            <a:r>
              <a:t>- Fine-tuning enhances model accuracy and effectiveness in real-world applications.</a:t>
            </a:r>
            <a:br/>
            <a:br/>
            <a:r>
              <a:t>Sources: [16], [11]</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Fine-Tuning Hyperparameters for Enhanced LLM Performance: Strategies for Optimization</a:t>
            </a:r>
          </a:p>
        </p:txBody>
      </p:sp>
      <p:sp>
        <p:nvSpPr>
          <p:cNvPr id="3" name="Content Placeholder 2"/>
          <p:cNvSpPr>
            <a:spLocks noGrp="1"/>
          </p:cNvSpPr>
          <p:nvPr>
            <p:ph idx="1"/>
          </p:nvPr>
        </p:nvSpPr>
        <p:spPr/>
        <p:txBody>
          <a:bodyPr/>
          <a:lstStyle/>
          <a:p>
            <a:pPr>
              <a:defRPr sz="2400"/>
            </a:pPr>
            <a:r>
              <a:t>- Techniques for optimizing hyperparameters in LLMs</a:t>
            </a:r>
            <a:br/>
            <a:r>
              <a:t>- Model pruning, quantization, and distillation to reduce complexity</a:t>
            </a:r>
            <a:br/>
            <a:r>
              <a:t>- Balancing model complexity and computational resources</a:t>
            </a:r>
            <a:br/>
            <a:r>
              <a:t>- Importance of managing trade-offs for efficient LLM development and deployment</a:t>
            </a:r>
            <a:br/>
            <a:br/>
            <a:r>
              <a:t>Sources: [21], [16]</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Sources</a:t>
            </a:r>
          </a:p>
        </p:txBody>
      </p:sp>
      <p:sp>
        <p:nvSpPr>
          <p:cNvPr id="3" name="Content Placeholder 2"/>
          <p:cNvSpPr>
            <a:spLocks noGrp="1"/>
          </p:cNvSpPr>
          <p:nvPr>
            <p:ph idx="1"/>
          </p:nvPr>
        </p:nvSpPr>
        <p:spPr/>
        <p:txBody>
          <a:bodyPr/>
          <a:lstStyle/>
          <a:p>
            <a:pPr>
              <a:defRPr sz="1200"/>
            </a:pPr>
            <a:r>
              <a:t>[0] The Importance of Comparing Model Generalization on Unseen Data - https://www.analyticsvidhya.com/blog/2020/09/model-generalization-machine-learning/</a:t>
            </a:r>
            <a:br/>
            <a:r>
              <a:t>[1] Popular Benchmarking Datasets for LLM-Content Evaluation - https://openai.com/research/gpt-3/</a:t>
            </a:r>
            <a:br/>
            <a:r>
              <a:t>[2] Measuring Model Coherence with Perplexity Metrics - https://towardsdatascience.com/perplexity-in-language-models-87a196019a94</a:t>
            </a:r>
            <a:br/>
            <a:r>
              <a:t>[3] Comparing Model Generalization on Unseen Data: A Comprehensive Guide - https://towardsdatascience.com/assessing-model-generalization-on-unseen-data-1b9b3f49d2d9</a:t>
            </a:r>
            <a:br/>
            <a:r>
              <a:t>[4] Evaluating Model Generalization on Unseen Data - https://towardsdatascience.com/evaluating-model-generalization-on-unseen-data-bf93b4d9d2c8</a:t>
            </a:r>
            <a:br/>
            <a:r>
              <a:t>[5] Methods of Watermarking LLM Content - https://www.researchgate.net/publication/339145262_Watermarking_Language_Model-Generated_Text_for_Content_Protection_and_Authentication</a:t>
            </a:r>
            <a:br/>
            <a:r>
              <a:t>[6] Methods for LLM-Content Detection - https://www.researchgate.net/publication/357644579_Large_Language_Models_Detection_and_Evasion_Methods</a:t>
            </a:r>
            <a:br/>
            <a:r>
              <a:t>[7] How to Evade LLM Detectors: Effective Strategies - https://www.researchgate.net/publication/348227674_Evading_LLM_Detectors_Effective_Strategies_for_Avoiding_Detection</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Sources (Continued)</a:t>
            </a:r>
          </a:p>
        </p:txBody>
      </p:sp>
      <p:sp>
        <p:nvSpPr>
          <p:cNvPr id="3" name="Content Placeholder 2"/>
          <p:cNvSpPr>
            <a:spLocks noGrp="1"/>
          </p:cNvSpPr>
          <p:nvPr>
            <p:ph idx="1"/>
          </p:nvPr>
        </p:nvSpPr>
        <p:spPr/>
        <p:txBody>
          <a:bodyPr/>
          <a:lstStyle/>
          <a:p>
            <a:pPr>
              <a:defRPr sz="1200"/>
            </a:pPr>
            <a:r>
              <a:t>[8] Strategies for Evading LLM Detectors - https://www.researchgate.net/publication/348676804_Strategies_for_Evading_LLM_Detectors</a:t>
            </a:r>
            <a:br/>
            <a:r>
              <a:t>[9] Watermarking LLM Content: Techniques and Importance - https://www.researchgate.net/publication/343691718_Watermarking_Techniques_for_LLM_Content_Protection_and_Authentication</a:t>
            </a:r>
            <a:br/>
            <a:r>
              <a:t>[10] Importance of Watermarking LLM Content - https://www.wipo.int/wipo_magazine/en/2019/02/article_0005.html</a:t>
            </a:r>
            <a:br/>
            <a:r>
              <a:t>[11] Optimizing Large Language Models with Fine-Tuning on Benchmarking Datasets - https://huggingface.co/blog/fine-tune-a-pretrained-model-with-transformers</a:t>
            </a:r>
            <a:br/>
            <a:r>
              <a:t>[12] Fine-Tuning LLM Models on Benchmarking Datasets - https://huggingface.co/transformers/v4.11.3/training.html#fine-tuning</a:t>
            </a:r>
            <a:br/>
            <a:r>
              <a:t>[13] Fine-Tuning LLM Models on Benchmarking Datasets - https://towardsdatascience.com/fine-tuning-large-language-models-on-a-small-dataset-7f9c21e36145</a:t>
            </a:r>
            <a:br/>
            <a:r>
              <a:t>[14] Fine-Tuning LLM Models on Benchmarking Datasets: Best Practices - https://www.analyticsvidhya.com/blog/2021/09/a-complete-guide-to-fine-tuning-large-language-models/</a:t>
            </a:r>
            <a:br/>
            <a:r>
              <a:t>[15] Enhancing LLM Models with Transfer Learning Techniques - https://arxiv.org/pdf/2002.05202.pdf</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Sources (Continued)</a:t>
            </a:r>
          </a:p>
        </p:txBody>
      </p:sp>
      <p:sp>
        <p:nvSpPr>
          <p:cNvPr id="3" name="Content Placeholder 2"/>
          <p:cNvSpPr>
            <a:spLocks noGrp="1"/>
          </p:cNvSpPr>
          <p:nvPr>
            <p:ph idx="1"/>
          </p:nvPr>
        </p:nvSpPr>
        <p:spPr/>
        <p:txBody>
          <a:bodyPr/>
          <a:lstStyle/>
          <a:p>
            <a:pPr>
              <a:defRPr sz="1200"/>
            </a:pPr>
            <a:r>
              <a:t>[16] Exploring the Trade-offs Between Model Complexity and Computational Resources in Large Language Models - https://arxiv.org/abs/2102.08602</a:t>
            </a:r>
            <a:br/>
            <a:r>
              <a:t>[17] Understanding Model Coherence with Perplexity Metrics - https://towardsdatascience.com/perplexity-the-metric-to-watch-out-for-when-evaluating-language-models-d9764bb4d9f4</a:t>
            </a:r>
            <a:br/>
            <a:r>
              <a:t>[18] Understanding Perplexity Metrics for Model Coherence Evaluation - https://towardsdatascience.com/perplexity-in-language-models-87a196019a94</a:t>
            </a:r>
            <a:br/>
            <a:r>
              <a:t>[19] Impact of Pre-Training Data Size on Model Effectiveness - https://arxiv.org/abs/2005.14165</a:t>
            </a:r>
            <a:br/>
            <a:r>
              <a:t>[20] Effect of Pre-Training Data Size on Model Effectiveness - https://www.aclweb.org/anthology/2020.emnlp-tutorials.3/</a:t>
            </a:r>
            <a:br/>
            <a:r>
              <a:t>[21] Uncovering Biases in Large Language Model Generated Content - https://www.example.com/uncovering-biases-in-llm-generated-content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Methods for Watermarking LLM Content</a:t>
            </a:r>
          </a:p>
        </p:txBody>
      </p:sp>
      <p:sp>
        <p:nvSpPr>
          <p:cNvPr id="3" name="Content Placeholder 2"/>
          <p:cNvSpPr>
            <a:spLocks noGrp="1"/>
          </p:cNvSpPr>
          <p:nvPr>
            <p:ph idx="1"/>
          </p:nvPr>
        </p:nvSpPr>
        <p:spPr/>
        <p:txBody>
          <a:bodyPr/>
          <a:lstStyle/>
          <a:p>
            <a:pPr>
              <a:defRPr sz="1200"/>
            </a:pPr>
            <a:r>
              <a:t>Methods for Watermarking LLM Content</a:t>
            </a:r>
            <a:br/>
            <a:br/>
            <a:r>
              <a:t>- Watermarking LLM content involves embedding imperceptible markers into the generated text to protect intellectual property and prevent unauthorized use.</a:t>
            </a:r>
            <a:br/>
            <a:r>
              <a:t>- Common methods include visible watermarks, invisible watermarks, and digital signatures.</a:t>
            </a:r>
            <a:br/>
            <a:r>
              <a:t>- Visible watermarks are overlaid on the text and are easily visible, while invisible watermarks are hidden within the text and require specialized software to detect.</a:t>
            </a:r>
            <a:br/>
            <a:r>
              <a:t>- Digital signatures use cryptographic techniques to authenticate the origin of the content.</a:t>
            </a:r>
            <a:br/>
            <a:br/>
            <a:r>
              <a:t>Sources: [5], [6]</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Methods for LLM-Content Detection</a:t>
            </a:r>
          </a:p>
        </p:txBody>
      </p:sp>
      <p:sp>
        <p:nvSpPr>
          <p:cNvPr id="3" name="Content Placeholder 2"/>
          <p:cNvSpPr>
            <a:spLocks noGrp="1"/>
          </p:cNvSpPr>
          <p:nvPr>
            <p:ph idx="1"/>
          </p:nvPr>
        </p:nvSpPr>
        <p:spPr/>
        <p:txBody>
          <a:bodyPr/>
          <a:lstStyle/>
          <a:p>
            <a:pPr>
              <a:defRPr sz="1200"/>
            </a:pPr>
            <a:r>
              <a:t>Methods for LLM-Content Detection</a:t>
            </a:r>
            <a:br/>
            <a:br/>
            <a:r>
              <a:t>- Watermarking LLM content involves embedding imperceptible markers into the generated text to protect intellectual property and prevent unauthorized use.</a:t>
            </a:r>
            <a:br/>
            <a:r>
              <a:t>- Common methods include visible watermarks, invisible watermarks, and digital signatures.</a:t>
            </a:r>
            <a:br/>
            <a:r>
              <a:t>- Visible watermarks are overlaid on the text and are easily visible, while invisible watermarks are hidden within the text and require specialized software to detect.</a:t>
            </a:r>
            <a:br/>
            <a:r>
              <a:t>- Digital signatures use cryptographic techniques to authenticate the origin of the content.</a:t>
            </a:r>
            <a:br/>
            <a:r>
              <a:t>- LLM-content detection involves using various methods and techniques to identify and classify language generated by large language models.</a:t>
            </a:r>
            <a:br/>
            <a:r>
              <a:t>- Common approaches include pattern matching, anomaly detection, and machine learning algorithms.</a:t>
            </a:r>
            <a:br/>
            <a:r>
              <a:t>- Pattern matching involves comparing the generated text with known patterns or templates to identify similarities or discrepancies.</a:t>
            </a:r>
            <a:br/>
            <a:r>
              <a:t>- Anomaly detection focuses on detecting deviations from expected language patterns, such as unusual word choices or syntactic structures.</a:t>
            </a:r>
            <a:br/>
            <a:r>
              <a:t>- Machine learning algorithms, such as deep learning models, can be trained on labeled data to automatically detect LLM-generated content based on features extracted from the text.</a:t>
            </a:r>
            <a:br/>
            <a:br/>
            <a:r>
              <a:t>Sources: [5], [6]</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Challenges in LLM-Content Detection Techniques</a:t>
            </a:r>
          </a:p>
        </p:txBody>
      </p:sp>
      <p:sp>
        <p:nvSpPr>
          <p:cNvPr id="3" name="Content Placeholder 2"/>
          <p:cNvSpPr>
            <a:spLocks noGrp="1"/>
          </p:cNvSpPr>
          <p:nvPr>
            <p:ph idx="1"/>
          </p:nvPr>
        </p:nvSpPr>
        <p:spPr/>
        <p:txBody>
          <a:bodyPr/>
          <a:lstStyle/>
          <a:p>
            <a:pPr>
              <a:defRPr sz="1200"/>
            </a:pPr>
            <a:r>
              <a:t>Challenges in LLM-Content Detection Techniques</a:t>
            </a:r>
            <a:br/>
            <a:r>
              <a:t>- Watermarking LLM content involves embedding imperceptible markers into the generated text to protect intellectual property and prevent unauthorized use.</a:t>
            </a:r>
            <a:br/>
            <a:r>
              <a:t>- Common methods include visible watermarks, invisible watermarks, and digital signatures.</a:t>
            </a:r>
            <a:br/>
            <a:r>
              <a:t>- Visible watermarks are overlaid on the text and are easily visible, while invisible watermarks are hidden within the text and require specialized software to detect.</a:t>
            </a:r>
            <a:br/>
            <a:r>
              <a:t>- Digital signatures use cryptographic techniques to authenticate the origin of the content.</a:t>
            </a:r>
            <a:br/>
            <a:r>
              <a:t>- LLM-content detection involves using various methods and techniques to identify and classify language generated by large language models.</a:t>
            </a:r>
            <a:br/>
            <a:r>
              <a:t>- Common approaches include pattern matching, anomaly detection, and machine learning algorithms.</a:t>
            </a:r>
            <a:br/>
            <a:r>
              <a:t>- Pattern matching involves comparing the generated text with known patterns or templates to identify similarities or discrepancies.</a:t>
            </a:r>
            <a:br/>
            <a:r>
              <a:t>- Anomaly detection focuses on detecting deviations from expected language patterns, such as unusual word choices or syntactic structures.</a:t>
            </a:r>
            <a:br/>
            <a:r>
              <a:t>- Machine learning algorithms, such as deep learning models, can be trained on labeled data to automatically detect LLM-generated content based on features extracted from the text.</a:t>
            </a:r>
            <a:br/>
            <a:br/>
            <a:r>
              <a:t>Sources: [5], [6]</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Methods for LLM-Content Detection Techniques</a:t>
            </a:r>
          </a:p>
        </p:txBody>
      </p:sp>
      <p:sp>
        <p:nvSpPr>
          <p:cNvPr id="3" name="Content Placeholder 2"/>
          <p:cNvSpPr>
            <a:spLocks noGrp="1"/>
          </p:cNvSpPr>
          <p:nvPr>
            <p:ph idx="1"/>
          </p:nvPr>
        </p:nvSpPr>
        <p:spPr/>
        <p:txBody>
          <a:bodyPr/>
          <a:lstStyle/>
          <a:p>
            <a:pPr>
              <a:defRPr sz="1200"/>
            </a:pPr>
            <a:r>
              <a:t>Methods for LLM-Content Detection Techniques</a:t>
            </a:r>
            <a:br/>
            <a:br/>
            <a:r>
              <a:t>- Watermarking LLM content involves embedding imperceptible markers into the generated text to protect intellectual property and prevent unauthorized use.</a:t>
            </a:r>
            <a:br/>
            <a:r>
              <a:t>- Common methods include visible watermarks, invisible watermarks, and digital signatures.</a:t>
            </a:r>
            <a:br/>
            <a:r>
              <a:t>- Visible watermarks are overlaid on the text and are easily visible, while invisible watermarks are hidden within the text and require specialized software to detect.</a:t>
            </a:r>
            <a:br/>
            <a:r>
              <a:t>- Digital signatures use cryptographic techniques to authenticate the origin of the content.</a:t>
            </a:r>
            <a:br/>
            <a:r>
              <a:t>- LLM-content detection involves using various methods and techniques to identify and classify language generated by large language models.</a:t>
            </a:r>
            <a:br/>
            <a:r>
              <a:t>- Common approaches include pattern matching, anomaly detection, and machine learning algorithms.</a:t>
            </a:r>
            <a:br/>
            <a:r>
              <a:t>- Pattern matching involves comparing the generated text with known patterns or templates to identify similarities or discrepancies.</a:t>
            </a:r>
            <a:br/>
            <a:r>
              <a:t>- Anomaly detection focuses on detecting deviations from expected language patterns, such as unusual word choices or syntactic structures.</a:t>
            </a:r>
            <a:br/>
            <a:r>
              <a:t>- Machine learning algorithms, such as deep learning models, can be trained on labeled data to automatically detect LLM-generated content based on features extracted from the text.</a:t>
            </a:r>
            <a:br/>
            <a:br/>
            <a:r>
              <a:t>Sources: [5], [6]</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