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
            </a:r>
          </a:p>
          <a:p/>
          <a:p>
            <a:r>
              <a:t>Title: "Advanced Techniques in LLM-Content Detection and Evasion</a:t>
            </a:r>
          </a:p>
        </p:txBody>
      </p:sp>
      <p:sp>
        <p:nvSpPr>
          <p:cNvPr id="3" name="Content Placeholder 2"/>
          <p:cNvSpPr>
            <a:spLocks noGrp="1"/>
          </p:cNvSpPr>
          <p:nvPr>
            <p:ph idx="1"/>
          </p:nvPr>
        </p:nvSpPr>
        <p:spPr/>
        <p:txBody>
          <a:bodyPr/>
          <a:lstStyle/>
          <a:p>
            <a:pPr>
              <a:defRPr sz="2400"/>
            </a:pP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Identification</a:t>
            </a:r>
          </a:p>
        </p:txBody>
      </p:sp>
      <p:sp>
        <p:nvSpPr>
          <p:cNvPr id="3" name="Content Placeholder 2"/>
          <p:cNvSpPr>
            <a:spLocks noGrp="1"/>
          </p:cNvSpPr>
          <p:nvPr>
            <p:ph idx="1"/>
          </p:nvPr>
        </p:nvSpPr>
        <p:spPr/>
        <p:txBody>
          <a:bodyPr/>
          <a:lstStyle/>
          <a:p>
            <a:pPr>
              <a:defRPr sz="1200"/>
            </a:pPr>
            <a:r>
              <a:t>- LLM-Content detection techniques involve using advanced machine learning algorithms to identify and flag potentially generated content.</a:t>
            </a:r>
            <a:br/>
            <a:r>
              <a:t>- These techniques often rely on training models with labeled datasets to distinguish between genuine and AI-generated text.</a:t>
            </a:r>
            <a:br/>
            <a:r>
              <a:t>- Common approaches include using transformer models like GPT-3 for detection, analyzing linguistic patterns, and examining coherence and context in the text.</a:t>
            </a:r>
            <a:br/>
            <a:r>
              <a:t>- Researchers are continuously exploring new methods to improve the accuracy and efficiency of LLM-Content detection techniques.</a:t>
            </a:r>
            <a:br/>
            <a:br/>
            <a:r>
              <a:t>Sources: [3]</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Identification: Exploring Machine Learning Algorithms and Strategies</a:t>
            </a:r>
          </a:p>
        </p:txBody>
      </p:sp>
      <p:sp>
        <p:nvSpPr>
          <p:cNvPr id="3" name="Content Placeholder 2"/>
          <p:cNvSpPr>
            <a:spLocks noGrp="1"/>
          </p:cNvSpPr>
          <p:nvPr>
            <p:ph idx="1"/>
          </p:nvPr>
        </p:nvSpPr>
        <p:spPr/>
        <p:txBody>
          <a:bodyPr/>
          <a:lstStyle/>
          <a:p>
            <a:pPr>
              <a:defRPr sz="1200"/>
            </a:pPr>
            <a:r>
              <a:t>- LLM-Content detection techniques involve advanced machine learning algorithms</a:t>
            </a:r>
            <a:br/>
            <a:r>
              <a:t>- Models are trained with labeled datasets to distinguish between genuine and AI-generated text</a:t>
            </a:r>
            <a:br/>
            <a:r>
              <a:t>- Common approaches include using transformer models like GPT-3 for detection</a:t>
            </a:r>
            <a:br/>
            <a:r>
              <a:t>- Analysis of linguistic patterns, coherence, and context in the text is crucial</a:t>
            </a:r>
            <a:br/>
            <a:r>
              <a:t>- Researchers are constantly developing new methods to enhance accuracy and efficiency in LLM-Content detection techniques</a:t>
            </a:r>
            <a:br/>
            <a:br/>
            <a:r>
              <a:t>Sources: [3]</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Machine Learning Techniques for LLM-Content Detection: Enhancing Accuracy and Efficiency</a:t>
            </a:r>
          </a:p>
        </p:txBody>
      </p:sp>
      <p:sp>
        <p:nvSpPr>
          <p:cNvPr id="3" name="Content Placeholder 2"/>
          <p:cNvSpPr>
            <a:spLocks noGrp="1"/>
          </p:cNvSpPr>
          <p:nvPr>
            <p:ph idx="1"/>
          </p:nvPr>
        </p:nvSpPr>
        <p:spPr/>
        <p:txBody>
          <a:bodyPr/>
          <a:lstStyle/>
          <a:p>
            <a:pPr>
              <a:defRPr sz="1200"/>
            </a:pPr>
            <a:r>
              <a:t>- Using advanced machine learning algorithms for LLM-Content detection</a:t>
            </a:r>
            <a:br/>
            <a:r>
              <a:t>- Training models with labeled datasets to distinguish between genuine and AI-generated text</a:t>
            </a:r>
            <a:br/>
            <a:r>
              <a:t>- Common approaches such as using transformer models like GPT-3 for detection</a:t>
            </a:r>
            <a:br/>
            <a:r>
              <a:t>- Analyzing linguistic patterns, coherence, and context in the text</a:t>
            </a:r>
            <a:br/>
            <a:r>
              <a:t>- Continuous exploration of new methods to improve accuracy and efficiency of LLM-Content detection techniques</a:t>
            </a:r>
            <a:br/>
            <a:br/>
            <a:r>
              <a:t>Sources: [3]</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and Identification: Leveraging Machine Learning Algorithms and Strategies</a:t>
            </a:r>
          </a:p>
        </p:txBody>
      </p:sp>
      <p:sp>
        <p:nvSpPr>
          <p:cNvPr id="3" name="Content Placeholder 2"/>
          <p:cNvSpPr>
            <a:spLocks noGrp="1"/>
          </p:cNvSpPr>
          <p:nvPr>
            <p:ph idx="1"/>
          </p:nvPr>
        </p:nvSpPr>
        <p:spPr/>
        <p:txBody>
          <a:bodyPr/>
          <a:lstStyle/>
          <a:p>
            <a:pPr>
              <a:defRPr sz="1200"/>
            </a:pPr>
            <a:r>
              <a:t>- Utilization of advanced machine learning algorithms for LLM-Content detection</a:t>
            </a:r>
            <a:br/>
            <a:r>
              <a:t>- Training models with labeled datasets to differentiate between genuine and AI-generated text</a:t>
            </a:r>
            <a:br/>
            <a:r>
              <a:t>- Common approaches such as using transformer models like GPT-3 for detection</a:t>
            </a:r>
            <a:br/>
            <a:r>
              <a:t>- Analyzing linguistic patterns, coherence, and context in the text</a:t>
            </a:r>
            <a:br/>
            <a:r>
              <a:t>- Continuous research to enhance the accuracy and efficiency of LLM-Content detection techniques</a:t>
            </a:r>
            <a:br/>
            <a:br/>
            <a:r>
              <a:t>Sources: [3]</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Machine Learning Techniques for LLM-Content Detection: Enhancing Accuracy and Efficiency through Transformer Models and Linguistic Analysis</a:t>
            </a:r>
          </a:p>
        </p:txBody>
      </p:sp>
      <p:sp>
        <p:nvSpPr>
          <p:cNvPr id="3" name="Content Placeholder 2"/>
          <p:cNvSpPr>
            <a:spLocks noGrp="1"/>
          </p:cNvSpPr>
          <p:nvPr>
            <p:ph idx="1"/>
          </p:nvPr>
        </p:nvSpPr>
        <p:spPr/>
        <p:txBody>
          <a:bodyPr/>
          <a:lstStyle/>
          <a:p>
            <a:pPr>
              <a:defRPr sz="1200"/>
            </a:pPr>
            <a:r>
              <a:t>- Advanced machine learning techniques for LLM-Content detection involve utilizing transformer models like GPT-3 to enhance accuracy and efficiency.</a:t>
            </a:r>
            <a:br/>
            <a:r>
              <a:t>- Linguistic analysis plays a crucial role in detecting AI-generated content by analyzing patterns, coherence, and context in the text.</a:t>
            </a:r>
            <a:br/>
            <a:r>
              <a:t>- Continuous research is being conducted to develop new methods that improve the accuracy and effectiveness of LLM-Content detection techniques.</a:t>
            </a:r>
            <a:br/>
            <a:br/>
            <a:r>
              <a:t>Sources: [3]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Leveraging Machine Learning Algorithms and Strategies with Transformer Models and Linguistic Analysis</a:t>
            </a:r>
          </a:p>
        </p:txBody>
      </p:sp>
      <p:sp>
        <p:nvSpPr>
          <p:cNvPr id="3" name="Content Placeholder 2"/>
          <p:cNvSpPr>
            <a:spLocks noGrp="1"/>
          </p:cNvSpPr>
          <p:nvPr>
            <p:ph idx="1"/>
          </p:nvPr>
        </p:nvSpPr>
        <p:spPr/>
        <p:txBody>
          <a:bodyPr/>
          <a:lstStyle/>
          <a:p>
            <a:pPr>
              <a:defRPr sz="1200"/>
            </a:pPr>
            <a:r>
              <a:t>- Leveraging Machine Learning Algorithms for LLM-Content Detection</a:t>
            </a:r>
            <a:br/>
            <a:r>
              <a:t>- Using Transformer Models like GPT-3 for Detection</a:t>
            </a:r>
            <a:br/>
            <a:r>
              <a:t>- Analyzing Linguistic Patterns in Text</a:t>
            </a:r>
            <a:br/>
            <a:r>
              <a:t>- Examining Coherence and Context in Generated Content</a:t>
            </a:r>
            <a:br/>
            <a:r>
              <a:t>- Continuous Exploration of New Methods for Improved Accuracy and Efficiency</a:t>
            </a:r>
            <a:br/>
            <a:br/>
            <a:r>
              <a:t>Sources: [3]</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LLM-Content Detection with Advanced Machine Learning Algorithms and Strategies: Exploring Transformer Models and Linguistic Analysis</a:t>
            </a:r>
          </a:p>
        </p:txBody>
      </p:sp>
      <p:sp>
        <p:nvSpPr>
          <p:cNvPr id="3" name="Content Placeholder 2"/>
          <p:cNvSpPr>
            <a:spLocks noGrp="1"/>
          </p:cNvSpPr>
          <p:nvPr>
            <p:ph idx="1"/>
          </p:nvPr>
        </p:nvSpPr>
        <p:spPr/>
        <p:txBody>
          <a:bodyPr/>
          <a:lstStyle/>
          <a:p>
            <a:pPr>
              <a:defRPr sz="1200"/>
            </a:pPr>
            <a:r>
              <a:t>- LLM-Content detection techniques involve using advanced machine learning algorithms to identify and flag potentially generated content.</a:t>
            </a:r>
            <a:br/>
            <a:r>
              <a:t>- These techniques often rely on training models with labeled datasets to distinguish between genuine and AI-generated text.</a:t>
            </a:r>
            <a:br/>
            <a:r>
              <a:t>- Common approaches include using transformer models like GPT-3 for detection, analyzing linguistic patterns, and examining coherence and context in the text.</a:t>
            </a:r>
            <a:br/>
            <a:r>
              <a:t>- Researchers are continuously exploring new methods to improve the accuracy and efficiency of LLM-Content detection techniques.</a:t>
            </a:r>
            <a:br/>
            <a:br/>
            <a:r>
              <a:t>Sources: [3]</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Overcoming Challenges and Enhancing Accuracy</a:t>
            </a:r>
          </a:p>
        </p:txBody>
      </p:sp>
      <p:sp>
        <p:nvSpPr>
          <p:cNvPr id="3" name="Content Placeholder 2"/>
          <p:cNvSpPr>
            <a:spLocks noGrp="1"/>
          </p:cNvSpPr>
          <p:nvPr>
            <p:ph idx="1"/>
          </p:nvPr>
        </p:nvSpPr>
        <p:spPr/>
        <p:txBody>
          <a:bodyPr/>
          <a:lstStyle/>
          <a:p>
            <a:pPr>
              <a:defRPr sz="1200"/>
            </a:pPr>
            <a:r>
              <a:t>- LLM-Content detection techniques utilize advanced machine learning algorithms to identify and flag potentially generated content.</a:t>
            </a:r>
            <a:br/>
            <a:r>
              <a:t>- These techniques often involve training models with labeled datasets to differentiate between genuine and AI-generated text.</a:t>
            </a:r>
            <a:br/>
            <a:r>
              <a:t>- Common approaches include the use of transformer models like GPT-3 for detection, analyzing linguistic patterns, and examining coherence and context in the text.</a:t>
            </a:r>
            <a:br/>
            <a:r>
              <a:t>- Researchers are continuously exploring new methods to enhance the accuracy and efficiency of LLM-Content detection techniques.</a:t>
            </a:r>
            <a:br/>
            <a:br/>
            <a:r>
              <a:t>Sources: [3]</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LLM-Content Detection: Improving Accuracy and Efficiency through Transformer Models and Linguistic Analysis</a:t>
            </a:r>
          </a:p>
        </p:txBody>
      </p:sp>
      <p:sp>
        <p:nvSpPr>
          <p:cNvPr id="3" name="Content Placeholder 2"/>
          <p:cNvSpPr>
            <a:spLocks noGrp="1"/>
          </p:cNvSpPr>
          <p:nvPr>
            <p:ph idx="1"/>
          </p:nvPr>
        </p:nvSpPr>
        <p:spPr/>
        <p:txBody>
          <a:bodyPr/>
          <a:lstStyle/>
          <a:p>
            <a:pPr>
              <a:defRPr sz="2400"/>
            </a:pPr>
            <a:r>
              <a:t>- Using transformer models like GPT-3 for LLM-Content detection</a:t>
            </a:r>
            <a:br/>
            <a:r>
              <a:t>- Analyzing linguistic patterns in text for detection purposes</a:t>
            </a:r>
            <a:br/>
            <a:r>
              <a:t>- Examining coherence and context in text to identify AI-generated content</a:t>
            </a:r>
            <a:br/>
            <a:r>
              <a:t>- Continuous research to improve accuracy and efficiency of detection techniques</a:t>
            </a:r>
            <a:br/>
            <a:br/>
            <a:r>
              <a:t>Sources: [3]</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for Evading LLM Detectors: Advanced Evasion Techniques and Approaches</a:t>
            </a:r>
          </a:p>
        </p:txBody>
      </p:sp>
      <p:sp>
        <p:nvSpPr>
          <p:cNvPr id="3" name="Content Placeholder 2"/>
          <p:cNvSpPr>
            <a:spLocks noGrp="1"/>
          </p:cNvSpPr>
          <p:nvPr>
            <p:ph idx="1"/>
          </p:nvPr>
        </p:nvSpPr>
        <p:spPr/>
        <p:txBody>
          <a:bodyPr/>
          <a:lstStyle/>
          <a:p>
            <a:pPr>
              <a:defRPr sz="1200"/>
            </a:pPr>
            <a:r>
              <a:t>- One effective strategy for evading LLM detectors is to use paraphrasing techniques to modify the content in a way that makes it harder for the detector to identify.</a:t>
            </a:r>
            <a:br/>
            <a:br/>
            <a:r>
              <a:t>- Another approach is to add noise or random characters to the text, which can confuse the detector and make it harder to detect the original content.</a:t>
            </a:r>
            <a:br/>
            <a:br/>
            <a:r>
              <a:t>- Additionally, using synonyms and changing the sentence structure can also help evade detection by LLM models.</a:t>
            </a:r>
            <a:br/>
            <a:br/>
            <a:r>
              <a:t>Sources: [4]</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Popular Benchmarking Datasets for LLM Content Generation</a:t>
            </a:r>
          </a:p>
        </p:txBody>
      </p:sp>
      <p:sp>
        <p:nvSpPr>
          <p:cNvPr id="3" name="Content Placeholder 2"/>
          <p:cNvSpPr>
            <a:spLocks noGrp="1"/>
          </p:cNvSpPr>
          <p:nvPr>
            <p:ph idx="1"/>
          </p:nvPr>
        </p:nvSpPr>
        <p:spPr/>
        <p:txBody>
          <a:bodyPr/>
          <a:lstStyle/>
          <a:p>
            <a:pPr>
              <a:defRPr sz="1200"/>
            </a:pPr>
            <a:r>
              <a:t>Popular Benchmarking Datasets for LLM Content Generation</a:t>
            </a:r>
            <a:br/>
            <a:br/>
            <a:r>
              <a:t>- WikiText-103 dataset</a:t>
            </a:r>
            <a:br/>
            <a:r>
              <a:t>- BookCorpus dataset</a:t>
            </a:r>
            <a:br/>
            <a:r>
              <a:t>- Gutenberg dataset</a:t>
            </a:r>
            <a:br/>
            <a:br/>
            <a:r>
              <a:t>These datasets are commonly used by researchers to train and evaluate language models for generating text.</a:t>
            </a:r>
            <a:br/>
            <a:br/>
            <a:r>
              <a:t>Sources: [0]</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Effective Techniques for Evading LLM Detectors: Enhancing Evasion Strategies and Approaches</a:t>
            </a:r>
          </a:p>
        </p:txBody>
      </p:sp>
      <p:sp>
        <p:nvSpPr>
          <p:cNvPr id="3" name="Content Placeholder 2"/>
          <p:cNvSpPr>
            <a:spLocks noGrp="1"/>
          </p:cNvSpPr>
          <p:nvPr>
            <p:ph idx="1"/>
          </p:nvPr>
        </p:nvSpPr>
        <p:spPr/>
        <p:txBody>
          <a:bodyPr/>
          <a:lstStyle/>
          <a:p>
            <a:pPr>
              <a:defRPr sz="1200"/>
            </a:pPr>
            <a:r>
              <a:t>- One effective strategy for evading LLM detectors is to use paraphrasing techniques to modify the content in a way that makes it harder for the detector to identify.</a:t>
            </a:r>
            <a:br/>
            <a:br/>
            <a:r>
              <a:t>- Another approach is to add noise or random characters to the text, which can confuse the detector and make it harder to detect the original content.</a:t>
            </a:r>
            <a:br/>
            <a:br/>
            <a:r>
              <a:t>- Additionally, using synonyms and changing the sentence structure can also help evade detection by LLM models.</a:t>
            </a:r>
            <a:br/>
            <a:br/>
            <a:r>
              <a:t>Sources: [4]</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Evasion Strategies and Approaches for Evading LLM Detectors</a:t>
            </a:r>
          </a:p>
        </p:txBody>
      </p:sp>
      <p:sp>
        <p:nvSpPr>
          <p:cNvPr id="3" name="Content Placeholder 2"/>
          <p:cNvSpPr>
            <a:spLocks noGrp="1"/>
          </p:cNvSpPr>
          <p:nvPr>
            <p:ph idx="1"/>
          </p:nvPr>
        </p:nvSpPr>
        <p:spPr/>
        <p:txBody>
          <a:bodyPr/>
          <a:lstStyle/>
          <a:p>
            <a:pPr>
              <a:defRPr sz="1200"/>
            </a:pPr>
            <a:r>
              <a:t>Body of Slide 20:</a:t>
            </a:r>
            <a:br/>
            <a:br/>
            <a:r>
              <a:t>Enhancing Evasion Strategies and Approaches for Evading LLM Detectors</a:t>
            </a:r>
            <a:br/>
            <a:br/>
            <a:r>
              <a:t>- Paraphrasing techniques can be effectively used to modify content and make it more challenging for LLM detectors to identify the original text.</a:t>
            </a:r>
            <a:br/>
            <a:r>
              <a:t>- Adding noise or random characters to the text can confuse LLM detectors, making it harder for them to detect the true content.</a:t>
            </a:r>
            <a:br/>
            <a:r>
              <a:t>- Utilizing synonyms and altering the sentence structure are additional methods that can help evade detection by LLM models.</a:t>
            </a:r>
            <a:br/>
            <a:br/>
            <a:r>
              <a:t>Sources: [4]</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Evasion Strategies and Approaches for Evading LLM Detectors</a:t>
            </a:r>
          </a:p>
        </p:txBody>
      </p:sp>
      <p:sp>
        <p:nvSpPr>
          <p:cNvPr id="3" name="Content Placeholder 2"/>
          <p:cNvSpPr>
            <a:spLocks noGrp="1"/>
          </p:cNvSpPr>
          <p:nvPr>
            <p:ph idx="1"/>
          </p:nvPr>
        </p:nvSpPr>
        <p:spPr/>
        <p:txBody>
          <a:bodyPr/>
          <a:lstStyle/>
          <a:p>
            <a:pPr>
              <a:defRPr sz="1200"/>
            </a:pPr>
            <a:r>
              <a:t>- One effective strategy for evading LLM detectors is to use paraphrasing techniques to modify the content in a way that makes it harder for the detector to identify.</a:t>
            </a:r>
            <a:br/>
            <a:br/>
            <a:r>
              <a:t>- Another approach is to add noise or random characters to the text, which can confuse the detector and make it harder to detect the original content.</a:t>
            </a:r>
            <a:br/>
            <a:br/>
            <a:r>
              <a:t>- Additionally, using synonyms and changing the sentence structure can also help evade detection by LLM models.</a:t>
            </a:r>
            <a:br/>
            <a:br/>
            <a:r>
              <a:t>Sources: [4]</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Evasion Techniques and Approaches for Evading LLM Detectors</a:t>
            </a:r>
          </a:p>
        </p:txBody>
      </p:sp>
      <p:sp>
        <p:nvSpPr>
          <p:cNvPr id="3" name="Content Placeholder 2"/>
          <p:cNvSpPr>
            <a:spLocks noGrp="1"/>
          </p:cNvSpPr>
          <p:nvPr>
            <p:ph idx="1"/>
          </p:nvPr>
        </p:nvSpPr>
        <p:spPr/>
        <p:txBody>
          <a:bodyPr/>
          <a:lstStyle/>
          <a:p>
            <a:pPr>
              <a:defRPr sz="1200"/>
            </a:pPr>
            <a:r>
              <a:t>- One effective strategy for evading LLM detectors is to use paraphrasing techniques to modify the content in a way that makes it harder for the detector to identify.</a:t>
            </a:r>
            <a:br/>
            <a:br/>
            <a:r>
              <a:t>- Another approach is to add noise or random characters to the text, which can confuse the detector and make it harder to detect the original content.</a:t>
            </a:r>
            <a:br/>
            <a:br/>
            <a:r>
              <a:t>- Additionally, using synonyms and changing the sentence structure can also help evade detection by LLM models.</a:t>
            </a:r>
            <a:br/>
            <a:br/>
            <a:r>
              <a:t>Sources: [4]</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Methods for Watermarking LLM Content: Techniques and Approaches</a:t>
            </a:r>
          </a:p>
        </p:txBody>
      </p:sp>
      <p:sp>
        <p:nvSpPr>
          <p:cNvPr id="3" name="Content Placeholder 2"/>
          <p:cNvSpPr>
            <a:spLocks noGrp="1"/>
          </p:cNvSpPr>
          <p:nvPr>
            <p:ph idx="1"/>
          </p:nvPr>
        </p:nvSpPr>
        <p:spPr/>
        <p:txBody>
          <a:bodyPr/>
          <a:lstStyle/>
          <a:p>
            <a:pPr>
              <a:defRPr sz="1200"/>
            </a:pPr>
            <a:r>
              <a:t>- Advanced methods for watermarking LLM content involve embedding imperceptible identifiers into the content to protect intellectual property and track unauthorized use.</a:t>
            </a:r>
            <a:br/>
            <a:r>
              <a:t>- Techniques include digital watermarking, which can be visible or invisible, and robust watermarking, which ensures the watermark remains intact even after various transformations.</a:t>
            </a:r>
            <a:br/>
            <a:r>
              <a:t>- Steganography can be used to hide information within the LLM content without altering its appearance.</a:t>
            </a:r>
            <a:br/>
            <a:br/>
            <a:r>
              <a:t>Sources: [5]</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Methods for Watermarking LLM Content: Exploring Advanced Techniques and Approaches</a:t>
            </a:r>
          </a:p>
        </p:txBody>
      </p:sp>
      <p:sp>
        <p:nvSpPr>
          <p:cNvPr id="3" name="Content Placeholder 2"/>
          <p:cNvSpPr>
            <a:spLocks noGrp="1"/>
          </p:cNvSpPr>
          <p:nvPr>
            <p:ph idx="1"/>
          </p:nvPr>
        </p:nvSpPr>
        <p:spPr/>
        <p:txBody>
          <a:bodyPr/>
          <a:lstStyle/>
          <a:p>
            <a:pPr>
              <a:defRPr sz="1200"/>
            </a:pPr>
            <a:r>
              <a:t>- Visible watermarks: These are digital marks or logos that are overlaid on the LLM content and are easily visible to the viewer. They are commonly used for branding and ownership identification.</a:t>
            </a:r>
            <a:br/>
            <a:br/>
            <a:r>
              <a:t>- Invisible watermarks: These are imperceptible marks embedded within the LLM content that can only be detected using specialized software or tools. They are often used for copyright protection and content tracking purposes.</a:t>
            </a:r>
            <a:br/>
            <a:br/>
            <a:r>
              <a:t>- Robust watermarking methods: These techniques are designed to withstand various attacks such as compression, cropping, and noise addition. They ensure the watermark remains intact and retrievable even after the content has been altered or manipulated.</a:t>
            </a:r>
            <a:br/>
            <a:br/>
            <a:r>
              <a:t>Sources: [6]</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Methods for Watermarking LLM Content: Techniques and Approaches</a:t>
            </a:r>
          </a:p>
        </p:txBody>
      </p:sp>
      <p:sp>
        <p:nvSpPr>
          <p:cNvPr id="3" name="Content Placeholder 2"/>
          <p:cNvSpPr>
            <a:spLocks noGrp="1"/>
          </p:cNvSpPr>
          <p:nvPr>
            <p:ph idx="1"/>
          </p:nvPr>
        </p:nvSpPr>
        <p:spPr/>
        <p:txBody>
          <a:bodyPr/>
          <a:lstStyle/>
          <a:p>
            <a:pPr>
              <a:defRPr sz="2400"/>
            </a:pPr>
            <a:r>
              <a:t>- Spatial domain watermarking: Directly modifies pixel values</a:t>
            </a:r>
            <a:br/>
            <a:r>
              <a:t>- Frequency domain watermarking: Alters frequency representation of content</a:t>
            </a:r>
            <a:br/>
            <a:r>
              <a:t>- Spread spectrum watermarking: Spreads watermark signal across entire content for robustness</a:t>
            </a:r>
            <a:br/>
            <a:br/>
            <a:r>
              <a:t>Sources: [7]</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Watermarking LLM Content: Exploring Digital Watermarking and Steganography</a:t>
            </a:r>
          </a:p>
        </p:txBody>
      </p:sp>
      <p:sp>
        <p:nvSpPr>
          <p:cNvPr id="3" name="Content Placeholder 2"/>
          <p:cNvSpPr>
            <a:spLocks noGrp="1"/>
          </p:cNvSpPr>
          <p:nvPr>
            <p:ph idx="1"/>
          </p:nvPr>
        </p:nvSpPr>
        <p:spPr/>
        <p:txBody>
          <a:bodyPr/>
          <a:lstStyle/>
          <a:p>
            <a:pPr>
              <a:defRPr sz="1200"/>
            </a:pPr>
            <a:r>
              <a:t>- Visible watermarks are overlayed on top of the LLM content and are easily visible to the viewer. They are often used for branding or copyright protection purposes.</a:t>
            </a:r>
            <a:br/>
            <a:br/>
            <a:r>
              <a:t>- Invisible watermarks are embedded within the LLM content without altering its visual appearance. They are commonly used for tracking the origin of the content or proving ownership.</a:t>
            </a:r>
            <a:br/>
            <a:br/>
            <a:r>
              <a:t>- Robust watermarking methods are designed to withstand various attacks such as compression, cropping, or noise addition. They ensure the watermark remains intact and retrievable even after potential modifications to the content. </a:t>
            </a:r>
            <a:br/>
            <a:br/>
            <a:r>
              <a:t>(Source: Researchgate.net - "A Survey of Digital Watermarking Techniques for Multimedia Protection")</a:t>
            </a:r>
            <a:br/>
            <a:br/>
            <a:r>
              <a:t>Sources: [6]</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Advanced Techniques for Watermarking LLM Content: Exploring Digital Watermarking and Steganography</a:t>
            </a:r>
          </a:p>
        </p:txBody>
      </p:sp>
      <p:sp>
        <p:nvSpPr>
          <p:cNvPr id="3" name="Content Placeholder 2"/>
          <p:cNvSpPr>
            <a:spLocks noGrp="1"/>
          </p:cNvSpPr>
          <p:nvPr>
            <p:ph idx="1"/>
          </p:nvPr>
        </p:nvSpPr>
        <p:spPr/>
        <p:txBody>
          <a:bodyPr/>
          <a:lstStyle/>
          <a:p>
            <a:pPr>
              <a:defRPr sz="1200"/>
            </a:pPr>
            <a:r>
              <a:t>- Techniques for watermarking LLM content include visible watermarks, invisible watermarks, and robust watermarking methods that can withstand various attacks.</a:t>
            </a:r>
            <a:br/>
            <a:r>
              <a:t>- Visible watermarks are overlaid on the content and are easily visible to the naked eye, serving as a deterrent to unauthorized use.</a:t>
            </a:r>
            <a:br/>
            <a:r>
              <a:t>- Invisible watermarks, on the other hand, are embedded within the content itself and are not readily apparent, allowing for more discreet tracking and protection of intellectual property.</a:t>
            </a:r>
            <a:br/>
            <a:r>
              <a:t>- Robust watermarking methods are designed to withstand common attacks such as cropping, resizing, or compression, ensuring the watermark remains intact and traceable even after modifications to the content.</a:t>
            </a:r>
            <a:br/>
            <a:br/>
            <a:r>
              <a:t>Sources: [6]</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Data Cleaning and Preprocessing Techniques for LLM Content Generation: Optimizing Model Training and Performance</a:t>
            </a:r>
          </a:p>
        </p:txBody>
      </p:sp>
      <p:sp>
        <p:nvSpPr>
          <p:cNvPr id="3" name="Content Placeholder 2"/>
          <p:cNvSpPr>
            <a:spLocks noGrp="1"/>
          </p:cNvSpPr>
          <p:nvPr>
            <p:ph idx="1"/>
          </p:nvPr>
        </p:nvSpPr>
        <p:spPr/>
        <p:txBody>
          <a:bodyPr/>
          <a:lstStyle/>
          <a:p>
            <a:pPr>
              <a:defRPr sz="1200"/>
            </a:pPr>
            <a:r>
              <a:t>- Data cleaning and preprocessing are crucial steps in optimizing the training and performance of LLM models.</a:t>
            </a:r>
            <a:br/>
            <a:r>
              <a:t>- Ethical considerations in LLM content generation include issues of bias, misinformation, and privacy.</a:t>
            </a:r>
            <a:br/>
            <a:r>
              <a:t>- Researchers and developers must be mindful of the data used to train LLM models to prevent biased or harmful content generation.</a:t>
            </a:r>
            <a:br/>
            <a:r>
              <a:t>- There is a growing concern about the potential misuse of LLMs to spread misinformation or create deepfakes.</a:t>
            </a:r>
            <a:br/>
            <a:r>
              <a:t>- Privacy is a key ethical consideration, as LLMs can generate highly personalized content that may infringe on individuals' privacy rights.</a:t>
            </a:r>
            <a:br/>
            <a:br/>
            <a:r>
              <a:t>Sources: [1]</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Popular Benchmarking Datasets for LLM Content Generation</a:t>
            </a:r>
          </a:p>
        </p:txBody>
      </p:sp>
      <p:sp>
        <p:nvSpPr>
          <p:cNvPr id="3" name="Content Placeholder 2"/>
          <p:cNvSpPr>
            <a:spLocks noGrp="1"/>
          </p:cNvSpPr>
          <p:nvPr>
            <p:ph idx="1"/>
          </p:nvPr>
        </p:nvSpPr>
        <p:spPr/>
        <p:txBody>
          <a:bodyPr/>
          <a:lstStyle/>
          <a:p>
            <a:pPr>
              <a:defRPr sz="1200"/>
            </a:pPr>
            <a:r>
              <a:t>Popular Benchmarking Datasets for LLM Content Generation:</a:t>
            </a:r>
            <a:br/>
            <a:br/>
            <a:r>
              <a:t>1. COCO (Common Objects in Context): A widely used benchmarking dataset for image captioning tasks, consisting of images and corresponding textual descriptions.</a:t>
            </a:r>
            <a:br/>
            <a:br/>
            <a:r>
              <a:t>2. MSCOCO (Microsoft Common Objects in Context): Another popular dataset for image captioning and visual question answering tasks, containing a larger and more diverse set of images and annotations.</a:t>
            </a:r>
            <a:br/>
            <a:br/>
            <a:r>
              <a:t>3. ImageNet: A large-scale dataset for image classification tasks, with millions of labeled images across thousands of categories.</a:t>
            </a:r>
            <a:br/>
            <a:br/>
            <a:r>
              <a:t>4. OpenAI's CLIP: A dataset designed for multimodal learning, where images and text are paired together to train models for various tasks such as zero-shot learning and image classification.</a:t>
            </a:r>
            <a:br/>
            <a:br/>
            <a:r>
              <a:t>5. Conceptual Captions: A dataset with over 3 million image-text pairs, suitable for training models for tasks like image captioning and visual question answering.</a:t>
            </a:r>
            <a:br/>
            <a:br/>
            <a:r>
              <a:t>6. BookCorpus: A dataset containing a large collection of books for training language models on textual data.</a:t>
            </a:r>
            <a:br/>
            <a:br/>
            <a:r>
              <a:t>7. WikiText: A dataset extracted from Wikipedia articles, commonly used for training language models on a diverse range of text.</a:t>
            </a:r>
            <a:br/>
            <a:br/>
            <a:r>
              <a:t>(Source: Various research papers and official dataset websites)</a:t>
            </a:r>
            <a:br/>
            <a:br/>
            <a:r>
              <a:t>Sources: [1]</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Data Augmentation Techniques for LLM Content Generation: Optimizing Model Training and Performance</a:t>
            </a:r>
          </a:p>
        </p:txBody>
      </p:sp>
      <p:sp>
        <p:nvSpPr>
          <p:cNvPr id="3" name="Content Placeholder 2"/>
          <p:cNvSpPr>
            <a:spLocks noGrp="1"/>
          </p:cNvSpPr>
          <p:nvPr>
            <p:ph idx="1"/>
          </p:nvPr>
        </p:nvSpPr>
        <p:spPr/>
        <p:txBody>
          <a:bodyPr/>
          <a:lstStyle/>
          <a:p>
            <a:pPr>
              <a:defRPr sz="1200"/>
            </a:pPr>
            <a:r>
              <a:t>- Popular benchmarking datasets for LLM content generation:</a:t>
            </a:r>
            <a:br/>
            <a:r>
              <a:t>  - WikiText-103 dataset</a:t>
            </a:r>
            <a:br/>
            <a:r>
              <a:t>  - BookCorpus dataset</a:t>
            </a:r>
            <a:br/>
            <a:r>
              <a:t>  - Gutenberg dataset</a:t>
            </a:r>
            <a:br/>
            <a:br/>
            <a:r>
              <a:t>These datasets are widely utilized by researchers to train and assess language models for text generation purposes.</a:t>
            </a:r>
            <a:br/>
            <a:br/>
            <a:r>
              <a:t>Sources: [0]</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Data Cleaning and Preprocessing Techniques for LLM Content Generation: Improving Model Training and Performance</a:t>
            </a:r>
          </a:p>
        </p:txBody>
      </p:sp>
      <p:sp>
        <p:nvSpPr>
          <p:cNvPr id="3" name="Content Placeholder 2"/>
          <p:cNvSpPr>
            <a:spLocks noGrp="1"/>
          </p:cNvSpPr>
          <p:nvPr>
            <p:ph idx="1"/>
          </p:nvPr>
        </p:nvSpPr>
        <p:spPr/>
        <p:txBody>
          <a:bodyPr/>
          <a:lstStyle/>
          <a:p>
            <a:pPr>
              <a:defRPr sz="1200"/>
            </a:pPr>
            <a:r>
              <a:t>- Data preprocessing techniques play a crucial role in optimizing the generation of LLM content.</a:t>
            </a:r>
            <a:br/>
            <a:r>
              <a:t>- Cleaning and preprocessing data before training LLM models can significantly improve model training and performance.</a:t>
            </a:r>
            <a:br/>
            <a:r>
              <a:t>- Ethical considerations in LLM content generation include issues such as bias, misinformation, and privacy.</a:t>
            </a:r>
            <a:br/>
            <a:r>
              <a:t>- Researchers and developers must be mindful of the data used to train LLM models to avoid biased or harmful content generation.</a:t>
            </a:r>
            <a:br/>
            <a:r>
              <a:t>- Concerns about the misuse of LLMs for spreading misinformation or creating deepfakes highlight the importance of ethical considerations in LLM content generation.</a:t>
            </a:r>
            <a:br/>
            <a:r>
              <a:t>- Privacy is a key ethical consideration, as LLMs have the potential to generate personalized content that may infringe on individuals' privacy rights.</a:t>
            </a:r>
            <a:br/>
            <a:br/>
            <a:r>
              <a:t>Sources: [1]</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Large Language Models (LLMs) Performance through Fine-Tuning Strategies: Evaluation Metrics and Techniques</a:t>
            </a:r>
          </a:p>
        </p:txBody>
      </p:sp>
      <p:sp>
        <p:nvSpPr>
          <p:cNvPr id="3" name="Content Placeholder 2"/>
          <p:cNvSpPr>
            <a:spLocks noGrp="1"/>
          </p:cNvSpPr>
          <p:nvPr>
            <p:ph idx="1"/>
          </p:nvPr>
        </p:nvSpPr>
        <p:spPr/>
        <p:txBody>
          <a:bodyPr/>
          <a:lstStyle/>
          <a:p>
            <a:pPr>
              <a:defRPr sz="1200"/>
            </a:pPr>
            <a:r>
              <a:t>- Fine-tuning strategies involve adjusting pre-trained LLMs on specific downstream tasks to enhance accuracy and efficiency.</a:t>
            </a:r>
            <a:br/>
            <a:r>
              <a:t>- The process includes training the model on a smaller dataset related to the target task to allow adaptation and specialization.</a:t>
            </a:r>
            <a:br/>
            <a:r>
              <a:t>- Techniques like gradual unfreezing, learning rate scheduling, and task-specific parameter tuning are commonly used for effective fine-tuning of LLMs.</a:t>
            </a:r>
            <a:br/>
            <a:r>
              <a:t>- Fine-tuning enables LLMs to achieve better performance on specific tasks and generate more accurate results.</a:t>
            </a:r>
            <a:br/>
            <a:br/>
            <a:r>
              <a:t>Sources: [8]</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Evaluating Performance Metrics for Large Language Models: Fine-Tuning and Hyperparameter Optimization</a:t>
            </a:r>
          </a:p>
        </p:txBody>
      </p:sp>
      <p:sp>
        <p:nvSpPr>
          <p:cNvPr id="3" name="Content Placeholder 2"/>
          <p:cNvSpPr>
            <a:spLocks noGrp="1"/>
          </p:cNvSpPr>
          <p:nvPr>
            <p:ph idx="1"/>
          </p:nvPr>
        </p:nvSpPr>
        <p:spPr/>
        <p:txBody>
          <a:bodyPr/>
          <a:lstStyle/>
          <a:p>
            <a:pPr>
              <a:defRPr sz="1200"/>
            </a:pPr>
            <a:r>
              <a:t>- Hyperparameter tuning is crucial for optimizing the performance of Large Language Models (LLMs).</a:t>
            </a:r>
            <a:br/>
            <a:r>
              <a:t>- Best practices include using automated hyperparameter optimization tools like Bayesian optimization or grid search.</a:t>
            </a:r>
            <a:br/>
            <a:r>
              <a:t>- Tuning learning rates, batch sizes, and model architecture parameters are important aspects of hyperparameter optimization.</a:t>
            </a:r>
            <a:br/>
            <a:r>
              <a:t>- Monitoring performance metrics during training is essential to track the progress and effectiveness of the tuning process.</a:t>
            </a:r>
            <a:br/>
            <a:r>
              <a:t>- Leveraging distributed computing can help in conducting experiments faster and more efficiently.</a:t>
            </a:r>
            <a:br/>
            <a:r>
              <a:t>- Striking a balance between exploring different hyperparameter configurations and utilizing computational resources efficiently is key to finding the optimal settings for LLMs.</a:t>
            </a:r>
            <a:br/>
            <a:br/>
            <a:r>
              <a:t>Sources: [9]</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Evaluating Performance Metrics for Fine-Tuned Large Language Models: Enhancing Accuracy and Efficiency</a:t>
            </a:r>
          </a:p>
        </p:txBody>
      </p:sp>
      <p:sp>
        <p:nvSpPr>
          <p:cNvPr id="3" name="Content Placeholder 2"/>
          <p:cNvSpPr>
            <a:spLocks noGrp="1"/>
          </p:cNvSpPr>
          <p:nvPr>
            <p:ph idx="1"/>
          </p:nvPr>
        </p:nvSpPr>
        <p:spPr/>
        <p:txBody>
          <a:bodyPr/>
          <a:lstStyle/>
          <a:p>
            <a:pPr>
              <a:defRPr sz="1200"/>
            </a:pPr>
            <a:r>
              <a:t>- Fine-tuning strategies for improving LLM performance involve adjusting the pre-trained model on specific downstream tasks to enhance its accuracy and efficiency.</a:t>
            </a:r>
            <a:br/>
            <a:r>
              <a:t>- This process typically involves training the model on a smaller dataset related to the target task, allowing it to adapt and specialize.</a:t>
            </a:r>
            <a:br/>
            <a:r>
              <a:t>- Techniques such as gradual unfreezing, learning rate scheduling, and task-specific parameter tuning are commonly used to fine-tune LLMs effectively.</a:t>
            </a:r>
            <a:br/>
            <a:r>
              <a:t>- By fine-tuning, LLMs can achieve better performance on specific tasks and produce more accurate results.</a:t>
            </a:r>
            <a:br/>
            <a:br/>
            <a:r>
              <a:t>Sources: [8]</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Transfer Learning Approaches for LLM Content Generation: Leveraging Pretrained Models and Techniques</a:t>
            </a:r>
          </a:p>
        </p:txBody>
      </p:sp>
      <p:sp>
        <p:nvSpPr>
          <p:cNvPr id="3" name="Content Placeholder 2"/>
          <p:cNvSpPr>
            <a:spLocks noGrp="1"/>
          </p:cNvSpPr>
          <p:nvPr>
            <p:ph idx="1"/>
          </p:nvPr>
        </p:nvSpPr>
        <p:spPr/>
        <p:txBody>
          <a:bodyPr/>
          <a:lstStyle/>
          <a:p>
            <a:pPr>
              <a:defRPr sz="1200"/>
            </a:pPr>
            <a:r>
              <a:t>Transfer Learning Approaches for LLM Content Generation: Leveraging Pretrained Models and Techniques</a:t>
            </a:r>
            <a:br/>
            <a:br/>
            <a:r>
              <a:t>- Popular benchmarking datasets for LLM content generation include the WikiText-103 dataset, the BookCorpus dataset, and the Gutenberg dataset.</a:t>
            </a:r>
            <a:br/>
            <a:r>
              <a:t>- These datasets are commonly used by researchers to train and evaluate language models for generating text.</a:t>
            </a:r>
            <a:br/>
            <a:br/>
            <a:r>
              <a:t>Sources: [0]</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Transfer Learning Approaches for LLM Content Generation: Leveraging Pretrained Models and Techniques</a:t>
            </a:r>
          </a:p>
        </p:txBody>
      </p:sp>
      <p:sp>
        <p:nvSpPr>
          <p:cNvPr id="3" name="Content Placeholder 2"/>
          <p:cNvSpPr>
            <a:spLocks noGrp="1"/>
          </p:cNvSpPr>
          <p:nvPr>
            <p:ph idx="1"/>
          </p:nvPr>
        </p:nvSpPr>
        <p:spPr/>
        <p:txBody>
          <a:bodyPr/>
          <a:lstStyle/>
          <a:p>
            <a:pPr>
              <a:defRPr sz="1200"/>
            </a:pPr>
            <a:r>
              <a:t>Transfer Learning Approaches for LLM Content Generation: Leveraging Pretrained Models and Techniques</a:t>
            </a:r>
            <a:br/>
            <a:br/>
            <a:r>
              <a:t>- Transfer learning in LLM content generation involves leveraging pretrained models to improve performance and efficiency.</a:t>
            </a:r>
            <a:br/>
            <a:r>
              <a:t>- By using pretrained models, researchers can take advantage of the knowledge learned from large datasets to enhance the generation of LLM content.</a:t>
            </a:r>
            <a:br/>
            <a:r>
              <a:t>- Transfer learning techniques allow for the adaptation of existing models to new tasks or domains, reducing the need for extensive training on new datasets.</a:t>
            </a:r>
            <a:br/>
            <a:r>
              <a:t>- Ethical considerations in LLM content generation include issues such as bias, misinformation, and privacy, which researchers and developers must be mindful of when utilizing transfer learning approaches.</a:t>
            </a:r>
            <a:br/>
            <a:br/>
            <a:r>
              <a:t>Sources: [1]</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Leveraging Transfer Learning Approaches for LLM Content Generation: Enhancing Model Efficiency and Performance</a:t>
            </a:r>
          </a:p>
        </p:txBody>
      </p:sp>
      <p:sp>
        <p:nvSpPr>
          <p:cNvPr id="3" name="Content Placeholder 2"/>
          <p:cNvSpPr>
            <a:spLocks noGrp="1"/>
          </p:cNvSpPr>
          <p:nvPr>
            <p:ph idx="1"/>
          </p:nvPr>
        </p:nvSpPr>
        <p:spPr/>
        <p:txBody>
          <a:bodyPr/>
          <a:lstStyle/>
          <a:p>
            <a:pPr>
              <a:defRPr sz="1200"/>
            </a:pPr>
            <a:r>
              <a:t>- Popular benchmarking datasets for LLM content generation:</a:t>
            </a:r>
            <a:br/>
            <a:r>
              <a:t>  - WikiText-103 dataset</a:t>
            </a:r>
            <a:br/>
            <a:r>
              <a:t>  - BookCorpus dataset</a:t>
            </a:r>
            <a:br/>
            <a:r>
              <a:t>  - Gutenberg dataset</a:t>
            </a:r>
            <a:br/>
            <a:br/>
            <a:r>
              <a:t>These datasets are widely utilized by researchers for training and assessing language models in text generation tasks.</a:t>
            </a:r>
            <a:br/>
            <a:br/>
            <a:r>
              <a:t>Sources: [0]</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Fine-Tuning Strategies for Large Language Models: Enhancing Performance and Efficiency</a:t>
            </a:r>
          </a:p>
        </p:txBody>
      </p:sp>
      <p:sp>
        <p:nvSpPr>
          <p:cNvPr id="3" name="Content Placeholder 2"/>
          <p:cNvSpPr>
            <a:spLocks noGrp="1"/>
          </p:cNvSpPr>
          <p:nvPr>
            <p:ph idx="1"/>
          </p:nvPr>
        </p:nvSpPr>
        <p:spPr/>
        <p:txBody>
          <a:bodyPr/>
          <a:lstStyle/>
          <a:p>
            <a:pPr>
              <a:defRPr sz="1200"/>
            </a:pPr>
            <a:r>
              <a:t>- Fine-tuning strategies in the context of Large Language Models (LLMs) refer to the process of adjusting the pre-trained model on a specific task or dataset to enhance its performance.</a:t>
            </a:r>
            <a:br/>
            <a:r>
              <a:t>- This is done by continuing the training process on new data or fine-tuning hyperparameters to better fit the model to the desired task.</a:t>
            </a:r>
            <a:br/>
            <a:r>
              <a:t>- Common fine-tuning strategies include adjusting learning rates, batch sizes, and layer-specific learning rates.</a:t>
            </a:r>
            <a:br/>
            <a:r>
              <a:t>- By fine-tuning LLMs, researchers aim to achieve better results on specific downstream tasks or datasets.</a:t>
            </a:r>
            <a:br/>
            <a:br/>
            <a:r>
              <a:t>Sources: [10]</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LLM Performance through Fine-Tuning Strategies: Enhancing Accuracy and Efficiency</a:t>
            </a:r>
          </a:p>
        </p:txBody>
      </p:sp>
      <p:sp>
        <p:nvSpPr>
          <p:cNvPr id="3" name="Content Placeholder 2"/>
          <p:cNvSpPr>
            <a:spLocks noGrp="1"/>
          </p:cNvSpPr>
          <p:nvPr>
            <p:ph idx="1"/>
          </p:nvPr>
        </p:nvSpPr>
        <p:spPr/>
        <p:txBody>
          <a:bodyPr/>
          <a:lstStyle/>
          <a:p>
            <a:pPr>
              <a:defRPr sz="1200"/>
            </a:pPr>
            <a:r>
              <a:t>- Fine-tuning is a technique used to enhance the performance of Large Language Models (LLMs) by adjusting their parameters on specific tasks or datasets.</a:t>
            </a:r>
            <a:br/>
            <a:r>
              <a:t>- This process involves retraining the model on new data to adapt it to a particular domain or improve its accuracy.</a:t>
            </a:r>
            <a:br/>
            <a:r>
              <a:t>- Common fine-tuning strategies include adjusting learning rates, modifying batch sizes, and selecting relevant training data.</a:t>
            </a:r>
            <a:br/>
            <a:r>
              <a:t>- By fine-tuning LLMs, researchers aim to optimize their performance for specific applications, such as text generation, translation, or sentiment analysis.</a:t>
            </a:r>
            <a:br/>
            <a:br/>
            <a:r>
              <a:t>Sources: [11]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Benchmarking Datasets for LLM Content Generation</a:t>
            </a:r>
          </a:p>
        </p:txBody>
      </p:sp>
      <p:sp>
        <p:nvSpPr>
          <p:cNvPr id="3" name="Content Placeholder 2"/>
          <p:cNvSpPr>
            <a:spLocks noGrp="1"/>
          </p:cNvSpPr>
          <p:nvPr>
            <p:ph idx="1"/>
          </p:nvPr>
        </p:nvSpPr>
        <p:spPr/>
        <p:txBody>
          <a:bodyPr/>
          <a:lstStyle/>
          <a:p>
            <a:pPr>
              <a:defRPr sz="2400"/>
            </a:pPr>
            <a:r>
              <a:t>- WikiText-103 dataset</a:t>
            </a:r>
            <a:br/>
            <a:r>
              <a:t>- BookCorpus dataset</a:t>
            </a:r>
            <a:br/>
            <a:r>
              <a:t>- Gutenberg dataset</a:t>
            </a:r>
            <a:br/>
            <a:r>
              <a:t>- Commonly used by researchers for training and evaluating language models</a:t>
            </a:r>
            <a:br/>
            <a:r>
              <a:t>- Used for generating text in LLM content generation studies</a:t>
            </a:r>
            <a:br/>
            <a:br/>
            <a:r>
              <a:t>Sources: [0]</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Fine-Tuning Strategies for Large Language Models: Enhancing Performance and Efficiency through Advanced Techniques</a:t>
            </a:r>
          </a:p>
        </p:txBody>
      </p:sp>
      <p:sp>
        <p:nvSpPr>
          <p:cNvPr id="3" name="Content Placeholder 2"/>
          <p:cNvSpPr>
            <a:spLocks noGrp="1"/>
          </p:cNvSpPr>
          <p:nvPr>
            <p:ph idx="1"/>
          </p:nvPr>
        </p:nvSpPr>
        <p:spPr/>
        <p:txBody>
          <a:bodyPr/>
          <a:lstStyle/>
          <a:p>
            <a:pPr>
              <a:defRPr sz="1200"/>
            </a:pPr>
            <a:r>
              <a:t>Body of Slide 39:</a:t>
            </a:r>
            <a:br/>
            <a:br/>
            <a:r>
              <a:t>- Fine-tuning strategies in the context of Large Language Models (LLMs) involve adjusting the pre-trained model on a specific task or dataset to enhance its performance.</a:t>
            </a:r>
            <a:br/>
            <a:r>
              <a:t>- This process includes continuing the training on new data or fine-tuning hyperparameters to better fit the model to the desired task.</a:t>
            </a:r>
            <a:br/>
            <a:r>
              <a:t>- Common fine-tuning strategies include adjusting learning rates, batch sizes, and layer-specific learning rates.</a:t>
            </a:r>
            <a:br/>
            <a:r>
              <a:t>- The goal of fine-tuning LLMs is to achieve better results on specific downstream tasks or datasets. </a:t>
            </a:r>
            <a:br/>
            <a:br/>
            <a:r>
              <a:t>(Source: Research on fine-tuning strategies for Large Language Models)</a:t>
            </a:r>
            <a:br/>
            <a:br/>
            <a:r>
              <a:t>Sources: [10]</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Ethical Concerns in LLM Content Generation: Mitigating Bias, Misinformation, and Privacy Risks</a:t>
            </a:r>
          </a:p>
        </p:txBody>
      </p:sp>
      <p:sp>
        <p:nvSpPr>
          <p:cNvPr id="3" name="Content Placeholder 2"/>
          <p:cNvSpPr>
            <a:spLocks noGrp="1"/>
          </p:cNvSpPr>
          <p:nvPr>
            <p:ph idx="1"/>
          </p:nvPr>
        </p:nvSpPr>
        <p:spPr/>
        <p:txBody>
          <a:bodyPr/>
          <a:lstStyle/>
          <a:p>
            <a:pPr>
              <a:defRPr sz="1200"/>
            </a:pPr>
            <a:r>
              <a:t>- Addressing Ethical Concerns in LLM Content Generation: Mitigating Bias, Misinformation, and Privacy Risks</a:t>
            </a:r>
            <a:br/>
            <a:br/>
            <a:r>
              <a:t>Ethical considerations in LLM content generation revolve around issues such as bias, misinformation, and privacy. As large language models (LLMs) become more advanced, there is a growing concern about the potential for biased or harmful content being generated. Researchers and developers need to be mindful of the data used to train these models, as well as the potential impact of the generated content on society. Additionally, there are concerns about the misuse of LLMs to spread misinformation or create deepfakes. Privacy is another key ethical consideration, as LLMs have the potential to generate highly personalized content that could infringe on individuals' privacy rights.</a:t>
            </a:r>
            <a:br/>
            <a:br/>
            <a:r>
              <a:t>Sources: [1]</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Ethical Concerns in LLM Content Generation: Mitigating Bias, Misinformation, and Privacy Risks</a:t>
            </a:r>
          </a:p>
        </p:txBody>
      </p:sp>
      <p:sp>
        <p:nvSpPr>
          <p:cNvPr id="3" name="Content Placeholder 2"/>
          <p:cNvSpPr>
            <a:spLocks noGrp="1"/>
          </p:cNvSpPr>
          <p:nvPr>
            <p:ph idx="1"/>
          </p:nvPr>
        </p:nvSpPr>
        <p:spPr/>
        <p:txBody>
          <a:bodyPr/>
          <a:lstStyle/>
          <a:p>
            <a:pPr>
              <a:defRPr sz="1200"/>
            </a:pPr>
            <a:r>
              <a:t>- Popular benchmarking datasets for LLM content generation:</a:t>
            </a:r>
            <a:br/>
            <a:r>
              <a:t>  - WikiText-103 dataset</a:t>
            </a:r>
            <a:br/>
            <a:r>
              <a:t>  - BookCorpus dataset</a:t>
            </a:r>
            <a:br/>
            <a:r>
              <a:t>  - Gutenberg dataset</a:t>
            </a:r>
            <a:br/>
            <a:br/>
            <a:r>
              <a:t>These datasets are frequently utilized by researchers to train and assess language models for text generation purposes.</a:t>
            </a:r>
            <a:br/>
            <a:br/>
            <a:r>
              <a:t>Sources: [0]</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Implications of LLM Content Generation: Addressing Bias, Misinformation, and Privacy Risks</a:t>
            </a:r>
          </a:p>
        </p:txBody>
      </p:sp>
      <p:sp>
        <p:nvSpPr>
          <p:cNvPr id="3" name="Content Placeholder 2"/>
          <p:cNvSpPr>
            <a:spLocks noGrp="1"/>
          </p:cNvSpPr>
          <p:nvPr>
            <p:ph idx="1"/>
          </p:nvPr>
        </p:nvSpPr>
        <p:spPr/>
        <p:txBody>
          <a:bodyPr/>
          <a:lstStyle/>
          <a:p>
            <a:pPr>
              <a:defRPr sz="1200"/>
            </a:pPr>
            <a:r>
              <a:t>- Bias and fairness issues in LLM-generated content</a:t>
            </a:r>
            <a:br/>
            <a:r>
              <a:t>- Potential for AI models to reflect or amplify existing biases in training data</a:t>
            </a:r>
            <a:br/>
            <a:r>
              <a:t>- Can lead to discriminatory or unfair outcomes in generated content</a:t>
            </a:r>
            <a:br/>
            <a:r>
              <a:t>- Impacts various aspects of society</a:t>
            </a:r>
            <a:br/>
            <a:r>
              <a:t>- Mitigation techniques include bias detection, bias mitigation strategies, and fairness-aware training approaches.</a:t>
            </a:r>
            <a:br/>
            <a:br/>
            <a:r>
              <a:t>Sources: [12]</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Hyperparameters for Large Language Models: Best Practices and Techniques</a:t>
            </a:r>
          </a:p>
        </p:txBody>
      </p:sp>
      <p:sp>
        <p:nvSpPr>
          <p:cNvPr id="3" name="Content Placeholder 2"/>
          <p:cNvSpPr>
            <a:spLocks noGrp="1"/>
          </p:cNvSpPr>
          <p:nvPr>
            <p:ph idx="1"/>
          </p:nvPr>
        </p:nvSpPr>
        <p:spPr/>
        <p:txBody>
          <a:bodyPr/>
          <a:lstStyle/>
          <a:p>
            <a:pPr>
              <a:defRPr sz="1200"/>
            </a:pPr>
            <a:r>
              <a:t>- Best practices for optimizing hyperparameters in Large Language Models (LLMs)</a:t>
            </a:r>
            <a:br/>
            <a:r>
              <a:t>- Utilize automated hyperparameter optimization tools like Bayesian optimization or grid search</a:t>
            </a:r>
            <a:br/>
            <a:r>
              <a:t>- Tune learning rates, batch sizes, and model architecture parameters for improved performance</a:t>
            </a:r>
            <a:br/>
            <a:r>
              <a:t>- Monitor performance metrics during training to track progress and make adjustments accordingly</a:t>
            </a:r>
            <a:br/>
            <a:r>
              <a:t>- Leverage distributed computing for faster experimentation and efficient resource utilization</a:t>
            </a:r>
            <a:br/>
            <a:r>
              <a:t>- Strive to strike a balance between exploring different hyperparameter configurations and utilizing computational resources effectively</a:t>
            </a:r>
            <a:br/>
            <a:r>
              <a:t>- Aim to find the optimal settings for LLMs through systematic hyperparameter tuning techniques.</a:t>
            </a:r>
            <a:br/>
            <a:br/>
            <a:r>
              <a:t>Sources: [9]</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Hyperparameters for Large Language Models: Best Practices and Techniques</a:t>
            </a:r>
          </a:p>
        </p:txBody>
      </p:sp>
      <p:sp>
        <p:nvSpPr>
          <p:cNvPr id="3" name="Content Placeholder 2"/>
          <p:cNvSpPr>
            <a:spLocks noGrp="1"/>
          </p:cNvSpPr>
          <p:nvPr>
            <p:ph idx="1"/>
          </p:nvPr>
        </p:nvSpPr>
        <p:spPr/>
        <p:txBody>
          <a:bodyPr/>
          <a:lstStyle/>
          <a:p>
            <a:pPr>
              <a:defRPr sz="1200"/>
            </a:pPr>
            <a:r>
              <a:t>- Automated hyperparameter optimization tools like Bayesian optimization or grid search can be utilized for tuning hyperparameters in Large Language Models (LLMs).</a:t>
            </a:r>
            <a:br/>
            <a:r>
              <a:t>- Learning rates, batch sizes, and model architecture parameters are key hyperparameters that should be carefully tuned to enhance the performance of LLMs.</a:t>
            </a:r>
            <a:br/>
            <a:r>
              <a:t>- Monitoring performance metrics during training is essential to assess the impact of hyperparameter changes and guide the tuning process effectively.</a:t>
            </a:r>
            <a:br/>
            <a:r>
              <a:t>- Leveraging distributed computing can significantly accelerate the hyperparameter tuning process for LLMs by enabling parallel experimentation.</a:t>
            </a:r>
            <a:br/>
            <a:r>
              <a:t>- Striking a balance between exploring various hyperparameter configurations and efficiently utilizing computational resources is crucial to finding the optimal settings for Large Language Models.</a:t>
            </a:r>
            <a:br/>
            <a:br/>
            <a:r>
              <a:t>Sources: [9]</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Optimizing Hyperparameters for Large Language Models: Best Practices and Techniques</a:t>
            </a:r>
          </a:p>
        </p:txBody>
      </p:sp>
      <p:sp>
        <p:nvSpPr>
          <p:cNvPr id="3" name="Content Placeholder 2"/>
          <p:cNvSpPr>
            <a:spLocks noGrp="1"/>
          </p:cNvSpPr>
          <p:nvPr>
            <p:ph idx="1"/>
          </p:nvPr>
        </p:nvSpPr>
        <p:spPr/>
        <p:txBody>
          <a:bodyPr/>
          <a:lstStyle/>
          <a:p>
            <a:pPr>
              <a:defRPr sz="1200"/>
            </a:pPr>
            <a:r>
              <a:t>- Best practices for hyperparameter tuning in Large Language Models (LLMs):</a:t>
            </a:r>
            <a:br/>
            <a:r>
              <a:t>  - Utilize automated hyperparameter optimization tools like Bayesian optimization or grid search</a:t>
            </a:r>
            <a:br/>
            <a:r>
              <a:t>  - Tune learning rates, batch sizes, and model architecture parameters</a:t>
            </a:r>
            <a:br/>
            <a:r>
              <a:t>  - Monitor performance metrics during training to track progress and make adjustments</a:t>
            </a:r>
            <a:br/>
            <a:r>
              <a:t>  - Leverage distributed computing for faster experimentation and resource utilization</a:t>
            </a:r>
            <a:br/>
            <a:br/>
            <a:r>
              <a:t>- Striking a balance between exploring different hyperparameter configurations and efficient use of computational resources is essential for finding optimal settings in LLMs.</a:t>
            </a:r>
            <a:br/>
            <a:br/>
            <a:r>
              <a:t>Sources: [9]</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Adversarial Attacks on LLM Content Generation: Strategies for Evading Detection and Watermarking Techniques</a:t>
            </a:r>
          </a:p>
        </p:txBody>
      </p:sp>
      <p:sp>
        <p:nvSpPr>
          <p:cNvPr id="3" name="Content Placeholder 2"/>
          <p:cNvSpPr>
            <a:spLocks noGrp="1"/>
          </p:cNvSpPr>
          <p:nvPr>
            <p:ph idx="1"/>
          </p:nvPr>
        </p:nvSpPr>
        <p:spPr/>
        <p:txBody>
          <a:bodyPr/>
          <a:lstStyle/>
          <a:p>
            <a:pPr>
              <a:defRPr sz="2400"/>
            </a:pPr>
            <a:r>
              <a:t>- Watermarking LLM content involves embedding digital information into the content to protect intellectual property or track its origin.</a:t>
            </a:r>
            <a:br/>
            <a:r>
              <a:t>- Techniques for watermarking LLM content include visible watermarks, invisible watermarks, and robust watermarking methods that can withstand various attacks.</a:t>
            </a:r>
            <a:br/>
            <a:br/>
            <a:r>
              <a:t>Sources: [6]</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Strategies for Evading Detection and Watermarking Techniques in Adversarial Attacks on LLM Content Generation</a:t>
            </a:r>
          </a:p>
        </p:txBody>
      </p:sp>
      <p:sp>
        <p:nvSpPr>
          <p:cNvPr id="3" name="Content Placeholder 2"/>
          <p:cNvSpPr>
            <a:spLocks noGrp="1"/>
          </p:cNvSpPr>
          <p:nvPr>
            <p:ph idx="1"/>
          </p:nvPr>
        </p:nvSpPr>
        <p:spPr/>
        <p:txBody>
          <a:bodyPr/>
          <a:lstStyle/>
          <a:p>
            <a:pPr>
              <a:defRPr sz="1200"/>
            </a:pPr>
            <a:r>
              <a:t>- Advanced methods for watermarking LLM content involve embedding imperceptible identifiers into the content to protect intellectual property and track unauthorized use.</a:t>
            </a:r>
            <a:br/>
            <a:r>
              <a:t>- Techniques include digital watermarking, which can be visible or invisible, and robust watermarking, which ensures the watermark remains intact even after various transformations.</a:t>
            </a:r>
            <a:br/>
            <a:r>
              <a:t>- Steganography can be used to hide information within the LLM content without altering its appearance.</a:t>
            </a:r>
            <a:br/>
            <a:br/>
            <a:r>
              <a:t>Sources: [5]</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Enhancing Multimodal LLM Models with Advanced Techniques and Approaches</a:t>
            </a:r>
          </a:p>
        </p:txBody>
      </p:sp>
      <p:sp>
        <p:nvSpPr>
          <p:cNvPr id="3" name="Content Placeholder 2"/>
          <p:cNvSpPr>
            <a:spLocks noGrp="1"/>
          </p:cNvSpPr>
          <p:nvPr>
            <p:ph idx="1"/>
          </p:nvPr>
        </p:nvSpPr>
        <p:spPr/>
        <p:txBody>
          <a:bodyPr/>
          <a:lstStyle/>
          <a:p>
            <a:pPr>
              <a:defRPr sz="1200"/>
            </a:pPr>
            <a:r>
              <a:t>- Data preprocessing techniques are essential for preparing data for use in Large Language Models (LLMs) for content generation.</a:t>
            </a:r>
            <a:br/>
            <a:r>
              <a:t>- Common data preprocessing techniques for LLM content generation include:</a:t>
            </a:r>
            <a:br/>
            <a:r>
              <a:t>  - Tokenization: Breaking text into individual words or tokens.</a:t>
            </a:r>
            <a:br/>
            <a:r>
              <a:t>  - Lowercasing: Converting all text to lowercase for consistency.</a:t>
            </a:r>
            <a:br/>
            <a:r>
              <a:t>  - Removing stop words: Eliminating common words that do not carry much meaning.</a:t>
            </a:r>
            <a:br/>
            <a:r>
              <a:t>  - Stemming: Reducing words to their root form.</a:t>
            </a:r>
            <a:br/>
            <a:r>
              <a:t>  - Lemmatization: Further refining words to their base form.</a:t>
            </a:r>
            <a:br/>
            <a:r>
              <a:t>- These techniques help clean and organize the data, making it more suitable for training LLMs to generate high-quality content.</a:t>
            </a:r>
            <a:br/>
            <a:br/>
            <a:r>
              <a:t>Sources: [13]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Exploring Benchmarking Datasets for LLM Content Generation: Popular Choices</a:t>
            </a:r>
          </a:p>
        </p:txBody>
      </p:sp>
      <p:sp>
        <p:nvSpPr>
          <p:cNvPr id="3" name="Content Placeholder 2"/>
          <p:cNvSpPr>
            <a:spLocks noGrp="1"/>
          </p:cNvSpPr>
          <p:nvPr>
            <p:ph idx="1"/>
          </p:nvPr>
        </p:nvSpPr>
        <p:spPr/>
        <p:txBody>
          <a:bodyPr/>
          <a:lstStyle/>
          <a:p>
            <a:pPr>
              <a:defRPr sz="1200"/>
            </a:pPr>
            <a:r>
              <a:t>- Popular Benchmarking Datasets for LLM Content Generation:</a:t>
            </a:r>
            <a:br/>
            <a:r>
              <a:t>  - COCO (Common Objects in Context): A widely used dataset for image captioning tasks, containing images and corresponding captions.</a:t>
            </a:r>
            <a:br/>
            <a:r>
              <a:t>  - ImageNet: A large-scale dataset for image classification, consisting of millions of labeled images across thousands of categories.</a:t>
            </a:r>
            <a:br/>
            <a:r>
              <a:t>  - MS COCO: Microsoft Common Objects in Context dataset, which includes images with object annotations and captions.</a:t>
            </a:r>
            <a:br/>
            <a:r>
              <a:t>  - OpenAI CLIP: Contrastive Language-Image Pre-training dataset, designed for multimodal tasks like zero-shot image classification and image-text retrieval.</a:t>
            </a:r>
            <a:br/>
            <a:br/>
            <a:r>
              <a:t>- Ethical Considerations in LLM Content Generation:</a:t>
            </a:r>
            <a:br/>
            <a:r>
              <a:t>  - Bias: Ensuring training data is diverse and representative to mitigate biases in generated content.</a:t>
            </a:r>
            <a:br/>
            <a:r>
              <a:t>  - Misinformation: Monitoring and addressing the potential for LLMs to generate false or misleading information.</a:t>
            </a:r>
            <a:br/>
            <a:r>
              <a:t>  - Privacy: Safeguarding individuals' privacy rights when generating personalized content with LLMs.</a:t>
            </a:r>
            <a:br/>
            <a:br/>
            <a:r>
              <a:t>Sources: [1]</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Ethical Implications of LLM Content Generation: Addressing Bias, Misinformation, and Privacy Risks</a:t>
            </a:r>
          </a:p>
        </p:txBody>
      </p:sp>
      <p:sp>
        <p:nvSpPr>
          <p:cNvPr id="3" name="Content Placeholder 2"/>
          <p:cNvSpPr>
            <a:spLocks noGrp="1"/>
          </p:cNvSpPr>
          <p:nvPr>
            <p:ph idx="1"/>
          </p:nvPr>
        </p:nvSpPr>
        <p:spPr/>
        <p:txBody>
          <a:bodyPr/>
          <a:lstStyle/>
          <a:p>
            <a:pPr>
              <a:defRPr sz="1200"/>
            </a:pPr>
            <a:r>
              <a:t>- Bias and fairness issues in LLM-generated content</a:t>
            </a:r>
            <a:br/>
            <a:r>
              <a:t>- Potential for perpetuating or amplifying existing biases in training data</a:t>
            </a:r>
            <a:br/>
            <a:r>
              <a:t>- Leading to unfair or discriminatory outcomes</a:t>
            </a:r>
            <a:br/>
            <a:r>
              <a:t>- Addressing these issues crucial for inclusive, diverse, and representative content</a:t>
            </a:r>
            <a:br/>
            <a:r>
              <a:t>- Strategies include data augmentation, bias mitigation techniques, and diverse training data</a:t>
            </a:r>
            <a:br/>
            <a:br/>
            <a:r>
              <a:t>Sources: [14]</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Applications of Multimodal LLM Models in Addressing Ethical Concerns and Evasion Strategies</a:t>
            </a:r>
          </a:p>
        </p:txBody>
      </p:sp>
      <p:sp>
        <p:nvSpPr>
          <p:cNvPr id="3" name="Content Placeholder 2"/>
          <p:cNvSpPr>
            <a:spLocks noGrp="1"/>
          </p:cNvSpPr>
          <p:nvPr>
            <p:ph idx="1"/>
          </p:nvPr>
        </p:nvSpPr>
        <p:spPr/>
        <p:txBody>
          <a:bodyPr/>
          <a:lstStyle/>
          <a:p>
            <a:pPr>
              <a:defRPr sz="1200"/>
            </a:pPr>
            <a:r>
              <a:t>- Fine-tuning is a technique used to enhance the performance of Large Language Models (LLMs) by adjusting their parameters on specific tasks or datasets.</a:t>
            </a:r>
            <a:br/>
            <a:r>
              <a:t>- This process involves retraining the model on new data to adapt it to a particular domain or improve its accuracy.</a:t>
            </a:r>
            <a:br/>
            <a:r>
              <a:t>- Common fine-tuning strategies include adjusting learning rates, modifying batch sizes, and selecting relevant training data.</a:t>
            </a:r>
            <a:br/>
            <a:r>
              <a:t>- Researchers aim to optimize the performance of LLMs for specific applications such as text generation, translation, or sentiment analysis through fine-tuning.</a:t>
            </a:r>
            <a:br/>
            <a:br/>
            <a:r>
              <a:t>Sources: [11]</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a:t>
            </a:r>
          </a:p>
        </p:txBody>
      </p:sp>
      <p:sp>
        <p:nvSpPr>
          <p:cNvPr id="3" name="Content Placeholder 2"/>
          <p:cNvSpPr>
            <a:spLocks noGrp="1"/>
          </p:cNvSpPr>
          <p:nvPr>
            <p:ph idx="1"/>
          </p:nvPr>
        </p:nvSpPr>
        <p:spPr/>
        <p:txBody>
          <a:bodyPr/>
          <a:lstStyle/>
          <a:p>
            <a:pPr>
              <a:defRPr sz="1200"/>
            </a:pPr>
            <a:r>
              <a:t>[0] Popular Benchmarking Datasets for LLM Content Generation - https://huggingface.co/datasets/bookcorpus</a:t>
            </a:r>
            <a:br/>
            <a:r>
              <a:t>[1] Ethical Considerations in LLM Content Generation - https://www.technologyreview.com/2021/03/12/1020600/ai-gpt-3-ethics-language-models/</a:t>
            </a:r>
            <a:br/>
            <a:r>
              <a:t>[2] Challenges in LLM-Content Benchmarking Datasets - https://arxiv.org/abs/2109.04970</a:t>
            </a:r>
            <a:br/>
            <a:r>
              <a:t>[3] Effective LLM-Content Detection Techniques - https://www.researchgate.net/publication/353307556_LLM-Content_Detection_Techniques_and_Challenges</a:t>
            </a:r>
            <a:br/>
            <a:r>
              <a:t>[4] Effective Strategies for Evading LLM Detectors - https://www.researchgate.net/publication/344752784_Evading_Language_Model_Detectors</a:t>
            </a:r>
            <a:br/>
            <a:r>
              <a:t>[5] Advanced Methods for Watermarking LLM Content - https://www.researchgate.net/publication/319642525_Advanced_Methods_for_Watermarking_LLM_Content</a:t>
            </a:r>
            <a:br/>
            <a:r>
              <a:t>[6] Techniques for Watermarking LLM Content - https://www.sciencedirect.com/science/article/abs/pii/S1319157821002078</a:t>
            </a:r>
            <a:br/>
            <a:r>
              <a:t>[7] Methods for Watermarking LLM Content - https://www.sciencedirect.com/topics/computer-science/digital-watermarking</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Sources (Continued)</a:t>
            </a:r>
          </a:p>
        </p:txBody>
      </p:sp>
      <p:sp>
        <p:nvSpPr>
          <p:cNvPr id="3" name="Content Placeholder 2"/>
          <p:cNvSpPr>
            <a:spLocks noGrp="1"/>
          </p:cNvSpPr>
          <p:nvPr>
            <p:ph idx="1"/>
          </p:nvPr>
        </p:nvSpPr>
        <p:spPr/>
        <p:txBody>
          <a:bodyPr/>
          <a:lstStyle/>
          <a:p>
            <a:pPr>
              <a:defRPr sz="1200"/>
            </a:pPr>
            <a:r>
              <a:t>[8] Optimizing Large Language Models (LLMs) Performance through Fine-Tuning Strategies - https://huggingface.co/blog/fine-tuning-strategies-large-models</a:t>
            </a:r>
            <a:br/>
            <a:r>
              <a:t>[9] Best Practices for Hyperparameter Tuning in Large Language Models (LLMs) - https://towardsdatascience.com/hyperparameter-tuning-techniques-in-deep-learning-4dad592c63c8</a:t>
            </a:r>
            <a:br/>
            <a:r>
              <a:t>[10] Fine-Tuning Strategies for Improving LLM Performance - https://huggingface.co/transformers/training.html#fine-tuning</a:t>
            </a:r>
            <a:br/>
            <a:r>
              <a:t>[11] Fine-Tuning Strategies for Improving LLM Performance - https://huggingface.co/blog/fine-tuning-large-models</a:t>
            </a:r>
            <a:br/>
            <a:r>
              <a:t>[12] Bias and Fairness Issues in LLM-Generated Content - https://www.technologyreview.com/2021/05/06/1024717/large-language-models-bias-ethics/</a:t>
            </a:r>
            <a:br/>
            <a:r>
              <a:t>[13] Data Preprocessing Techniques for LLM Content Generation - https://towardsdatascience.com/data-preprocessing-concepts-fa946d11c825</a:t>
            </a:r>
            <a:br/>
            <a:r>
              <a:t>[14] Addressing Bias and Fairness Issues in LLM-Generated Content - https://www.ibm.com/blogs/research/2021/05/addressing-bias-fairness-ai/</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Challenges in Benchmarking Datasets for LLM Content Generation</a:t>
            </a:r>
          </a:p>
        </p:txBody>
      </p:sp>
      <p:sp>
        <p:nvSpPr>
          <p:cNvPr id="3" name="Content Placeholder 2"/>
          <p:cNvSpPr>
            <a:spLocks noGrp="1"/>
          </p:cNvSpPr>
          <p:nvPr>
            <p:ph idx="1"/>
          </p:nvPr>
        </p:nvSpPr>
        <p:spPr/>
        <p:txBody>
          <a:bodyPr/>
          <a:lstStyle/>
          <a:p>
            <a:pPr>
              <a:defRPr sz="2400"/>
            </a:pPr>
            <a:r>
              <a:t>- Lack of standardized datasets that accurately represent real-world content diversity</a:t>
            </a:r>
            <a:br/>
            <a:r>
              <a:t>- Difficulty in curating large-scale datasets covering various topics and writing styles</a:t>
            </a:r>
            <a:br/>
            <a:r>
              <a:t>- Ensuring quality and diversity of data while maintaining privacy and ethical standards</a:t>
            </a:r>
            <a:br/>
            <a:br/>
            <a:r>
              <a:t>Sources: [2]</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Navigating Challenges in Benchmarking Datasets for LLM Content Generation</a:t>
            </a:r>
          </a:p>
        </p:txBody>
      </p:sp>
      <p:sp>
        <p:nvSpPr>
          <p:cNvPr id="3" name="Content Placeholder 2"/>
          <p:cNvSpPr>
            <a:spLocks noGrp="1"/>
          </p:cNvSpPr>
          <p:nvPr>
            <p:ph idx="1"/>
          </p:nvPr>
        </p:nvSpPr>
        <p:spPr/>
        <p:txBody>
          <a:bodyPr/>
          <a:lstStyle/>
          <a:p>
            <a:pPr>
              <a:defRPr sz="1200"/>
            </a:pPr>
            <a:r>
              <a:t>Body of Slide 6:</a:t>
            </a:r>
            <a:br/>
            <a:r>
              <a:t>- Lack of standardized datasets that accurately represent real-world content diversity</a:t>
            </a:r>
            <a:br/>
            <a:r>
              <a:t>- Difficulty in curating large-scale datasets covering various topics and writing styles</a:t>
            </a:r>
            <a:br/>
            <a:r>
              <a:t>- Ensuring data quality and diversity while maintaining privacy and ethical standards</a:t>
            </a:r>
            <a:br/>
            <a:r>
              <a:t>- Complex task for dataset creators in the LLM-Content generation domain</a:t>
            </a:r>
            <a:br/>
            <a:br/>
            <a:r>
              <a:t>Sources: [2]</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Addressing Ethical Concerns in LLM Content Generation</a:t>
            </a:r>
          </a:p>
        </p:txBody>
      </p:sp>
      <p:sp>
        <p:nvSpPr>
          <p:cNvPr id="3" name="Content Placeholder 2"/>
          <p:cNvSpPr>
            <a:spLocks noGrp="1"/>
          </p:cNvSpPr>
          <p:nvPr>
            <p:ph idx="1"/>
          </p:nvPr>
        </p:nvSpPr>
        <p:spPr/>
        <p:txBody>
          <a:bodyPr/>
          <a:lstStyle/>
          <a:p>
            <a:pPr>
              <a:defRPr sz="2400"/>
            </a:pPr>
            <a:r>
              <a:t>- WikiText-103 dataset, BookCorpus dataset, and Gutenberg dataset are popular benchmarking datasets for LLM content generation</a:t>
            </a:r>
            <a:br/>
            <a:r>
              <a:t>- Researchers commonly use these datasets to train and evaluate language models for generating text</a:t>
            </a:r>
            <a:br/>
            <a:br/>
            <a:r>
              <a:t>Sources: [0]</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400"/>
              <a:t>Overcoming Challenges in Benchmarking Datasets for LLM Content Generation</a:t>
            </a:r>
          </a:p>
        </p:txBody>
      </p:sp>
      <p:sp>
        <p:nvSpPr>
          <p:cNvPr id="3" name="Content Placeholder 2"/>
          <p:cNvSpPr>
            <a:spLocks noGrp="1"/>
          </p:cNvSpPr>
          <p:nvPr>
            <p:ph idx="1"/>
          </p:nvPr>
        </p:nvSpPr>
        <p:spPr/>
        <p:txBody>
          <a:bodyPr/>
          <a:lstStyle/>
          <a:p>
            <a:pPr>
              <a:defRPr sz="2400"/>
            </a:pPr>
            <a:r>
              <a:t>- Lack of standardized datasets representing real-world content diversity</a:t>
            </a:r>
            <a:br/>
            <a:r>
              <a:t>- Difficulty in curating large-scale datasets covering various topics and writing styles</a:t>
            </a:r>
            <a:br/>
            <a:r>
              <a:t>- Ensuring data quality, diversity, privacy, and ethical standards for dataset creators</a:t>
            </a:r>
            <a:br/>
            <a:br/>
            <a:r>
              <a:t>Sources: [2]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