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64" r:id="rId9"/>
    <p:sldId id="260" r:id="rId10"/>
    <p:sldId id="266" r:id="rId11"/>
    <p:sldId id="265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8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2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7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1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9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7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6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6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1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9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3148A4-EAE8-49C7-89F1-8E48B3A26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DC660E-6611-4288-9CC0-A0FFFE363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828" y="3643222"/>
            <a:ext cx="8654267" cy="677652"/>
          </a:xfrm>
        </p:spPr>
        <p:txBody>
          <a:bodyPr anchor="b">
            <a:normAutofit/>
          </a:bodyPr>
          <a:lstStyle/>
          <a:p>
            <a:r>
              <a:rPr lang="pt-BR" dirty="0"/>
              <a:t>Documentação Projeto </a:t>
            </a:r>
            <a:r>
              <a:rPr lang="pt-BR" dirty="0" err="1"/>
              <a:t>DataOps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4ADD0-EF26-42AC-AD64-A0F68A1A5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038" y="5371605"/>
            <a:ext cx="8656058" cy="1215626"/>
          </a:xfrm>
        </p:spPr>
        <p:txBody>
          <a:bodyPr anchor="t">
            <a:normAutofit fontScale="25000" lnSpcReduction="20000"/>
          </a:bodyPr>
          <a:lstStyle/>
          <a:p>
            <a:r>
              <a:rPr lang="pt-BR" sz="4800" dirty="0"/>
              <a:t>CARLOS EDUARDO DE ALMEIDA – 337011</a:t>
            </a:r>
          </a:p>
          <a:p>
            <a:r>
              <a:rPr lang="pt-BR" sz="4800" dirty="0"/>
              <a:t>GABRIEL ZONETI FIGUEIRA PERES – 338951</a:t>
            </a:r>
          </a:p>
          <a:p>
            <a:r>
              <a:rPr lang="pt-BR" sz="4800" dirty="0"/>
              <a:t>MAILSON SANTANA DA SILVA – 338150</a:t>
            </a:r>
          </a:p>
          <a:p>
            <a:r>
              <a:rPr lang="pt-BR" sz="4800" dirty="0"/>
              <a:t>MARCIO DA SILVA PENNA – 338542</a:t>
            </a:r>
          </a:p>
          <a:p>
            <a:endParaRPr lang="pt-BR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6FDE2F-8352-4200-8537-0E8FC365F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495110" cy="3414822"/>
          </a:xfrm>
          <a:custGeom>
            <a:avLst/>
            <a:gdLst>
              <a:gd name="connsiteX0" fmla="*/ 3495110 w 3495110"/>
              <a:gd name="connsiteY0" fmla="*/ 3414822 h 3414822"/>
              <a:gd name="connsiteX1" fmla="*/ 26047 w 3495110"/>
              <a:gd name="connsiteY1" fmla="*/ 3414822 h 3414822"/>
              <a:gd name="connsiteX2" fmla="*/ 192248 w 3495110"/>
              <a:gd name="connsiteY2" fmla="*/ 3410701 h 3414822"/>
              <a:gd name="connsiteX3" fmla="*/ 3495109 w 3495110"/>
              <a:gd name="connsiteY3" fmla="*/ 320 h 3414822"/>
              <a:gd name="connsiteX4" fmla="*/ 13063 w 3495110"/>
              <a:gd name="connsiteY4" fmla="*/ 320 h 3414822"/>
              <a:gd name="connsiteX5" fmla="*/ 13063 w 3495110"/>
              <a:gd name="connsiteY5" fmla="*/ 3414822 h 3414822"/>
              <a:gd name="connsiteX6" fmla="*/ 13062 w 3495110"/>
              <a:gd name="connsiteY6" fmla="*/ 3414822 h 3414822"/>
              <a:gd name="connsiteX7" fmla="*/ 13062 w 3495110"/>
              <a:gd name="connsiteY7" fmla="*/ 322 h 3414822"/>
              <a:gd name="connsiteX8" fmla="*/ 0 w 3495110"/>
              <a:gd name="connsiteY8" fmla="*/ 322 h 3414822"/>
              <a:gd name="connsiteX9" fmla="*/ 0 w 3495110"/>
              <a:gd name="connsiteY9" fmla="*/ 0 h 3414822"/>
              <a:gd name="connsiteX10" fmla="*/ 3495110 w 3495110"/>
              <a:gd name="connsiteY10" fmla="*/ 0 h 341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95110" h="3414822">
                <a:moveTo>
                  <a:pt x="3495110" y="3414822"/>
                </a:moveTo>
                <a:lnTo>
                  <a:pt x="26047" y="3414822"/>
                </a:lnTo>
                <a:lnTo>
                  <a:pt x="192248" y="3410701"/>
                </a:lnTo>
                <a:cubicBezTo>
                  <a:pt x="2032056" y="3319241"/>
                  <a:pt x="3495109" y="1827339"/>
                  <a:pt x="3495109" y="320"/>
                </a:cubicBezTo>
                <a:lnTo>
                  <a:pt x="13063" y="320"/>
                </a:lnTo>
                <a:lnTo>
                  <a:pt x="13063" y="3414822"/>
                </a:lnTo>
                <a:lnTo>
                  <a:pt x="13062" y="3414822"/>
                </a:lnTo>
                <a:lnTo>
                  <a:pt x="13062" y="322"/>
                </a:lnTo>
                <a:lnTo>
                  <a:pt x="0" y="322"/>
                </a:lnTo>
                <a:lnTo>
                  <a:pt x="0" y="0"/>
                </a:lnTo>
                <a:lnTo>
                  <a:pt x="349511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3AE3B-3A9F-4A74-A626-EA434E9E0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893" y="0"/>
            <a:ext cx="3498943" cy="34148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a renderização 3D branca de triângulos como plano de fundo">
            <a:extLst>
              <a:ext uri="{FF2B5EF4-FFF2-40B4-BE49-F238E27FC236}">
                <a16:creationId xmlns:a16="http://schemas.microsoft.com/office/drawing/2014/main" id="{B5A5BC56-0A95-4169-8F28-1639D962D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03" r="1" b="6649"/>
          <a:stretch/>
        </p:blipFill>
        <p:spPr>
          <a:xfrm>
            <a:off x="-1" y="10"/>
            <a:ext cx="8707925" cy="3414814"/>
          </a:xfrm>
          <a:custGeom>
            <a:avLst/>
            <a:gdLst/>
            <a:ahLst/>
            <a:cxnLst/>
            <a:rect l="l" t="t" r="r" b="b"/>
            <a:pathLst>
              <a:path w="8724646" h="3414824">
                <a:moveTo>
                  <a:pt x="3488733" y="0"/>
                </a:moveTo>
                <a:lnTo>
                  <a:pt x="8724646" y="0"/>
                </a:lnTo>
                <a:lnTo>
                  <a:pt x="8724646" y="3414822"/>
                </a:lnTo>
                <a:lnTo>
                  <a:pt x="3488733" y="3414822"/>
                </a:lnTo>
                <a:close/>
                <a:moveTo>
                  <a:pt x="3488732" y="0"/>
                </a:moveTo>
                <a:lnTo>
                  <a:pt x="3488732" y="3414824"/>
                </a:lnTo>
                <a:lnTo>
                  <a:pt x="0" y="3414824"/>
                </a:lnTo>
                <a:cubicBezTo>
                  <a:pt x="0" y="1528869"/>
                  <a:pt x="1561959" y="0"/>
                  <a:pt x="3488732" y="0"/>
                </a:cubicBezTo>
                <a:close/>
              </a:path>
            </a:pathLst>
          </a:custGeom>
        </p:spPr>
      </p:pic>
      <p:sp>
        <p:nvSpPr>
          <p:cNvPr id="15" name="Rectangle 34">
            <a:extLst>
              <a:ext uri="{FF2B5EF4-FFF2-40B4-BE49-F238E27FC236}">
                <a16:creationId xmlns:a16="http://schemas.microsoft.com/office/drawing/2014/main" id="{C4616447-380A-4DF1-834B-15E0529F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0"/>
            <a:ext cx="3495111" cy="341514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79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6DCA938-3B58-4B2D-9AC0-FED37DCA7800}"/>
              </a:ext>
            </a:extLst>
          </p:cNvPr>
          <p:cNvSpPr/>
          <p:nvPr/>
        </p:nvSpPr>
        <p:spPr>
          <a:xfrm>
            <a:off x="1003177" y="3811015"/>
            <a:ext cx="2778710" cy="432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4CC64-5D30-4A45-A4A8-1F5F3D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C2FDADF4-2D89-4670-A160-356F0FB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  <a:p>
            <a:r>
              <a:rPr lang="pt-BR" dirty="0"/>
              <a:t>Repositório</a:t>
            </a:r>
          </a:p>
          <a:p>
            <a:r>
              <a:rPr lang="pt-BR" dirty="0"/>
              <a:t>Arquitetura Jobs</a:t>
            </a:r>
          </a:p>
          <a:p>
            <a:r>
              <a:rPr lang="pt-BR" dirty="0"/>
              <a:t>Descrição Jobs</a:t>
            </a:r>
          </a:p>
          <a:p>
            <a:r>
              <a:rPr lang="pt-BR" dirty="0"/>
              <a:t>Execução Jobs e Resultados</a:t>
            </a:r>
          </a:p>
          <a:p>
            <a:r>
              <a:rPr lang="pt-BR" dirty="0" err="1"/>
              <a:t>DAGs</a:t>
            </a:r>
            <a:endParaRPr lang="pt-BR" dirty="0"/>
          </a:p>
          <a:p>
            <a:r>
              <a:rPr lang="pt-BR" dirty="0"/>
              <a:t>Documentação HTML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82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322851"/>
            <a:ext cx="9950103" cy="594319"/>
          </a:xfrm>
        </p:spPr>
        <p:txBody>
          <a:bodyPr/>
          <a:lstStyle/>
          <a:p>
            <a:r>
              <a:rPr lang="pt-BR" b="0" dirty="0" err="1"/>
              <a:t>JobExportRawData</a:t>
            </a:r>
            <a:endParaRPr lang="pt-BR" b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E91D7-979B-40D9-B3F0-79F6B2C6A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154097"/>
            <a:ext cx="9950103" cy="4786733"/>
          </a:xfrm>
        </p:spPr>
        <p:txBody>
          <a:bodyPr/>
          <a:lstStyle/>
          <a:p>
            <a:r>
              <a:rPr lang="pt-BR" b="1" dirty="0"/>
              <a:t>Condições </a:t>
            </a:r>
            <a:r>
              <a:rPr lang="pt-BR" b="1" dirty="0" err="1"/>
              <a:t>Pré</a:t>
            </a:r>
            <a:r>
              <a:rPr lang="pt-BR" b="1" dirty="0"/>
              <a:t> </a:t>
            </a:r>
            <a:r>
              <a:rPr lang="pt-BR" b="1" dirty="0" err="1"/>
              <a:t>Job</a:t>
            </a:r>
            <a:r>
              <a:rPr lang="pt-BR" b="1" dirty="0"/>
              <a:t>: </a:t>
            </a:r>
            <a:r>
              <a:rPr lang="pt-BR" dirty="0"/>
              <a:t>conexão com o banco de Dados estabelecida com sucesso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Lógica da execução:</a:t>
            </a:r>
            <a:r>
              <a:rPr lang="pt-BR" dirty="0"/>
              <a:t>  Faz um input dos dados das tabelas do </a:t>
            </a:r>
            <a:r>
              <a:rPr lang="pt-BR" dirty="0" err="1"/>
              <a:t>Schema</a:t>
            </a:r>
            <a:r>
              <a:rPr lang="pt-BR" dirty="0"/>
              <a:t> </a:t>
            </a:r>
            <a:r>
              <a:rPr lang="pt-BR" dirty="0" err="1"/>
              <a:t>SalesLT</a:t>
            </a:r>
            <a:r>
              <a:rPr lang="pt-BR" dirty="0"/>
              <a:t> e realiza um </a:t>
            </a:r>
            <a:r>
              <a:rPr lang="pt-BR" dirty="0" err="1"/>
              <a:t>export</a:t>
            </a:r>
            <a:r>
              <a:rPr lang="pt-BR" dirty="0"/>
              <a:t> com os dados brutos e sem qualquer </a:t>
            </a:r>
            <a:r>
              <a:rPr lang="pt-BR" dirty="0" err="1"/>
              <a:t>tratamendo</a:t>
            </a:r>
            <a:r>
              <a:rPr lang="pt-BR" dirty="0"/>
              <a:t> para o local da Hierarquia de Dados </a:t>
            </a:r>
            <a:r>
              <a:rPr lang="pt-BR" dirty="0" err="1"/>
              <a:t>Raw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Condições Pós </a:t>
            </a:r>
            <a:r>
              <a:rPr lang="pt-BR" b="1" dirty="0" err="1"/>
              <a:t>Job</a:t>
            </a:r>
            <a:r>
              <a:rPr lang="pt-BR" b="1" dirty="0"/>
              <a:t>: </a:t>
            </a:r>
            <a:r>
              <a:rPr lang="pt-BR" dirty="0"/>
              <a:t>conexão com o banco de Dados é finalizada;</a:t>
            </a:r>
          </a:p>
          <a:p>
            <a:pPr lvl="1"/>
            <a:r>
              <a:rPr lang="pt-BR" sz="1800" dirty="0"/>
              <a:t>	</a:t>
            </a:r>
            <a:r>
              <a:rPr lang="pt-BR" sz="1800" b="0" dirty="0"/>
              <a:t>Chama a execução do </a:t>
            </a:r>
            <a:r>
              <a:rPr lang="pt-BR" sz="1800" b="0" dirty="0" err="1"/>
              <a:t>Job</a:t>
            </a:r>
            <a:r>
              <a:rPr lang="pt-BR" sz="1800" b="0" dirty="0"/>
              <a:t> </a:t>
            </a:r>
            <a:r>
              <a:rPr lang="pt-BR" sz="1800" b="0" dirty="0" err="1"/>
              <a:t>JobExportHarmonized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1032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322851"/>
            <a:ext cx="9950103" cy="594319"/>
          </a:xfrm>
        </p:spPr>
        <p:txBody>
          <a:bodyPr/>
          <a:lstStyle/>
          <a:p>
            <a:r>
              <a:rPr lang="pt-BR" sz="3200" b="0" dirty="0" err="1"/>
              <a:t>JobExportHarmonized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E91D7-979B-40D9-B3F0-79F6B2C6A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154097"/>
            <a:ext cx="9950103" cy="4786733"/>
          </a:xfrm>
        </p:spPr>
        <p:txBody>
          <a:bodyPr/>
          <a:lstStyle/>
          <a:p>
            <a:r>
              <a:rPr lang="pt-BR" b="1" dirty="0"/>
              <a:t>Condições </a:t>
            </a:r>
            <a:r>
              <a:rPr lang="pt-BR" b="1" dirty="0" err="1"/>
              <a:t>Pré</a:t>
            </a:r>
            <a:r>
              <a:rPr lang="pt-BR" b="1" dirty="0"/>
              <a:t> </a:t>
            </a:r>
            <a:r>
              <a:rPr lang="pt-BR" b="1" dirty="0" err="1"/>
              <a:t>Job</a:t>
            </a:r>
            <a:r>
              <a:rPr lang="pt-BR" b="1" dirty="0"/>
              <a:t>: </a:t>
            </a:r>
            <a:r>
              <a:rPr lang="pt-BR" dirty="0"/>
              <a:t>chamado pelo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dirty="0" err="1"/>
              <a:t>JobExportRawData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Lógica da execução:</a:t>
            </a:r>
            <a:r>
              <a:rPr lang="pt-BR" dirty="0"/>
              <a:t>  Faz um input dos dados das tabelas que estão presentes no repositório da hierarquia </a:t>
            </a:r>
            <a:r>
              <a:rPr lang="pt-BR" dirty="0" err="1"/>
              <a:t>Raw</a:t>
            </a:r>
            <a:r>
              <a:rPr lang="pt-BR" dirty="0"/>
              <a:t>, executa um leve tratamento de dados (conversão de tipos dos dados e a seleção das colunas pertinentes) e realiza um </a:t>
            </a:r>
            <a:r>
              <a:rPr lang="pt-BR" dirty="0" err="1"/>
              <a:t>export</a:t>
            </a:r>
            <a:r>
              <a:rPr lang="pt-BR" dirty="0"/>
              <a:t> com os dados resultantes para o local da Hierarquia de Dados </a:t>
            </a:r>
            <a:r>
              <a:rPr lang="pt-BR" dirty="0" err="1"/>
              <a:t>Harmonized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Condições Pós </a:t>
            </a:r>
            <a:r>
              <a:rPr lang="pt-BR" b="1" dirty="0" err="1"/>
              <a:t>Job</a:t>
            </a:r>
            <a:r>
              <a:rPr lang="pt-BR" b="1" dirty="0"/>
              <a:t>: </a:t>
            </a:r>
            <a:r>
              <a:rPr lang="pt-BR" sz="1800" b="0" dirty="0"/>
              <a:t>Chama a execução do </a:t>
            </a:r>
            <a:r>
              <a:rPr lang="pt-BR" sz="1800" b="0" dirty="0" err="1"/>
              <a:t>Job</a:t>
            </a:r>
            <a:r>
              <a:rPr lang="pt-BR" sz="1800" b="0" dirty="0"/>
              <a:t> </a:t>
            </a:r>
            <a:r>
              <a:rPr lang="pt-BR" sz="1800" b="0" dirty="0" err="1"/>
              <a:t>JobExportDS</a:t>
            </a:r>
            <a:r>
              <a:rPr lang="pt-BR" dirty="0"/>
              <a:t>;</a:t>
            </a:r>
          </a:p>
          <a:p>
            <a:pPr lvl="1"/>
            <a:r>
              <a:rPr lang="pt-BR" sz="1800" dirty="0"/>
              <a:t>	</a:t>
            </a:r>
            <a:r>
              <a:rPr lang="pt-BR" sz="1800" b="0" dirty="0"/>
              <a:t>Chama a execução do </a:t>
            </a:r>
            <a:r>
              <a:rPr lang="pt-BR" sz="1800" b="0" dirty="0" err="1"/>
              <a:t>Job</a:t>
            </a:r>
            <a:r>
              <a:rPr lang="pt-BR" sz="1800" b="0" dirty="0"/>
              <a:t> </a:t>
            </a:r>
            <a:r>
              <a:rPr lang="pt-BR" sz="1800" b="0" dirty="0" err="1"/>
              <a:t>JobSalesReport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65280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322851"/>
            <a:ext cx="9950103" cy="594319"/>
          </a:xfrm>
        </p:spPr>
        <p:txBody>
          <a:bodyPr/>
          <a:lstStyle/>
          <a:p>
            <a:r>
              <a:rPr lang="pt-BR" sz="3200" b="0" dirty="0" err="1"/>
              <a:t>JobExportDS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E91D7-979B-40D9-B3F0-79F6B2C6A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154097"/>
            <a:ext cx="9950103" cy="4786733"/>
          </a:xfrm>
        </p:spPr>
        <p:txBody>
          <a:bodyPr/>
          <a:lstStyle/>
          <a:p>
            <a:r>
              <a:rPr lang="pt-BR" b="1" dirty="0"/>
              <a:t>Condições </a:t>
            </a:r>
            <a:r>
              <a:rPr lang="pt-BR" b="1" dirty="0" err="1"/>
              <a:t>Pré</a:t>
            </a:r>
            <a:r>
              <a:rPr lang="pt-BR" b="1" dirty="0"/>
              <a:t> </a:t>
            </a:r>
            <a:r>
              <a:rPr lang="pt-BR" b="1" dirty="0" err="1"/>
              <a:t>Job</a:t>
            </a:r>
            <a:r>
              <a:rPr lang="pt-BR" b="1" dirty="0"/>
              <a:t>: </a:t>
            </a:r>
            <a:r>
              <a:rPr lang="pt-BR" dirty="0"/>
              <a:t>chamado pelo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sz="1800" b="0" dirty="0" err="1"/>
              <a:t>JobExportHarmonized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Lógica da execução:</a:t>
            </a:r>
            <a:r>
              <a:rPr lang="pt-BR" dirty="0"/>
              <a:t>  Faz um input randômico de um número específico de linhas dos dados das tabelas pertinentes com os requisitos que estão presentes no repositório da hierarquia </a:t>
            </a:r>
            <a:r>
              <a:rPr lang="pt-BR" dirty="0" err="1"/>
              <a:t>Harmonized</a:t>
            </a:r>
            <a:r>
              <a:rPr lang="pt-BR" dirty="0"/>
              <a:t>, executa uma seleção e transformação dos dados e realiza um </a:t>
            </a:r>
            <a:r>
              <a:rPr lang="pt-BR" dirty="0" err="1"/>
              <a:t>export</a:t>
            </a:r>
            <a:r>
              <a:rPr lang="pt-BR" dirty="0"/>
              <a:t> com os dados resultantes para o local da Hierarquia de Dados </a:t>
            </a:r>
            <a:r>
              <a:rPr lang="pt-BR" dirty="0" err="1"/>
              <a:t>Curated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Condições Pós </a:t>
            </a:r>
            <a:r>
              <a:rPr lang="pt-BR" b="1" dirty="0" err="1"/>
              <a:t>Job</a:t>
            </a:r>
            <a:r>
              <a:rPr lang="pt-BR" b="1" dirty="0"/>
              <a:t>: </a:t>
            </a:r>
            <a:r>
              <a:rPr lang="pt-BR" sz="1800" b="0" dirty="0"/>
              <a:t>Nenhuma condição </a:t>
            </a:r>
            <a:r>
              <a:rPr lang="pt-BR" sz="1800" b="0" dirty="0" err="1"/>
              <a:t>estabelicida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410754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322851"/>
            <a:ext cx="9950103" cy="594319"/>
          </a:xfrm>
        </p:spPr>
        <p:txBody>
          <a:bodyPr/>
          <a:lstStyle/>
          <a:p>
            <a:r>
              <a:rPr lang="pt-BR" sz="3200" b="0" dirty="0" err="1"/>
              <a:t>JobSalesReport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E91D7-979B-40D9-B3F0-79F6B2C6A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154097"/>
            <a:ext cx="9950103" cy="4786733"/>
          </a:xfrm>
        </p:spPr>
        <p:txBody>
          <a:bodyPr/>
          <a:lstStyle/>
          <a:p>
            <a:r>
              <a:rPr lang="pt-BR" b="1" dirty="0"/>
              <a:t>Condições </a:t>
            </a:r>
            <a:r>
              <a:rPr lang="pt-BR" b="1" dirty="0" err="1"/>
              <a:t>Pré</a:t>
            </a:r>
            <a:r>
              <a:rPr lang="pt-BR" b="1" dirty="0"/>
              <a:t> </a:t>
            </a:r>
            <a:r>
              <a:rPr lang="pt-BR" b="1" dirty="0" err="1"/>
              <a:t>Job</a:t>
            </a:r>
            <a:r>
              <a:rPr lang="pt-BR" b="1" dirty="0"/>
              <a:t>: </a:t>
            </a:r>
            <a:r>
              <a:rPr lang="pt-BR" dirty="0"/>
              <a:t>chamado pelo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sz="1800" b="0" dirty="0" err="1"/>
              <a:t>JobExportHarmonized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Lógica da execução:</a:t>
            </a:r>
            <a:r>
              <a:rPr lang="pt-BR" dirty="0"/>
              <a:t>  Faz um input dos dados das tabelas pertinentes com os requisitos que estão presentes no repositório da hierarquia </a:t>
            </a:r>
            <a:r>
              <a:rPr lang="pt-BR" dirty="0" err="1"/>
              <a:t>Harmonized</a:t>
            </a:r>
            <a:r>
              <a:rPr lang="pt-BR" dirty="0"/>
              <a:t>, executa uma seleção, transformação dos dados e agrupamentos quando necessário e realiza um </a:t>
            </a:r>
            <a:r>
              <a:rPr lang="pt-BR" dirty="0" err="1"/>
              <a:t>export</a:t>
            </a:r>
            <a:r>
              <a:rPr lang="pt-BR" dirty="0"/>
              <a:t> com os dados resultantes para o local da Hierarquia de Dados </a:t>
            </a:r>
            <a:r>
              <a:rPr lang="pt-BR" dirty="0" err="1"/>
              <a:t>Curated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Condições Pós </a:t>
            </a:r>
            <a:r>
              <a:rPr lang="pt-BR" b="1" dirty="0" err="1"/>
              <a:t>Job</a:t>
            </a:r>
            <a:r>
              <a:rPr lang="pt-BR" b="1" dirty="0"/>
              <a:t>: </a:t>
            </a:r>
            <a:r>
              <a:rPr lang="pt-BR" sz="1800" b="0" dirty="0"/>
              <a:t>Nenhuma condição </a:t>
            </a:r>
            <a:r>
              <a:rPr lang="pt-BR" sz="1800" b="0" dirty="0" err="1"/>
              <a:t>estabelicida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92223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6DCA938-3B58-4B2D-9AC0-FED37DCA7800}"/>
              </a:ext>
            </a:extLst>
          </p:cNvPr>
          <p:cNvSpPr/>
          <p:nvPr/>
        </p:nvSpPr>
        <p:spPr>
          <a:xfrm>
            <a:off x="1003176" y="4246029"/>
            <a:ext cx="3417903" cy="432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4CC64-5D30-4A45-A4A8-1F5F3D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C2FDADF4-2D89-4670-A160-356F0FB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  <a:p>
            <a:r>
              <a:rPr lang="pt-BR" dirty="0"/>
              <a:t>Repositório</a:t>
            </a:r>
          </a:p>
          <a:p>
            <a:r>
              <a:rPr lang="pt-BR" dirty="0"/>
              <a:t>Arquitetura Jobs</a:t>
            </a:r>
          </a:p>
          <a:p>
            <a:r>
              <a:rPr lang="pt-BR" dirty="0"/>
              <a:t>Descrição Jobs</a:t>
            </a:r>
          </a:p>
          <a:p>
            <a:r>
              <a:rPr lang="pt-BR" dirty="0"/>
              <a:t>Execução Jobs e Resultados</a:t>
            </a:r>
          </a:p>
          <a:p>
            <a:r>
              <a:rPr lang="pt-BR" dirty="0" err="1"/>
              <a:t>DAGs</a:t>
            </a:r>
            <a:endParaRPr lang="pt-BR" dirty="0"/>
          </a:p>
          <a:p>
            <a:r>
              <a:rPr lang="pt-BR" dirty="0"/>
              <a:t>Documentação HTML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7649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JobExportRawData – Antes da Execução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A1AF9E-1085-485E-BB6D-8EC1E521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633415"/>
            <a:ext cx="6737862" cy="35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39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JobExportRawData – Executado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6C8A2CC-958E-4A4F-BF21-EA3D9218D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456547"/>
            <a:ext cx="6737862" cy="389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0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8433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/>
              <a:t>JobExportRawData</a:t>
            </a:r>
            <a:r>
              <a:rPr lang="en-US" sz="2000" dirty="0"/>
              <a:t> – </a:t>
            </a:r>
            <a:r>
              <a:rPr lang="en-US" sz="2000" dirty="0" err="1"/>
              <a:t>Resultados</a:t>
            </a:r>
            <a:endParaRPr lang="en-US" sz="20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7ECF1E-EE25-4C83-BA37-121951AA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690901"/>
            <a:ext cx="6737862" cy="342240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D88A79C-2C39-44BA-A9E3-0D69FE7F79D2}"/>
              </a:ext>
            </a:extLst>
          </p:cNvPr>
          <p:cNvSpPr txBox="1"/>
          <p:nvPr/>
        </p:nvSpPr>
        <p:spPr>
          <a:xfrm>
            <a:off x="1084727" y="2796466"/>
            <a:ext cx="2628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Nomenclatura dos arquivos segue o padrão:</a:t>
            </a:r>
          </a:p>
          <a:p>
            <a:r>
              <a:rPr lang="pt-BR" sz="1400" dirty="0"/>
              <a:t>“</a:t>
            </a:r>
            <a:r>
              <a:rPr lang="pt-BR" sz="1400" dirty="0" err="1"/>
              <a:t>nomeDaTabela_DataDeGeracaoDoArquivo</a:t>
            </a:r>
            <a:r>
              <a:rPr lang="pt-BR" sz="1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8748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JobExportHarmonized – Antes da Execução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5A0496-2D5B-4AB0-B3B3-CF83669D7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641838"/>
            <a:ext cx="6737862" cy="352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9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4CC64-5D30-4A45-A4A8-1F5F3D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C2FDADF4-2D89-4670-A160-356F0FB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  <a:p>
            <a:r>
              <a:rPr lang="pt-BR" dirty="0"/>
              <a:t>Repositório</a:t>
            </a:r>
          </a:p>
          <a:p>
            <a:r>
              <a:rPr lang="pt-BR" dirty="0"/>
              <a:t>Arquitetura Jobs</a:t>
            </a:r>
          </a:p>
          <a:p>
            <a:r>
              <a:rPr lang="pt-BR" dirty="0"/>
              <a:t>Descrição Jobs</a:t>
            </a:r>
          </a:p>
          <a:p>
            <a:r>
              <a:rPr lang="pt-BR" dirty="0"/>
              <a:t>Execução Jobs e Resultados</a:t>
            </a:r>
          </a:p>
          <a:p>
            <a:r>
              <a:rPr lang="pt-BR" dirty="0" err="1"/>
              <a:t>DAGs</a:t>
            </a:r>
            <a:endParaRPr lang="pt-BR" dirty="0"/>
          </a:p>
          <a:p>
            <a:r>
              <a:rPr lang="pt-BR" dirty="0"/>
              <a:t>Documentação HTML</a:t>
            </a:r>
          </a:p>
          <a:p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16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JobExportHarmonized – Executado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95C472-7DD2-4A24-9C52-0877F4AC0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709216"/>
            <a:ext cx="6737862" cy="33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0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JobExportHarmonized – Resultados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19FB8D-43F7-42DE-803F-AD3AB6FAA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885576"/>
            <a:ext cx="6737862" cy="303305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B448C65-F8A6-4E4D-963E-FC65264101D0}"/>
              </a:ext>
            </a:extLst>
          </p:cNvPr>
          <p:cNvSpPr txBox="1"/>
          <p:nvPr/>
        </p:nvSpPr>
        <p:spPr>
          <a:xfrm>
            <a:off x="1084727" y="2796466"/>
            <a:ext cx="2628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Nomenclatura dos arquivos segue o padrão:</a:t>
            </a:r>
          </a:p>
          <a:p>
            <a:r>
              <a:rPr lang="pt-BR" sz="1400" dirty="0"/>
              <a:t>“</a:t>
            </a:r>
            <a:r>
              <a:rPr lang="pt-BR" sz="1400" dirty="0" err="1"/>
              <a:t>HA_nomeDaTabela_DataDeGeracaoDoArquivo</a:t>
            </a:r>
            <a:r>
              <a:rPr lang="pt-BR" sz="1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6668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JobExportDS – Antes da Execução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A07D90-37A0-4BE4-8BDA-DC6FCD160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641838"/>
            <a:ext cx="6737862" cy="352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28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JobExportDS – Executado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AD9731-0905-455D-ADFA-A342EDEC3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439702"/>
            <a:ext cx="6737862" cy="392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42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JobExportDS – Resultados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88BDAF-1098-4855-8C23-E80EA5A9E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2121910"/>
            <a:ext cx="6737862" cy="256038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89759C6-0F1E-4AD8-9892-C567641F8CA9}"/>
              </a:ext>
            </a:extLst>
          </p:cNvPr>
          <p:cNvSpPr txBox="1"/>
          <p:nvPr/>
        </p:nvSpPr>
        <p:spPr>
          <a:xfrm>
            <a:off x="1084727" y="2796466"/>
            <a:ext cx="2628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Nomenclatura dos arquivos segue o padrão:</a:t>
            </a:r>
          </a:p>
          <a:p>
            <a:r>
              <a:rPr lang="pt-BR" sz="1400" dirty="0"/>
              <a:t>“</a:t>
            </a:r>
            <a:r>
              <a:rPr lang="pt-BR" sz="1400" dirty="0" err="1"/>
              <a:t>DC_nomeDasInformacoes_DataDeGeracaoDoArquivo</a:t>
            </a:r>
            <a:r>
              <a:rPr lang="pt-BR" sz="1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9646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JobSalesReport – Antes da Execução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05F6F9-1AF6-41BB-929F-D729DEF7E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793439"/>
            <a:ext cx="6737862" cy="321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00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JobSalesReport – Executado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8218CE-0A49-4A6D-A5E5-D134D55C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608148"/>
            <a:ext cx="6737862" cy="358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78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JobSalesReport</a:t>
            </a:r>
            <a:r>
              <a:rPr lang="en-US" sz="2400" dirty="0"/>
              <a:t> – </a:t>
            </a:r>
            <a:r>
              <a:rPr lang="en-US" sz="2400" dirty="0" err="1"/>
              <a:t>Resultados</a:t>
            </a:r>
            <a:endParaRPr lang="en-US" sz="24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43330A-F6E0-46DD-B4DE-668D0E24F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2093424"/>
            <a:ext cx="6737862" cy="261735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FDB0120-3F81-4D00-B3C8-8E1D9FB5AE3D}"/>
              </a:ext>
            </a:extLst>
          </p:cNvPr>
          <p:cNvSpPr txBox="1"/>
          <p:nvPr/>
        </p:nvSpPr>
        <p:spPr>
          <a:xfrm>
            <a:off x="1084727" y="2796466"/>
            <a:ext cx="2628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Nomenclatura dos arquivos segue o padrão:</a:t>
            </a:r>
          </a:p>
          <a:p>
            <a:r>
              <a:rPr lang="pt-BR" sz="1400" dirty="0"/>
              <a:t>“</a:t>
            </a:r>
            <a:r>
              <a:rPr lang="pt-BR" sz="1400" dirty="0" err="1"/>
              <a:t>RPnomeDoRelatorio_DataDeGeracaoDoArquivo</a:t>
            </a:r>
            <a:r>
              <a:rPr lang="pt-BR" sz="1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9210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61068-C0DD-4657-8F75-0CEB416E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JobSalesReport</a:t>
            </a:r>
            <a:r>
              <a:rPr lang="en-US" sz="3200" dirty="0"/>
              <a:t> – </a:t>
            </a:r>
            <a:r>
              <a:rPr lang="en-US" sz="3200" dirty="0" err="1"/>
              <a:t>Resultados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1E4137-BFD9-426B-BE09-3D212648C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RPsales_</a:t>
            </a:r>
            <a:r>
              <a:rPr lang="pt-BR" b="1" i="1" dirty="0" err="1"/>
              <a:t>DataDaGeracao</a:t>
            </a:r>
            <a:r>
              <a:rPr lang="pt-BR" dirty="0"/>
              <a:t>: Relatório de Vendas por Região (País + Estado +Cidade)</a:t>
            </a:r>
          </a:p>
          <a:p>
            <a:r>
              <a:rPr lang="pt-BR" b="1" dirty="0" err="1"/>
              <a:t>RPproduct_</a:t>
            </a:r>
            <a:r>
              <a:rPr lang="pt-BR" b="1" i="1" dirty="0" err="1"/>
              <a:t>DataDaGeracao</a:t>
            </a:r>
            <a:r>
              <a:rPr lang="pt-BR" dirty="0"/>
              <a:t>: Relatório de Vendas por Região (País + Estado +Cidade) e por produto</a:t>
            </a:r>
          </a:p>
          <a:p>
            <a:r>
              <a:rPr lang="pt-BR" b="1" dirty="0" err="1"/>
              <a:t>RPsalesProduct_</a:t>
            </a:r>
            <a:r>
              <a:rPr lang="pt-BR" b="1" i="1" dirty="0" err="1"/>
              <a:t>DataDaGeracao</a:t>
            </a:r>
            <a:r>
              <a:rPr lang="pt-BR" dirty="0"/>
              <a:t>: Relatório Analítico com as informações de Vendedor, Vendas, </a:t>
            </a:r>
            <a:r>
              <a:rPr lang="pt-BR"/>
              <a:t>Produto e </a:t>
            </a:r>
            <a:r>
              <a:rPr lang="pt-BR" dirty="0"/>
              <a:t>Região (País + Estado +Cidade)</a:t>
            </a:r>
          </a:p>
        </p:txBody>
      </p:sp>
    </p:spTree>
    <p:extLst>
      <p:ext uri="{BB962C8B-B14F-4D97-AF65-F5344CB8AC3E}">
        <p14:creationId xmlns:p14="http://schemas.microsoft.com/office/powerpoint/2010/main" val="168955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6DCA938-3B58-4B2D-9AC0-FED37DCA7800}"/>
              </a:ext>
            </a:extLst>
          </p:cNvPr>
          <p:cNvSpPr/>
          <p:nvPr/>
        </p:nvSpPr>
        <p:spPr>
          <a:xfrm>
            <a:off x="1003177" y="4684179"/>
            <a:ext cx="1225674" cy="432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4CC64-5D30-4A45-A4A8-1F5F3D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C2FDADF4-2D89-4670-A160-356F0FB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412" y="2434974"/>
            <a:ext cx="6608086" cy="350585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  <a:p>
            <a:r>
              <a:rPr lang="pt-BR" dirty="0"/>
              <a:t>Repositório</a:t>
            </a:r>
          </a:p>
          <a:p>
            <a:r>
              <a:rPr lang="pt-BR" dirty="0"/>
              <a:t>Arquitetura Jobs</a:t>
            </a:r>
          </a:p>
          <a:p>
            <a:r>
              <a:rPr lang="pt-BR" dirty="0"/>
              <a:t>Descrição Jobs</a:t>
            </a:r>
          </a:p>
          <a:p>
            <a:r>
              <a:rPr lang="pt-BR" dirty="0"/>
              <a:t>Execução Jobs e Resultados</a:t>
            </a:r>
          </a:p>
          <a:p>
            <a:r>
              <a:rPr lang="pt-BR" dirty="0" err="1"/>
              <a:t>DAGs</a:t>
            </a:r>
            <a:endParaRPr lang="pt-BR" dirty="0"/>
          </a:p>
          <a:p>
            <a:r>
              <a:rPr lang="pt-BR" dirty="0"/>
              <a:t>Documentação HTML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593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2672FEA-C1AC-4B4F-A17E-EBAA19E4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9641DCA-C5FD-4DDE-80D5-3B5D3C66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5538" y="0"/>
            <a:ext cx="4806462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IAP – Onet Club">
            <a:extLst>
              <a:ext uri="{FF2B5EF4-FFF2-40B4-BE49-F238E27FC236}">
                <a16:creationId xmlns:a16="http://schemas.microsoft.com/office/drawing/2014/main" id="{C1818D36-763C-4CF8-A181-D55EC7C6BD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8821662" y="0"/>
                </a:lnTo>
                <a:lnTo>
                  <a:pt x="8949933" y="3210"/>
                </a:lnTo>
                <a:cubicBezTo>
                  <a:pt x="10698561" y="90934"/>
                  <a:pt x="12101443" y="1522415"/>
                  <a:pt x="12190045" y="3308151"/>
                </a:cubicBezTo>
                <a:lnTo>
                  <a:pt x="12192000" y="3387113"/>
                </a:lnTo>
                <a:lnTo>
                  <a:pt x="12192000" y="3455897"/>
                </a:lnTo>
                <a:lnTo>
                  <a:pt x="12191851" y="3455897"/>
                </a:lnTo>
                <a:lnTo>
                  <a:pt x="12187740" y="3620171"/>
                </a:lnTo>
                <a:cubicBezTo>
                  <a:pt x="12102756" y="5314154"/>
                  <a:pt x="10756689" y="6683663"/>
                  <a:pt x="9049143" y="6848156"/>
                </a:cubicBezTo>
                <a:lnTo>
                  <a:pt x="8914113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240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29A6D-3924-494A-8D5D-BBFA8DE3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F1101F-C121-40F2-87E7-3850BA822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Foi desenvolvidos duas chamadas de DAG para esse pipeline:</a:t>
            </a:r>
          </a:p>
          <a:p>
            <a:r>
              <a:rPr lang="pt-BR" dirty="0"/>
              <a:t>dagEx1 =&gt; executa a chamada de todos os 4 Jobs na ordem necessária</a:t>
            </a:r>
          </a:p>
          <a:p>
            <a:r>
              <a:rPr lang="pt-BR" dirty="0"/>
              <a:t>dagEx2 =&gt; executa a chamada somente do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dirty="0" err="1"/>
              <a:t>JobExportRawData</a:t>
            </a:r>
            <a:r>
              <a:rPr lang="pt-BR" dirty="0"/>
              <a:t> e a partir dele a execução dos outros Jobs é feita na ordem de execução configurada</a:t>
            </a:r>
          </a:p>
        </p:txBody>
      </p:sp>
    </p:spTree>
    <p:extLst>
      <p:ext uri="{BB962C8B-B14F-4D97-AF65-F5344CB8AC3E}">
        <p14:creationId xmlns:p14="http://schemas.microsoft.com/office/powerpoint/2010/main" val="2386989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6DCA938-3B58-4B2D-9AC0-FED37DCA7800}"/>
              </a:ext>
            </a:extLst>
          </p:cNvPr>
          <p:cNvSpPr/>
          <p:nvPr/>
        </p:nvSpPr>
        <p:spPr>
          <a:xfrm>
            <a:off x="1003176" y="5163572"/>
            <a:ext cx="2876365" cy="432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4CC64-5D30-4A45-A4A8-1F5F3D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C2FDADF4-2D89-4670-A160-356F0FB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412" y="2434974"/>
            <a:ext cx="6608086" cy="350585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  <a:p>
            <a:r>
              <a:rPr lang="pt-BR" dirty="0"/>
              <a:t>Repositório</a:t>
            </a:r>
          </a:p>
          <a:p>
            <a:r>
              <a:rPr lang="pt-BR" dirty="0"/>
              <a:t>Arquitetura Jobs</a:t>
            </a:r>
          </a:p>
          <a:p>
            <a:r>
              <a:rPr lang="pt-BR" dirty="0"/>
              <a:t>Descrição Jobs</a:t>
            </a:r>
          </a:p>
          <a:p>
            <a:r>
              <a:rPr lang="pt-BR" dirty="0"/>
              <a:t>Execução Jobs e Resultados</a:t>
            </a:r>
          </a:p>
          <a:p>
            <a:r>
              <a:rPr lang="pt-BR" dirty="0" err="1"/>
              <a:t>DAGs</a:t>
            </a:r>
            <a:endParaRPr lang="pt-BR" dirty="0"/>
          </a:p>
          <a:p>
            <a:r>
              <a:rPr lang="pt-BR" dirty="0"/>
              <a:t>Documentação HTML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685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8A1340-C780-46B5-BFC3-6E8E1701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pt-BR" dirty="0"/>
              <a:t>Documentação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A811D9-6D9A-4789-BC66-ABDE88E03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pt-BR" dirty="0"/>
              <a:t>Foi gerada a documentação nativa do </a:t>
            </a:r>
            <a:r>
              <a:rPr lang="pt-BR" dirty="0" err="1"/>
              <a:t>Talend</a:t>
            </a:r>
            <a:r>
              <a:rPr lang="pt-BR" dirty="0"/>
              <a:t> para todos os Jobs desenvolvidos. Se encontra dentro do repositório na pasta </a:t>
            </a:r>
            <a:r>
              <a:rPr lang="pt-BR" dirty="0" err="1"/>
              <a:t>DocumentaçãoJobsHTML</a:t>
            </a:r>
            <a:endParaRPr lang="pt-BR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482EC0-74E6-4061-A83F-5E8DFCBF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088" y="1197092"/>
            <a:ext cx="4007609" cy="216410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EBC09D-5352-40FF-B829-922CD1E22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463" y="3776721"/>
            <a:ext cx="4788861" cy="9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6DCA938-3B58-4B2D-9AC0-FED37DCA7800}"/>
              </a:ext>
            </a:extLst>
          </p:cNvPr>
          <p:cNvSpPr/>
          <p:nvPr/>
        </p:nvSpPr>
        <p:spPr>
          <a:xfrm>
            <a:off x="1003177" y="2434974"/>
            <a:ext cx="2778710" cy="432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4CC64-5D30-4A45-A4A8-1F5F3D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C2FDADF4-2D89-4670-A160-356F0FB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  <a:p>
            <a:r>
              <a:rPr lang="pt-BR" dirty="0"/>
              <a:t>Repositório</a:t>
            </a:r>
          </a:p>
          <a:p>
            <a:r>
              <a:rPr lang="pt-BR" dirty="0"/>
              <a:t>Arquitetura Jobs</a:t>
            </a:r>
          </a:p>
          <a:p>
            <a:r>
              <a:rPr lang="pt-BR" dirty="0"/>
              <a:t>Descrição Jobs</a:t>
            </a:r>
          </a:p>
          <a:p>
            <a:r>
              <a:rPr lang="pt-BR" dirty="0"/>
              <a:t>Execução Jobs e Resultados</a:t>
            </a:r>
          </a:p>
          <a:p>
            <a:r>
              <a:rPr lang="pt-BR" dirty="0" err="1"/>
              <a:t>DAGs</a:t>
            </a:r>
            <a:endParaRPr lang="pt-BR" dirty="0"/>
          </a:p>
          <a:p>
            <a:r>
              <a:rPr lang="pt-BR" dirty="0"/>
              <a:t>Documentação HTML</a:t>
            </a:r>
          </a:p>
          <a:p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0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09AA451B-272F-487D-85B5-CD53F16B3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DD7DA9-E5A7-4291-8735-4A13B2A1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429568" cy="150737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</p:txBody>
      </p:sp>
      <p:pic>
        <p:nvPicPr>
          <p:cNvPr id="10" name="Imagem 9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2C79E4AE-03EA-43F9-9A22-BF34A3638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533" y="1310880"/>
            <a:ext cx="1350708" cy="90047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C92592-F2EC-4537-BFC4-65B93FA1B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429568" cy="3505855"/>
          </a:xfrm>
        </p:spPr>
        <p:txBody>
          <a:bodyPr>
            <a:normAutofit/>
          </a:bodyPr>
          <a:lstStyle/>
          <a:p>
            <a:r>
              <a:rPr lang="pt-BR"/>
              <a:t>GIT – linguagem de Versionamento</a:t>
            </a:r>
          </a:p>
          <a:p>
            <a:r>
              <a:rPr lang="pt-BR"/>
              <a:t>Framework GitFlow – invólucro de comandos Git</a:t>
            </a:r>
          </a:p>
          <a:p>
            <a:r>
              <a:rPr lang="pt-BR"/>
              <a:t>Repositório no GITHUB – repositório para controle de Versões</a:t>
            </a:r>
          </a:p>
          <a:p>
            <a:r>
              <a:rPr lang="pt-BR"/>
              <a:t>DBeaver – Cliente SQL</a:t>
            </a:r>
          </a:p>
          <a:p>
            <a:r>
              <a:rPr lang="pt-BR"/>
              <a:t>Talend – Arquitetação dos pipelines</a:t>
            </a:r>
          </a:p>
          <a:p>
            <a:r>
              <a:rPr lang="pt-BR"/>
              <a:t>VSCode – editor de Códigos</a:t>
            </a:r>
            <a:endParaRPr lang="pt-BR" dirty="0"/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0ACF25F9-3F36-411C-8923-617BCBF7D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651" y="2464837"/>
            <a:ext cx="900472" cy="900472"/>
          </a:xfrm>
          <a:prstGeom prst="rect">
            <a:avLst/>
          </a:prstGeom>
        </p:spPr>
      </p:pic>
      <p:sp>
        <p:nvSpPr>
          <p:cNvPr id="27" name="Freeform: Shape 22">
            <a:extLst>
              <a:ext uri="{FF2B5EF4-FFF2-40B4-BE49-F238E27FC236}">
                <a16:creationId xmlns:a16="http://schemas.microsoft.com/office/drawing/2014/main" id="{BA2664DA-2ED3-4E1D-8F17-DC42F38D3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805675" y="-9067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F803870-883A-455E-8076-9323E36C9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796609" y="3476708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Imagem 15" descr="Logotipo&#10;&#10;Descrição gerada automaticamente">
            <a:extLst>
              <a:ext uri="{FF2B5EF4-FFF2-40B4-BE49-F238E27FC236}">
                <a16:creationId xmlns:a16="http://schemas.microsoft.com/office/drawing/2014/main" id="{5E4D839D-BE14-4854-B506-B5155EED6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684" y="3659052"/>
            <a:ext cx="1998407" cy="799362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1D525A1A-C4CF-4575-B982-A690A813F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02" y="4757586"/>
            <a:ext cx="905770" cy="905770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D2D2C635-F418-4B69-BBAA-61D51E50E7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6" y="5702814"/>
            <a:ext cx="941826" cy="9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1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6DCA938-3B58-4B2D-9AC0-FED37DCA7800}"/>
              </a:ext>
            </a:extLst>
          </p:cNvPr>
          <p:cNvSpPr/>
          <p:nvPr/>
        </p:nvSpPr>
        <p:spPr>
          <a:xfrm>
            <a:off x="1003177" y="2905489"/>
            <a:ext cx="2778710" cy="432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4CC64-5D30-4A45-A4A8-1F5F3D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C2FDADF4-2D89-4670-A160-356F0FB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  <a:p>
            <a:r>
              <a:rPr lang="pt-BR" dirty="0"/>
              <a:t>Repositório</a:t>
            </a:r>
          </a:p>
          <a:p>
            <a:r>
              <a:rPr lang="pt-BR" dirty="0"/>
              <a:t>Arquitetura Jobs</a:t>
            </a:r>
          </a:p>
          <a:p>
            <a:r>
              <a:rPr lang="pt-BR" dirty="0"/>
              <a:t>Descrição Jobs</a:t>
            </a:r>
          </a:p>
          <a:p>
            <a:r>
              <a:rPr lang="pt-BR" dirty="0"/>
              <a:t>Execução Jobs e Resultados</a:t>
            </a:r>
          </a:p>
          <a:p>
            <a:r>
              <a:rPr lang="pt-BR" dirty="0" err="1"/>
              <a:t>DAGs</a:t>
            </a:r>
            <a:endParaRPr lang="pt-BR" dirty="0"/>
          </a:p>
          <a:p>
            <a:r>
              <a:rPr lang="pt-BR" dirty="0"/>
              <a:t>Documentação HTML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121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B05CB2-EAF7-460C-894A-F54D9942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Repositório - </a:t>
            </a:r>
            <a:r>
              <a:rPr lang="en-US" sz="2400" i="1"/>
              <a:t>fiap-dataops-g07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B51D65-7F1E-423D-AA22-F8FFAC36B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380746"/>
            <a:ext cx="6737862" cy="404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0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6DCA938-3B58-4B2D-9AC0-FED37DCA7800}"/>
              </a:ext>
            </a:extLst>
          </p:cNvPr>
          <p:cNvSpPr/>
          <p:nvPr/>
        </p:nvSpPr>
        <p:spPr>
          <a:xfrm>
            <a:off x="1003177" y="3340500"/>
            <a:ext cx="2778710" cy="432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4CC64-5D30-4A45-A4A8-1F5F3D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C2FDADF4-2D89-4670-A160-356F0FB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  <a:p>
            <a:r>
              <a:rPr lang="pt-BR" dirty="0"/>
              <a:t>Repositório</a:t>
            </a:r>
          </a:p>
          <a:p>
            <a:r>
              <a:rPr lang="pt-BR" dirty="0"/>
              <a:t>Arquitetura Jobs</a:t>
            </a:r>
          </a:p>
          <a:p>
            <a:r>
              <a:rPr lang="pt-BR" dirty="0"/>
              <a:t>Descrição Jobs</a:t>
            </a:r>
          </a:p>
          <a:p>
            <a:r>
              <a:rPr lang="pt-BR" dirty="0"/>
              <a:t>Execução Jobs e Resultados</a:t>
            </a:r>
          </a:p>
          <a:p>
            <a:r>
              <a:rPr lang="pt-BR" dirty="0" err="1"/>
              <a:t>DAGs</a:t>
            </a:r>
            <a:endParaRPr lang="pt-BR" dirty="0"/>
          </a:p>
          <a:p>
            <a:r>
              <a:rPr lang="pt-BR" dirty="0"/>
              <a:t>Documentação HTML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747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9ED7A1-B205-4293-A612-82BD1C3B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214007"/>
            <a:ext cx="4140096" cy="717664"/>
          </a:xfrm>
        </p:spPr>
        <p:txBody>
          <a:bodyPr>
            <a:normAutofit/>
          </a:bodyPr>
          <a:lstStyle/>
          <a:p>
            <a:r>
              <a:rPr lang="pt-BR" dirty="0"/>
              <a:t>Arquitetura Jobs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E62F0C-B99B-4413-A0BF-BDCDE75B1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1145678"/>
            <a:ext cx="5018636" cy="3513514"/>
          </a:xfrm>
        </p:spPr>
        <p:txBody>
          <a:bodyPr>
            <a:normAutofit/>
          </a:bodyPr>
          <a:lstStyle/>
          <a:p>
            <a:r>
              <a:rPr lang="pt-BR" dirty="0"/>
              <a:t>Inicialmente o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dirty="0" err="1"/>
              <a:t>JobExportRawData</a:t>
            </a:r>
            <a:r>
              <a:rPr lang="pt-BR" dirty="0"/>
              <a:t> será executado;</a:t>
            </a:r>
          </a:p>
          <a:p>
            <a:r>
              <a:rPr lang="pt-BR" dirty="0"/>
              <a:t>Quando este terminar de rodar, irá chamar a execução do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dirty="0" err="1"/>
              <a:t>JobExportHarmonized</a:t>
            </a:r>
            <a:r>
              <a:rPr lang="pt-BR" dirty="0"/>
              <a:t>;</a:t>
            </a:r>
          </a:p>
          <a:p>
            <a:r>
              <a:rPr lang="pt-BR" dirty="0"/>
              <a:t>Quando terminar, irá executar os últimos Jobs </a:t>
            </a:r>
            <a:r>
              <a:rPr lang="pt-BR" dirty="0" err="1"/>
              <a:t>JobExportDS</a:t>
            </a:r>
            <a:r>
              <a:rPr lang="pt-BR" dirty="0"/>
              <a:t> e </a:t>
            </a:r>
            <a:r>
              <a:rPr lang="pt-BR" dirty="0" err="1"/>
              <a:t>JobSalesReport</a:t>
            </a:r>
            <a:endParaRPr lang="pt-BR" dirty="0"/>
          </a:p>
          <a:p>
            <a:r>
              <a:rPr lang="pt-BR" dirty="0"/>
              <a:t>Quando esses últimos terminarem de rodar, o ciclo de execução irá finalizar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399CB8-FF3A-4DE0-AC53-4F998D088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211" y="818802"/>
            <a:ext cx="4189367" cy="522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7016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751</Words>
  <Application>Microsoft Office PowerPoint</Application>
  <PresentationFormat>Widescreen</PresentationFormat>
  <Paragraphs>146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Avenir Next LT Pro</vt:lpstr>
      <vt:lpstr>Avenir Next LT Pro Light</vt:lpstr>
      <vt:lpstr>BlocksVTI</vt:lpstr>
      <vt:lpstr>Documentação Projeto DataOps</vt:lpstr>
      <vt:lpstr>AGENDA</vt:lpstr>
      <vt:lpstr>Apresentação do PowerPoint</vt:lpstr>
      <vt:lpstr>AGENDA</vt:lpstr>
      <vt:lpstr>Tecnologias Utilizadas</vt:lpstr>
      <vt:lpstr>AGENDA</vt:lpstr>
      <vt:lpstr>Repositório - fiap-dataops-g07</vt:lpstr>
      <vt:lpstr>AGENDA</vt:lpstr>
      <vt:lpstr>Arquitetura Jobs</vt:lpstr>
      <vt:lpstr>AGENDA</vt:lpstr>
      <vt:lpstr>JobExportRawData</vt:lpstr>
      <vt:lpstr>JobExportHarmonized</vt:lpstr>
      <vt:lpstr>JobExportDS</vt:lpstr>
      <vt:lpstr>JobSalesReport</vt:lpstr>
      <vt:lpstr>AGENDA</vt:lpstr>
      <vt:lpstr>JobExportRawData – Antes da Execução</vt:lpstr>
      <vt:lpstr>JobExportRawData – Executado</vt:lpstr>
      <vt:lpstr>JobExportRawData – Resultados</vt:lpstr>
      <vt:lpstr>JobExportHarmonized – Antes da Execução</vt:lpstr>
      <vt:lpstr>JobExportHarmonized – Executado</vt:lpstr>
      <vt:lpstr>JobExportHarmonized – Resultados</vt:lpstr>
      <vt:lpstr>JobExportDS – Antes da Execução</vt:lpstr>
      <vt:lpstr>JobExportDS – Executado</vt:lpstr>
      <vt:lpstr>JobExportDS – Resultados</vt:lpstr>
      <vt:lpstr>JobSalesReport – Antes da Execução</vt:lpstr>
      <vt:lpstr>JobSalesReport – Executado</vt:lpstr>
      <vt:lpstr>JobSalesReport – Resultados</vt:lpstr>
      <vt:lpstr>JobSalesReport – Resultados</vt:lpstr>
      <vt:lpstr>AGENDA</vt:lpstr>
      <vt:lpstr>DAGs</vt:lpstr>
      <vt:lpstr>AGENDA</vt:lpstr>
      <vt:lpstr>Documentação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Projeto DataOps</dc:title>
  <dc:creator>Gabriel Zoneti Figueira Peres</dc:creator>
  <cp:lastModifiedBy>Gabriel Zoneti Figueira Peres</cp:lastModifiedBy>
  <cp:revision>20</cp:revision>
  <dcterms:created xsi:type="dcterms:W3CDTF">2021-05-01T06:42:20Z</dcterms:created>
  <dcterms:modified xsi:type="dcterms:W3CDTF">2021-05-01T14:37:03Z</dcterms:modified>
</cp:coreProperties>
</file>