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18"/>
  </p:notesMasterIdLst>
  <p:handoutMasterIdLst>
    <p:handoutMasterId r:id="rId19"/>
  </p:handoutMasterIdLst>
  <p:sldIdLst>
    <p:sldId id="3072" r:id="rId2"/>
    <p:sldId id="3073" r:id="rId3"/>
    <p:sldId id="3074" r:id="rId4"/>
    <p:sldId id="3094" r:id="rId5"/>
    <p:sldId id="3099" r:id="rId6"/>
    <p:sldId id="280" r:id="rId7"/>
    <p:sldId id="282" r:id="rId8"/>
    <p:sldId id="288" r:id="rId9"/>
    <p:sldId id="314" r:id="rId10"/>
    <p:sldId id="315" r:id="rId11"/>
    <p:sldId id="3100" r:id="rId12"/>
    <p:sldId id="3090" r:id="rId13"/>
    <p:sldId id="3096" r:id="rId14"/>
    <p:sldId id="3101" r:id="rId15"/>
    <p:sldId id="3097" r:id="rId16"/>
    <p:sldId id="3102" r:id="rId17"/>
  </p:sldIdLst>
  <p:sldSz cx="12858750" cy="7232650"/>
  <p:notesSz cx="6858000" cy="9144000"/>
  <p:custDataLst>
    <p:tags r:id="rId2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71E"/>
    <a:srgbClr val="D52C0A"/>
    <a:srgbClr val="535353"/>
    <a:srgbClr val="30B9C3"/>
    <a:srgbClr val="157DA8"/>
    <a:srgbClr val="8EC436"/>
    <a:srgbClr val="865523"/>
    <a:srgbClr val="E89E00"/>
    <a:srgbClr val="3A4293"/>
    <a:srgbClr val="9CC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58" autoAdjust="0"/>
    <p:restoredTop sz="92986" autoAdjust="0"/>
  </p:normalViewPr>
  <p:slideViewPr>
    <p:cSldViewPr>
      <p:cViewPr varScale="1">
        <p:scale>
          <a:sx n="108" d="100"/>
          <a:sy n="108" d="100"/>
        </p:scale>
        <p:origin x="636" y="114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2019/10/9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186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667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640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36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543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307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4238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009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2064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海南易椰城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B9C556-4B25-41EF-8BF2-136975BAF37C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海南易椰城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B9C556-4B25-41EF-8BF2-136975BAF37C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071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274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" y="0"/>
            <a:ext cx="12858045" cy="7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1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75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344" y="1183678"/>
            <a:ext cx="9644063" cy="2518033"/>
          </a:xfrm>
        </p:spPr>
        <p:txBody>
          <a:bodyPr anchor="b"/>
          <a:lstStyle>
            <a:lvl1pPr algn="ctr">
              <a:defRPr sz="56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344" y="3798816"/>
            <a:ext cx="9644063" cy="1746216"/>
          </a:xfrm>
        </p:spPr>
        <p:txBody>
          <a:bodyPr/>
          <a:lstStyle>
            <a:lvl1pPr marL="0" indent="0" algn="ctr">
              <a:buNone/>
              <a:defRPr sz="2278"/>
            </a:lvl1pPr>
            <a:lvl2pPr marL="433959" indent="0" algn="ctr">
              <a:buNone/>
              <a:defRPr sz="1899"/>
            </a:lvl2pPr>
            <a:lvl3pPr marL="867917" indent="0" algn="ctr">
              <a:buNone/>
              <a:defRPr sz="1708"/>
            </a:lvl3pPr>
            <a:lvl4pPr marL="1301876" indent="0" algn="ctr">
              <a:buNone/>
              <a:defRPr sz="1519"/>
            </a:lvl4pPr>
            <a:lvl5pPr marL="1735834" indent="0" algn="ctr">
              <a:buNone/>
              <a:defRPr sz="1519"/>
            </a:lvl5pPr>
            <a:lvl6pPr marL="2169793" indent="0" algn="ctr">
              <a:buNone/>
              <a:defRPr sz="1519"/>
            </a:lvl6pPr>
            <a:lvl7pPr marL="2603751" indent="0" algn="ctr">
              <a:buNone/>
              <a:defRPr sz="1519"/>
            </a:lvl7pPr>
            <a:lvl8pPr marL="3037710" indent="0" algn="ctr">
              <a:buNone/>
              <a:defRPr sz="1519"/>
            </a:lvl8pPr>
            <a:lvl9pPr marL="3471669" indent="0" algn="ctr">
              <a:buNone/>
              <a:defRPr sz="151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87AB-802A-F84E-9F76-D5E0392BC0D9}" type="datetimeFigureOut">
              <a:rPr kumimoji="1" lang="zh-CN" altLang="en-US" smtClean="0"/>
              <a:t>2019/10/9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89C3-4915-4A45-85C2-BE27FAACC8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2371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51" r:id="rId2"/>
    <p:sldLayoutId id="214748395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XDLRDEV/Maskash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image" Target="../media/image14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image" Target="../media/image13.png"/><Relationship Id="rId2" Type="http://schemas.openxmlformats.org/officeDocument/2006/relationships/tags" Target="../tags/tag3.xml"/><Relationship Id="rId16" Type="http://schemas.openxmlformats.org/officeDocument/2006/relationships/image" Target="../media/image12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notesSlide" Target="../notesSlides/notesSlide6.xml"/><Relationship Id="rId10" Type="http://schemas.openxmlformats.org/officeDocument/2006/relationships/tags" Target="../tags/tag11.xml"/><Relationship Id="rId19" Type="http://schemas.openxmlformats.org/officeDocument/2006/relationships/image" Target="../media/image15.sv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0" y="0"/>
            <a:ext cx="12858750" cy="7243762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868" y="2151993"/>
            <a:ext cx="12858750" cy="2928663"/>
          </a:xfrm>
          <a:prstGeom prst="rect">
            <a:avLst/>
          </a:prstGeom>
          <a:solidFill>
            <a:srgbClr val="C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TextBox 10"/>
          <p:cNvSpPr txBox="1"/>
          <p:nvPr/>
        </p:nvSpPr>
        <p:spPr>
          <a:xfrm>
            <a:off x="1409739" y="2320181"/>
            <a:ext cx="9819098" cy="90024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lvl="0"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spc="-8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区块链应用介绍与业务进展汇报</a:t>
            </a:r>
            <a:endParaRPr lang="en-US" altLang="zh-CN" sz="5400" b="1" spc="-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4341143" y="3691367"/>
            <a:ext cx="4011410" cy="387946"/>
          </a:xfrm>
          <a:prstGeom prst="roundRect">
            <a:avLst>
              <a:gd name="adj" fmla="val 4227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TextBox 31"/>
          <p:cNvSpPr txBox="1"/>
          <p:nvPr/>
        </p:nvSpPr>
        <p:spPr>
          <a:xfrm>
            <a:off x="4630563" y="3708082"/>
            <a:ext cx="3432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链融工作室</a:t>
            </a:r>
          </a:p>
        </p:txBody>
      </p:sp>
      <p:grpSp>
        <p:nvGrpSpPr>
          <p:cNvPr id="107" name="组合 106"/>
          <p:cNvGrpSpPr/>
          <p:nvPr/>
        </p:nvGrpSpPr>
        <p:grpSpPr>
          <a:xfrm>
            <a:off x="4317313" y="3662858"/>
            <a:ext cx="559645" cy="416455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8" name="圆角矩形 107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109" name="圆角矩形 108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114" name="矩形 259"/>
          <p:cNvSpPr>
            <a:spLocks noChangeArrowheads="1"/>
          </p:cNvSpPr>
          <p:nvPr/>
        </p:nvSpPr>
        <p:spPr bwMode="auto">
          <a:xfrm>
            <a:off x="5421263" y="4467326"/>
            <a:ext cx="17325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4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汇报人：刘明哲</a:t>
            </a:r>
            <a:endParaRPr lang="zh-CN" altLang="en-US" sz="1400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62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2" fill="hold" grpId="0" nodeType="click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17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18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840"/>
                                </p:stCondLst>
                                <p:childTnLst>
                                  <p:par>
                                    <p:cTn id="2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340"/>
                                </p:stCondLst>
                                <p:childTnLst>
                                  <p:par>
                                    <p:cTn id="27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63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6.17284E-7 1.8964E-6 L 0.26951 1.8964E-6 " pathEditMode="relative" rAng="0" ptsTypes="AA">
                                          <p:cBhvr>
                                            <p:cTn id="30" dur="20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46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175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2" grpId="0" animBg="1"/>
          <p:bldP spid="2" grpId="0" animBg="1"/>
          <p:bldP spid="104" grpId="0"/>
          <p:bldP spid="105" grpId="0" animBg="1"/>
          <p:bldP spid="10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840"/>
                                </p:stCondLst>
                                <p:childTnLst>
                                  <p:par>
                                    <p:cTn id="2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340"/>
                                </p:stCondLst>
                                <p:childTnLst>
                                  <p:par>
                                    <p:cTn id="27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63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6.17284E-7 1.8964E-6 L 0.26951 1.8964E-6 " pathEditMode="relative" rAng="0" ptsTypes="AA">
                                          <p:cBhvr>
                                            <p:cTn id="30" dur="20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46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175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2" grpId="0" animBg="1"/>
          <p:bldP spid="2" grpId="0" animBg="1"/>
          <p:bldP spid="104" grpId="0"/>
          <p:bldP spid="105" grpId="0" animBg="1"/>
          <p:bldP spid="106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20812" y="357831"/>
            <a:ext cx="3642344" cy="504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679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学历证书系统</a:t>
            </a:r>
            <a:r>
              <a:rPr lang="en-US" altLang="zh-CN" sz="2679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</a:t>
            </a:r>
            <a:r>
              <a:rPr lang="zh-CN" altLang="en-US" sz="2679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融信链</a:t>
            </a:r>
            <a:endParaRPr lang="zh-CN" altLang="en-US" sz="2679" b="1" spc="-5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43149" y="357528"/>
            <a:ext cx="357220" cy="120547"/>
          </a:xfrm>
          <a:prstGeom prst="roundRect">
            <a:avLst>
              <a:gd name="adj" fmla="val 0"/>
            </a:avLst>
          </a:prstGeom>
          <a:solidFill>
            <a:srgbClr val="E621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43" dirty="0">
              <a:solidFill>
                <a:srgbClr val="1C51A5"/>
              </a:solidFill>
              <a:latin typeface="Adobe Kaiti Std R" panose="02020400000000000000" pitchFamily="18" charset="-128"/>
              <a:ea typeface="Adobe Kaiti Std R" panose="02020400000000000000" pitchFamily="18" charset="-128"/>
              <a:cs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83485" y="518702"/>
            <a:ext cx="357220" cy="120547"/>
          </a:xfrm>
          <a:prstGeom prst="roundRect">
            <a:avLst>
              <a:gd name="adj" fmla="val 0"/>
            </a:avLst>
          </a:prstGeom>
          <a:solidFill>
            <a:srgbClr val="E621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43" dirty="0">
              <a:solidFill>
                <a:srgbClr val="1C51A5"/>
              </a:solidFill>
              <a:latin typeface="Adobe Kaiti Std R" panose="02020400000000000000" pitchFamily="18" charset="-128"/>
              <a:ea typeface="Adobe Kaiti Std R" panose="02020400000000000000" pitchFamily="18" charset="-128"/>
              <a:cs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43149" y="663717"/>
            <a:ext cx="357220" cy="120547"/>
          </a:xfrm>
          <a:prstGeom prst="roundRect">
            <a:avLst>
              <a:gd name="adj" fmla="val 0"/>
            </a:avLst>
          </a:prstGeom>
          <a:solidFill>
            <a:srgbClr val="E621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43" dirty="0">
              <a:solidFill>
                <a:srgbClr val="1C51A5"/>
              </a:solidFill>
              <a:latin typeface="Adobe Kaiti Std R" panose="02020400000000000000" pitchFamily="18" charset="-128"/>
              <a:ea typeface="Adobe Kaiti Std R" panose="02020400000000000000" pitchFamily="18" charset="-128"/>
              <a:cs typeface="微软雅黑" panose="020B0503020204020204" pitchFamily="34" charset="-122"/>
            </a:endParaRPr>
          </a:p>
        </p:txBody>
      </p:sp>
      <p:sp>
        <p:nvSpPr>
          <p:cNvPr id="52" name="TextBox 13"/>
          <p:cNvSpPr txBox="1">
            <a:spLocks noChangeArrowheads="1"/>
          </p:cNvSpPr>
          <p:nvPr/>
        </p:nvSpPr>
        <p:spPr bwMode="auto">
          <a:xfrm>
            <a:off x="2708648" y="1346807"/>
            <a:ext cx="1582401" cy="288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1216025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1216025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1216025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1216025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1216025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875" b="1" u="sng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整体方案</a:t>
            </a:r>
          </a:p>
        </p:txBody>
      </p:sp>
      <p:sp>
        <p:nvSpPr>
          <p:cNvPr id="51" name="矩形 18"/>
          <p:cNvSpPr>
            <a:spLocks noChangeArrowheads="1"/>
          </p:cNvSpPr>
          <p:nvPr/>
        </p:nvSpPr>
        <p:spPr bwMode="auto">
          <a:xfrm>
            <a:off x="6807611" y="2052101"/>
            <a:ext cx="5382971" cy="19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74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74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）西电教育改革试点，已经与</a:t>
            </a:r>
            <a:r>
              <a:rPr lang="en-US" altLang="zh-CN" sz="174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BCOS</a:t>
            </a:r>
            <a:r>
              <a:rPr lang="zh-CN" altLang="en-US" sz="174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达成合作，有校信息化处参与和校改基金支持，预计明年在西电上线，届时可发布链上电子学历证书；</a:t>
            </a:r>
            <a:endParaRPr lang="en-US" altLang="zh-CN" sz="174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74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74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）促进多维度电子学历证书系统的建设，作为区块链在教育界实际应用的试点，推进国际教育体系改革。</a:t>
            </a:r>
          </a:p>
        </p:txBody>
      </p:sp>
      <p:sp>
        <p:nvSpPr>
          <p:cNvPr id="10" name="矩形 9"/>
          <p:cNvSpPr/>
          <p:nvPr/>
        </p:nvSpPr>
        <p:spPr>
          <a:xfrm>
            <a:off x="7958903" y="1528093"/>
            <a:ext cx="2696589" cy="40272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75" b="1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社会效益</a:t>
            </a:r>
          </a:p>
        </p:txBody>
      </p:sp>
      <p:sp>
        <p:nvSpPr>
          <p:cNvPr id="13" name="矩形 12"/>
          <p:cNvSpPr/>
          <p:nvPr/>
        </p:nvSpPr>
        <p:spPr>
          <a:xfrm>
            <a:off x="7959328" y="4223406"/>
            <a:ext cx="2696589" cy="42058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75" b="1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经济效益</a:t>
            </a:r>
          </a:p>
        </p:txBody>
      </p:sp>
      <p:sp>
        <p:nvSpPr>
          <p:cNvPr id="53" name="矩形 20"/>
          <p:cNvSpPr>
            <a:spLocks noChangeArrowheads="1"/>
          </p:cNvSpPr>
          <p:nvPr/>
        </p:nvSpPr>
        <p:spPr bwMode="auto">
          <a:xfrm>
            <a:off x="6807611" y="4918328"/>
            <a:ext cx="5517354" cy="156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74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74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）信息查询：企业批量个性化查询需要支付一定费用；</a:t>
            </a:r>
            <a:endParaRPr lang="en-US" altLang="zh-CN" sz="174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74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74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）信用评估：微众银行作为联盟生态的一个节点，将“融信链”上沉淀下来的可信数据作为学生信贷、征信的依据。杜绝不良</a:t>
            </a:r>
            <a:r>
              <a:rPr lang="en-US" altLang="zh-CN" sz="174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lang="zh-CN" altLang="en-US" sz="174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校园贷，助力普惠金融。</a:t>
            </a:r>
          </a:p>
        </p:txBody>
      </p:sp>
      <p:grpSp>
        <p:nvGrpSpPr>
          <p:cNvPr id="143" name="组合 142"/>
          <p:cNvGrpSpPr/>
          <p:nvPr/>
        </p:nvGrpSpPr>
        <p:grpSpPr>
          <a:xfrm>
            <a:off x="372514" y="2464198"/>
            <a:ext cx="5880864" cy="2736304"/>
            <a:chOff x="1191" y="2236"/>
            <a:chExt cx="11528" cy="4868"/>
          </a:xfrm>
        </p:grpSpPr>
        <p:cxnSp>
          <p:nvCxnSpPr>
            <p:cNvPr id="20" name="直接连接符 19"/>
            <p:cNvCxnSpPr>
              <a:stCxn id="31" idx="2"/>
              <a:endCxn id="31" idx="6"/>
            </p:cNvCxnSpPr>
            <p:nvPr/>
          </p:nvCxnSpPr>
          <p:spPr>
            <a:xfrm>
              <a:off x="4613" y="3855"/>
              <a:ext cx="5174" cy="0"/>
            </a:xfrm>
            <a:prstGeom prst="line">
              <a:avLst/>
            </a:prstGeom>
            <a:ln w="25400">
              <a:solidFill>
                <a:srgbClr val="005A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/>
            <p:cNvGrpSpPr/>
            <p:nvPr/>
          </p:nvGrpSpPr>
          <p:grpSpPr>
            <a:xfrm>
              <a:off x="5784" y="3177"/>
              <a:ext cx="2831" cy="1357"/>
              <a:chOff x="3419872" y="2283718"/>
              <a:chExt cx="1797841" cy="861559"/>
            </a:xfrm>
          </p:grpSpPr>
          <p:sp>
            <p:nvSpPr>
              <p:cNvPr id="23" name="六边形 22"/>
              <p:cNvSpPr/>
              <p:nvPr/>
            </p:nvSpPr>
            <p:spPr>
              <a:xfrm>
                <a:off x="3419872" y="2283718"/>
                <a:ext cx="1797841" cy="861559"/>
              </a:xfrm>
              <a:prstGeom prst="hexagon">
                <a:avLst/>
              </a:prstGeom>
              <a:solidFill>
                <a:srgbClr val="005A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TextBox 13@|17FFC:16777215|FBC:16777215|LFC:16777215|LBC:16777215"/>
              <p:cNvSpPr txBox="1">
                <a:spLocks noChangeArrowheads="1"/>
              </p:cNvSpPr>
              <p:nvPr/>
            </p:nvSpPr>
            <p:spPr bwMode="auto">
              <a:xfrm>
                <a:off x="3803259" y="2511580"/>
                <a:ext cx="1154305" cy="2238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defTabSz="1216025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 defTabSz="1216025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 defTabSz="1216025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 defTabSz="1216025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 defTabSz="1216025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defTabSz="1216025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defTabSz="1216025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defTabSz="1216025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defTabSz="1216025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r>
                  <a:rPr lang="zh-CN" altLang="en-US" sz="1875" b="1" dirty="0">
                    <a:solidFill>
                      <a:srgbClr val="FFFFFF"/>
                    </a:solidFill>
                    <a:sym typeface="Arial" panose="020B0604020202020204" pitchFamily="34" charset="0"/>
                  </a:rPr>
                  <a:t>融信链</a:t>
                </a:r>
                <a:endParaRPr lang="en-US" altLang="zh-CN" sz="1875" b="1" dirty="0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cxnSp>
          <p:nvCxnSpPr>
            <p:cNvPr id="25" name="直接连接符 24"/>
            <p:cNvCxnSpPr>
              <a:stCxn id="23" idx="5"/>
            </p:cNvCxnSpPr>
            <p:nvPr/>
          </p:nvCxnSpPr>
          <p:spPr>
            <a:xfrm flipV="1">
              <a:off x="8276" y="2611"/>
              <a:ext cx="486" cy="566"/>
            </a:xfrm>
            <a:prstGeom prst="line">
              <a:avLst/>
            </a:prstGeom>
            <a:ln w="25400">
              <a:solidFill>
                <a:srgbClr val="005A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 flipV="1">
              <a:off x="5682" y="2837"/>
              <a:ext cx="611" cy="472"/>
            </a:xfrm>
            <a:prstGeom prst="line">
              <a:avLst/>
            </a:prstGeom>
            <a:ln w="25400">
              <a:solidFill>
                <a:srgbClr val="005A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3" idx="1"/>
            </p:cNvCxnSpPr>
            <p:nvPr/>
          </p:nvCxnSpPr>
          <p:spPr>
            <a:xfrm>
              <a:off x="8276" y="4533"/>
              <a:ext cx="625" cy="798"/>
            </a:xfrm>
            <a:prstGeom prst="line">
              <a:avLst/>
            </a:prstGeom>
            <a:ln w="25400">
              <a:solidFill>
                <a:srgbClr val="005A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23" idx="2"/>
            </p:cNvCxnSpPr>
            <p:nvPr/>
          </p:nvCxnSpPr>
          <p:spPr>
            <a:xfrm flipH="1">
              <a:off x="5499" y="4533"/>
              <a:ext cx="625" cy="798"/>
            </a:xfrm>
            <a:prstGeom prst="line">
              <a:avLst/>
            </a:prstGeom>
            <a:ln w="25400">
              <a:solidFill>
                <a:srgbClr val="005A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/>
            <p:cNvSpPr/>
            <p:nvPr/>
          </p:nvSpPr>
          <p:spPr>
            <a:xfrm>
              <a:off x="4613" y="2480"/>
              <a:ext cx="5174" cy="27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8276" y="2236"/>
              <a:ext cx="790" cy="795"/>
              <a:chOff x="5434335" y="1558663"/>
              <a:chExt cx="501532" cy="504618"/>
            </a:xfrm>
          </p:grpSpPr>
          <p:sp>
            <p:nvSpPr>
              <p:cNvPr id="34" name="AutoShape 26"/>
              <p:cNvSpPr/>
              <p:nvPr/>
            </p:nvSpPr>
            <p:spPr bwMode="auto">
              <a:xfrm>
                <a:off x="5434335" y="1558663"/>
                <a:ext cx="501532" cy="504618"/>
              </a:xfrm>
              <a:custGeom>
                <a:avLst/>
                <a:gdLst>
                  <a:gd name="T0" fmla="*/ 2147483646 w 19679"/>
                  <a:gd name="T1" fmla="*/ 2147483646 h 19679"/>
                  <a:gd name="T2" fmla="*/ 2147483646 w 19679"/>
                  <a:gd name="T3" fmla="*/ 2147483646 h 19679"/>
                  <a:gd name="T4" fmla="*/ 2147483646 w 19679"/>
                  <a:gd name="T5" fmla="*/ 2147483646 h 19679"/>
                  <a:gd name="T6" fmla="*/ 2147483646 w 19679"/>
                  <a:gd name="T7" fmla="*/ 2147483646 h 19679"/>
                  <a:gd name="T8" fmla="*/ 2147483646 w 19679"/>
                  <a:gd name="T9" fmla="*/ 2147483646 h 19679"/>
                  <a:gd name="T10" fmla="*/ 2147483646 w 19679"/>
                  <a:gd name="T11" fmla="*/ 2147483646 h 1967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  <a:moveTo>
                      <a:pt x="16796" y="2882"/>
                    </a:moveTo>
                  </a:path>
                </a:pathLst>
              </a:custGeom>
              <a:solidFill>
                <a:srgbClr val="005A9E"/>
              </a:solidFill>
              <a:ln>
                <a:noFill/>
              </a:ln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35" name="AutoShape 19"/>
              <p:cNvSpPr/>
              <p:nvPr/>
            </p:nvSpPr>
            <p:spPr bwMode="auto">
              <a:xfrm>
                <a:off x="5568426" y="1713941"/>
                <a:ext cx="233349" cy="194061"/>
              </a:xfrm>
              <a:custGeom>
                <a:avLst/>
                <a:gdLst>
                  <a:gd name="T0" fmla="*/ 918707252 w 21600"/>
                  <a:gd name="T1" fmla="*/ 295230434 h 21600"/>
                  <a:gd name="T2" fmla="*/ 930075088 w 21600"/>
                  <a:gd name="T3" fmla="*/ 422310536 h 21600"/>
                  <a:gd name="T4" fmla="*/ 891709170 w 21600"/>
                  <a:gd name="T5" fmla="*/ 444884709 h 21600"/>
                  <a:gd name="T6" fmla="*/ 670171090 w 21600"/>
                  <a:gd name="T7" fmla="*/ 438416784 h 21600"/>
                  <a:gd name="T8" fmla="*/ 659490924 w 21600"/>
                  <a:gd name="T9" fmla="*/ 311336526 h 21600"/>
                  <a:gd name="T10" fmla="*/ 697471074 w 21600"/>
                  <a:gd name="T11" fmla="*/ 288762509 h 21600"/>
                  <a:gd name="T12" fmla="*/ 765976509 w 21600"/>
                  <a:gd name="T13" fmla="*/ 244460187 h 21600"/>
                  <a:gd name="T14" fmla="*/ 494017407 w 21600"/>
                  <a:gd name="T15" fmla="*/ 238960263 h 21600"/>
                  <a:gd name="T16" fmla="*/ 562092259 w 21600"/>
                  <a:gd name="T17" fmla="*/ 288762509 h 21600"/>
                  <a:gd name="T18" fmla="*/ 600458178 w 21600"/>
                  <a:gd name="T19" fmla="*/ 311336526 h 21600"/>
                  <a:gd name="T20" fmla="*/ 589090341 w 21600"/>
                  <a:gd name="T21" fmla="*/ 438416784 h 21600"/>
                  <a:gd name="T22" fmla="*/ 367854163 w 21600"/>
                  <a:gd name="T23" fmla="*/ 444884709 h 21600"/>
                  <a:gd name="T24" fmla="*/ 329488461 w 21600"/>
                  <a:gd name="T25" fmla="*/ 422310536 h 21600"/>
                  <a:gd name="T26" fmla="*/ 340769362 w 21600"/>
                  <a:gd name="T27" fmla="*/ 295230434 h 21600"/>
                  <a:gd name="T28" fmla="*/ 435929015 w 21600"/>
                  <a:gd name="T29" fmla="*/ 288762509 h 21600"/>
                  <a:gd name="T30" fmla="*/ 174647184 w 21600"/>
                  <a:gd name="T31" fmla="*/ 238960263 h 21600"/>
                  <a:gd name="T32" fmla="*/ 164528946 w 21600"/>
                  <a:gd name="T33" fmla="*/ 288762509 h 21600"/>
                  <a:gd name="T34" fmla="*/ 260677998 w 21600"/>
                  <a:gd name="T35" fmla="*/ 295230434 h 21600"/>
                  <a:gd name="T36" fmla="*/ 271962213 w 21600"/>
                  <a:gd name="T37" fmla="*/ 422310536 h 21600"/>
                  <a:gd name="T38" fmla="*/ 232604000 w 21600"/>
                  <a:gd name="T39" fmla="*/ 444884709 h 21600"/>
                  <a:gd name="T40" fmla="*/ 11281103 w 21600"/>
                  <a:gd name="T41" fmla="*/ 438416784 h 21600"/>
                  <a:gd name="T42" fmla="*/ 0 w 21600"/>
                  <a:gd name="T43" fmla="*/ 311336526 h 21600"/>
                  <a:gd name="T44" fmla="*/ 39313385 w 21600"/>
                  <a:gd name="T45" fmla="*/ 288762509 h 21600"/>
                  <a:gd name="T46" fmla="*/ 106440771 w 21600"/>
                  <a:gd name="T47" fmla="*/ 244460187 h 21600"/>
                  <a:gd name="T48" fmla="*/ 174560653 w 21600"/>
                  <a:gd name="T49" fmla="*/ 205924446 h 21600"/>
                  <a:gd name="T50" fmla="*/ 435842498 w 21600"/>
                  <a:gd name="T51" fmla="*/ 155523895 h 21600"/>
                  <a:gd name="T52" fmla="*/ 340682831 w 21600"/>
                  <a:gd name="T53" fmla="*/ 149282855 h 21600"/>
                  <a:gd name="T54" fmla="*/ 329401728 w 21600"/>
                  <a:gd name="T55" fmla="*/ 21955190 h 21600"/>
                  <a:gd name="T56" fmla="*/ 367767430 w 21600"/>
                  <a:gd name="T57" fmla="*/ 0 h 21600"/>
                  <a:gd name="T58" fmla="*/ 589003594 w 21600"/>
                  <a:gd name="T59" fmla="*/ 6467925 h 21600"/>
                  <a:gd name="T60" fmla="*/ 600371430 w 21600"/>
                  <a:gd name="T61" fmla="*/ 133548040 h 21600"/>
                  <a:gd name="T62" fmla="*/ 562005526 w 21600"/>
                  <a:gd name="T63" fmla="*/ 155523895 h 21600"/>
                  <a:gd name="T64" fmla="*/ 493930674 w 21600"/>
                  <a:gd name="T65" fmla="*/ 205924446 h 21600"/>
                  <a:gd name="T66" fmla="*/ 803179547 w 21600"/>
                  <a:gd name="T67" fmla="*/ 217067080 h 21600"/>
                  <a:gd name="T68" fmla="*/ 823418933 w 21600"/>
                  <a:gd name="T69" fmla="*/ 288762509 h 21600"/>
                  <a:gd name="T70" fmla="*/ 891709170 w 21600"/>
                  <a:gd name="T71" fmla="*/ 288762509 h 2160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1600" h="21600">
                    <a:moveTo>
                      <a:pt x="20709" y="14020"/>
                    </a:moveTo>
                    <a:cubicBezTo>
                      <a:pt x="20951" y="14020"/>
                      <a:pt x="21162" y="14126"/>
                      <a:pt x="21336" y="14334"/>
                    </a:cubicBezTo>
                    <a:cubicBezTo>
                      <a:pt x="21512" y="14549"/>
                      <a:pt x="21600" y="14810"/>
                      <a:pt x="21600" y="15116"/>
                    </a:cubicBezTo>
                    <a:lnTo>
                      <a:pt x="21600" y="20504"/>
                    </a:lnTo>
                    <a:cubicBezTo>
                      <a:pt x="21600" y="20816"/>
                      <a:pt x="21512" y="21071"/>
                      <a:pt x="21336" y="21286"/>
                    </a:cubicBezTo>
                    <a:cubicBezTo>
                      <a:pt x="21162" y="21494"/>
                      <a:pt x="20951" y="21600"/>
                      <a:pt x="20709" y="21600"/>
                    </a:cubicBezTo>
                    <a:lnTo>
                      <a:pt x="16198" y="21600"/>
                    </a:lnTo>
                    <a:cubicBezTo>
                      <a:pt x="15940" y="21600"/>
                      <a:pt x="15730" y="21494"/>
                      <a:pt x="15564" y="21286"/>
                    </a:cubicBezTo>
                    <a:cubicBezTo>
                      <a:pt x="15400" y="21071"/>
                      <a:pt x="15316" y="20816"/>
                      <a:pt x="15316" y="20504"/>
                    </a:cubicBezTo>
                    <a:lnTo>
                      <a:pt x="15316" y="15116"/>
                    </a:lnTo>
                    <a:cubicBezTo>
                      <a:pt x="15316" y="14810"/>
                      <a:pt x="15400" y="14549"/>
                      <a:pt x="15571" y="14334"/>
                    </a:cubicBezTo>
                    <a:cubicBezTo>
                      <a:pt x="15737" y="14126"/>
                      <a:pt x="15945" y="14020"/>
                      <a:pt x="16198" y="14020"/>
                    </a:cubicBezTo>
                    <a:lnTo>
                      <a:pt x="17789" y="14020"/>
                    </a:lnTo>
                    <a:lnTo>
                      <a:pt x="17789" y="11869"/>
                    </a:lnTo>
                    <a:cubicBezTo>
                      <a:pt x="17789" y="11699"/>
                      <a:pt x="17708" y="11611"/>
                      <a:pt x="17544" y="11602"/>
                    </a:cubicBezTo>
                    <a:lnTo>
                      <a:pt x="11473" y="11602"/>
                    </a:lnTo>
                    <a:lnTo>
                      <a:pt x="11473" y="14020"/>
                    </a:lnTo>
                    <a:lnTo>
                      <a:pt x="13054" y="14020"/>
                    </a:lnTo>
                    <a:cubicBezTo>
                      <a:pt x="13297" y="14020"/>
                      <a:pt x="13507" y="14126"/>
                      <a:pt x="13681" y="14334"/>
                    </a:cubicBezTo>
                    <a:cubicBezTo>
                      <a:pt x="13857" y="14549"/>
                      <a:pt x="13945" y="14810"/>
                      <a:pt x="13945" y="15116"/>
                    </a:cubicBezTo>
                    <a:lnTo>
                      <a:pt x="13945" y="20504"/>
                    </a:lnTo>
                    <a:cubicBezTo>
                      <a:pt x="13945" y="20816"/>
                      <a:pt x="13857" y="21071"/>
                      <a:pt x="13681" y="21286"/>
                    </a:cubicBezTo>
                    <a:cubicBezTo>
                      <a:pt x="13507" y="21494"/>
                      <a:pt x="13297" y="21600"/>
                      <a:pt x="13054" y="21600"/>
                    </a:cubicBezTo>
                    <a:lnTo>
                      <a:pt x="8543" y="21600"/>
                    </a:lnTo>
                    <a:cubicBezTo>
                      <a:pt x="8298" y="21600"/>
                      <a:pt x="8090" y="21494"/>
                      <a:pt x="7914" y="21286"/>
                    </a:cubicBezTo>
                    <a:cubicBezTo>
                      <a:pt x="7740" y="21071"/>
                      <a:pt x="7652" y="20816"/>
                      <a:pt x="7652" y="20504"/>
                    </a:cubicBezTo>
                    <a:lnTo>
                      <a:pt x="7652" y="15116"/>
                    </a:lnTo>
                    <a:cubicBezTo>
                      <a:pt x="7652" y="14810"/>
                      <a:pt x="7740" y="14549"/>
                      <a:pt x="7914" y="14334"/>
                    </a:cubicBezTo>
                    <a:cubicBezTo>
                      <a:pt x="8090" y="14126"/>
                      <a:pt x="8298" y="14020"/>
                      <a:pt x="8543" y="14020"/>
                    </a:cubicBezTo>
                    <a:lnTo>
                      <a:pt x="10124" y="14020"/>
                    </a:lnTo>
                    <a:lnTo>
                      <a:pt x="10124" y="11602"/>
                    </a:lnTo>
                    <a:lnTo>
                      <a:pt x="4056" y="11602"/>
                    </a:lnTo>
                    <a:cubicBezTo>
                      <a:pt x="3902" y="11602"/>
                      <a:pt x="3821" y="11690"/>
                      <a:pt x="3821" y="11869"/>
                    </a:cubicBezTo>
                    <a:lnTo>
                      <a:pt x="3821" y="14020"/>
                    </a:lnTo>
                    <a:lnTo>
                      <a:pt x="5402" y="14020"/>
                    </a:lnTo>
                    <a:cubicBezTo>
                      <a:pt x="5662" y="14020"/>
                      <a:pt x="5875" y="14126"/>
                      <a:pt x="6054" y="14334"/>
                    </a:cubicBezTo>
                    <a:cubicBezTo>
                      <a:pt x="6230" y="14549"/>
                      <a:pt x="6316" y="14810"/>
                      <a:pt x="6316" y="15116"/>
                    </a:cubicBezTo>
                    <a:lnTo>
                      <a:pt x="6316" y="20504"/>
                    </a:lnTo>
                    <a:cubicBezTo>
                      <a:pt x="6316" y="20816"/>
                      <a:pt x="6230" y="21071"/>
                      <a:pt x="6054" y="21286"/>
                    </a:cubicBezTo>
                    <a:cubicBezTo>
                      <a:pt x="5877" y="21494"/>
                      <a:pt x="5664" y="21600"/>
                      <a:pt x="5402" y="21600"/>
                    </a:cubicBezTo>
                    <a:lnTo>
                      <a:pt x="913" y="21600"/>
                    </a:lnTo>
                    <a:cubicBezTo>
                      <a:pt x="658" y="21600"/>
                      <a:pt x="441" y="21494"/>
                      <a:pt x="262" y="21286"/>
                    </a:cubicBezTo>
                    <a:cubicBezTo>
                      <a:pt x="88" y="21071"/>
                      <a:pt x="0" y="20816"/>
                      <a:pt x="0" y="20504"/>
                    </a:cubicBezTo>
                    <a:lnTo>
                      <a:pt x="0" y="15116"/>
                    </a:lnTo>
                    <a:cubicBezTo>
                      <a:pt x="0" y="14810"/>
                      <a:pt x="88" y="14549"/>
                      <a:pt x="262" y="14334"/>
                    </a:cubicBezTo>
                    <a:cubicBezTo>
                      <a:pt x="438" y="14126"/>
                      <a:pt x="656" y="14020"/>
                      <a:pt x="913" y="14020"/>
                    </a:cubicBezTo>
                    <a:lnTo>
                      <a:pt x="2472" y="14020"/>
                    </a:lnTo>
                    <a:lnTo>
                      <a:pt x="2472" y="11869"/>
                    </a:lnTo>
                    <a:cubicBezTo>
                      <a:pt x="2472" y="11352"/>
                      <a:pt x="2629" y="10912"/>
                      <a:pt x="2942" y="10544"/>
                    </a:cubicBezTo>
                    <a:cubicBezTo>
                      <a:pt x="3253" y="10180"/>
                      <a:pt x="3623" y="9998"/>
                      <a:pt x="4054" y="9998"/>
                    </a:cubicBezTo>
                    <a:lnTo>
                      <a:pt x="10122" y="9998"/>
                    </a:lnTo>
                    <a:lnTo>
                      <a:pt x="10122" y="7551"/>
                    </a:lnTo>
                    <a:lnTo>
                      <a:pt x="8541" y="7551"/>
                    </a:lnTo>
                    <a:cubicBezTo>
                      <a:pt x="8296" y="7551"/>
                      <a:pt x="8088" y="7451"/>
                      <a:pt x="7912" y="7248"/>
                    </a:cubicBezTo>
                    <a:cubicBezTo>
                      <a:pt x="7738" y="7045"/>
                      <a:pt x="7650" y="6790"/>
                      <a:pt x="7650" y="6484"/>
                    </a:cubicBezTo>
                    <a:lnTo>
                      <a:pt x="7650" y="1066"/>
                    </a:lnTo>
                    <a:cubicBezTo>
                      <a:pt x="7650" y="776"/>
                      <a:pt x="7738" y="523"/>
                      <a:pt x="7912" y="314"/>
                    </a:cubicBezTo>
                    <a:cubicBezTo>
                      <a:pt x="8088" y="103"/>
                      <a:pt x="8296" y="0"/>
                      <a:pt x="8541" y="0"/>
                    </a:cubicBezTo>
                    <a:lnTo>
                      <a:pt x="13052" y="0"/>
                    </a:lnTo>
                    <a:cubicBezTo>
                      <a:pt x="13294" y="0"/>
                      <a:pt x="13505" y="103"/>
                      <a:pt x="13679" y="314"/>
                    </a:cubicBezTo>
                    <a:cubicBezTo>
                      <a:pt x="13855" y="523"/>
                      <a:pt x="13943" y="776"/>
                      <a:pt x="13943" y="1066"/>
                    </a:cubicBezTo>
                    <a:lnTo>
                      <a:pt x="13943" y="6484"/>
                    </a:lnTo>
                    <a:cubicBezTo>
                      <a:pt x="13943" y="6790"/>
                      <a:pt x="13855" y="7045"/>
                      <a:pt x="13679" y="7248"/>
                    </a:cubicBezTo>
                    <a:cubicBezTo>
                      <a:pt x="13505" y="7451"/>
                      <a:pt x="13294" y="7551"/>
                      <a:pt x="13052" y="7551"/>
                    </a:cubicBezTo>
                    <a:lnTo>
                      <a:pt x="11471" y="7551"/>
                    </a:lnTo>
                    <a:lnTo>
                      <a:pt x="11471" y="9998"/>
                    </a:lnTo>
                    <a:lnTo>
                      <a:pt x="17541" y="9998"/>
                    </a:lnTo>
                    <a:cubicBezTo>
                      <a:pt x="17970" y="9998"/>
                      <a:pt x="18339" y="10177"/>
                      <a:pt x="18653" y="10539"/>
                    </a:cubicBezTo>
                    <a:cubicBezTo>
                      <a:pt x="18966" y="10900"/>
                      <a:pt x="19123" y="11344"/>
                      <a:pt x="19123" y="11869"/>
                    </a:cubicBezTo>
                    <a:lnTo>
                      <a:pt x="19123" y="14020"/>
                    </a:lnTo>
                    <a:lnTo>
                      <a:pt x="20709" y="14020"/>
                    </a:lnTo>
                    <a:close/>
                    <a:moveTo>
                      <a:pt x="20709" y="14020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9332" y="3458"/>
              <a:ext cx="790" cy="795"/>
              <a:chOff x="6430977" y="2462189"/>
              <a:chExt cx="501532" cy="504618"/>
            </a:xfrm>
          </p:grpSpPr>
          <p:sp>
            <p:nvSpPr>
              <p:cNvPr id="37" name="AutoShape 26"/>
              <p:cNvSpPr/>
              <p:nvPr/>
            </p:nvSpPr>
            <p:spPr bwMode="auto">
              <a:xfrm>
                <a:off x="6430977" y="2462189"/>
                <a:ext cx="501532" cy="504618"/>
              </a:xfrm>
              <a:custGeom>
                <a:avLst/>
                <a:gdLst>
                  <a:gd name="T0" fmla="*/ 2147483646 w 19679"/>
                  <a:gd name="T1" fmla="*/ 2147483646 h 19679"/>
                  <a:gd name="T2" fmla="*/ 2147483646 w 19679"/>
                  <a:gd name="T3" fmla="*/ 2147483646 h 19679"/>
                  <a:gd name="T4" fmla="*/ 2147483646 w 19679"/>
                  <a:gd name="T5" fmla="*/ 2147483646 h 19679"/>
                  <a:gd name="T6" fmla="*/ 2147483646 w 19679"/>
                  <a:gd name="T7" fmla="*/ 2147483646 h 19679"/>
                  <a:gd name="T8" fmla="*/ 2147483646 w 19679"/>
                  <a:gd name="T9" fmla="*/ 2147483646 h 19679"/>
                  <a:gd name="T10" fmla="*/ 2147483646 w 19679"/>
                  <a:gd name="T11" fmla="*/ 2147483646 h 1967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  <a:moveTo>
                      <a:pt x="16796" y="2882"/>
                    </a:moveTo>
                  </a:path>
                </a:pathLst>
              </a:custGeom>
              <a:solidFill>
                <a:srgbClr val="005A9E"/>
              </a:solidFill>
              <a:ln>
                <a:noFill/>
              </a:ln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38" name="AutoShape 20"/>
              <p:cNvSpPr/>
              <p:nvPr/>
            </p:nvSpPr>
            <p:spPr bwMode="auto">
              <a:xfrm>
                <a:off x="6555345" y="2587380"/>
                <a:ext cx="232158" cy="278590"/>
              </a:xfrm>
              <a:custGeom>
                <a:avLst/>
                <a:gdLst>
                  <a:gd name="T0" fmla="*/ 911244451 w 21600"/>
                  <a:gd name="T1" fmla="*/ 574480880 h 21579"/>
                  <a:gd name="T2" fmla="*/ 895128100 w 21600"/>
                  <a:gd name="T3" fmla="*/ 654374998 h 21579"/>
                  <a:gd name="T4" fmla="*/ 854841242 w 21600"/>
                  <a:gd name="T5" fmla="*/ 699089198 h 21579"/>
                  <a:gd name="T6" fmla="*/ 854841242 w 21600"/>
                  <a:gd name="T7" fmla="*/ 1016155652 h 21579"/>
                  <a:gd name="T8" fmla="*/ 832354772 w 21600"/>
                  <a:gd name="T9" fmla="*/ 1108956163 h 21579"/>
                  <a:gd name="T10" fmla="*/ 778733229 w 21600"/>
                  <a:gd name="T11" fmla="*/ 1147553825 h 21579"/>
                  <a:gd name="T12" fmla="*/ 697650539 w 21600"/>
                  <a:gd name="T13" fmla="*/ 1034077070 h 21579"/>
                  <a:gd name="T14" fmla="*/ 595514627 w 21600"/>
                  <a:gd name="T15" fmla="*/ 933205623 h 21579"/>
                  <a:gd name="T16" fmla="*/ 483043839 w 21600"/>
                  <a:gd name="T17" fmla="*/ 854536001 h 21579"/>
                  <a:gd name="T18" fmla="*/ 370784802 w 21600"/>
                  <a:gd name="T19" fmla="*/ 811653199 h 21579"/>
                  <a:gd name="T20" fmla="*/ 336191093 w 21600"/>
                  <a:gd name="T21" fmla="*/ 845970765 h 21579"/>
                  <a:gd name="T22" fmla="*/ 317881545 w 21600"/>
                  <a:gd name="T23" fmla="*/ 899617666 h 21579"/>
                  <a:gd name="T24" fmla="*/ 316868945 w 21600"/>
                  <a:gd name="T25" fmla="*/ 960304827 h 21579"/>
                  <a:gd name="T26" fmla="*/ 335260857 w 21600"/>
                  <a:gd name="T27" fmla="*/ 1016155652 h 21579"/>
                  <a:gd name="T28" fmla="*/ 323871890 w 21600"/>
                  <a:gd name="T29" fmla="*/ 1081122617 h 21579"/>
                  <a:gd name="T30" fmla="*/ 333995217 w 21600"/>
                  <a:gd name="T31" fmla="*/ 1138197937 h 21579"/>
                  <a:gd name="T32" fmla="*/ 358506888 w 21600"/>
                  <a:gd name="T33" fmla="*/ 1190987824 h 21579"/>
                  <a:gd name="T34" fmla="*/ 391116684 w 21600"/>
                  <a:gd name="T35" fmla="*/ 1241272996 h 21579"/>
                  <a:gd name="T36" fmla="*/ 356734740 w 21600"/>
                  <a:gd name="T37" fmla="*/ 1297674724 h 21579"/>
                  <a:gd name="T38" fmla="*/ 304255413 w 21600"/>
                  <a:gd name="T39" fmla="*/ 1319575154 h 21579"/>
                  <a:gd name="T40" fmla="*/ 249621270 w 21600"/>
                  <a:gd name="T41" fmla="*/ 1310581411 h 21579"/>
                  <a:gd name="T42" fmla="*/ 207688998 w 21600"/>
                  <a:gd name="T43" fmla="*/ 1273085555 h 21579"/>
                  <a:gd name="T44" fmla="*/ 187860743 w 21600"/>
                  <a:gd name="T45" fmla="*/ 1165725355 h 21579"/>
                  <a:gd name="T46" fmla="*/ 170098763 w 21600"/>
                  <a:gd name="T47" fmla="*/ 1053656242 h 21579"/>
                  <a:gd name="T48" fmla="*/ 163181048 w 21600"/>
                  <a:gd name="T49" fmla="*/ 934792264 h 21579"/>
                  <a:gd name="T50" fmla="*/ 175076321 w 21600"/>
                  <a:gd name="T51" fmla="*/ 804679336 h 21579"/>
                  <a:gd name="T52" fmla="*/ 76105132 w 21600"/>
                  <a:gd name="T53" fmla="*/ 804679336 h 21579"/>
                  <a:gd name="T54" fmla="*/ 22527759 w 21600"/>
                  <a:gd name="T55" fmla="*/ 766076647 h 21579"/>
                  <a:gd name="T56" fmla="*/ 0 w 21600"/>
                  <a:gd name="T57" fmla="*/ 672357769 h 21579"/>
                  <a:gd name="T58" fmla="*/ 0 w 21600"/>
                  <a:gd name="T59" fmla="*/ 475563521 h 21579"/>
                  <a:gd name="T60" fmla="*/ 22189275 w 21600"/>
                  <a:gd name="T61" fmla="*/ 382028374 h 21579"/>
                  <a:gd name="T62" fmla="*/ 76105132 w 21600"/>
                  <a:gd name="T63" fmla="*/ 342879516 h 21579"/>
                  <a:gd name="T64" fmla="*/ 322859290 w 21600"/>
                  <a:gd name="T65" fmla="*/ 342879516 h 21579"/>
                  <a:gd name="T66" fmla="*/ 444019955 w 21600"/>
                  <a:gd name="T67" fmla="*/ 314188955 h 21579"/>
                  <a:gd name="T68" fmla="*/ 569993236 w 21600"/>
                  <a:gd name="T69" fmla="*/ 236988604 h 21579"/>
                  <a:gd name="T70" fmla="*/ 686511745 w 21600"/>
                  <a:gd name="T71" fmla="*/ 126750889 h 21579"/>
                  <a:gd name="T72" fmla="*/ 778733229 w 21600"/>
                  <a:gd name="T73" fmla="*/ 0 h 21579"/>
                  <a:gd name="T74" fmla="*/ 832354772 w 21600"/>
                  <a:gd name="T75" fmla="*/ 38786421 h 21579"/>
                  <a:gd name="T76" fmla="*/ 854841242 w 21600"/>
                  <a:gd name="T77" fmla="*/ 132500273 h 21579"/>
                  <a:gd name="T78" fmla="*/ 854841242 w 21600"/>
                  <a:gd name="T79" fmla="*/ 448648359 h 21579"/>
                  <a:gd name="T80" fmla="*/ 895128100 w 21600"/>
                  <a:gd name="T81" fmla="*/ 493730024 h 21579"/>
                  <a:gd name="T82" fmla="*/ 911244451 w 21600"/>
                  <a:gd name="T83" fmla="*/ 574480880 h 21579"/>
                  <a:gd name="T84" fmla="*/ 778733229 w 21600"/>
                  <a:gd name="T85" fmla="*/ 174648733 h 21579"/>
                  <a:gd name="T86" fmla="*/ 696637938 w 21600"/>
                  <a:gd name="T87" fmla="*/ 272346623 h 21579"/>
                  <a:gd name="T88" fmla="*/ 602435223 w 21600"/>
                  <a:gd name="T89" fmla="*/ 356888301 h 21579"/>
                  <a:gd name="T90" fmla="*/ 501100148 w 21600"/>
                  <a:gd name="T91" fmla="*/ 423503242 h 21579"/>
                  <a:gd name="T92" fmla="*/ 398964436 w 21600"/>
                  <a:gd name="T93" fmla="*/ 465161842 h 21579"/>
                  <a:gd name="T94" fmla="*/ 398964436 w 21600"/>
                  <a:gd name="T95" fmla="*/ 683494083 h 21579"/>
                  <a:gd name="T96" fmla="*/ 501100148 w 21600"/>
                  <a:gd name="T97" fmla="*/ 725642543 h 21579"/>
                  <a:gd name="T98" fmla="*/ 602435223 w 21600"/>
                  <a:gd name="T99" fmla="*/ 792624638 h 21579"/>
                  <a:gd name="T100" fmla="*/ 697144246 w 21600"/>
                  <a:gd name="T101" fmla="*/ 877717236 h 21579"/>
                  <a:gd name="T102" fmla="*/ 778733229 w 21600"/>
                  <a:gd name="T103" fmla="*/ 973946149 h 21579"/>
                  <a:gd name="T104" fmla="*/ 778733229 w 21600"/>
                  <a:gd name="T105" fmla="*/ 174648733 h 21579"/>
                  <a:gd name="T106" fmla="*/ 778733229 w 21600"/>
                  <a:gd name="T107" fmla="*/ 174648733 h 21579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21600" h="21579">
                    <a:moveTo>
                      <a:pt x="21600" y="9391"/>
                    </a:moveTo>
                    <a:cubicBezTo>
                      <a:pt x="21600" y="9887"/>
                      <a:pt x="21473" y="10321"/>
                      <a:pt x="21218" y="10697"/>
                    </a:cubicBezTo>
                    <a:cubicBezTo>
                      <a:pt x="20963" y="11073"/>
                      <a:pt x="20648" y="11313"/>
                      <a:pt x="20263" y="11428"/>
                    </a:cubicBezTo>
                    <a:lnTo>
                      <a:pt x="20263" y="16611"/>
                    </a:lnTo>
                    <a:cubicBezTo>
                      <a:pt x="20263" y="17201"/>
                      <a:pt x="20087" y="17708"/>
                      <a:pt x="19730" y="18128"/>
                    </a:cubicBezTo>
                    <a:cubicBezTo>
                      <a:pt x="19375" y="18551"/>
                      <a:pt x="18951" y="18759"/>
                      <a:pt x="18459" y="18759"/>
                    </a:cubicBezTo>
                    <a:cubicBezTo>
                      <a:pt x="17928" y="18122"/>
                      <a:pt x="17286" y="17506"/>
                      <a:pt x="16537" y="16904"/>
                    </a:cubicBezTo>
                    <a:cubicBezTo>
                      <a:pt x="15786" y="16305"/>
                      <a:pt x="14980" y="15757"/>
                      <a:pt x="14116" y="15255"/>
                    </a:cubicBezTo>
                    <a:cubicBezTo>
                      <a:pt x="13254" y="14756"/>
                      <a:pt x="12363" y="14325"/>
                      <a:pt x="11450" y="13969"/>
                    </a:cubicBezTo>
                    <a:cubicBezTo>
                      <a:pt x="10537" y="13614"/>
                      <a:pt x="9648" y="13380"/>
                      <a:pt x="8789" y="13268"/>
                    </a:cubicBezTo>
                    <a:cubicBezTo>
                      <a:pt x="8453" y="13380"/>
                      <a:pt x="8179" y="13564"/>
                      <a:pt x="7969" y="13829"/>
                    </a:cubicBezTo>
                    <a:cubicBezTo>
                      <a:pt x="7758" y="14093"/>
                      <a:pt x="7614" y="14386"/>
                      <a:pt x="7535" y="14706"/>
                    </a:cubicBezTo>
                    <a:cubicBezTo>
                      <a:pt x="7457" y="15029"/>
                      <a:pt x="7450" y="15361"/>
                      <a:pt x="7511" y="15698"/>
                    </a:cubicBezTo>
                    <a:cubicBezTo>
                      <a:pt x="7575" y="16036"/>
                      <a:pt x="7719" y="16341"/>
                      <a:pt x="7947" y="16611"/>
                    </a:cubicBezTo>
                    <a:cubicBezTo>
                      <a:pt x="7751" y="16992"/>
                      <a:pt x="7660" y="17347"/>
                      <a:pt x="7677" y="17673"/>
                    </a:cubicBezTo>
                    <a:cubicBezTo>
                      <a:pt x="7692" y="17993"/>
                      <a:pt x="7773" y="18307"/>
                      <a:pt x="7917" y="18606"/>
                    </a:cubicBezTo>
                    <a:cubicBezTo>
                      <a:pt x="8059" y="18909"/>
                      <a:pt x="8255" y="19193"/>
                      <a:pt x="8498" y="19469"/>
                    </a:cubicBezTo>
                    <a:cubicBezTo>
                      <a:pt x="8737" y="19745"/>
                      <a:pt x="8997" y="20021"/>
                      <a:pt x="9271" y="20291"/>
                    </a:cubicBezTo>
                    <a:cubicBezTo>
                      <a:pt x="9114" y="20696"/>
                      <a:pt x="8843" y="21001"/>
                      <a:pt x="8456" y="21213"/>
                    </a:cubicBezTo>
                    <a:cubicBezTo>
                      <a:pt x="8069" y="21424"/>
                      <a:pt x="7655" y="21541"/>
                      <a:pt x="7212" y="21571"/>
                    </a:cubicBezTo>
                    <a:cubicBezTo>
                      <a:pt x="6772" y="21600"/>
                      <a:pt x="6341" y="21550"/>
                      <a:pt x="5917" y="21424"/>
                    </a:cubicBezTo>
                    <a:cubicBezTo>
                      <a:pt x="5496" y="21295"/>
                      <a:pt x="5163" y="21092"/>
                      <a:pt x="4923" y="20811"/>
                    </a:cubicBezTo>
                    <a:cubicBezTo>
                      <a:pt x="4781" y="20241"/>
                      <a:pt x="4625" y="19657"/>
                      <a:pt x="4453" y="19056"/>
                    </a:cubicBezTo>
                    <a:cubicBezTo>
                      <a:pt x="4282" y="18454"/>
                      <a:pt x="4140" y="17843"/>
                      <a:pt x="4032" y="17224"/>
                    </a:cubicBezTo>
                    <a:cubicBezTo>
                      <a:pt x="3922" y="16599"/>
                      <a:pt x="3868" y="15953"/>
                      <a:pt x="3868" y="15281"/>
                    </a:cubicBezTo>
                    <a:cubicBezTo>
                      <a:pt x="3868" y="14615"/>
                      <a:pt x="3961" y="13905"/>
                      <a:pt x="4150" y="13154"/>
                    </a:cubicBezTo>
                    <a:lnTo>
                      <a:pt x="1804" y="13154"/>
                    </a:lnTo>
                    <a:cubicBezTo>
                      <a:pt x="1312" y="13154"/>
                      <a:pt x="889" y="12945"/>
                      <a:pt x="534" y="12523"/>
                    </a:cubicBezTo>
                    <a:cubicBezTo>
                      <a:pt x="176" y="12100"/>
                      <a:pt x="0" y="11592"/>
                      <a:pt x="0" y="10991"/>
                    </a:cubicBezTo>
                    <a:lnTo>
                      <a:pt x="0" y="7774"/>
                    </a:lnTo>
                    <a:cubicBezTo>
                      <a:pt x="0" y="7184"/>
                      <a:pt x="176" y="6677"/>
                      <a:pt x="526" y="6245"/>
                    </a:cubicBezTo>
                    <a:cubicBezTo>
                      <a:pt x="879" y="5820"/>
                      <a:pt x="1305" y="5605"/>
                      <a:pt x="1804" y="5605"/>
                    </a:cubicBezTo>
                    <a:lnTo>
                      <a:pt x="7653" y="5605"/>
                    </a:lnTo>
                    <a:cubicBezTo>
                      <a:pt x="8551" y="5605"/>
                      <a:pt x="9509" y="5450"/>
                      <a:pt x="10525" y="5136"/>
                    </a:cubicBezTo>
                    <a:cubicBezTo>
                      <a:pt x="11541" y="4822"/>
                      <a:pt x="12537" y="4399"/>
                      <a:pt x="13511" y="3874"/>
                    </a:cubicBezTo>
                    <a:cubicBezTo>
                      <a:pt x="14488" y="3343"/>
                      <a:pt x="15409" y="2744"/>
                      <a:pt x="16273" y="2072"/>
                    </a:cubicBezTo>
                    <a:cubicBezTo>
                      <a:pt x="17135" y="1406"/>
                      <a:pt x="17864" y="713"/>
                      <a:pt x="18459" y="0"/>
                    </a:cubicBezTo>
                    <a:cubicBezTo>
                      <a:pt x="18951" y="0"/>
                      <a:pt x="19375" y="214"/>
                      <a:pt x="19730" y="634"/>
                    </a:cubicBezTo>
                    <a:cubicBezTo>
                      <a:pt x="20087" y="1057"/>
                      <a:pt x="20263" y="1567"/>
                      <a:pt x="20263" y="2166"/>
                    </a:cubicBezTo>
                    <a:lnTo>
                      <a:pt x="20263" y="7334"/>
                    </a:lnTo>
                    <a:cubicBezTo>
                      <a:pt x="20648" y="7446"/>
                      <a:pt x="20963" y="7692"/>
                      <a:pt x="21218" y="8071"/>
                    </a:cubicBezTo>
                    <a:cubicBezTo>
                      <a:pt x="21473" y="8455"/>
                      <a:pt x="21600" y="8895"/>
                      <a:pt x="21600" y="9391"/>
                    </a:cubicBezTo>
                    <a:moveTo>
                      <a:pt x="18459" y="2855"/>
                    </a:moveTo>
                    <a:cubicBezTo>
                      <a:pt x="17864" y="3407"/>
                      <a:pt x="17215" y="3941"/>
                      <a:pt x="16513" y="4452"/>
                    </a:cubicBezTo>
                    <a:cubicBezTo>
                      <a:pt x="15810" y="4963"/>
                      <a:pt x="15066" y="5423"/>
                      <a:pt x="14280" y="5834"/>
                    </a:cubicBezTo>
                    <a:cubicBezTo>
                      <a:pt x="13494" y="6245"/>
                      <a:pt x="12694" y="6609"/>
                      <a:pt x="11878" y="6923"/>
                    </a:cubicBezTo>
                    <a:cubicBezTo>
                      <a:pt x="11061" y="7237"/>
                      <a:pt x="10255" y="7463"/>
                      <a:pt x="9457" y="7604"/>
                    </a:cubicBezTo>
                    <a:lnTo>
                      <a:pt x="9457" y="11173"/>
                    </a:lnTo>
                    <a:cubicBezTo>
                      <a:pt x="10255" y="11325"/>
                      <a:pt x="11061" y="11554"/>
                      <a:pt x="11878" y="11862"/>
                    </a:cubicBezTo>
                    <a:cubicBezTo>
                      <a:pt x="12694" y="12170"/>
                      <a:pt x="13494" y="12537"/>
                      <a:pt x="14280" y="12957"/>
                    </a:cubicBezTo>
                    <a:cubicBezTo>
                      <a:pt x="15066" y="13379"/>
                      <a:pt x="15813" y="13843"/>
                      <a:pt x="16525" y="14348"/>
                    </a:cubicBezTo>
                    <a:cubicBezTo>
                      <a:pt x="17235" y="14856"/>
                      <a:pt x="17881" y="15381"/>
                      <a:pt x="18459" y="15921"/>
                    </a:cubicBezTo>
                    <a:lnTo>
                      <a:pt x="18459" y="2855"/>
                    </a:lnTo>
                    <a:close/>
                    <a:moveTo>
                      <a:pt x="18459" y="2855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8276" y="4715"/>
              <a:ext cx="790" cy="795"/>
              <a:chOff x="5435636" y="3412863"/>
              <a:chExt cx="501532" cy="504618"/>
            </a:xfrm>
          </p:grpSpPr>
          <p:sp>
            <p:nvSpPr>
              <p:cNvPr id="40" name="AutoShape 26"/>
              <p:cNvSpPr/>
              <p:nvPr/>
            </p:nvSpPr>
            <p:spPr bwMode="auto">
              <a:xfrm>
                <a:off x="5435636" y="3412863"/>
                <a:ext cx="501532" cy="504618"/>
              </a:xfrm>
              <a:custGeom>
                <a:avLst/>
                <a:gdLst>
                  <a:gd name="T0" fmla="*/ 2147483646 w 19679"/>
                  <a:gd name="T1" fmla="*/ 2147483646 h 19679"/>
                  <a:gd name="T2" fmla="*/ 2147483646 w 19679"/>
                  <a:gd name="T3" fmla="*/ 2147483646 h 19679"/>
                  <a:gd name="T4" fmla="*/ 2147483646 w 19679"/>
                  <a:gd name="T5" fmla="*/ 2147483646 h 19679"/>
                  <a:gd name="T6" fmla="*/ 2147483646 w 19679"/>
                  <a:gd name="T7" fmla="*/ 2147483646 h 19679"/>
                  <a:gd name="T8" fmla="*/ 2147483646 w 19679"/>
                  <a:gd name="T9" fmla="*/ 2147483646 h 19679"/>
                  <a:gd name="T10" fmla="*/ 2147483646 w 19679"/>
                  <a:gd name="T11" fmla="*/ 2147483646 h 1967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  <a:moveTo>
                      <a:pt x="16796" y="2882"/>
                    </a:moveTo>
                  </a:path>
                </a:pathLst>
              </a:custGeom>
              <a:solidFill>
                <a:srgbClr val="005A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 dirty="0"/>
              </a:p>
            </p:txBody>
          </p:sp>
          <p:sp>
            <p:nvSpPr>
              <p:cNvPr id="44" name="稻壳儿小白白(http://dwz.cn/Wu2UP)"/>
              <p:cNvSpPr>
                <a:spLocks noEditPoints="1" noChangeArrowheads="1"/>
              </p:cNvSpPr>
              <p:nvPr/>
            </p:nvSpPr>
            <p:spPr bwMode="auto">
              <a:xfrm>
                <a:off x="5578620" y="3549477"/>
                <a:ext cx="216024" cy="230426"/>
              </a:xfrm>
              <a:custGeom>
                <a:avLst/>
                <a:gdLst>
                  <a:gd name="T0" fmla="*/ 2147483646 w 109"/>
                  <a:gd name="T1" fmla="*/ 0 h 116"/>
                  <a:gd name="T2" fmla="*/ 2147483646 w 109"/>
                  <a:gd name="T3" fmla="*/ 0 h 116"/>
                  <a:gd name="T4" fmla="*/ 2147483646 w 109"/>
                  <a:gd name="T5" fmla="*/ 2147483646 h 116"/>
                  <a:gd name="T6" fmla="*/ 2147483646 w 109"/>
                  <a:gd name="T7" fmla="*/ 2147483646 h 116"/>
                  <a:gd name="T8" fmla="*/ 2147483646 w 109"/>
                  <a:gd name="T9" fmla="*/ 2147483646 h 116"/>
                  <a:gd name="T10" fmla="*/ 2147483646 w 109"/>
                  <a:gd name="T11" fmla="*/ 2147483646 h 116"/>
                  <a:gd name="T12" fmla="*/ 2147483646 w 109"/>
                  <a:gd name="T13" fmla="*/ 2147483646 h 116"/>
                  <a:gd name="T14" fmla="*/ 2147483646 w 109"/>
                  <a:gd name="T15" fmla="*/ 2147483646 h 116"/>
                  <a:gd name="T16" fmla="*/ 0 w 109"/>
                  <a:gd name="T17" fmla="*/ 2147483646 h 116"/>
                  <a:gd name="T18" fmla="*/ 2147483646 w 109"/>
                  <a:gd name="T19" fmla="*/ 2147483646 h 116"/>
                  <a:gd name="T20" fmla="*/ 2147483646 w 109"/>
                  <a:gd name="T21" fmla="*/ 2147483646 h 116"/>
                  <a:gd name="T22" fmla="*/ 2147483646 w 109"/>
                  <a:gd name="T23" fmla="*/ 2147483646 h 116"/>
                  <a:gd name="T24" fmla="*/ 2147483646 w 109"/>
                  <a:gd name="T25" fmla="*/ 2147483646 h 116"/>
                  <a:gd name="T26" fmla="*/ 2147483646 w 109"/>
                  <a:gd name="T27" fmla="*/ 2147483646 h 116"/>
                  <a:gd name="T28" fmla="*/ 2147483646 w 109"/>
                  <a:gd name="T29" fmla="*/ 2147483646 h 116"/>
                  <a:gd name="T30" fmla="*/ 2147483646 w 109"/>
                  <a:gd name="T31" fmla="*/ 2147483646 h 116"/>
                  <a:gd name="T32" fmla="*/ 0 w 109"/>
                  <a:gd name="T33" fmla="*/ 2147483646 h 116"/>
                  <a:gd name="T34" fmla="*/ 2147483646 w 109"/>
                  <a:gd name="T35" fmla="*/ 2147483646 h 116"/>
                  <a:gd name="T36" fmla="*/ 2147483646 w 109"/>
                  <a:gd name="T37" fmla="*/ 2147483646 h 116"/>
                  <a:gd name="T38" fmla="*/ 2147483646 w 109"/>
                  <a:gd name="T39" fmla="*/ 2147483646 h 116"/>
                  <a:gd name="T40" fmla="*/ 2147483646 w 109"/>
                  <a:gd name="T41" fmla="*/ 2147483646 h 116"/>
                  <a:gd name="T42" fmla="*/ 2147483646 w 109"/>
                  <a:gd name="T43" fmla="*/ 2147483646 h 116"/>
                  <a:gd name="T44" fmla="*/ 2147483646 w 109"/>
                  <a:gd name="T45" fmla="*/ 2147483646 h 116"/>
                  <a:gd name="T46" fmla="*/ 2147483646 w 109"/>
                  <a:gd name="T47" fmla="*/ 2147483646 h 116"/>
                  <a:gd name="T48" fmla="*/ 0 w 109"/>
                  <a:gd name="T49" fmla="*/ 2147483646 h 116"/>
                  <a:gd name="T50" fmla="*/ 2147483646 w 109"/>
                  <a:gd name="T51" fmla="*/ 2147483646 h 116"/>
                  <a:gd name="T52" fmla="*/ 2147483646 w 109"/>
                  <a:gd name="T53" fmla="*/ 2147483646 h 116"/>
                  <a:gd name="T54" fmla="*/ 2147483646 w 109"/>
                  <a:gd name="T55" fmla="*/ 2147483646 h 116"/>
                  <a:gd name="T56" fmla="*/ 2147483646 w 109"/>
                  <a:gd name="T57" fmla="*/ 2147483646 h 116"/>
                  <a:gd name="T58" fmla="*/ 2147483646 w 109"/>
                  <a:gd name="T59" fmla="*/ 2147483646 h 116"/>
                  <a:gd name="T60" fmla="*/ 2147483646 w 109"/>
                  <a:gd name="T61" fmla="*/ 2147483646 h 116"/>
                  <a:gd name="T62" fmla="*/ 2147483646 w 109"/>
                  <a:gd name="T63" fmla="*/ 2147483646 h 116"/>
                  <a:gd name="T64" fmla="*/ 2147483646 w 109"/>
                  <a:gd name="T65" fmla="*/ 0 h 116"/>
                  <a:gd name="T66" fmla="*/ 2147483646 w 109"/>
                  <a:gd name="T67" fmla="*/ 2147483646 h 116"/>
                  <a:gd name="T68" fmla="*/ 2147483646 w 109"/>
                  <a:gd name="T69" fmla="*/ 2147483646 h 116"/>
                  <a:gd name="T70" fmla="*/ 2147483646 w 109"/>
                  <a:gd name="T71" fmla="*/ 2147483646 h 116"/>
                  <a:gd name="T72" fmla="*/ 2147483646 w 109"/>
                  <a:gd name="T73" fmla="*/ 2147483646 h 116"/>
                  <a:gd name="T74" fmla="*/ 2147483646 w 109"/>
                  <a:gd name="T75" fmla="*/ 2147483646 h 11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09" h="116">
                    <a:moveTo>
                      <a:pt x="102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1" y="0"/>
                      <a:pt x="7" y="3"/>
                      <a:pt x="7" y="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0" y="22"/>
                      <a:pt x="22" y="24"/>
                      <a:pt x="22" y="26"/>
                    </a:cubicBezTo>
                    <a:cubicBezTo>
                      <a:pt x="22" y="28"/>
                      <a:pt x="20" y="29"/>
                      <a:pt x="18" y="29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2" y="29"/>
                      <a:pt x="0" y="31"/>
                      <a:pt x="0" y="33"/>
                    </a:cubicBezTo>
                    <a:cubicBezTo>
                      <a:pt x="0" y="35"/>
                      <a:pt x="2" y="36"/>
                      <a:pt x="4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7" y="51"/>
                      <a:pt x="7" y="51"/>
                      <a:pt x="7" y="51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20" y="51"/>
                      <a:pt x="22" y="53"/>
                      <a:pt x="22" y="55"/>
                    </a:cubicBezTo>
                    <a:cubicBezTo>
                      <a:pt x="22" y="57"/>
                      <a:pt x="20" y="58"/>
                      <a:pt x="18" y="58"/>
                    </a:cubicBezTo>
                    <a:cubicBezTo>
                      <a:pt x="4" y="58"/>
                      <a:pt x="4" y="58"/>
                      <a:pt x="4" y="58"/>
                    </a:cubicBezTo>
                    <a:cubicBezTo>
                      <a:pt x="2" y="58"/>
                      <a:pt x="0" y="60"/>
                      <a:pt x="0" y="62"/>
                    </a:cubicBezTo>
                    <a:cubicBezTo>
                      <a:pt x="0" y="64"/>
                      <a:pt x="2" y="66"/>
                      <a:pt x="4" y="66"/>
                    </a:cubicBezTo>
                    <a:cubicBezTo>
                      <a:pt x="7" y="66"/>
                      <a:pt x="7" y="66"/>
                      <a:pt x="7" y="66"/>
                    </a:cubicBezTo>
                    <a:cubicBezTo>
                      <a:pt x="7" y="80"/>
                      <a:pt x="7" y="80"/>
                      <a:pt x="7" y="80"/>
                    </a:cubicBezTo>
                    <a:cubicBezTo>
                      <a:pt x="18" y="80"/>
                      <a:pt x="18" y="80"/>
                      <a:pt x="18" y="80"/>
                    </a:cubicBezTo>
                    <a:cubicBezTo>
                      <a:pt x="20" y="80"/>
                      <a:pt x="22" y="82"/>
                      <a:pt x="22" y="84"/>
                    </a:cubicBezTo>
                    <a:cubicBezTo>
                      <a:pt x="22" y="86"/>
                      <a:pt x="20" y="87"/>
                      <a:pt x="18" y="87"/>
                    </a:cubicBezTo>
                    <a:cubicBezTo>
                      <a:pt x="4" y="87"/>
                      <a:pt x="4" y="87"/>
                      <a:pt x="4" y="87"/>
                    </a:cubicBezTo>
                    <a:cubicBezTo>
                      <a:pt x="2" y="87"/>
                      <a:pt x="0" y="89"/>
                      <a:pt x="0" y="91"/>
                    </a:cubicBezTo>
                    <a:cubicBezTo>
                      <a:pt x="0" y="93"/>
                      <a:pt x="2" y="95"/>
                      <a:pt x="4" y="95"/>
                    </a:cubicBezTo>
                    <a:cubicBezTo>
                      <a:pt x="7" y="95"/>
                      <a:pt x="7" y="95"/>
                      <a:pt x="7" y="95"/>
                    </a:cubicBezTo>
                    <a:cubicBezTo>
                      <a:pt x="7" y="109"/>
                      <a:pt x="7" y="109"/>
                      <a:pt x="7" y="109"/>
                    </a:cubicBezTo>
                    <a:cubicBezTo>
                      <a:pt x="7" y="113"/>
                      <a:pt x="11" y="116"/>
                      <a:pt x="15" y="116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6" y="116"/>
                      <a:pt x="109" y="113"/>
                      <a:pt x="109" y="109"/>
                    </a:cubicBezTo>
                    <a:cubicBezTo>
                      <a:pt x="109" y="7"/>
                      <a:pt x="109" y="7"/>
                      <a:pt x="109" y="7"/>
                    </a:cubicBezTo>
                    <a:cubicBezTo>
                      <a:pt x="109" y="3"/>
                      <a:pt x="106" y="0"/>
                      <a:pt x="102" y="0"/>
                    </a:cubicBezTo>
                    <a:close/>
                    <a:moveTo>
                      <a:pt x="87" y="51"/>
                    </a:moveTo>
                    <a:cubicBezTo>
                      <a:pt x="44" y="51"/>
                      <a:pt x="44" y="51"/>
                      <a:pt x="44" y="51"/>
                    </a:cubicBezTo>
                    <a:cubicBezTo>
                      <a:pt x="44" y="22"/>
                      <a:pt x="44" y="22"/>
                      <a:pt x="44" y="22"/>
                    </a:cubicBezTo>
                    <a:cubicBezTo>
                      <a:pt x="87" y="22"/>
                      <a:pt x="87" y="22"/>
                      <a:pt x="87" y="22"/>
                    </a:cubicBezTo>
                    <a:lnTo>
                      <a:pt x="87" y="5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6" name="组合 2"/>
            <p:cNvGrpSpPr/>
            <p:nvPr/>
          </p:nvGrpSpPr>
          <p:grpSpPr bwMode="auto">
            <a:xfrm>
              <a:off x="5334" y="2244"/>
              <a:ext cx="790" cy="795"/>
              <a:chOff x="4477543" y="2127250"/>
              <a:chExt cx="515938" cy="519113"/>
            </a:xfrm>
          </p:grpSpPr>
          <p:sp>
            <p:nvSpPr>
              <p:cNvPr id="54" name="AutoShape 26"/>
              <p:cNvSpPr/>
              <p:nvPr/>
            </p:nvSpPr>
            <p:spPr bwMode="auto">
              <a:xfrm>
                <a:off x="4477543" y="2127250"/>
                <a:ext cx="515938" cy="519113"/>
              </a:xfrm>
              <a:custGeom>
                <a:avLst/>
                <a:gdLst>
                  <a:gd name="T0" fmla="*/ 2147483646 w 19679"/>
                  <a:gd name="T1" fmla="*/ 1395492260 h 19679"/>
                  <a:gd name="T2" fmla="*/ 2147483646 w 19679"/>
                  <a:gd name="T3" fmla="*/ 2147483646 h 19679"/>
                  <a:gd name="T4" fmla="*/ 1361663286 w 19679"/>
                  <a:gd name="T5" fmla="*/ 2147483646 h 19679"/>
                  <a:gd name="T6" fmla="*/ 1361663286 w 19679"/>
                  <a:gd name="T7" fmla="*/ 1395492260 h 19679"/>
                  <a:gd name="T8" fmla="*/ 2147483646 w 19679"/>
                  <a:gd name="T9" fmla="*/ 1395492260 h 19679"/>
                  <a:gd name="T10" fmla="*/ 2147483646 w 19679"/>
                  <a:gd name="T11" fmla="*/ 1395492260 h 1967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  <a:moveTo>
                      <a:pt x="16796" y="2882"/>
                    </a:moveTo>
                  </a:path>
                </a:pathLst>
              </a:custGeom>
              <a:solidFill>
                <a:srgbClr val="005A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 dirty="0"/>
              </a:p>
            </p:txBody>
          </p:sp>
          <p:sp>
            <p:nvSpPr>
              <p:cNvPr id="55" name="AutoShape 30"/>
              <p:cNvSpPr/>
              <p:nvPr/>
            </p:nvSpPr>
            <p:spPr bwMode="auto">
              <a:xfrm>
                <a:off x="4621214" y="2258223"/>
                <a:ext cx="240609" cy="240609"/>
              </a:xfrm>
              <a:custGeom>
                <a:avLst/>
                <a:gdLst>
                  <a:gd name="T0" fmla="*/ 383994843 w 21600"/>
                  <a:gd name="T1" fmla="*/ 74238537 h 21600"/>
                  <a:gd name="T2" fmla="*/ 355337487 w 21600"/>
                  <a:gd name="T3" fmla="*/ 383994843 h 21600"/>
                  <a:gd name="T4" fmla="*/ 0 w 21600"/>
                  <a:gd name="T5" fmla="*/ 355319497 h 21600"/>
                  <a:gd name="T6" fmla="*/ 28657356 w 21600"/>
                  <a:gd name="T7" fmla="*/ 45865957 h 21600"/>
                  <a:gd name="T8" fmla="*/ 40692273 w 21600"/>
                  <a:gd name="T9" fmla="*/ 27395418 h 21600"/>
                  <a:gd name="T10" fmla="*/ 85278302 w 21600"/>
                  <a:gd name="T11" fmla="*/ 0 h 21600"/>
                  <a:gd name="T12" fmla="*/ 130006668 w 21600"/>
                  <a:gd name="T13" fmla="*/ 27483886 h 21600"/>
                  <a:gd name="T14" fmla="*/ 144602801 w 21600"/>
                  <a:gd name="T15" fmla="*/ 45865957 h 21600"/>
                  <a:gd name="T16" fmla="*/ 154984556 w 21600"/>
                  <a:gd name="T17" fmla="*/ 13617489 h 21600"/>
                  <a:gd name="T18" fmla="*/ 213703645 w 21600"/>
                  <a:gd name="T19" fmla="*/ 3787297 h 21600"/>
                  <a:gd name="T20" fmla="*/ 239445889 w 21600"/>
                  <a:gd name="T21" fmla="*/ 42702060 h 21600"/>
                  <a:gd name="T22" fmla="*/ 251428318 w 21600"/>
                  <a:gd name="T23" fmla="*/ 42702060 h 21600"/>
                  <a:gd name="T24" fmla="*/ 276547285 w 21600"/>
                  <a:gd name="T25" fmla="*/ 3787297 h 21600"/>
                  <a:gd name="T26" fmla="*/ 335372721 w 21600"/>
                  <a:gd name="T27" fmla="*/ 13617489 h 21600"/>
                  <a:gd name="T28" fmla="*/ 345755957 w 21600"/>
                  <a:gd name="T29" fmla="*/ 45865957 h 21600"/>
                  <a:gd name="T30" fmla="*/ 38754446 w 21600"/>
                  <a:gd name="T31" fmla="*/ 141651709 h 21600"/>
                  <a:gd name="T32" fmla="*/ 107856649 w 21600"/>
                  <a:gd name="T33" fmla="*/ 141651709 h 21600"/>
                  <a:gd name="T34" fmla="*/ 38754446 w 21600"/>
                  <a:gd name="T35" fmla="*/ 274697815 h 21600"/>
                  <a:gd name="T36" fmla="*/ 107856649 w 21600"/>
                  <a:gd name="T37" fmla="*/ 284013928 h 21600"/>
                  <a:gd name="T38" fmla="*/ 107856649 w 21600"/>
                  <a:gd name="T39" fmla="*/ 345292874 h 21600"/>
                  <a:gd name="T40" fmla="*/ 85332160 w 21600"/>
                  <a:gd name="T41" fmla="*/ 112424934 h 21600"/>
                  <a:gd name="T42" fmla="*/ 85332160 w 21600"/>
                  <a:gd name="T43" fmla="*/ 28675346 h 21600"/>
                  <a:gd name="T44" fmla="*/ 187286871 w 21600"/>
                  <a:gd name="T45" fmla="*/ 141651709 h 21600"/>
                  <a:gd name="T46" fmla="*/ 187286871 w 21600"/>
                  <a:gd name="T47" fmla="*/ 203446227 h 21600"/>
                  <a:gd name="T48" fmla="*/ 117474170 w 21600"/>
                  <a:gd name="T49" fmla="*/ 212903297 h 21600"/>
                  <a:gd name="T50" fmla="*/ 187286871 w 21600"/>
                  <a:gd name="T51" fmla="*/ 212903297 h 21600"/>
                  <a:gd name="T52" fmla="*/ 117474170 w 21600"/>
                  <a:gd name="T53" fmla="*/ 345292874 h 21600"/>
                  <a:gd name="T54" fmla="*/ 173775729 w 21600"/>
                  <a:gd name="T55" fmla="*/ 98540547 h 21600"/>
                  <a:gd name="T56" fmla="*/ 206024074 w 21600"/>
                  <a:gd name="T57" fmla="*/ 109154579 h 21600"/>
                  <a:gd name="T58" fmla="*/ 206024074 w 21600"/>
                  <a:gd name="T59" fmla="*/ 32053407 h 21600"/>
                  <a:gd name="T60" fmla="*/ 173775729 w 21600"/>
                  <a:gd name="T61" fmla="*/ 42648090 h 21600"/>
                  <a:gd name="T62" fmla="*/ 196868278 w 21600"/>
                  <a:gd name="T63" fmla="*/ 141651709 h 21600"/>
                  <a:gd name="T64" fmla="*/ 266414204 w 21600"/>
                  <a:gd name="T65" fmla="*/ 141651709 h 21600"/>
                  <a:gd name="T66" fmla="*/ 196868278 w 21600"/>
                  <a:gd name="T67" fmla="*/ 274697815 h 21600"/>
                  <a:gd name="T68" fmla="*/ 266414204 w 21600"/>
                  <a:gd name="T69" fmla="*/ 284013928 h 21600"/>
                  <a:gd name="T70" fmla="*/ 266414204 w 21600"/>
                  <a:gd name="T71" fmla="*/ 345292874 h 21600"/>
                  <a:gd name="T72" fmla="*/ 275943245 w 21600"/>
                  <a:gd name="T73" fmla="*/ 141651709 h 21600"/>
                  <a:gd name="T74" fmla="*/ 345292874 w 21600"/>
                  <a:gd name="T75" fmla="*/ 141651709 h 21600"/>
                  <a:gd name="T76" fmla="*/ 275943245 w 21600"/>
                  <a:gd name="T77" fmla="*/ 274697815 h 21600"/>
                  <a:gd name="T78" fmla="*/ 345292874 w 21600"/>
                  <a:gd name="T79" fmla="*/ 284013928 h 21600"/>
                  <a:gd name="T80" fmla="*/ 345292874 w 21600"/>
                  <a:gd name="T81" fmla="*/ 345292874 h 21600"/>
                  <a:gd name="T82" fmla="*/ 298769019 w 21600"/>
                  <a:gd name="T83" fmla="*/ 112424934 h 21600"/>
                  <a:gd name="T84" fmla="*/ 298769019 w 21600"/>
                  <a:gd name="T85" fmla="*/ 28675346 h 21600"/>
                  <a:gd name="T86" fmla="*/ 280138285 w 21600"/>
                  <a:gd name="T87" fmla="*/ 98540547 h 2160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1600" h="21600">
                    <a:moveTo>
                      <a:pt x="19988" y="2580"/>
                    </a:moveTo>
                    <a:cubicBezTo>
                      <a:pt x="20420" y="2580"/>
                      <a:pt x="20794" y="2736"/>
                      <a:pt x="21116" y="3053"/>
                    </a:cubicBezTo>
                    <a:cubicBezTo>
                      <a:pt x="21439" y="3372"/>
                      <a:pt x="21600" y="3744"/>
                      <a:pt x="21600" y="4176"/>
                    </a:cubicBezTo>
                    <a:lnTo>
                      <a:pt x="21600" y="19987"/>
                    </a:lnTo>
                    <a:cubicBezTo>
                      <a:pt x="21600" y="20419"/>
                      <a:pt x="21439" y="20797"/>
                      <a:pt x="21116" y="21116"/>
                    </a:cubicBezTo>
                    <a:cubicBezTo>
                      <a:pt x="20794" y="21439"/>
                      <a:pt x="20420" y="21600"/>
                      <a:pt x="19988" y="21600"/>
                    </a:cubicBezTo>
                    <a:lnTo>
                      <a:pt x="1612" y="21600"/>
                    </a:lnTo>
                    <a:cubicBezTo>
                      <a:pt x="1180" y="21600"/>
                      <a:pt x="806" y="21439"/>
                      <a:pt x="484" y="21116"/>
                    </a:cubicBezTo>
                    <a:cubicBezTo>
                      <a:pt x="161" y="20797"/>
                      <a:pt x="0" y="20419"/>
                      <a:pt x="0" y="19987"/>
                    </a:cubicBezTo>
                    <a:lnTo>
                      <a:pt x="0" y="4176"/>
                    </a:lnTo>
                    <a:cubicBezTo>
                      <a:pt x="0" y="3744"/>
                      <a:pt x="161" y="3372"/>
                      <a:pt x="484" y="3053"/>
                    </a:cubicBezTo>
                    <a:cubicBezTo>
                      <a:pt x="806" y="2736"/>
                      <a:pt x="1180" y="2580"/>
                      <a:pt x="1612" y="2580"/>
                    </a:cubicBezTo>
                    <a:lnTo>
                      <a:pt x="2151" y="2580"/>
                    </a:lnTo>
                    <a:lnTo>
                      <a:pt x="2151" y="2402"/>
                    </a:lnTo>
                    <a:cubicBezTo>
                      <a:pt x="2151" y="2117"/>
                      <a:pt x="2197" y="1829"/>
                      <a:pt x="2289" y="1541"/>
                    </a:cubicBezTo>
                    <a:cubicBezTo>
                      <a:pt x="2381" y="1250"/>
                      <a:pt x="2531" y="991"/>
                      <a:pt x="2738" y="766"/>
                    </a:cubicBezTo>
                    <a:cubicBezTo>
                      <a:pt x="2943" y="542"/>
                      <a:pt x="3216" y="360"/>
                      <a:pt x="3556" y="213"/>
                    </a:cubicBezTo>
                    <a:cubicBezTo>
                      <a:pt x="3896" y="75"/>
                      <a:pt x="4310" y="0"/>
                      <a:pt x="4797" y="0"/>
                    </a:cubicBezTo>
                    <a:cubicBezTo>
                      <a:pt x="5283" y="0"/>
                      <a:pt x="5698" y="75"/>
                      <a:pt x="6038" y="213"/>
                    </a:cubicBezTo>
                    <a:cubicBezTo>
                      <a:pt x="6378" y="360"/>
                      <a:pt x="6651" y="542"/>
                      <a:pt x="6858" y="766"/>
                    </a:cubicBezTo>
                    <a:cubicBezTo>
                      <a:pt x="7063" y="991"/>
                      <a:pt x="7215" y="1256"/>
                      <a:pt x="7313" y="1546"/>
                    </a:cubicBezTo>
                    <a:cubicBezTo>
                      <a:pt x="7411" y="1840"/>
                      <a:pt x="7457" y="2125"/>
                      <a:pt x="7457" y="2402"/>
                    </a:cubicBezTo>
                    <a:lnTo>
                      <a:pt x="7457" y="2580"/>
                    </a:lnTo>
                    <a:lnTo>
                      <a:pt x="8134" y="2580"/>
                    </a:lnTo>
                    <a:lnTo>
                      <a:pt x="8134" y="2402"/>
                    </a:lnTo>
                    <a:cubicBezTo>
                      <a:pt x="8134" y="2117"/>
                      <a:pt x="8180" y="1829"/>
                      <a:pt x="8269" y="1541"/>
                    </a:cubicBezTo>
                    <a:cubicBezTo>
                      <a:pt x="8364" y="1250"/>
                      <a:pt x="8511" y="991"/>
                      <a:pt x="8718" y="766"/>
                    </a:cubicBezTo>
                    <a:cubicBezTo>
                      <a:pt x="8926" y="541"/>
                      <a:pt x="9199" y="360"/>
                      <a:pt x="9539" y="213"/>
                    </a:cubicBezTo>
                    <a:cubicBezTo>
                      <a:pt x="9879" y="75"/>
                      <a:pt x="10293" y="0"/>
                      <a:pt x="10780" y="0"/>
                    </a:cubicBezTo>
                    <a:cubicBezTo>
                      <a:pt x="11266" y="0"/>
                      <a:pt x="11678" y="75"/>
                      <a:pt x="12021" y="213"/>
                    </a:cubicBezTo>
                    <a:cubicBezTo>
                      <a:pt x="12361" y="360"/>
                      <a:pt x="12637" y="542"/>
                      <a:pt x="12853" y="766"/>
                    </a:cubicBezTo>
                    <a:cubicBezTo>
                      <a:pt x="13069" y="991"/>
                      <a:pt x="13227" y="1256"/>
                      <a:pt x="13322" y="1546"/>
                    </a:cubicBezTo>
                    <a:cubicBezTo>
                      <a:pt x="13417" y="1840"/>
                      <a:pt x="13469" y="2125"/>
                      <a:pt x="13469" y="2402"/>
                    </a:cubicBezTo>
                    <a:lnTo>
                      <a:pt x="13469" y="2580"/>
                    </a:lnTo>
                    <a:lnTo>
                      <a:pt x="14143" y="2580"/>
                    </a:lnTo>
                    <a:lnTo>
                      <a:pt x="14143" y="2402"/>
                    </a:lnTo>
                    <a:cubicBezTo>
                      <a:pt x="14143" y="2117"/>
                      <a:pt x="14192" y="1829"/>
                      <a:pt x="14287" y="1541"/>
                    </a:cubicBezTo>
                    <a:cubicBezTo>
                      <a:pt x="14385" y="1250"/>
                      <a:pt x="14534" y="991"/>
                      <a:pt x="14742" y="766"/>
                    </a:cubicBezTo>
                    <a:cubicBezTo>
                      <a:pt x="14949" y="541"/>
                      <a:pt x="15220" y="360"/>
                      <a:pt x="15556" y="213"/>
                    </a:cubicBezTo>
                    <a:cubicBezTo>
                      <a:pt x="15890" y="75"/>
                      <a:pt x="16305" y="0"/>
                      <a:pt x="16803" y="0"/>
                    </a:cubicBezTo>
                    <a:cubicBezTo>
                      <a:pt x="17290" y="0"/>
                      <a:pt x="17704" y="75"/>
                      <a:pt x="18044" y="213"/>
                    </a:cubicBezTo>
                    <a:cubicBezTo>
                      <a:pt x="18384" y="360"/>
                      <a:pt x="18657" y="541"/>
                      <a:pt x="18865" y="766"/>
                    </a:cubicBezTo>
                    <a:cubicBezTo>
                      <a:pt x="19069" y="991"/>
                      <a:pt x="19219" y="1256"/>
                      <a:pt x="19311" y="1546"/>
                    </a:cubicBezTo>
                    <a:cubicBezTo>
                      <a:pt x="19403" y="1840"/>
                      <a:pt x="19449" y="2125"/>
                      <a:pt x="19449" y="2402"/>
                    </a:cubicBezTo>
                    <a:lnTo>
                      <a:pt x="19449" y="2580"/>
                    </a:lnTo>
                    <a:lnTo>
                      <a:pt x="19988" y="2580"/>
                    </a:lnTo>
                    <a:close/>
                    <a:moveTo>
                      <a:pt x="6067" y="7968"/>
                    </a:moveTo>
                    <a:lnTo>
                      <a:pt x="2180" y="7968"/>
                    </a:lnTo>
                    <a:lnTo>
                      <a:pt x="2180" y="11444"/>
                    </a:lnTo>
                    <a:lnTo>
                      <a:pt x="6067" y="11444"/>
                    </a:lnTo>
                    <a:lnTo>
                      <a:pt x="6067" y="7968"/>
                    </a:lnTo>
                    <a:close/>
                    <a:moveTo>
                      <a:pt x="6067" y="11976"/>
                    </a:moveTo>
                    <a:lnTo>
                      <a:pt x="2180" y="11976"/>
                    </a:lnTo>
                    <a:lnTo>
                      <a:pt x="2180" y="15452"/>
                    </a:lnTo>
                    <a:lnTo>
                      <a:pt x="6067" y="15452"/>
                    </a:lnTo>
                    <a:lnTo>
                      <a:pt x="6067" y="11976"/>
                    </a:lnTo>
                    <a:close/>
                    <a:moveTo>
                      <a:pt x="6067" y="15976"/>
                    </a:moveTo>
                    <a:lnTo>
                      <a:pt x="2180" y="15976"/>
                    </a:lnTo>
                    <a:lnTo>
                      <a:pt x="2180" y="19423"/>
                    </a:lnTo>
                    <a:lnTo>
                      <a:pt x="6067" y="19423"/>
                    </a:lnTo>
                    <a:lnTo>
                      <a:pt x="6067" y="15976"/>
                    </a:lnTo>
                    <a:close/>
                    <a:moveTo>
                      <a:pt x="3755" y="5543"/>
                    </a:moveTo>
                    <a:cubicBezTo>
                      <a:pt x="3755" y="6068"/>
                      <a:pt x="4103" y="6324"/>
                      <a:pt x="4800" y="6324"/>
                    </a:cubicBezTo>
                    <a:cubicBezTo>
                      <a:pt x="5499" y="6324"/>
                      <a:pt x="5848" y="6068"/>
                      <a:pt x="5848" y="5543"/>
                    </a:cubicBezTo>
                    <a:lnTo>
                      <a:pt x="5848" y="2399"/>
                    </a:lnTo>
                    <a:cubicBezTo>
                      <a:pt x="5848" y="1878"/>
                      <a:pt x="5499" y="1613"/>
                      <a:pt x="4800" y="1613"/>
                    </a:cubicBezTo>
                    <a:cubicBezTo>
                      <a:pt x="4103" y="1613"/>
                      <a:pt x="3755" y="1878"/>
                      <a:pt x="3755" y="2399"/>
                    </a:cubicBezTo>
                    <a:lnTo>
                      <a:pt x="3755" y="5543"/>
                    </a:lnTo>
                    <a:close/>
                    <a:moveTo>
                      <a:pt x="10535" y="7968"/>
                    </a:moveTo>
                    <a:lnTo>
                      <a:pt x="6608" y="7968"/>
                    </a:lnTo>
                    <a:lnTo>
                      <a:pt x="6608" y="11444"/>
                    </a:lnTo>
                    <a:lnTo>
                      <a:pt x="10535" y="11444"/>
                    </a:lnTo>
                    <a:lnTo>
                      <a:pt x="10535" y="7968"/>
                    </a:lnTo>
                    <a:close/>
                    <a:moveTo>
                      <a:pt x="10535" y="11976"/>
                    </a:moveTo>
                    <a:lnTo>
                      <a:pt x="6608" y="11976"/>
                    </a:lnTo>
                    <a:lnTo>
                      <a:pt x="6608" y="15452"/>
                    </a:lnTo>
                    <a:lnTo>
                      <a:pt x="10535" y="15452"/>
                    </a:lnTo>
                    <a:lnTo>
                      <a:pt x="10535" y="11976"/>
                    </a:lnTo>
                    <a:close/>
                    <a:moveTo>
                      <a:pt x="10535" y="15976"/>
                    </a:moveTo>
                    <a:lnTo>
                      <a:pt x="6608" y="15976"/>
                    </a:lnTo>
                    <a:lnTo>
                      <a:pt x="6608" y="19423"/>
                    </a:lnTo>
                    <a:lnTo>
                      <a:pt x="10535" y="19423"/>
                    </a:lnTo>
                    <a:lnTo>
                      <a:pt x="10535" y="15976"/>
                    </a:lnTo>
                    <a:close/>
                    <a:moveTo>
                      <a:pt x="9775" y="5543"/>
                    </a:moveTo>
                    <a:cubicBezTo>
                      <a:pt x="9775" y="5826"/>
                      <a:pt x="9850" y="6027"/>
                      <a:pt x="9997" y="6145"/>
                    </a:cubicBezTo>
                    <a:cubicBezTo>
                      <a:pt x="10144" y="6269"/>
                      <a:pt x="10406" y="6324"/>
                      <a:pt x="10783" y="6324"/>
                    </a:cubicBezTo>
                    <a:cubicBezTo>
                      <a:pt x="11160" y="6324"/>
                      <a:pt x="11428" y="6263"/>
                      <a:pt x="11589" y="6140"/>
                    </a:cubicBezTo>
                    <a:cubicBezTo>
                      <a:pt x="11750" y="6016"/>
                      <a:pt x="11831" y="5820"/>
                      <a:pt x="11831" y="5544"/>
                    </a:cubicBezTo>
                    <a:lnTo>
                      <a:pt x="11831" y="2399"/>
                    </a:lnTo>
                    <a:cubicBezTo>
                      <a:pt x="11831" y="2128"/>
                      <a:pt x="11750" y="1933"/>
                      <a:pt x="11589" y="1803"/>
                    </a:cubicBezTo>
                    <a:cubicBezTo>
                      <a:pt x="11428" y="1673"/>
                      <a:pt x="11160" y="1613"/>
                      <a:pt x="10783" y="1613"/>
                    </a:cubicBezTo>
                    <a:cubicBezTo>
                      <a:pt x="10406" y="1613"/>
                      <a:pt x="10144" y="1679"/>
                      <a:pt x="9997" y="1814"/>
                    </a:cubicBezTo>
                    <a:cubicBezTo>
                      <a:pt x="9850" y="1944"/>
                      <a:pt x="9775" y="2140"/>
                      <a:pt x="9775" y="2399"/>
                    </a:cubicBezTo>
                    <a:lnTo>
                      <a:pt x="9775" y="5543"/>
                    </a:lnTo>
                    <a:close/>
                    <a:moveTo>
                      <a:pt x="14986" y="7968"/>
                    </a:moveTo>
                    <a:lnTo>
                      <a:pt x="11074" y="7968"/>
                    </a:lnTo>
                    <a:lnTo>
                      <a:pt x="11074" y="11444"/>
                    </a:lnTo>
                    <a:lnTo>
                      <a:pt x="14986" y="11444"/>
                    </a:lnTo>
                    <a:lnTo>
                      <a:pt x="14986" y="7968"/>
                    </a:lnTo>
                    <a:close/>
                    <a:moveTo>
                      <a:pt x="14986" y="11976"/>
                    </a:moveTo>
                    <a:lnTo>
                      <a:pt x="11074" y="11976"/>
                    </a:lnTo>
                    <a:lnTo>
                      <a:pt x="11074" y="15452"/>
                    </a:lnTo>
                    <a:lnTo>
                      <a:pt x="14986" y="15452"/>
                    </a:lnTo>
                    <a:lnTo>
                      <a:pt x="14986" y="11976"/>
                    </a:lnTo>
                    <a:close/>
                    <a:moveTo>
                      <a:pt x="14986" y="15976"/>
                    </a:moveTo>
                    <a:lnTo>
                      <a:pt x="11074" y="15976"/>
                    </a:lnTo>
                    <a:lnTo>
                      <a:pt x="11074" y="19423"/>
                    </a:lnTo>
                    <a:lnTo>
                      <a:pt x="14986" y="19423"/>
                    </a:lnTo>
                    <a:lnTo>
                      <a:pt x="14986" y="15976"/>
                    </a:lnTo>
                    <a:close/>
                    <a:moveTo>
                      <a:pt x="19423" y="7968"/>
                    </a:moveTo>
                    <a:lnTo>
                      <a:pt x="15522" y="7968"/>
                    </a:lnTo>
                    <a:lnTo>
                      <a:pt x="15522" y="11444"/>
                    </a:lnTo>
                    <a:lnTo>
                      <a:pt x="19423" y="11444"/>
                    </a:lnTo>
                    <a:lnTo>
                      <a:pt x="19423" y="7968"/>
                    </a:lnTo>
                    <a:close/>
                    <a:moveTo>
                      <a:pt x="19423" y="11976"/>
                    </a:moveTo>
                    <a:lnTo>
                      <a:pt x="15522" y="11976"/>
                    </a:lnTo>
                    <a:lnTo>
                      <a:pt x="15522" y="15452"/>
                    </a:lnTo>
                    <a:lnTo>
                      <a:pt x="19423" y="15452"/>
                    </a:lnTo>
                    <a:lnTo>
                      <a:pt x="19423" y="11976"/>
                    </a:lnTo>
                    <a:close/>
                    <a:moveTo>
                      <a:pt x="19423" y="15976"/>
                    </a:moveTo>
                    <a:lnTo>
                      <a:pt x="15522" y="15976"/>
                    </a:lnTo>
                    <a:lnTo>
                      <a:pt x="15522" y="19423"/>
                    </a:lnTo>
                    <a:lnTo>
                      <a:pt x="19423" y="19423"/>
                    </a:lnTo>
                    <a:lnTo>
                      <a:pt x="19423" y="15976"/>
                    </a:lnTo>
                    <a:close/>
                    <a:moveTo>
                      <a:pt x="15758" y="5543"/>
                    </a:moveTo>
                    <a:cubicBezTo>
                      <a:pt x="15758" y="6068"/>
                      <a:pt x="16106" y="6324"/>
                      <a:pt x="16806" y="6324"/>
                    </a:cubicBezTo>
                    <a:cubicBezTo>
                      <a:pt x="17503" y="6324"/>
                      <a:pt x="17848" y="6068"/>
                      <a:pt x="17840" y="5543"/>
                    </a:cubicBezTo>
                    <a:lnTo>
                      <a:pt x="17840" y="2399"/>
                    </a:lnTo>
                    <a:cubicBezTo>
                      <a:pt x="17840" y="1878"/>
                      <a:pt x="17494" y="1613"/>
                      <a:pt x="16806" y="1613"/>
                    </a:cubicBezTo>
                    <a:cubicBezTo>
                      <a:pt x="16106" y="1613"/>
                      <a:pt x="15758" y="1878"/>
                      <a:pt x="15758" y="2399"/>
                    </a:cubicBezTo>
                    <a:lnTo>
                      <a:pt x="15758" y="5543"/>
                    </a:lnTo>
                    <a:close/>
                    <a:moveTo>
                      <a:pt x="15758" y="5543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5334" y="4666"/>
              <a:ext cx="790" cy="795"/>
              <a:chOff x="2861687" y="3475721"/>
              <a:chExt cx="501532" cy="504618"/>
            </a:xfrm>
          </p:grpSpPr>
          <p:sp>
            <p:nvSpPr>
              <p:cNvPr id="57" name="AutoShape 26"/>
              <p:cNvSpPr/>
              <p:nvPr/>
            </p:nvSpPr>
            <p:spPr bwMode="auto">
              <a:xfrm>
                <a:off x="2861687" y="3475721"/>
                <a:ext cx="501532" cy="504618"/>
              </a:xfrm>
              <a:custGeom>
                <a:avLst/>
                <a:gdLst>
                  <a:gd name="T0" fmla="*/ 2147483646 w 19679"/>
                  <a:gd name="T1" fmla="*/ 2147483646 h 19679"/>
                  <a:gd name="T2" fmla="*/ 2147483646 w 19679"/>
                  <a:gd name="T3" fmla="*/ 2147483646 h 19679"/>
                  <a:gd name="T4" fmla="*/ 2147483646 w 19679"/>
                  <a:gd name="T5" fmla="*/ 2147483646 h 19679"/>
                  <a:gd name="T6" fmla="*/ 2147483646 w 19679"/>
                  <a:gd name="T7" fmla="*/ 2147483646 h 19679"/>
                  <a:gd name="T8" fmla="*/ 2147483646 w 19679"/>
                  <a:gd name="T9" fmla="*/ 2147483646 h 19679"/>
                  <a:gd name="T10" fmla="*/ 2147483646 w 19679"/>
                  <a:gd name="T11" fmla="*/ 2147483646 h 1967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  <a:moveTo>
                      <a:pt x="16796" y="2882"/>
                    </a:moveTo>
                  </a:path>
                </a:pathLst>
              </a:custGeom>
              <a:solidFill>
                <a:srgbClr val="005A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58" name="稻壳儿小白白(http://dwz.cn/Wu2UP)"/>
              <p:cNvSpPr>
                <a:spLocks noEditPoints="1" noChangeArrowheads="1"/>
              </p:cNvSpPr>
              <p:nvPr/>
            </p:nvSpPr>
            <p:spPr bwMode="auto">
              <a:xfrm>
                <a:off x="2992206" y="3594171"/>
                <a:ext cx="240492" cy="242873"/>
              </a:xfrm>
              <a:custGeom>
                <a:avLst/>
                <a:gdLst>
                  <a:gd name="T0" fmla="*/ 2147483646 w 48"/>
                  <a:gd name="T1" fmla="*/ 2147483646 h 48"/>
                  <a:gd name="T2" fmla="*/ 2147483646 w 48"/>
                  <a:gd name="T3" fmla="*/ 2147483646 h 48"/>
                  <a:gd name="T4" fmla="*/ 2147483646 w 48"/>
                  <a:gd name="T5" fmla="*/ 2147483646 h 48"/>
                  <a:gd name="T6" fmla="*/ 2147483646 w 48"/>
                  <a:gd name="T7" fmla="*/ 2147483646 h 48"/>
                  <a:gd name="T8" fmla="*/ 2147483646 w 48"/>
                  <a:gd name="T9" fmla="*/ 2147483646 h 48"/>
                  <a:gd name="T10" fmla="*/ 2147483646 w 48"/>
                  <a:gd name="T11" fmla="*/ 2147483646 h 48"/>
                  <a:gd name="T12" fmla="*/ 2147483646 w 48"/>
                  <a:gd name="T13" fmla="*/ 2147483646 h 48"/>
                  <a:gd name="T14" fmla="*/ 2147483646 w 48"/>
                  <a:gd name="T15" fmla="*/ 2147483646 h 48"/>
                  <a:gd name="T16" fmla="*/ 2147483646 w 48"/>
                  <a:gd name="T17" fmla="*/ 2147483646 h 48"/>
                  <a:gd name="T18" fmla="*/ 2147483646 w 48"/>
                  <a:gd name="T19" fmla="*/ 2147483646 h 48"/>
                  <a:gd name="T20" fmla="*/ 2147483646 w 48"/>
                  <a:gd name="T21" fmla="*/ 2147483646 h 48"/>
                  <a:gd name="T22" fmla="*/ 2147483646 w 48"/>
                  <a:gd name="T23" fmla="*/ 2147483646 h 48"/>
                  <a:gd name="T24" fmla="*/ 0 w 48"/>
                  <a:gd name="T25" fmla="*/ 2147483646 h 48"/>
                  <a:gd name="T26" fmla="*/ 2147483646 w 48"/>
                  <a:gd name="T27" fmla="*/ 2147483646 h 48"/>
                  <a:gd name="T28" fmla="*/ 2147483646 w 48"/>
                  <a:gd name="T29" fmla="*/ 0 h 48"/>
                  <a:gd name="T30" fmla="*/ 2147483646 w 48"/>
                  <a:gd name="T31" fmla="*/ 0 h 48"/>
                  <a:gd name="T32" fmla="*/ 2147483646 w 48"/>
                  <a:gd name="T33" fmla="*/ 2147483646 h 48"/>
                  <a:gd name="T34" fmla="*/ 2147483646 w 48"/>
                  <a:gd name="T35" fmla="*/ 2147483646 h 48"/>
                  <a:gd name="T36" fmla="*/ 2147483646 w 48"/>
                  <a:gd name="T37" fmla="*/ 2147483646 h 48"/>
                  <a:gd name="T38" fmla="*/ 2147483646 w 48"/>
                  <a:gd name="T39" fmla="*/ 2147483646 h 48"/>
                  <a:gd name="T40" fmla="*/ 2147483646 w 48"/>
                  <a:gd name="T41" fmla="*/ 2147483646 h 48"/>
                  <a:gd name="T42" fmla="*/ 2147483646 w 48"/>
                  <a:gd name="T43" fmla="*/ 2147483646 h 48"/>
                  <a:gd name="T44" fmla="*/ 2147483646 w 48"/>
                  <a:gd name="T45" fmla="*/ 2147483646 h 48"/>
                  <a:gd name="T46" fmla="*/ 2147483646 w 48"/>
                  <a:gd name="T47" fmla="*/ 2147483646 h 4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8" h="48">
                    <a:moveTo>
                      <a:pt x="48" y="2"/>
                    </a:moveTo>
                    <a:cubicBezTo>
                      <a:pt x="41" y="43"/>
                      <a:pt x="41" y="43"/>
                      <a:pt x="41" y="43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40" y="44"/>
                      <a:pt x="39" y="44"/>
                      <a:pt x="39" y="44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7" y="48"/>
                      <a:pt x="16" y="48"/>
                      <a:pt x="16" y="48"/>
                    </a:cubicBezTo>
                    <a:cubicBezTo>
                      <a:pt x="16" y="48"/>
                      <a:pt x="15" y="48"/>
                      <a:pt x="15" y="48"/>
                    </a:cubicBezTo>
                    <a:cubicBezTo>
                      <a:pt x="14" y="47"/>
                      <a:pt x="14" y="47"/>
                      <a:pt x="14" y="46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29"/>
                      <a:pt x="0" y="28"/>
                      <a:pt x="0" y="27"/>
                    </a:cubicBezTo>
                    <a:cubicBezTo>
                      <a:pt x="0" y="27"/>
                      <a:pt x="1" y="26"/>
                      <a:pt x="1" y="2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0"/>
                      <a:pt x="47" y="0"/>
                      <a:pt x="48" y="0"/>
                    </a:cubicBezTo>
                    <a:cubicBezTo>
                      <a:pt x="48" y="1"/>
                      <a:pt x="48" y="1"/>
                      <a:pt x="48" y="2"/>
                    </a:cubicBezTo>
                    <a:close/>
                    <a:moveTo>
                      <a:pt x="44" y="5"/>
                    </a:moveTo>
                    <a:cubicBezTo>
                      <a:pt x="6" y="27"/>
                      <a:pt x="6" y="27"/>
                      <a:pt x="6" y="27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38" y="40"/>
                      <a:pt x="38" y="40"/>
                      <a:pt x="38" y="40"/>
                    </a:cubicBezTo>
                    <a:lnTo>
                      <a:pt x="44" y="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4298" y="3477"/>
              <a:ext cx="790" cy="795"/>
              <a:chOff x="3269472" y="2260455"/>
              <a:chExt cx="501532" cy="504618"/>
            </a:xfrm>
          </p:grpSpPr>
          <p:sp>
            <p:nvSpPr>
              <p:cNvPr id="60" name="AutoShape 26"/>
              <p:cNvSpPr/>
              <p:nvPr/>
            </p:nvSpPr>
            <p:spPr bwMode="auto">
              <a:xfrm>
                <a:off x="3269472" y="2260455"/>
                <a:ext cx="501532" cy="504618"/>
              </a:xfrm>
              <a:custGeom>
                <a:avLst/>
                <a:gdLst>
                  <a:gd name="T0" fmla="*/ 2147483646 w 19679"/>
                  <a:gd name="T1" fmla="*/ 2147483646 h 19679"/>
                  <a:gd name="T2" fmla="*/ 2147483646 w 19679"/>
                  <a:gd name="T3" fmla="*/ 2147483646 h 19679"/>
                  <a:gd name="T4" fmla="*/ 2147483646 w 19679"/>
                  <a:gd name="T5" fmla="*/ 2147483646 h 19679"/>
                  <a:gd name="T6" fmla="*/ 2147483646 w 19679"/>
                  <a:gd name="T7" fmla="*/ 2147483646 h 19679"/>
                  <a:gd name="T8" fmla="*/ 2147483646 w 19679"/>
                  <a:gd name="T9" fmla="*/ 2147483646 h 19679"/>
                  <a:gd name="T10" fmla="*/ 2147483646 w 19679"/>
                  <a:gd name="T11" fmla="*/ 2147483646 h 1967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  <a:moveTo>
                      <a:pt x="16796" y="2882"/>
                    </a:moveTo>
                  </a:path>
                </a:pathLst>
              </a:custGeom>
              <a:solidFill>
                <a:srgbClr val="005A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61" name="稻壳儿小白白(http://dwz.cn/Wu2UP)"/>
              <p:cNvSpPr>
                <a:spLocks noEditPoints="1" noChangeArrowheads="1"/>
              </p:cNvSpPr>
              <p:nvPr/>
            </p:nvSpPr>
            <p:spPr bwMode="auto">
              <a:xfrm>
                <a:off x="3375860" y="2394899"/>
                <a:ext cx="284542" cy="235730"/>
              </a:xfrm>
              <a:custGeom>
                <a:avLst/>
                <a:gdLst>
                  <a:gd name="T0" fmla="*/ 2147483646 w 287"/>
                  <a:gd name="T1" fmla="*/ 2147483646 h 237"/>
                  <a:gd name="T2" fmla="*/ 2147483646 w 287"/>
                  <a:gd name="T3" fmla="*/ 2147483646 h 237"/>
                  <a:gd name="T4" fmla="*/ 2147483646 w 287"/>
                  <a:gd name="T5" fmla="*/ 2147483646 h 237"/>
                  <a:gd name="T6" fmla="*/ 2147483646 w 287"/>
                  <a:gd name="T7" fmla="*/ 2147483646 h 237"/>
                  <a:gd name="T8" fmla="*/ 2147483646 w 287"/>
                  <a:gd name="T9" fmla="*/ 2147483646 h 237"/>
                  <a:gd name="T10" fmla="*/ 2147483646 w 287"/>
                  <a:gd name="T11" fmla="*/ 2147483646 h 237"/>
                  <a:gd name="T12" fmla="*/ 2147483646 w 287"/>
                  <a:gd name="T13" fmla="*/ 2147483646 h 237"/>
                  <a:gd name="T14" fmla="*/ 2147483646 w 287"/>
                  <a:gd name="T15" fmla="*/ 2147483646 h 237"/>
                  <a:gd name="T16" fmla="*/ 2147483646 w 287"/>
                  <a:gd name="T17" fmla="*/ 2147483646 h 237"/>
                  <a:gd name="T18" fmla="*/ 2147483646 w 287"/>
                  <a:gd name="T19" fmla="*/ 2147483646 h 237"/>
                  <a:gd name="T20" fmla="*/ 2147483646 w 287"/>
                  <a:gd name="T21" fmla="*/ 2147483646 h 237"/>
                  <a:gd name="T22" fmla="*/ 2147483646 w 287"/>
                  <a:gd name="T23" fmla="*/ 2147483646 h 237"/>
                  <a:gd name="T24" fmla="*/ 2147483646 w 287"/>
                  <a:gd name="T25" fmla="*/ 2147483646 h 237"/>
                  <a:gd name="T26" fmla="*/ 2147483646 w 287"/>
                  <a:gd name="T27" fmla="*/ 2147483646 h 237"/>
                  <a:gd name="T28" fmla="*/ 2147483646 w 287"/>
                  <a:gd name="T29" fmla="*/ 2147483646 h 237"/>
                  <a:gd name="T30" fmla="*/ 2147483646 w 287"/>
                  <a:gd name="T31" fmla="*/ 2147483646 h 237"/>
                  <a:gd name="T32" fmla="*/ 2147483646 w 287"/>
                  <a:gd name="T33" fmla="*/ 2147483646 h 237"/>
                  <a:gd name="T34" fmla="*/ 2147483646 w 287"/>
                  <a:gd name="T35" fmla="*/ 2147483646 h 237"/>
                  <a:gd name="T36" fmla="*/ 2147483646 w 287"/>
                  <a:gd name="T37" fmla="*/ 2147483646 h 237"/>
                  <a:gd name="T38" fmla="*/ 2147483646 w 287"/>
                  <a:gd name="T39" fmla="*/ 2147483646 h 237"/>
                  <a:gd name="T40" fmla="*/ 2147483646 w 287"/>
                  <a:gd name="T41" fmla="*/ 2147483646 h 237"/>
                  <a:gd name="T42" fmla="*/ 2147483646 w 287"/>
                  <a:gd name="T43" fmla="*/ 2147483646 h 237"/>
                  <a:gd name="T44" fmla="*/ 2147483646 w 287"/>
                  <a:gd name="T45" fmla="*/ 2147483646 h 237"/>
                  <a:gd name="T46" fmla="*/ 2147483646 w 287"/>
                  <a:gd name="T47" fmla="*/ 2147483646 h 237"/>
                  <a:gd name="T48" fmla="*/ 2147483646 w 287"/>
                  <a:gd name="T49" fmla="*/ 2147483646 h 237"/>
                  <a:gd name="T50" fmla="*/ 2147483646 w 287"/>
                  <a:gd name="T51" fmla="*/ 2147483646 h 237"/>
                  <a:gd name="T52" fmla="*/ 2147483646 w 287"/>
                  <a:gd name="T53" fmla="*/ 2147483646 h 237"/>
                  <a:gd name="T54" fmla="*/ 2147483646 w 287"/>
                  <a:gd name="T55" fmla="*/ 2147483646 h 237"/>
                  <a:gd name="T56" fmla="*/ 2147483646 w 287"/>
                  <a:gd name="T57" fmla="*/ 2147483646 h 237"/>
                  <a:gd name="T58" fmla="*/ 2147483646 w 287"/>
                  <a:gd name="T59" fmla="*/ 2147483646 h 237"/>
                  <a:gd name="T60" fmla="*/ 2147483646 w 287"/>
                  <a:gd name="T61" fmla="*/ 2147483646 h 237"/>
                  <a:gd name="T62" fmla="*/ 0 w 287"/>
                  <a:gd name="T63" fmla="*/ 2147483646 h 237"/>
                  <a:gd name="T64" fmla="*/ 0 w 287"/>
                  <a:gd name="T65" fmla="*/ 2147483646 h 237"/>
                  <a:gd name="T66" fmla="*/ 2147483646 w 287"/>
                  <a:gd name="T67" fmla="*/ 2147483646 h 237"/>
                  <a:gd name="T68" fmla="*/ 2147483646 w 287"/>
                  <a:gd name="T69" fmla="*/ 0 h 237"/>
                  <a:gd name="T70" fmla="*/ 2147483646 w 287"/>
                  <a:gd name="T71" fmla="*/ 2147483646 h 237"/>
                  <a:gd name="T72" fmla="*/ 2147483646 w 287"/>
                  <a:gd name="T73" fmla="*/ 2147483646 h 237"/>
                  <a:gd name="T74" fmla="*/ 2147483646 w 287"/>
                  <a:gd name="T75" fmla="*/ 2147483646 h 237"/>
                  <a:gd name="T76" fmla="*/ 2147483646 w 287"/>
                  <a:gd name="T77" fmla="*/ 0 h 237"/>
                  <a:gd name="T78" fmla="*/ 2147483646 w 287"/>
                  <a:gd name="T79" fmla="*/ 2147483646 h 237"/>
                  <a:gd name="T80" fmla="*/ 2147483646 w 287"/>
                  <a:gd name="T81" fmla="*/ 2147483646 h 237"/>
                  <a:gd name="T82" fmla="*/ 2147483646 w 287"/>
                  <a:gd name="T83" fmla="*/ 2147483646 h 237"/>
                  <a:gd name="T84" fmla="*/ 2147483646 w 287"/>
                  <a:gd name="T85" fmla="*/ 2147483646 h 237"/>
                  <a:gd name="T86" fmla="*/ 2147483646 w 287"/>
                  <a:gd name="T87" fmla="*/ 2147483646 h 237"/>
                  <a:gd name="T88" fmla="*/ 2147483646 w 287"/>
                  <a:gd name="T89" fmla="*/ 2147483646 h 237"/>
                  <a:gd name="T90" fmla="*/ 2147483646 w 287"/>
                  <a:gd name="T91" fmla="*/ 2147483646 h 237"/>
                  <a:gd name="T92" fmla="*/ 2147483646 w 287"/>
                  <a:gd name="T93" fmla="*/ 2147483646 h 237"/>
                  <a:gd name="T94" fmla="*/ 2147483646 w 287"/>
                  <a:gd name="T95" fmla="*/ 2147483646 h 237"/>
                  <a:gd name="T96" fmla="*/ 2147483646 w 287"/>
                  <a:gd name="T97" fmla="*/ 2147483646 h 237"/>
                  <a:gd name="T98" fmla="*/ 2147483646 w 287"/>
                  <a:gd name="T99" fmla="*/ 2147483646 h 237"/>
                  <a:gd name="T100" fmla="*/ 2147483646 w 287"/>
                  <a:gd name="T101" fmla="*/ 2147483646 h 237"/>
                  <a:gd name="T102" fmla="*/ 2147483646 w 287"/>
                  <a:gd name="T103" fmla="*/ 2147483646 h 237"/>
                  <a:gd name="T104" fmla="*/ 2147483646 w 287"/>
                  <a:gd name="T105" fmla="*/ 2147483646 h 237"/>
                  <a:gd name="T106" fmla="*/ 2147483646 w 287"/>
                  <a:gd name="T107" fmla="*/ 2147483646 h 237"/>
                  <a:gd name="T108" fmla="*/ 2147483646 w 287"/>
                  <a:gd name="T109" fmla="*/ 2147483646 h 237"/>
                  <a:gd name="T110" fmla="*/ 2147483646 w 287"/>
                  <a:gd name="T111" fmla="*/ 2147483646 h 237"/>
                  <a:gd name="T112" fmla="*/ 2147483646 w 287"/>
                  <a:gd name="T113" fmla="*/ 2147483646 h 237"/>
                  <a:gd name="T114" fmla="*/ 2147483646 w 287"/>
                  <a:gd name="T115" fmla="*/ 2147483646 h 237"/>
                  <a:gd name="T116" fmla="*/ 2147483646 w 287"/>
                  <a:gd name="T117" fmla="*/ 2147483646 h 237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287" h="237">
                    <a:moveTo>
                      <a:pt x="260" y="78"/>
                    </a:moveTo>
                    <a:cubicBezTo>
                      <a:pt x="251" y="78"/>
                      <a:pt x="244" y="85"/>
                      <a:pt x="244" y="94"/>
                    </a:cubicBezTo>
                    <a:cubicBezTo>
                      <a:pt x="244" y="103"/>
                      <a:pt x="251" y="111"/>
                      <a:pt x="260" y="111"/>
                    </a:cubicBezTo>
                    <a:cubicBezTo>
                      <a:pt x="269" y="111"/>
                      <a:pt x="277" y="103"/>
                      <a:pt x="277" y="94"/>
                    </a:cubicBezTo>
                    <a:cubicBezTo>
                      <a:pt x="277" y="85"/>
                      <a:pt x="269" y="78"/>
                      <a:pt x="260" y="78"/>
                    </a:cubicBezTo>
                    <a:close/>
                    <a:moveTo>
                      <a:pt x="27" y="78"/>
                    </a:moveTo>
                    <a:cubicBezTo>
                      <a:pt x="18" y="78"/>
                      <a:pt x="11" y="85"/>
                      <a:pt x="11" y="94"/>
                    </a:cubicBezTo>
                    <a:cubicBezTo>
                      <a:pt x="11" y="103"/>
                      <a:pt x="18" y="111"/>
                      <a:pt x="27" y="111"/>
                    </a:cubicBezTo>
                    <a:cubicBezTo>
                      <a:pt x="36" y="111"/>
                      <a:pt x="43" y="103"/>
                      <a:pt x="43" y="94"/>
                    </a:cubicBezTo>
                    <a:cubicBezTo>
                      <a:pt x="43" y="85"/>
                      <a:pt x="36" y="78"/>
                      <a:pt x="27" y="78"/>
                    </a:cubicBezTo>
                    <a:close/>
                    <a:moveTo>
                      <a:pt x="212" y="49"/>
                    </a:moveTo>
                    <a:cubicBezTo>
                      <a:pt x="199" y="49"/>
                      <a:pt x="188" y="59"/>
                      <a:pt x="188" y="73"/>
                    </a:cubicBezTo>
                    <a:cubicBezTo>
                      <a:pt x="188" y="86"/>
                      <a:pt x="199" y="97"/>
                      <a:pt x="212" y="97"/>
                    </a:cubicBezTo>
                    <a:cubicBezTo>
                      <a:pt x="225" y="97"/>
                      <a:pt x="236" y="86"/>
                      <a:pt x="236" y="73"/>
                    </a:cubicBezTo>
                    <a:cubicBezTo>
                      <a:pt x="236" y="59"/>
                      <a:pt x="225" y="49"/>
                      <a:pt x="212" y="49"/>
                    </a:cubicBezTo>
                    <a:close/>
                    <a:moveTo>
                      <a:pt x="287" y="196"/>
                    </a:moveTo>
                    <a:cubicBezTo>
                      <a:pt x="259" y="196"/>
                      <a:pt x="259" y="196"/>
                      <a:pt x="259" y="196"/>
                    </a:cubicBezTo>
                    <a:cubicBezTo>
                      <a:pt x="259" y="145"/>
                      <a:pt x="259" y="145"/>
                      <a:pt x="259" y="145"/>
                    </a:cubicBezTo>
                    <a:cubicBezTo>
                      <a:pt x="259" y="136"/>
                      <a:pt x="257" y="128"/>
                      <a:pt x="253" y="121"/>
                    </a:cubicBezTo>
                    <a:cubicBezTo>
                      <a:pt x="255" y="120"/>
                      <a:pt x="258" y="120"/>
                      <a:pt x="260" y="120"/>
                    </a:cubicBezTo>
                    <a:cubicBezTo>
                      <a:pt x="275" y="120"/>
                      <a:pt x="287" y="132"/>
                      <a:pt x="287" y="147"/>
                    </a:cubicBezTo>
                    <a:lnTo>
                      <a:pt x="287" y="196"/>
                    </a:lnTo>
                    <a:close/>
                    <a:moveTo>
                      <a:pt x="75" y="49"/>
                    </a:moveTo>
                    <a:cubicBezTo>
                      <a:pt x="62" y="49"/>
                      <a:pt x="51" y="59"/>
                      <a:pt x="51" y="73"/>
                    </a:cubicBezTo>
                    <a:cubicBezTo>
                      <a:pt x="51" y="86"/>
                      <a:pt x="62" y="97"/>
                      <a:pt x="75" y="97"/>
                    </a:cubicBezTo>
                    <a:cubicBezTo>
                      <a:pt x="88" y="97"/>
                      <a:pt x="99" y="86"/>
                      <a:pt x="99" y="73"/>
                    </a:cubicBezTo>
                    <a:cubicBezTo>
                      <a:pt x="99" y="59"/>
                      <a:pt x="88" y="49"/>
                      <a:pt x="75" y="49"/>
                    </a:cubicBezTo>
                    <a:close/>
                    <a:moveTo>
                      <a:pt x="27" y="120"/>
                    </a:moveTo>
                    <a:cubicBezTo>
                      <a:pt x="29" y="120"/>
                      <a:pt x="32" y="120"/>
                      <a:pt x="34" y="121"/>
                    </a:cubicBezTo>
                    <a:cubicBezTo>
                      <a:pt x="30" y="128"/>
                      <a:pt x="28" y="136"/>
                      <a:pt x="28" y="145"/>
                    </a:cubicBezTo>
                    <a:cubicBezTo>
                      <a:pt x="28" y="196"/>
                      <a:pt x="28" y="196"/>
                      <a:pt x="28" y="196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132"/>
                      <a:pt x="12" y="120"/>
                      <a:pt x="27" y="120"/>
                    </a:cubicBezTo>
                    <a:close/>
                    <a:moveTo>
                      <a:pt x="144" y="0"/>
                    </a:moveTo>
                    <a:cubicBezTo>
                      <a:pt x="124" y="0"/>
                      <a:pt x="108" y="16"/>
                      <a:pt x="108" y="36"/>
                    </a:cubicBezTo>
                    <a:cubicBezTo>
                      <a:pt x="108" y="56"/>
                      <a:pt x="124" y="72"/>
                      <a:pt x="144" y="72"/>
                    </a:cubicBezTo>
                    <a:cubicBezTo>
                      <a:pt x="163" y="72"/>
                      <a:pt x="179" y="56"/>
                      <a:pt x="179" y="36"/>
                    </a:cubicBezTo>
                    <a:cubicBezTo>
                      <a:pt x="179" y="16"/>
                      <a:pt x="163" y="0"/>
                      <a:pt x="144" y="0"/>
                    </a:cubicBezTo>
                    <a:close/>
                    <a:moveTo>
                      <a:pt x="251" y="214"/>
                    </a:moveTo>
                    <a:cubicBezTo>
                      <a:pt x="208" y="214"/>
                      <a:pt x="208" y="214"/>
                      <a:pt x="208" y="214"/>
                    </a:cubicBezTo>
                    <a:cubicBezTo>
                      <a:pt x="208" y="137"/>
                      <a:pt x="208" y="137"/>
                      <a:pt x="208" y="137"/>
                    </a:cubicBezTo>
                    <a:cubicBezTo>
                      <a:pt x="208" y="127"/>
                      <a:pt x="206" y="117"/>
                      <a:pt x="201" y="108"/>
                    </a:cubicBezTo>
                    <a:cubicBezTo>
                      <a:pt x="205" y="107"/>
                      <a:pt x="208" y="106"/>
                      <a:pt x="212" y="106"/>
                    </a:cubicBezTo>
                    <a:cubicBezTo>
                      <a:pt x="233" y="106"/>
                      <a:pt x="251" y="124"/>
                      <a:pt x="251" y="145"/>
                    </a:cubicBezTo>
                    <a:lnTo>
                      <a:pt x="251" y="214"/>
                    </a:lnTo>
                    <a:close/>
                    <a:moveTo>
                      <a:pt x="79" y="137"/>
                    </a:moveTo>
                    <a:cubicBezTo>
                      <a:pt x="79" y="214"/>
                      <a:pt x="79" y="214"/>
                      <a:pt x="79" y="214"/>
                    </a:cubicBezTo>
                    <a:cubicBezTo>
                      <a:pt x="37" y="214"/>
                      <a:pt x="37" y="214"/>
                      <a:pt x="37" y="214"/>
                    </a:cubicBezTo>
                    <a:cubicBezTo>
                      <a:pt x="37" y="145"/>
                      <a:pt x="37" y="145"/>
                      <a:pt x="37" y="145"/>
                    </a:cubicBezTo>
                    <a:cubicBezTo>
                      <a:pt x="37" y="124"/>
                      <a:pt x="54" y="106"/>
                      <a:pt x="75" y="106"/>
                    </a:cubicBezTo>
                    <a:cubicBezTo>
                      <a:pt x="79" y="106"/>
                      <a:pt x="83" y="107"/>
                      <a:pt x="86" y="108"/>
                    </a:cubicBezTo>
                    <a:cubicBezTo>
                      <a:pt x="81" y="117"/>
                      <a:pt x="79" y="127"/>
                      <a:pt x="79" y="137"/>
                    </a:cubicBezTo>
                    <a:close/>
                    <a:moveTo>
                      <a:pt x="88" y="237"/>
                    </a:moveTo>
                    <a:cubicBezTo>
                      <a:pt x="200" y="237"/>
                      <a:pt x="200" y="237"/>
                      <a:pt x="200" y="237"/>
                    </a:cubicBezTo>
                    <a:cubicBezTo>
                      <a:pt x="200" y="137"/>
                      <a:pt x="200" y="137"/>
                      <a:pt x="200" y="137"/>
                    </a:cubicBezTo>
                    <a:cubicBezTo>
                      <a:pt x="200" y="106"/>
                      <a:pt x="174" y="81"/>
                      <a:pt x="144" y="81"/>
                    </a:cubicBezTo>
                    <a:cubicBezTo>
                      <a:pt x="113" y="81"/>
                      <a:pt x="88" y="106"/>
                      <a:pt x="88" y="137"/>
                    </a:cubicBezTo>
                    <a:lnTo>
                      <a:pt x="88" y="23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5" name="文本框 64"/>
            <p:cNvSpPr txBox="1"/>
            <p:nvPr/>
          </p:nvSpPr>
          <p:spPr>
            <a:xfrm>
              <a:off x="3872" y="3248"/>
              <a:ext cx="372" cy="1577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1072" b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网课认证</a:t>
              </a: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10161" y="3151"/>
              <a:ext cx="751" cy="1580"/>
              <a:chOff x="6662969" y="1999029"/>
              <a:chExt cx="477092" cy="1003176"/>
            </a:xfrm>
          </p:grpSpPr>
          <p:sp>
            <p:nvSpPr>
              <p:cNvPr id="67" name="文本框 66"/>
              <p:cNvSpPr txBox="1"/>
              <p:nvPr/>
            </p:nvSpPr>
            <p:spPr>
              <a:xfrm>
                <a:off x="6662969" y="1999029"/>
                <a:ext cx="236141" cy="1001662"/>
              </a:xfrm>
              <a:prstGeom prst="rect">
                <a:avLst/>
              </a:prstGeom>
              <a:noFill/>
            </p:spPr>
            <p:txBody>
              <a:bodyPr vert="eaVert" wrap="square" lIns="0" tIns="0" rIns="0" bIns="0" rtlCol="0">
                <a:spAutoFit/>
              </a:bodyPr>
              <a:lstStyle/>
              <a:p>
                <a:r>
                  <a:rPr lang="zh-CN" altLang="en-US" sz="1072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国外教育</a:t>
                </a:r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6903966" y="2000543"/>
                <a:ext cx="236095" cy="1001662"/>
              </a:xfrm>
              <a:prstGeom prst="rect">
                <a:avLst/>
              </a:prstGeom>
              <a:noFill/>
            </p:spPr>
            <p:txBody>
              <a:bodyPr vert="eaVert" wrap="square" lIns="0" tIns="0" rIns="0" bIns="0" rtlCol="0">
                <a:spAutoFit/>
              </a:bodyPr>
              <a:lstStyle/>
              <a:p>
                <a:r>
                  <a:rPr lang="zh-CN" altLang="en-US" sz="1072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机构认证</a:t>
                </a: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1191" y="3396"/>
              <a:ext cx="861" cy="846"/>
              <a:chOff x="1369778" y="1450903"/>
              <a:chExt cx="546764" cy="536959"/>
            </a:xfrm>
          </p:grpSpPr>
          <p:sp>
            <p:nvSpPr>
              <p:cNvPr id="71" name="椭圆 70"/>
              <p:cNvSpPr/>
              <p:nvPr/>
            </p:nvSpPr>
            <p:spPr>
              <a:xfrm>
                <a:off x="1369778" y="1450903"/>
                <a:ext cx="546764" cy="536959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1487933" y="1534716"/>
                <a:ext cx="367774" cy="1919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804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万门大学</a:t>
                </a: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1849" y="2551"/>
              <a:ext cx="861" cy="846"/>
              <a:chOff x="1388751" y="1465267"/>
              <a:chExt cx="546764" cy="536959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1388751" y="1465267"/>
                <a:ext cx="546764" cy="536959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1433984" y="1641414"/>
                <a:ext cx="501531" cy="959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804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慕课网</a:t>
                </a:r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1856" y="4198"/>
              <a:ext cx="861" cy="846"/>
              <a:chOff x="1388751" y="1465267"/>
              <a:chExt cx="546764" cy="536959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1388751" y="1465267"/>
                <a:ext cx="546764" cy="536959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1433984" y="1641414"/>
                <a:ext cx="501531" cy="959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804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腾讯云</a:t>
                </a:r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11858" y="2624"/>
              <a:ext cx="861" cy="846"/>
              <a:chOff x="1369778" y="1450903"/>
              <a:chExt cx="546764" cy="536959"/>
            </a:xfrm>
          </p:grpSpPr>
          <p:sp>
            <p:nvSpPr>
              <p:cNvPr id="84" name="椭圆 83"/>
              <p:cNvSpPr/>
              <p:nvPr/>
            </p:nvSpPr>
            <p:spPr>
              <a:xfrm>
                <a:off x="1369778" y="1450903"/>
                <a:ext cx="546764" cy="536959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1487933" y="1534716"/>
                <a:ext cx="367774" cy="1919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804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国外大学</a:t>
                </a:r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11824" y="4280"/>
              <a:ext cx="861" cy="846"/>
              <a:chOff x="1369778" y="1450903"/>
              <a:chExt cx="546764" cy="536959"/>
            </a:xfrm>
          </p:grpSpPr>
          <p:sp>
            <p:nvSpPr>
              <p:cNvPr id="87" name="椭圆 86"/>
              <p:cNvSpPr/>
              <p:nvPr/>
            </p:nvSpPr>
            <p:spPr>
              <a:xfrm>
                <a:off x="1369778" y="1450903"/>
                <a:ext cx="546764" cy="536959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8" name="文本框 87"/>
              <p:cNvSpPr txBox="1"/>
              <p:nvPr/>
            </p:nvSpPr>
            <p:spPr>
              <a:xfrm>
                <a:off x="1487933" y="1534716"/>
                <a:ext cx="367774" cy="1919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804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国外网课</a:t>
                </a:r>
              </a:p>
            </p:txBody>
          </p:sp>
        </p:grpSp>
        <p:sp>
          <p:nvSpPr>
            <p:cNvPr id="89" name="文本框 88"/>
            <p:cNvSpPr txBox="1"/>
            <p:nvPr/>
          </p:nvSpPr>
          <p:spPr>
            <a:xfrm>
              <a:off x="4958" y="5550"/>
              <a:ext cx="1293" cy="2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072" b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学校单位</a:t>
              </a: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8103" y="5572"/>
              <a:ext cx="1319" cy="202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r>
                <a:rPr lang="zh-CN" altLang="en-US" sz="1072" b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社会组织</a:t>
              </a:r>
            </a:p>
          </p:txBody>
        </p:sp>
        <p:grpSp>
          <p:nvGrpSpPr>
            <p:cNvPr id="91" name="组合 90"/>
            <p:cNvGrpSpPr/>
            <p:nvPr/>
          </p:nvGrpSpPr>
          <p:grpSpPr>
            <a:xfrm>
              <a:off x="4294" y="6616"/>
              <a:ext cx="1374" cy="488"/>
              <a:chOff x="2488865" y="4234811"/>
              <a:chExt cx="871883" cy="352451"/>
            </a:xfrm>
          </p:grpSpPr>
          <p:sp>
            <p:nvSpPr>
              <p:cNvPr id="92" name="矩形: 圆角 164"/>
              <p:cNvSpPr/>
              <p:nvPr/>
            </p:nvSpPr>
            <p:spPr>
              <a:xfrm>
                <a:off x="2488865" y="4234811"/>
                <a:ext cx="871883" cy="352451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2591122" y="4287282"/>
                <a:ext cx="664858" cy="1182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87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校内活动</a:t>
                </a:r>
              </a:p>
            </p:txBody>
          </p:sp>
        </p:grpSp>
        <p:cxnSp>
          <p:nvCxnSpPr>
            <p:cNvPr id="94" name="直接箭头连接符 93"/>
            <p:cNvCxnSpPr>
              <a:stCxn id="79" idx="3"/>
            </p:cNvCxnSpPr>
            <p:nvPr/>
          </p:nvCxnSpPr>
          <p:spPr>
            <a:xfrm>
              <a:off x="2710" y="2904"/>
              <a:ext cx="950" cy="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74" idx="3"/>
            </p:cNvCxnSpPr>
            <p:nvPr/>
          </p:nvCxnSpPr>
          <p:spPr>
            <a:xfrm>
              <a:off x="1956" y="3679"/>
              <a:ext cx="1621" cy="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stCxn id="82" idx="3"/>
            </p:cNvCxnSpPr>
            <p:nvPr/>
          </p:nvCxnSpPr>
          <p:spPr>
            <a:xfrm flipV="1">
              <a:off x="2717" y="4210"/>
              <a:ext cx="943" cy="3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组合 96"/>
            <p:cNvGrpSpPr/>
            <p:nvPr/>
          </p:nvGrpSpPr>
          <p:grpSpPr>
            <a:xfrm>
              <a:off x="5828" y="6602"/>
              <a:ext cx="1374" cy="488"/>
              <a:chOff x="2488865" y="4234811"/>
              <a:chExt cx="871883" cy="352451"/>
            </a:xfrm>
          </p:grpSpPr>
          <p:sp>
            <p:nvSpPr>
              <p:cNvPr id="98" name="矩形: 圆角 174"/>
              <p:cNvSpPr/>
              <p:nvPr/>
            </p:nvSpPr>
            <p:spPr>
              <a:xfrm>
                <a:off x="2488865" y="4234811"/>
                <a:ext cx="871883" cy="352451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1" name="文本框 100"/>
              <p:cNvSpPr txBox="1"/>
              <p:nvPr/>
            </p:nvSpPr>
            <p:spPr>
              <a:xfrm>
                <a:off x="2591122" y="4287282"/>
                <a:ext cx="664858" cy="1182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87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竞赛实习</a:t>
                </a:r>
              </a:p>
            </p:txBody>
          </p:sp>
        </p:grpSp>
        <p:grpSp>
          <p:nvGrpSpPr>
            <p:cNvPr id="116" name="组合 115"/>
            <p:cNvGrpSpPr/>
            <p:nvPr/>
          </p:nvGrpSpPr>
          <p:grpSpPr>
            <a:xfrm>
              <a:off x="3004" y="6602"/>
              <a:ext cx="1209" cy="488"/>
              <a:chOff x="2488865" y="4234811"/>
              <a:chExt cx="767115" cy="352451"/>
            </a:xfrm>
          </p:grpSpPr>
          <p:sp>
            <p:nvSpPr>
              <p:cNvPr id="117" name="矩形: 圆角 177"/>
              <p:cNvSpPr/>
              <p:nvPr/>
            </p:nvSpPr>
            <p:spPr>
              <a:xfrm>
                <a:off x="2488865" y="4234811"/>
                <a:ext cx="703515" cy="352451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2591122" y="4287282"/>
                <a:ext cx="664858" cy="1182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87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教务处</a:t>
                </a:r>
              </a:p>
            </p:txBody>
          </p:sp>
        </p:grpSp>
        <p:grpSp>
          <p:nvGrpSpPr>
            <p:cNvPr id="122" name="组合 121"/>
            <p:cNvGrpSpPr/>
            <p:nvPr/>
          </p:nvGrpSpPr>
          <p:grpSpPr>
            <a:xfrm>
              <a:off x="8276" y="6556"/>
              <a:ext cx="1374" cy="488"/>
              <a:chOff x="2488865" y="4234811"/>
              <a:chExt cx="871883" cy="352451"/>
            </a:xfrm>
          </p:grpSpPr>
          <p:sp>
            <p:nvSpPr>
              <p:cNvPr id="125" name="矩形: 圆角 180"/>
              <p:cNvSpPr/>
              <p:nvPr/>
            </p:nvSpPr>
            <p:spPr>
              <a:xfrm>
                <a:off x="2488865" y="4234811"/>
                <a:ext cx="871883" cy="352451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6" name="文本框 125"/>
              <p:cNvSpPr txBox="1"/>
              <p:nvPr/>
            </p:nvSpPr>
            <p:spPr>
              <a:xfrm>
                <a:off x="2591122" y="4287282"/>
                <a:ext cx="664858" cy="1182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87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证书机构</a:t>
                </a:r>
              </a:p>
            </p:txBody>
          </p:sp>
        </p:grpSp>
        <p:grpSp>
          <p:nvGrpSpPr>
            <p:cNvPr id="127" name="组合 126"/>
            <p:cNvGrpSpPr/>
            <p:nvPr/>
          </p:nvGrpSpPr>
          <p:grpSpPr>
            <a:xfrm>
              <a:off x="9893" y="6541"/>
              <a:ext cx="1374" cy="488"/>
              <a:chOff x="2488865" y="4234811"/>
              <a:chExt cx="871883" cy="352451"/>
            </a:xfrm>
          </p:grpSpPr>
          <p:sp>
            <p:nvSpPr>
              <p:cNvPr id="128" name="矩形: 圆角 183"/>
              <p:cNvSpPr/>
              <p:nvPr/>
            </p:nvSpPr>
            <p:spPr>
              <a:xfrm>
                <a:off x="2488865" y="4234811"/>
                <a:ext cx="871883" cy="352451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9" name="文本框 128"/>
              <p:cNvSpPr txBox="1"/>
              <p:nvPr/>
            </p:nvSpPr>
            <p:spPr>
              <a:xfrm>
                <a:off x="2591122" y="4287282"/>
                <a:ext cx="664858" cy="1182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87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企业单位</a:t>
                </a:r>
              </a:p>
            </p:txBody>
          </p:sp>
        </p:grpSp>
        <p:cxnSp>
          <p:nvCxnSpPr>
            <p:cNvPr id="130" name="直接箭头连接符 129"/>
            <p:cNvCxnSpPr/>
            <p:nvPr/>
          </p:nvCxnSpPr>
          <p:spPr>
            <a:xfrm flipH="1" flipV="1">
              <a:off x="11519" y="3892"/>
              <a:ext cx="10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/>
            <p:cNvCxnSpPr/>
            <p:nvPr/>
          </p:nvCxnSpPr>
          <p:spPr>
            <a:xfrm flipH="1" flipV="1">
              <a:off x="11396" y="4277"/>
              <a:ext cx="557" cy="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/>
            <p:nvPr/>
          </p:nvCxnSpPr>
          <p:spPr>
            <a:xfrm flipH="1">
              <a:off x="11294" y="3076"/>
              <a:ext cx="953" cy="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>
              <a:stCxn id="118" idx="0"/>
            </p:cNvCxnSpPr>
            <p:nvPr/>
          </p:nvCxnSpPr>
          <p:spPr>
            <a:xfrm flipV="1">
              <a:off x="3689" y="6091"/>
              <a:ext cx="1000" cy="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/>
            <p:nvPr/>
          </p:nvCxnSpPr>
          <p:spPr>
            <a:xfrm flipV="1">
              <a:off x="5159" y="6091"/>
              <a:ext cx="227" cy="5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箭头连接符 135"/>
            <p:cNvCxnSpPr/>
            <p:nvPr/>
          </p:nvCxnSpPr>
          <p:spPr>
            <a:xfrm flipH="1" flipV="1">
              <a:off x="5922" y="6139"/>
              <a:ext cx="371" cy="5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/>
            <p:cNvCxnSpPr>
              <a:stCxn id="125" idx="0"/>
            </p:cNvCxnSpPr>
            <p:nvPr/>
          </p:nvCxnSpPr>
          <p:spPr>
            <a:xfrm flipH="1" flipV="1">
              <a:off x="8961" y="6157"/>
              <a:ext cx="2" cy="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/>
            <p:cNvCxnSpPr/>
            <p:nvPr/>
          </p:nvCxnSpPr>
          <p:spPr>
            <a:xfrm flipH="1" flipV="1">
              <a:off x="9485" y="6036"/>
              <a:ext cx="857" cy="6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>
              <a:off x="10915" y="3175"/>
              <a:ext cx="0" cy="1237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文本框 139"/>
          <p:cNvSpPr txBox="1"/>
          <p:nvPr/>
        </p:nvSpPr>
        <p:spPr>
          <a:xfrm>
            <a:off x="2761513" y="2202301"/>
            <a:ext cx="551433" cy="1649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072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技术部门</a:t>
            </a:r>
          </a:p>
        </p:txBody>
      </p:sp>
      <p:sp>
        <p:nvSpPr>
          <p:cNvPr id="141" name="文本框 140"/>
          <p:cNvSpPr txBox="1"/>
          <p:nvPr/>
        </p:nvSpPr>
        <p:spPr>
          <a:xfrm>
            <a:off x="4002876" y="2202517"/>
            <a:ext cx="965008" cy="1649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072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教育部监管单位</a:t>
            </a:r>
          </a:p>
        </p:txBody>
      </p:sp>
      <p:pic>
        <p:nvPicPr>
          <p:cNvPr id="99" name="图片 98">
            <a:extLst>
              <a:ext uri="{FF2B5EF4-FFF2-40B4-BE49-F238E27FC236}">
                <a16:creationId xmlns:a16="http://schemas.microsoft.com/office/drawing/2014/main" id="{63CF597A-F6AA-4AA5-822D-5FB97B68F1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735" y="356221"/>
            <a:ext cx="519207" cy="507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285359" y="2891605"/>
            <a:ext cx="4455067" cy="1302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969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5062" dirty="0">
                <a:solidFill>
                  <a:srgbClr val="F0D0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200" dirty="0">
                <a:solidFill>
                  <a:srgbClr val="5353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工作规划及未来展望</a:t>
            </a:r>
            <a:endParaRPr lang="en-US" altLang="zh-CN" sz="5062" dirty="0">
              <a:solidFill>
                <a:srgbClr val="5353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023847" y="2542222"/>
            <a:ext cx="0" cy="1997848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60277" y="4193821"/>
            <a:ext cx="1269558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03</a:t>
            </a:r>
            <a:endParaRPr lang="zh-CN" altLang="en-US" sz="22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052827" y="2505429"/>
            <a:ext cx="1477008" cy="147700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4234631" y="2737376"/>
            <a:ext cx="1269558" cy="10819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31" b="1" dirty="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03</a:t>
            </a:r>
            <a:endParaRPr lang="zh-CN" altLang="en-US" sz="7031" b="1" dirty="0">
              <a:solidFill>
                <a:srgbClr val="C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06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941666" y="1205443"/>
            <a:ext cx="8907663" cy="3957867"/>
            <a:chOff x="1447800" y="2628900"/>
            <a:chExt cx="5745163" cy="2552700"/>
          </a:xfrm>
        </p:grpSpPr>
        <p:sp>
          <p:nvSpPr>
            <p:cNvPr id="6184" name="Freeform 40"/>
            <p:cNvSpPr>
              <a:spLocks/>
            </p:cNvSpPr>
            <p:nvPr/>
          </p:nvSpPr>
          <p:spPr bwMode="auto">
            <a:xfrm>
              <a:off x="1447800" y="2713037"/>
              <a:ext cx="5745163" cy="2468563"/>
            </a:xfrm>
            <a:custGeom>
              <a:avLst/>
              <a:gdLst/>
              <a:ahLst/>
              <a:cxnLst>
                <a:cxn ang="0">
                  <a:pos x="1532" y="272"/>
                </a:cxn>
                <a:cxn ang="0">
                  <a:pos x="984" y="0"/>
                </a:cxn>
                <a:cxn ang="0">
                  <a:pos x="984" y="162"/>
                </a:cxn>
                <a:cxn ang="0">
                  <a:pos x="0" y="658"/>
                </a:cxn>
                <a:cxn ang="0">
                  <a:pos x="984" y="388"/>
                </a:cxn>
                <a:cxn ang="0">
                  <a:pos x="984" y="385"/>
                </a:cxn>
                <a:cxn ang="0">
                  <a:pos x="984" y="533"/>
                </a:cxn>
                <a:cxn ang="0">
                  <a:pos x="1532" y="272"/>
                </a:cxn>
              </a:cxnLst>
              <a:rect l="0" t="0" r="r" b="b"/>
              <a:pathLst>
                <a:path w="1532" h="658">
                  <a:moveTo>
                    <a:pt x="1532" y="272"/>
                  </a:moveTo>
                  <a:cubicBezTo>
                    <a:pt x="984" y="0"/>
                    <a:pt x="984" y="0"/>
                    <a:pt x="984" y="0"/>
                  </a:cubicBezTo>
                  <a:cubicBezTo>
                    <a:pt x="984" y="162"/>
                    <a:pt x="984" y="162"/>
                    <a:pt x="984" y="162"/>
                  </a:cubicBezTo>
                  <a:cubicBezTo>
                    <a:pt x="914" y="167"/>
                    <a:pt x="243" y="222"/>
                    <a:pt x="0" y="658"/>
                  </a:cubicBezTo>
                  <a:cubicBezTo>
                    <a:pt x="0" y="658"/>
                    <a:pt x="302" y="350"/>
                    <a:pt x="984" y="388"/>
                  </a:cubicBezTo>
                  <a:cubicBezTo>
                    <a:pt x="984" y="385"/>
                    <a:pt x="984" y="385"/>
                    <a:pt x="984" y="385"/>
                  </a:cubicBezTo>
                  <a:cubicBezTo>
                    <a:pt x="984" y="533"/>
                    <a:pt x="984" y="533"/>
                    <a:pt x="984" y="533"/>
                  </a:cubicBezTo>
                  <a:lnTo>
                    <a:pt x="1532" y="272"/>
                  </a:lnTo>
                  <a:close/>
                </a:path>
              </a:pathLst>
            </a:custGeom>
            <a:solidFill>
              <a:srgbClr val="2B293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40"/>
            <p:cNvSpPr>
              <a:spLocks/>
            </p:cNvSpPr>
            <p:nvPr/>
          </p:nvSpPr>
          <p:spPr bwMode="auto">
            <a:xfrm>
              <a:off x="1447800" y="2628900"/>
              <a:ext cx="5745163" cy="2468563"/>
            </a:xfrm>
            <a:custGeom>
              <a:avLst/>
              <a:gdLst/>
              <a:ahLst/>
              <a:cxnLst>
                <a:cxn ang="0">
                  <a:pos x="1532" y="272"/>
                </a:cxn>
                <a:cxn ang="0">
                  <a:pos x="984" y="0"/>
                </a:cxn>
                <a:cxn ang="0">
                  <a:pos x="984" y="162"/>
                </a:cxn>
                <a:cxn ang="0">
                  <a:pos x="0" y="658"/>
                </a:cxn>
                <a:cxn ang="0">
                  <a:pos x="984" y="388"/>
                </a:cxn>
                <a:cxn ang="0">
                  <a:pos x="984" y="385"/>
                </a:cxn>
                <a:cxn ang="0">
                  <a:pos x="984" y="533"/>
                </a:cxn>
                <a:cxn ang="0">
                  <a:pos x="1532" y="272"/>
                </a:cxn>
              </a:cxnLst>
              <a:rect l="0" t="0" r="r" b="b"/>
              <a:pathLst>
                <a:path w="1532" h="658">
                  <a:moveTo>
                    <a:pt x="1532" y="272"/>
                  </a:moveTo>
                  <a:cubicBezTo>
                    <a:pt x="984" y="0"/>
                    <a:pt x="984" y="0"/>
                    <a:pt x="984" y="0"/>
                  </a:cubicBezTo>
                  <a:cubicBezTo>
                    <a:pt x="984" y="162"/>
                    <a:pt x="984" y="162"/>
                    <a:pt x="984" y="162"/>
                  </a:cubicBezTo>
                  <a:cubicBezTo>
                    <a:pt x="914" y="167"/>
                    <a:pt x="243" y="222"/>
                    <a:pt x="0" y="658"/>
                  </a:cubicBezTo>
                  <a:cubicBezTo>
                    <a:pt x="0" y="658"/>
                    <a:pt x="302" y="350"/>
                    <a:pt x="984" y="388"/>
                  </a:cubicBezTo>
                  <a:cubicBezTo>
                    <a:pt x="984" y="385"/>
                    <a:pt x="984" y="385"/>
                    <a:pt x="984" y="385"/>
                  </a:cubicBezTo>
                  <a:cubicBezTo>
                    <a:pt x="984" y="533"/>
                    <a:pt x="984" y="533"/>
                    <a:pt x="984" y="533"/>
                  </a:cubicBezTo>
                  <a:lnTo>
                    <a:pt x="1532" y="27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7" name="Straight Connector 26"/>
          <p:cNvCxnSpPr/>
          <p:nvPr/>
        </p:nvCxnSpPr>
        <p:spPr>
          <a:xfrm rot="5400000">
            <a:off x="3024002" y="5514897"/>
            <a:ext cx="2310430" cy="1675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5007541" y="5343288"/>
            <a:ext cx="2812697" cy="1675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3175273" y="3544317"/>
            <a:ext cx="539560" cy="539560"/>
            <a:chOff x="3237545" y="4561747"/>
            <a:chExt cx="1146960" cy="1146960"/>
          </a:xfrm>
        </p:grpSpPr>
        <p:sp>
          <p:nvSpPr>
            <p:cNvPr id="25" name="圆角矩形 24"/>
            <p:cNvSpPr/>
            <p:nvPr/>
          </p:nvSpPr>
          <p:spPr>
            <a:xfrm>
              <a:off x="3237545" y="4561747"/>
              <a:ext cx="1146960" cy="114696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4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3351015" y="4675219"/>
              <a:ext cx="920024" cy="9200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50800">
              <a:noFill/>
            </a:ln>
            <a:effectLst>
              <a:outerShdw blurRad="76200" dist="38100" dir="2700000" algn="tl" rotWithShape="0">
                <a:schemeClr val="tx1">
                  <a:lumMod val="65000"/>
                  <a:lumOff val="35000"/>
                  <a:alpha val="64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175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rgbClr val="2B2939"/>
                  </a:solidFill>
                  <a:cs typeface="+mn-ea"/>
                  <a:sym typeface="+mn-lt"/>
                </a:rPr>
                <a:t>1</a:t>
              </a:r>
              <a:endParaRPr lang="zh-CN" altLang="en-US" sz="3200" b="1" dirty="0">
                <a:solidFill>
                  <a:srgbClr val="2B2939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558507" y="2827288"/>
            <a:ext cx="802042" cy="802042"/>
            <a:chOff x="3237545" y="4561747"/>
            <a:chExt cx="1146960" cy="1146960"/>
          </a:xfrm>
        </p:grpSpPr>
        <p:sp>
          <p:nvSpPr>
            <p:cNvPr id="30" name="圆角矩形 29"/>
            <p:cNvSpPr/>
            <p:nvPr/>
          </p:nvSpPr>
          <p:spPr>
            <a:xfrm>
              <a:off x="3237545" y="4561747"/>
              <a:ext cx="1146960" cy="114696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4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3351015" y="4675219"/>
              <a:ext cx="920024" cy="9200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50800">
              <a:noFill/>
            </a:ln>
            <a:effectLst>
              <a:outerShdw blurRad="76200" dist="38100" dir="2700000" algn="tl" rotWithShape="0">
                <a:schemeClr val="tx1">
                  <a:lumMod val="65000"/>
                  <a:lumOff val="35000"/>
                  <a:alpha val="64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175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rgbClr val="2B2939"/>
                  </a:solidFill>
                  <a:cs typeface="+mn-ea"/>
                  <a:sym typeface="+mn-lt"/>
                </a:rPr>
                <a:t>2</a:t>
              </a:r>
              <a:endParaRPr lang="zh-CN" altLang="en-US" sz="3200" b="1" dirty="0">
                <a:solidFill>
                  <a:srgbClr val="2B2939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572101" y="2284058"/>
            <a:ext cx="1141668" cy="1141668"/>
            <a:chOff x="3237545" y="4561747"/>
            <a:chExt cx="1146960" cy="1146960"/>
          </a:xfrm>
        </p:grpSpPr>
        <p:sp>
          <p:nvSpPr>
            <p:cNvPr id="33" name="圆角矩形 32"/>
            <p:cNvSpPr/>
            <p:nvPr/>
          </p:nvSpPr>
          <p:spPr>
            <a:xfrm>
              <a:off x="3237545" y="4561747"/>
              <a:ext cx="1146960" cy="114696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4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3351015" y="4675219"/>
              <a:ext cx="920024" cy="9200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50800">
              <a:noFill/>
            </a:ln>
            <a:effectLst>
              <a:outerShdw blurRad="76200" dist="38100" dir="2700000" algn="tl" rotWithShape="0">
                <a:schemeClr val="tx1">
                  <a:lumMod val="65000"/>
                  <a:lumOff val="35000"/>
                  <a:alpha val="64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175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rgbClr val="2B2939"/>
                  </a:solidFill>
                  <a:cs typeface="+mn-ea"/>
                  <a:sym typeface="+mn-lt"/>
                </a:rPr>
                <a:t>3</a:t>
              </a:r>
              <a:endParaRPr lang="zh-CN" altLang="en-US" sz="3200" b="1" dirty="0">
                <a:solidFill>
                  <a:srgbClr val="2B2939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5" name="TextBox 41"/>
          <p:cNvSpPr txBox="1"/>
          <p:nvPr/>
        </p:nvSpPr>
        <p:spPr>
          <a:xfrm>
            <a:off x="1677339" y="5614497"/>
            <a:ext cx="2303765" cy="988098"/>
          </a:xfrm>
          <a:prstGeom prst="rect">
            <a:avLst/>
          </a:prstGeom>
          <a:noFill/>
        </p:spPr>
        <p:txBody>
          <a:bodyPr wrap="square" lIns="85667" tIns="42834" rIns="85667" bIns="4283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</a:t>
            </a: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FISCO-BCOS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web3sdk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的区块链应用开发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</a:t>
            </a:r>
            <a:r>
              <a:rPr lang="en-US" altLang="zh-CN" sz="8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hyperledger</a:t>
            </a: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fabric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8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sdk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的区块链应用开发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智能合约开发：</a:t>
            </a:r>
            <a:r>
              <a:rPr lang="en-US" altLang="zh-CN" sz="8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solidity&amp;go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TextBox 170"/>
          <p:cNvSpPr txBox="1"/>
          <p:nvPr/>
        </p:nvSpPr>
        <p:spPr>
          <a:xfrm>
            <a:off x="1677338" y="5315748"/>
            <a:ext cx="2430227" cy="333590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掌握区块链开发流程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TextBox 41"/>
          <p:cNvSpPr txBox="1"/>
          <p:nvPr/>
        </p:nvSpPr>
        <p:spPr>
          <a:xfrm>
            <a:off x="4209944" y="5353920"/>
            <a:ext cx="2303765" cy="1357430"/>
          </a:xfrm>
          <a:prstGeom prst="rect">
            <a:avLst/>
          </a:prstGeom>
          <a:noFill/>
        </p:spPr>
        <p:txBody>
          <a:bodyPr wrap="square" lIns="85667" tIns="42834" rIns="85667" bIns="4283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后端编程语言</a:t>
            </a: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Go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Java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Nodejs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等和相应的</a:t>
            </a: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web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框架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并发编程、网络编程、</a:t>
            </a: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Linux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下的开发与调试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</a:t>
            </a: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8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LevelDB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等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前端</a:t>
            </a:r>
            <a:r>
              <a:rPr lang="en-US" altLang="zh-CN" sz="8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html+javascript+css+ajax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混合编程  </a:t>
            </a: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&amp; Ionic Vue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等前端框架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TextBox 170"/>
          <p:cNvSpPr txBox="1"/>
          <p:nvPr/>
        </p:nvSpPr>
        <p:spPr>
          <a:xfrm>
            <a:off x="4178379" y="4822442"/>
            <a:ext cx="2430227" cy="333590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学习和完善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web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开发技术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TextBox 41"/>
          <p:cNvSpPr txBox="1"/>
          <p:nvPr/>
        </p:nvSpPr>
        <p:spPr>
          <a:xfrm>
            <a:off x="6582356" y="4813944"/>
            <a:ext cx="2303765" cy="1172764"/>
          </a:xfrm>
          <a:prstGeom prst="rect">
            <a:avLst/>
          </a:prstGeom>
          <a:noFill/>
        </p:spPr>
        <p:txBody>
          <a:bodyPr wrap="square" lIns="85667" tIns="42834" rIns="85667" bIns="42834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学习微服务、消息队列、缓存、</a:t>
            </a: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docker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等技术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高并发系统的开发和设计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探索新的技术方向，开发新的源码包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0" name="TextBox 170"/>
          <p:cNvSpPr txBox="1"/>
          <p:nvPr/>
        </p:nvSpPr>
        <p:spPr>
          <a:xfrm>
            <a:off x="6572101" y="4534208"/>
            <a:ext cx="2724470" cy="333590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软件领域的先进技术学习及创新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0" y="0"/>
            <a:ext cx="12858751" cy="87933"/>
            <a:chOff x="0" y="0"/>
            <a:chExt cx="12858751" cy="87933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858750" cy="87933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0461823" y="0"/>
              <a:ext cx="2396928" cy="8793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矩形 41"/>
          <p:cNvSpPr/>
          <p:nvPr/>
        </p:nvSpPr>
        <p:spPr>
          <a:xfrm>
            <a:off x="0" y="87932"/>
            <a:ext cx="308695" cy="4327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23"/>
          <p:cNvSpPr txBox="1"/>
          <p:nvPr/>
        </p:nvSpPr>
        <p:spPr>
          <a:xfrm>
            <a:off x="308695" y="43966"/>
            <a:ext cx="3240360" cy="57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深入掌握技术栈</a:t>
            </a:r>
            <a:endParaRPr lang="en-GB" altLang="zh-CN" sz="240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437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线连接符 9"/>
          <p:cNvCxnSpPr/>
          <p:nvPr/>
        </p:nvCxnSpPr>
        <p:spPr>
          <a:xfrm>
            <a:off x="-98615" y="3278180"/>
            <a:ext cx="12858044" cy="0"/>
          </a:xfrm>
          <a:prstGeom prst="line">
            <a:avLst/>
          </a:prstGeom>
          <a:ln w="12700" cmpd="sng">
            <a:solidFill>
              <a:srgbClr val="FFFF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0" y="0"/>
            <a:ext cx="12858751" cy="87933"/>
            <a:chOff x="0" y="0"/>
            <a:chExt cx="12858751" cy="87933"/>
          </a:xfrm>
        </p:grpSpPr>
        <p:sp>
          <p:nvSpPr>
            <p:cNvPr id="16" name="矩形 15"/>
            <p:cNvSpPr/>
            <p:nvPr/>
          </p:nvSpPr>
          <p:spPr>
            <a:xfrm>
              <a:off x="0" y="0"/>
              <a:ext cx="12858750" cy="87933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461823" y="0"/>
              <a:ext cx="2396928" cy="8793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0" y="87932"/>
            <a:ext cx="308695" cy="4327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23"/>
          <p:cNvSpPr txBox="1"/>
          <p:nvPr/>
        </p:nvSpPr>
        <p:spPr>
          <a:xfrm>
            <a:off x="308695" y="43966"/>
            <a:ext cx="4192284" cy="57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不断探索区块链各领域的应用</a:t>
            </a:r>
            <a:endParaRPr lang="en-GB" altLang="zh-CN" sz="240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DE8B40A-D35E-4C63-A3CF-43C3CE776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055" y="1960141"/>
            <a:ext cx="7650639" cy="359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9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411593" y="2965217"/>
            <a:ext cx="2029723" cy="1302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969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5062" dirty="0">
                <a:solidFill>
                  <a:srgbClr val="F0D0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200" dirty="0">
                <a:solidFill>
                  <a:srgbClr val="5353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5062" dirty="0">
              <a:solidFill>
                <a:srgbClr val="5353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023847" y="2542222"/>
            <a:ext cx="0" cy="1997848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60277" y="4193821"/>
            <a:ext cx="1269558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04</a:t>
            </a:r>
            <a:endParaRPr lang="zh-CN" altLang="en-US" sz="22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052827" y="2505429"/>
            <a:ext cx="1477008" cy="147700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4234631" y="2737376"/>
            <a:ext cx="1269558" cy="10819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31" b="1" dirty="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04</a:t>
            </a:r>
            <a:endParaRPr lang="zh-CN" altLang="en-US" sz="7031" b="1" dirty="0">
              <a:solidFill>
                <a:srgbClr val="C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32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4732" y="2113988"/>
            <a:ext cx="3535962" cy="3000210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661394" y="2113988"/>
            <a:ext cx="3535962" cy="3000210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8438057" y="2113988"/>
            <a:ext cx="3535962" cy="3000210"/>
          </a:xfrm>
          <a:prstGeom prst="rect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16"/>
          <p:cNvSpPr txBox="1"/>
          <p:nvPr/>
        </p:nvSpPr>
        <p:spPr>
          <a:xfrm>
            <a:off x="1565074" y="5558619"/>
            <a:ext cx="2175278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感谢各位老师和公司支持</a:t>
            </a:r>
          </a:p>
        </p:txBody>
      </p:sp>
      <p:sp>
        <p:nvSpPr>
          <p:cNvPr id="30" name="TextBox 16"/>
          <p:cNvSpPr txBox="1"/>
          <p:nvPr/>
        </p:nvSpPr>
        <p:spPr>
          <a:xfrm>
            <a:off x="8835575" y="5450897"/>
            <a:ext cx="3252495" cy="531076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感谢西安电子科技大学</a:t>
            </a:r>
            <a:endParaRPr lang="en-US" altLang="zh-CN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感谢西电党委、团委、科协等伟大组织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0" y="0"/>
            <a:ext cx="12858751" cy="87933"/>
            <a:chOff x="0" y="0"/>
            <a:chExt cx="12858751" cy="87933"/>
          </a:xfrm>
        </p:grpSpPr>
        <p:sp>
          <p:nvSpPr>
            <p:cNvPr id="12" name="矩形 11"/>
            <p:cNvSpPr/>
            <p:nvPr/>
          </p:nvSpPr>
          <p:spPr>
            <a:xfrm>
              <a:off x="0" y="0"/>
              <a:ext cx="12858750" cy="87933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461823" y="0"/>
              <a:ext cx="2396928" cy="8793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0" y="87932"/>
            <a:ext cx="308695" cy="4327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23"/>
          <p:cNvSpPr txBox="1"/>
          <p:nvPr/>
        </p:nvSpPr>
        <p:spPr>
          <a:xfrm>
            <a:off x="308695" y="43966"/>
            <a:ext cx="7704856" cy="57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总结：一路风雨兼程，将更加踏实学习，努力奋斗</a:t>
            </a:r>
            <a:endParaRPr lang="en-GB" altLang="zh-CN" sz="240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78429103-BC7E-4ACB-9883-54563C928D13}"/>
              </a:ext>
            </a:extLst>
          </p:cNvPr>
          <p:cNvSpPr txBox="1"/>
          <p:nvPr/>
        </p:nvSpPr>
        <p:spPr>
          <a:xfrm>
            <a:off x="5620998" y="5558619"/>
            <a:ext cx="1636669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感谢星火众创空间</a:t>
            </a:r>
          </a:p>
        </p:txBody>
      </p:sp>
    </p:spTree>
    <p:extLst>
      <p:ext uri="{BB962C8B-B14F-4D97-AF65-F5344CB8AC3E}">
        <p14:creationId xmlns:p14="http://schemas.microsoft.com/office/powerpoint/2010/main" val="403533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600"/>
                            </p:stCondLst>
                            <p:childTnLst>
                              <p:par>
                                <p:cTn id="3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 animBg="1"/>
      <p:bldP spid="24" grpId="0" animBg="1"/>
      <p:bldP spid="28" grpId="0"/>
      <p:bldP spid="30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0" y="0"/>
            <a:ext cx="12858750" cy="7243762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2176165"/>
            <a:ext cx="12858750" cy="2928663"/>
          </a:xfrm>
          <a:prstGeom prst="rect">
            <a:avLst/>
          </a:prstGeom>
          <a:solidFill>
            <a:srgbClr val="C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TextBox 10"/>
          <p:cNvSpPr txBox="1"/>
          <p:nvPr/>
        </p:nvSpPr>
        <p:spPr>
          <a:xfrm>
            <a:off x="4865044" y="2320181"/>
            <a:ext cx="2908489" cy="90024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感谢聆听</a:t>
            </a:r>
          </a:p>
        </p:txBody>
      </p:sp>
      <p:sp>
        <p:nvSpPr>
          <p:cNvPr id="105" name="圆角矩形 104"/>
          <p:cNvSpPr/>
          <p:nvPr/>
        </p:nvSpPr>
        <p:spPr>
          <a:xfrm>
            <a:off x="4423669" y="3795454"/>
            <a:ext cx="4011410" cy="387946"/>
          </a:xfrm>
          <a:prstGeom prst="roundRect">
            <a:avLst>
              <a:gd name="adj" fmla="val 4227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TextBox 31"/>
          <p:cNvSpPr txBox="1"/>
          <p:nvPr/>
        </p:nvSpPr>
        <p:spPr>
          <a:xfrm>
            <a:off x="4713089" y="3812169"/>
            <a:ext cx="3432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链融工作室</a:t>
            </a:r>
          </a:p>
        </p:txBody>
      </p:sp>
      <p:sp>
        <p:nvSpPr>
          <p:cNvPr id="114" name="矩形 259"/>
          <p:cNvSpPr>
            <a:spLocks noChangeArrowheads="1"/>
          </p:cNvSpPr>
          <p:nvPr/>
        </p:nvSpPr>
        <p:spPr bwMode="auto">
          <a:xfrm>
            <a:off x="5504992" y="4684393"/>
            <a:ext cx="18487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4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汇报人：刘明哲</a:t>
            </a:r>
            <a:endParaRPr lang="zh-CN" altLang="en-US" sz="1400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31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2" fill="hold" grpId="0" nodeType="click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17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18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040"/>
                                </p:stCondLst>
                                <p:childTnLst>
                                  <p:par>
                                    <p:cTn id="2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175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2" grpId="0" animBg="1"/>
          <p:bldP spid="2" grpId="0" animBg="1"/>
          <p:bldP spid="104" grpId="0"/>
          <p:bldP spid="105" grpId="0" animBg="1"/>
          <p:bldP spid="10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040"/>
                                </p:stCondLst>
                                <p:childTnLst>
                                  <p:par>
                                    <p:cTn id="2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175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2" grpId="0" animBg="1"/>
          <p:bldP spid="2" grpId="0" animBg="1"/>
          <p:bldP spid="104" grpId="0"/>
          <p:bldP spid="105" grpId="0" animBg="1"/>
          <p:bldP spid="106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130453"/>
            <a:ext cx="12858397" cy="3092292"/>
          </a:xfrm>
          <a:prstGeom prst="rect">
            <a:avLst/>
          </a:prstGeom>
          <a:blipFill dpi="0"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171196" y="694919"/>
            <a:ext cx="2516359" cy="647924"/>
            <a:chOff x="4071938" y="642938"/>
            <a:chExt cx="2386012" cy="614362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4071938" y="642938"/>
              <a:ext cx="2386012" cy="0"/>
            </a:xfrm>
            <a:prstGeom prst="line">
              <a:avLst/>
            </a:prstGeom>
            <a:ln>
              <a:solidFill>
                <a:srgbClr val="48484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4071938" y="1257300"/>
              <a:ext cx="2386012" cy="0"/>
            </a:xfrm>
            <a:prstGeom prst="line">
              <a:avLst/>
            </a:prstGeom>
            <a:ln>
              <a:solidFill>
                <a:srgbClr val="48484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4881180" y="678061"/>
            <a:ext cx="309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</a:t>
            </a:r>
            <a:r>
              <a:rPr lang="en-US" altLang="zh-HK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ectory</a:t>
            </a:r>
            <a:endParaRPr lang="zh-HK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3" y="5139871"/>
            <a:ext cx="12858044" cy="165748"/>
          </a:xfrm>
          <a:prstGeom prst="rect">
            <a:avLst/>
          </a:prstGeom>
          <a:solidFill>
            <a:srgbClr val="D52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5" name="矩形 14"/>
          <p:cNvSpPr/>
          <p:nvPr/>
        </p:nvSpPr>
        <p:spPr>
          <a:xfrm>
            <a:off x="353" y="2047579"/>
            <a:ext cx="12858044" cy="165748"/>
          </a:xfrm>
          <a:prstGeom prst="rect">
            <a:avLst/>
          </a:prstGeom>
          <a:solidFill>
            <a:srgbClr val="D52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923441" y="4201889"/>
            <a:ext cx="1210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ea typeface="微软雅黑" panose="020B0503020204020204" pitchFamily="34" charset="-122"/>
              </a:rPr>
              <a:t>工作室简介</a:t>
            </a:r>
          </a:p>
        </p:txBody>
      </p:sp>
      <p:sp>
        <p:nvSpPr>
          <p:cNvPr id="27" name="椭圆 26"/>
          <p:cNvSpPr/>
          <p:nvPr/>
        </p:nvSpPr>
        <p:spPr>
          <a:xfrm>
            <a:off x="1926445" y="2689644"/>
            <a:ext cx="1210236" cy="1210236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218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HK" altLang="en-US" sz="4218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574558" y="4201889"/>
            <a:ext cx="1038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ea typeface="微软雅黑" panose="020B0503020204020204" pitchFamily="34" charset="-122"/>
              </a:rPr>
              <a:t>项目分享</a:t>
            </a:r>
          </a:p>
        </p:txBody>
      </p:sp>
      <p:sp>
        <p:nvSpPr>
          <p:cNvPr id="18" name="椭圆 17"/>
          <p:cNvSpPr/>
          <p:nvPr/>
        </p:nvSpPr>
        <p:spPr>
          <a:xfrm>
            <a:off x="4488575" y="2689644"/>
            <a:ext cx="1210236" cy="1210236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218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HK" altLang="en-US" sz="4218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746826" y="4201889"/>
            <a:ext cx="1881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ea typeface="微软雅黑" panose="020B0503020204020204" pitchFamily="34" charset="-122"/>
              </a:rPr>
              <a:t>工作室的未来发展</a:t>
            </a:r>
          </a:p>
        </p:txBody>
      </p:sp>
      <p:sp>
        <p:nvSpPr>
          <p:cNvPr id="20" name="椭圆 19"/>
          <p:cNvSpPr/>
          <p:nvPr/>
        </p:nvSpPr>
        <p:spPr>
          <a:xfrm>
            <a:off x="7005439" y="2689644"/>
            <a:ext cx="1210236" cy="1210236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218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HK" altLang="en-US" sz="4218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848651" y="4201889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23" name="椭圆 22"/>
          <p:cNvSpPr/>
          <p:nvPr/>
        </p:nvSpPr>
        <p:spPr>
          <a:xfrm>
            <a:off x="9567569" y="2689644"/>
            <a:ext cx="1210236" cy="1210236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218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HK" altLang="en-US" sz="4218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776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5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5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5" grpId="0"/>
      <p:bldP spid="5" grpId="0" animBg="1"/>
      <p:bldP spid="15" grpId="0" animBg="1"/>
      <p:bldP spid="32" grpId="0"/>
      <p:bldP spid="27" grpId="0" animBg="1"/>
      <p:bldP spid="17" grpId="0"/>
      <p:bldP spid="18" grpId="0" animBg="1"/>
      <p:bldP spid="19" grpId="0"/>
      <p:bldP spid="20" grpId="0" animBg="1"/>
      <p:bldP spid="22" grpId="0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213351" y="2965217"/>
            <a:ext cx="3634329" cy="1302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969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5062" dirty="0">
                <a:solidFill>
                  <a:srgbClr val="F0D0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200" dirty="0">
                <a:solidFill>
                  <a:srgbClr val="5353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链融工作室简介</a:t>
            </a:r>
            <a:endParaRPr lang="en-US" altLang="zh-CN" sz="5062" dirty="0">
              <a:solidFill>
                <a:srgbClr val="5353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023847" y="2542222"/>
            <a:ext cx="0" cy="1997848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60277" y="4193821"/>
            <a:ext cx="1269558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01</a:t>
            </a:r>
            <a:endParaRPr lang="zh-CN" altLang="en-US" sz="22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052827" y="2505429"/>
            <a:ext cx="1477008" cy="147700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4234631" y="2737376"/>
            <a:ext cx="1269558" cy="10819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31" b="1" dirty="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01</a:t>
            </a:r>
            <a:endParaRPr lang="zh-CN" altLang="en-US" sz="7031" b="1" dirty="0">
              <a:solidFill>
                <a:srgbClr val="C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65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25119" y="1096045"/>
            <a:ext cx="8280920" cy="5544468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24063" y="1347999"/>
            <a:ext cx="3385040" cy="5040560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/>
              <a:t>链融工作室是西电链融科技公司下属的人才培养、技术辅助、工程实践团队，工作室致力于培养区块链技术人才，并接受链融科技分配的研究、开发任务。自成立以来在人才培养、平台测试、应用研发和底层技术研究这些方面取得较大进展，未来还会继续努力。</a:t>
            </a:r>
            <a:endParaRPr lang="en-US" altLang="zh-CN" sz="14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/>
              <a:t>现链融工作室主要致力于：</a:t>
            </a:r>
            <a:endParaRPr lang="en-US" altLang="zh-CN" sz="14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rgbClr val="F8A71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区块链应用场景与落地探索</a:t>
            </a:r>
            <a:endParaRPr lang="en-US" altLang="zh-CN" sz="1400" b="1" dirty="0">
              <a:solidFill>
                <a:srgbClr val="F8A71E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 b="1" dirty="0">
              <a:solidFill>
                <a:srgbClr val="F8A71E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rgbClr val="F8A71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软件开发技术学习与实践</a:t>
            </a:r>
            <a:endParaRPr lang="en-US" altLang="zh-CN" sz="1400" b="1" dirty="0">
              <a:solidFill>
                <a:srgbClr val="F8A71E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 b="1" dirty="0">
              <a:solidFill>
                <a:srgbClr val="F8A71E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0"/>
            <a:ext cx="12858751" cy="87933"/>
            <a:chOff x="0" y="0"/>
            <a:chExt cx="12858751" cy="87933"/>
          </a:xfrm>
        </p:grpSpPr>
        <p:sp>
          <p:nvSpPr>
            <p:cNvPr id="10" name="矩形 9"/>
            <p:cNvSpPr/>
            <p:nvPr/>
          </p:nvSpPr>
          <p:spPr>
            <a:xfrm>
              <a:off x="0" y="0"/>
              <a:ext cx="12858750" cy="87933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0461823" y="0"/>
              <a:ext cx="2396928" cy="8793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0" y="87932"/>
            <a:ext cx="308695" cy="4327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23"/>
          <p:cNvSpPr txBox="1"/>
          <p:nvPr/>
        </p:nvSpPr>
        <p:spPr>
          <a:xfrm>
            <a:off x="308695" y="43966"/>
            <a:ext cx="3240360" cy="57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链融工作室简介</a:t>
            </a:r>
            <a:endParaRPr lang="en-GB" altLang="zh-CN" sz="240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033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50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213351" y="2965217"/>
            <a:ext cx="2647648" cy="1302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969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5062" dirty="0">
                <a:solidFill>
                  <a:srgbClr val="F0D0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200" dirty="0">
                <a:solidFill>
                  <a:srgbClr val="5353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项目分享</a:t>
            </a:r>
            <a:endParaRPr lang="en-US" altLang="zh-CN" sz="5062" dirty="0">
              <a:solidFill>
                <a:srgbClr val="5353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023847" y="2542222"/>
            <a:ext cx="0" cy="1997848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60277" y="4193821"/>
            <a:ext cx="1269558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02</a:t>
            </a:r>
            <a:endParaRPr lang="zh-CN" altLang="en-US" sz="22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052827" y="2505429"/>
            <a:ext cx="1477008" cy="147700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4234631" y="2737376"/>
            <a:ext cx="1269558" cy="10819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31" b="1" dirty="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02</a:t>
            </a:r>
            <a:endParaRPr lang="zh-CN" altLang="en-US" sz="7031" b="1" dirty="0">
              <a:solidFill>
                <a:srgbClr val="C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76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>
            <a:extLst>
              <a:ext uri="{FF2B5EF4-FFF2-40B4-BE49-F238E27FC236}">
                <a16:creationId xmlns:a16="http://schemas.microsoft.com/office/drawing/2014/main" id="{FA346E13-A6CE-AE43-AB7D-9D2DC30E0823}"/>
              </a:ext>
            </a:extLst>
          </p:cNvPr>
          <p:cNvSpPr/>
          <p:nvPr/>
        </p:nvSpPr>
        <p:spPr>
          <a:xfrm>
            <a:off x="643149" y="357528"/>
            <a:ext cx="357220" cy="120547"/>
          </a:xfrm>
          <a:prstGeom prst="roundRect">
            <a:avLst>
              <a:gd name="adj" fmla="val 0"/>
            </a:avLst>
          </a:prstGeom>
          <a:solidFill>
            <a:srgbClr val="E621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43" dirty="0">
              <a:solidFill>
                <a:srgbClr val="1C51A5"/>
              </a:solidFill>
              <a:latin typeface="Adobe Kaiti Std R" panose="02020400000000000000" pitchFamily="18" charset="-128"/>
              <a:ea typeface="Adobe Kaiti Std R" panose="02020400000000000000" pitchFamily="18" charset="-128"/>
              <a:cs typeface="微软雅黑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F4AFC8BF-35B7-FA47-85EC-371A0624D5F9}"/>
              </a:ext>
            </a:extLst>
          </p:cNvPr>
          <p:cNvSpPr/>
          <p:nvPr/>
        </p:nvSpPr>
        <p:spPr>
          <a:xfrm>
            <a:off x="728201" y="510622"/>
            <a:ext cx="357220" cy="120547"/>
          </a:xfrm>
          <a:prstGeom prst="roundRect">
            <a:avLst>
              <a:gd name="adj" fmla="val 0"/>
            </a:avLst>
          </a:prstGeom>
          <a:solidFill>
            <a:srgbClr val="E621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43" dirty="0">
              <a:solidFill>
                <a:srgbClr val="1C51A5"/>
              </a:solidFill>
              <a:latin typeface="Adobe Kaiti Std R" panose="02020400000000000000" pitchFamily="18" charset="-128"/>
              <a:ea typeface="Adobe Kaiti Std R" panose="02020400000000000000" pitchFamily="18" charset="-128"/>
              <a:cs typeface="微软雅黑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FC370D00-4A46-CE45-B6D2-71A5F0FDF9AD}"/>
              </a:ext>
            </a:extLst>
          </p:cNvPr>
          <p:cNvSpPr/>
          <p:nvPr/>
        </p:nvSpPr>
        <p:spPr>
          <a:xfrm>
            <a:off x="643149" y="663717"/>
            <a:ext cx="357220" cy="120547"/>
          </a:xfrm>
          <a:prstGeom prst="roundRect">
            <a:avLst>
              <a:gd name="adj" fmla="val 0"/>
            </a:avLst>
          </a:prstGeom>
          <a:solidFill>
            <a:srgbClr val="E621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43" dirty="0">
              <a:solidFill>
                <a:srgbClr val="1C51A5"/>
              </a:solidFill>
              <a:latin typeface="Adobe Kaiti Std R" panose="02020400000000000000" pitchFamily="18" charset="-128"/>
              <a:ea typeface="Adobe Kaiti Std R" panose="02020400000000000000" pitchFamily="18" charset="-128"/>
              <a:cs typeface="微软雅黑"/>
            </a:endParaRPr>
          </a:p>
        </p:txBody>
      </p:sp>
      <p:sp>
        <p:nvSpPr>
          <p:cNvPr id="41" name="TextBox 2">
            <a:extLst>
              <a:ext uri="{FF2B5EF4-FFF2-40B4-BE49-F238E27FC236}">
                <a16:creationId xmlns:a16="http://schemas.microsoft.com/office/drawing/2014/main" id="{F501B0CC-2537-459D-B59A-CD11A4E40BF7}"/>
              </a:ext>
            </a:extLst>
          </p:cNvPr>
          <p:cNvSpPr txBox="1"/>
          <p:nvPr/>
        </p:nvSpPr>
        <p:spPr>
          <a:xfrm>
            <a:off x="1419872" y="397710"/>
            <a:ext cx="3891450" cy="504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79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匿名计算链（</a:t>
            </a:r>
            <a:r>
              <a:rPr lang="en-US" altLang="zh-CN" sz="2679" b="1" spc="-5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Maskash</a:t>
            </a:r>
            <a:r>
              <a:rPr lang="zh-CN" altLang="en-US" sz="2679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679" b="1" spc="-5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1B66A453-4907-4828-9277-D6D2E7E43AE5}"/>
              </a:ext>
            </a:extLst>
          </p:cNvPr>
          <p:cNvGrpSpPr/>
          <p:nvPr/>
        </p:nvGrpSpPr>
        <p:grpSpPr>
          <a:xfrm>
            <a:off x="1311525" y="3616325"/>
            <a:ext cx="4869520" cy="2490424"/>
            <a:chOff x="3516147" y="2337076"/>
            <a:chExt cx="7271146" cy="3324918"/>
          </a:xfrm>
        </p:grpSpPr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C604D4A5-A373-44A8-BDED-F839B3BD76B0}"/>
                </a:ext>
              </a:extLst>
            </p:cNvPr>
            <p:cNvSpPr/>
            <p:nvPr/>
          </p:nvSpPr>
          <p:spPr>
            <a:xfrm>
              <a:off x="6204366" y="2337076"/>
              <a:ext cx="1898741" cy="431800"/>
            </a:xfrm>
            <a:prstGeom prst="roundRect">
              <a:avLst>
                <a:gd name="adj" fmla="val 10229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1238" tIns="30619" rIns="61238" bIns="30619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938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监管</a:t>
              </a: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68AA2E26-14A1-4DEA-8DDE-C5A2C166A2C8}"/>
                </a:ext>
              </a:extLst>
            </p:cNvPr>
            <p:cNvSpPr/>
            <p:nvPr/>
          </p:nvSpPr>
          <p:spPr>
            <a:xfrm>
              <a:off x="9663343" y="3864267"/>
              <a:ext cx="1123950" cy="431800"/>
            </a:xfrm>
            <a:prstGeom prst="roundRect">
              <a:avLst>
                <a:gd name="adj" fmla="val 10229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1238" tIns="30619" rIns="61238" bIns="30619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938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提供方</a:t>
              </a:r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5EE9ED68-5D60-4F2E-8D3E-6E7E94ABE551}"/>
                </a:ext>
              </a:extLst>
            </p:cNvPr>
            <p:cNvSpPr/>
            <p:nvPr/>
          </p:nvSpPr>
          <p:spPr>
            <a:xfrm>
              <a:off x="3516147" y="3864267"/>
              <a:ext cx="1123950" cy="431800"/>
            </a:xfrm>
            <a:prstGeom prst="roundRect">
              <a:avLst>
                <a:gd name="adj" fmla="val 10229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1238" tIns="30619" rIns="61238" bIns="30619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938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需求方</a:t>
              </a:r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1DCF168B-8234-4832-95B9-1C12618C56D6}"/>
                </a:ext>
              </a:extLst>
            </p:cNvPr>
            <p:cNvSpPr/>
            <p:nvPr/>
          </p:nvSpPr>
          <p:spPr>
            <a:xfrm>
              <a:off x="6204366" y="5230194"/>
              <a:ext cx="1898741" cy="431800"/>
            </a:xfrm>
            <a:prstGeom prst="roundRect">
              <a:avLst>
                <a:gd name="adj" fmla="val 10229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1238" tIns="30619" rIns="61238" bIns="30619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938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积分交易平台</a:t>
              </a:r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2E2EE87B-1E23-459A-B2D2-854B5CC67D08}"/>
                </a:ext>
              </a:extLst>
            </p:cNvPr>
            <p:cNvSpPr/>
            <p:nvPr/>
          </p:nvSpPr>
          <p:spPr>
            <a:xfrm>
              <a:off x="6202350" y="3442712"/>
              <a:ext cx="1898741" cy="1273970"/>
            </a:xfrm>
            <a:prstGeom prst="roundRect">
              <a:avLst>
                <a:gd name="adj" fmla="val 7141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1238" tIns="30619" rIns="61238" bIns="30619" numCol="1" spcCol="0" rtlCol="0" fromWordArt="0" anchor="t" anchorCtr="0" forceAA="0" compatLnSpc="1">
              <a:noAutofit/>
            </a:bodyPr>
            <a:lstStyle/>
            <a:p>
              <a:pPr algn="ctr"/>
              <a:r>
                <a:rPr lang="en-US" altLang="zh-CN" sz="938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Maskash</a:t>
              </a:r>
              <a:endParaRPr lang="en-US" altLang="zh-CN" sz="938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8FBAE20-5645-4147-B503-2E4AF645CE31}"/>
                </a:ext>
              </a:extLst>
            </p:cNvPr>
            <p:cNvSpPr txBox="1"/>
            <p:nvPr/>
          </p:nvSpPr>
          <p:spPr>
            <a:xfrm>
              <a:off x="8650624" y="4197746"/>
              <a:ext cx="634783" cy="31597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938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返利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FD171500-F99A-465B-850E-933CF29F4817}"/>
                </a:ext>
              </a:extLst>
            </p:cNvPr>
            <p:cNvSpPr txBox="1"/>
            <p:nvPr/>
          </p:nvSpPr>
          <p:spPr>
            <a:xfrm>
              <a:off x="8650626" y="3649017"/>
              <a:ext cx="634783" cy="31597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938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资金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AA1651C-3448-473B-A3BC-900649858F3D}"/>
                </a:ext>
              </a:extLst>
            </p:cNvPr>
            <p:cNvSpPr txBox="1"/>
            <p:nvPr/>
          </p:nvSpPr>
          <p:spPr>
            <a:xfrm>
              <a:off x="5083257" y="3649017"/>
              <a:ext cx="634783" cy="31597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938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资金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2D50D211-990B-4A26-B318-A89656C2A12C}"/>
                </a:ext>
              </a:extLst>
            </p:cNvPr>
            <p:cNvSpPr txBox="1"/>
            <p:nvPr/>
          </p:nvSpPr>
          <p:spPr>
            <a:xfrm>
              <a:off x="5083257" y="4197746"/>
              <a:ext cx="634783" cy="31597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938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8D7230A-782F-4EAB-86DC-C4271FF5B1AF}"/>
                </a:ext>
              </a:extLst>
            </p:cNvPr>
            <p:cNvSpPr txBox="1"/>
            <p:nvPr/>
          </p:nvSpPr>
          <p:spPr>
            <a:xfrm>
              <a:off x="5128779" y="2892841"/>
              <a:ext cx="634781" cy="31597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938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返利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C22335C5-215B-4773-BF2E-80DF9CD72209}"/>
                </a:ext>
              </a:extLst>
            </p:cNvPr>
            <p:cNvSpPr txBox="1"/>
            <p:nvPr/>
          </p:nvSpPr>
          <p:spPr>
            <a:xfrm>
              <a:off x="7177018" y="2839030"/>
              <a:ext cx="993822" cy="50866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938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用户身份</a:t>
              </a:r>
              <a:endParaRPr lang="en-US" altLang="zh-CN" sz="938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938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交易信息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BFB352E7-49C7-468A-B5F3-E63AE20CD533}"/>
                </a:ext>
              </a:extLst>
            </p:cNvPr>
            <p:cNvSpPr txBox="1"/>
            <p:nvPr/>
          </p:nvSpPr>
          <p:spPr>
            <a:xfrm>
              <a:off x="6322260" y="4151816"/>
              <a:ext cx="721538" cy="70136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938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安全多方计算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CD690DD1-E060-4BF5-A7BB-7A90234B246A}"/>
                </a:ext>
              </a:extLst>
            </p:cNvPr>
            <p:cNvSpPr txBox="1"/>
            <p:nvPr/>
          </p:nvSpPr>
          <p:spPr>
            <a:xfrm>
              <a:off x="7389455" y="4165462"/>
              <a:ext cx="553156" cy="8940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938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隐私保护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1BEAF20-CDD5-4903-9622-42BA82D82B6D}"/>
                </a:ext>
              </a:extLst>
            </p:cNvPr>
            <p:cNvSpPr/>
            <p:nvPr/>
          </p:nvSpPr>
          <p:spPr>
            <a:xfrm>
              <a:off x="6202350" y="3786727"/>
              <a:ext cx="1898740" cy="276748"/>
            </a:xfrm>
            <a:prstGeom prst="rect">
              <a:avLst/>
            </a:prstGeom>
            <a:solidFill>
              <a:srgbClr val="FF412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1238" tIns="30619" rIns="61238" bIns="30619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938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匿名交易</a:t>
              </a:r>
              <a:endParaRPr lang="zh-CN" altLang="en-US" sz="938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95880885-F697-4125-B67C-58A552F33144}"/>
                </a:ext>
              </a:extLst>
            </p:cNvPr>
            <p:cNvCxnSpPr>
              <a:stCxn id="56" idx="2"/>
              <a:endCxn id="47" idx="2"/>
            </p:cNvCxnSpPr>
            <p:nvPr/>
          </p:nvCxnSpPr>
          <p:spPr>
            <a:xfrm>
              <a:off x="7151720" y="4063475"/>
              <a:ext cx="1" cy="6532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0EACF012-D7AE-4962-95F7-DA8EE431AFC8}"/>
                </a:ext>
              </a:extLst>
            </p:cNvPr>
            <p:cNvCxnSpPr>
              <a:endCxn id="46" idx="0"/>
            </p:cNvCxnSpPr>
            <p:nvPr/>
          </p:nvCxnSpPr>
          <p:spPr>
            <a:xfrm>
              <a:off x="7153737" y="4774406"/>
              <a:ext cx="0" cy="4557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连接符: 肘形 58">
              <a:extLst>
                <a:ext uri="{FF2B5EF4-FFF2-40B4-BE49-F238E27FC236}">
                  <a16:creationId xmlns:a16="http://schemas.microsoft.com/office/drawing/2014/main" id="{033903E9-3B5C-4497-90AF-38B4EAEB4C8C}"/>
                </a:ext>
              </a:extLst>
            </p:cNvPr>
            <p:cNvCxnSpPr>
              <a:stCxn id="44" idx="2"/>
              <a:endCxn id="46" idx="3"/>
            </p:cNvCxnSpPr>
            <p:nvPr/>
          </p:nvCxnSpPr>
          <p:spPr>
            <a:xfrm rot="5400000">
              <a:off x="8589200" y="3809975"/>
              <a:ext cx="1150027" cy="2122211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连接符: 肘形 59">
              <a:extLst>
                <a:ext uri="{FF2B5EF4-FFF2-40B4-BE49-F238E27FC236}">
                  <a16:creationId xmlns:a16="http://schemas.microsoft.com/office/drawing/2014/main" id="{D756634A-89A7-4A92-BFD1-3D825B92BDD5}"/>
                </a:ext>
              </a:extLst>
            </p:cNvPr>
            <p:cNvCxnSpPr>
              <a:stCxn id="45" idx="2"/>
              <a:endCxn id="46" idx="1"/>
            </p:cNvCxnSpPr>
            <p:nvPr/>
          </p:nvCxnSpPr>
          <p:spPr>
            <a:xfrm rot="16200000" flipH="1">
              <a:off x="4566231" y="3807958"/>
              <a:ext cx="1150027" cy="2126244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4E501210-BF49-4BA7-86E5-CEBCBBB0E206}"/>
                </a:ext>
              </a:extLst>
            </p:cNvPr>
            <p:cNvCxnSpPr/>
            <p:nvPr/>
          </p:nvCxnSpPr>
          <p:spPr>
            <a:xfrm flipV="1">
              <a:off x="7153737" y="2768877"/>
              <a:ext cx="0" cy="6537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6D11FB61-FC5E-415A-A04A-B12262D21CA3}"/>
                </a:ext>
              </a:extLst>
            </p:cNvPr>
            <p:cNvGrpSpPr/>
            <p:nvPr/>
          </p:nvGrpSpPr>
          <p:grpSpPr>
            <a:xfrm>
              <a:off x="4686300" y="3962384"/>
              <a:ext cx="4943475" cy="213360"/>
              <a:chOff x="4686300" y="4046177"/>
              <a:chExt cx="4943475" cy="213360"/>
            </a:xfrm>
          </p:grpSpPr>
          <p:cxnSp>
            <p:nvCxnSpPr>
              <p:cNvPr id="64" name="直接箭头连接符 63">
                <a:extLst>
                  <a:ext uri="{FF2B5EF4-FFF2-40B4-BE49-F238E27FC236}">
                    <a16:creationId xmlns:a16="http://schemas.microsoft.com/office/drawing/2014/main" id="{9467694D-3B04-4077-8921-EE549E9FC6D8}"/>
                  </a:ext>
                </a:extLst>
              </p:cNvPr>
              <p:cNvCxnSpPr/>
              <p:nvPr/>
            </p:nvCxnSpPr>
            <p:spPr>
              <a:xfrm>
                <a:off x="8138160" y="4259537"/>
                <a:ext cx="149161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64">
                <a:extLst>
                  <a:ext uri="{FF2B5EF4-FFF2-40B4-BE49-F238E27FC236}">
                    <a16:creationId xmlns:a16="http://schemas.microsoft.com/office/drawing/2014/main" id="{CACDF8DB-8B94-44AA-B834-3E6B8BE3799A}"/>
                  </a:ext>
                </a:extLst>
              </p:cNvPr>
              <p:cNvCxnSpPr/>
              <p:nvPr/>
            </p:nvCxnSpPr>
            <p:spPr>
              <a:xfrm>
                <a:off x="4686300" y="4259537"/>
                <a:ext cx="149161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箭头连接符 65">
                <a:extLst>
                  <a:ext uri="{FF2B5EF4-FFF2-40B4-BE49-F238E27FC236}">
                    <a16:creationId xmlns:a16="http://schemas.microsoft.com/office/drawing/2014/main" id="{25CDB568-CC3B-4F06-B5F2-BA96362D6D40}"/>
                  </a:ext>
                </a:extLst>
              </p:cNvPr>
              <p:cNvCxnSpPr/>
              <p:nvPr/>
            </p:nvCxnSpPr>
            <p:spPr>
              <a:xfrm flipH="1">
                <a:off x="8138160" y="4046177"/>
                <a:ext cx="149161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>
                <a:extLst>
                  <a:ext uri="{FF2B5EF4-FFF2-40B4-BE49-F238E27FC236}">
                    <a16:creationId xmlns:a16="http://schemas.microsoft.com/office/drawing/2014/main" id="{7EEE7674-E67E-4C4D-AFDB-13DD37A572C2}"/>
                  </a:ext>
                </a:extLst>
              </p:cNvPr>
              <p:cNvCxnSpPr/>
              <p:nvPr/>
            </p:nvCxnSpPr>
            <p:spPr>
              <a:xfrm flipH="1">
                <a:off x="4686300" y="4046177"/>
                <a:ext cx="149161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87FCD2DE-3FB7-487C-B21D-7CDE6943BFE8}"/>
                </a:ext>
              </a:extLst>
            </p:cNvPr>
            <p:cNvCxnSpPr>
              <a:endCxn id="45" idx="0"/>
            </p:cNvCxnSpPr>
            <p:nvPr/>
          </p:nvCxnSpPr>
          <p:spPr>
            <a:xfrm rot="16200000" flipH="1" flipV="1">
              <a:off x="5143245" y="2377586"/>
              <a:ext cx="421557" cy="2551803"/>
            </a:xfrm>
            <a:prstGeom prst="bentConnector3">
              <a:avLst>
                <a:gd name="adj1" fmla="val -54228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矩形 67">
            <a:extLst>
              <a:ext uri="{FF2B5EF4-FFF2-40B4-BE49-F238E27FC236}">
                <a16:creationId xmlns:a16="http://schemas.microsoft.com/office/drawing/2014/main" id="{EDE4F485-D539-4F79-972D-8E7EF71574BB}"/>
              </a:ext>
            </a:extLst>
          </p:cNvPr>
          <p:cNvSpPr/>
          <p:nvPr/>
        </p:nvSpPr>
        <p:spPr>
          <a:xfrm>
            <a:off x="1311526" y="1184601"/>
            <a:ext cx="5117849" cy="217957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lnSpc>
                <a:spcPct val="110000"/>
              </a:lnSpc>
              <a:spcBef>
                <a:spcPts val="804"/>
              </a:spcBef>
              <a:spcAft>
                <a:spcPts val="804"/>
              </a:spcAft>
            </a:pPr>
            <a:r>
              <a:rPr lang="en-US" altLang="zh-CN" sz="1875" spc="-5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Maskash</a:t>
            </a:r>
            <a:r>
              <a:rPr lang="zh-CN" altLang="en-US" sz="1875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是链融工作室研发团队最新密码学研究成果的基础上，</a:t>
            </a:r>
            <a:r>
              <a:rPr lang="zh-CN" altLang="en-US" sz="1875" spc="-5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结合隐私保护与安全多方计算需求，自主研发的新型计算范式</a:t>
            </a:r>
            <a:r>
              <a:rPr lang="zh-CN" altLang="en-US" sz="1875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 </a:t>
            </a:r>
            <a:endParaRPr lang="en-US" altLang="zh-CN" sz="1875" spc="-5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804"/>
              </a:spcBef>
              <a:spcAft>
                <a:spcPts val="804"/>
              </a:spcAft>
            </a:pPr>
            <a:r>
              <a:rPr lang="zh-CN" altLang="en-US" sz="1875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在确保多用户隐私安全的情况下，共同实现复杂的分布式计算，并</a:t>
            </a:r>
            <a:r>
              <a:rPr lang="zh-CN" altLang="en-US" sz="1875" spc="-5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提供透明监管，为有隐私需求的众筹、竞技、保险等开放性应用</a:t>
            </a:r>
            <a:r>
              <a:rPr lang="zh-CN" altLang="en-US" sz="1875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提供支撑。</a:t>
            </a:r>
            <a:endParaRPr lang="en-US" altLang="zh-CN" sz="1875" spc="-5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4E282D-50E2-4973-BF55-C9B8606CA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827" y="1224754"/>
            <a:ext cx="4086352" cy="261013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09E79E9-BCF6-4ADA-929A-9FA91C909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827" y="4226813"/>
            <a:ext cx="4086352" cy="252941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116BEA01-A789-4A28-BABC-8456A4DA046D}"/>
              </a:ext>
            </a:extLst>
          </p:cNvPr>
          <p:cNvSpPr/>
          <p:nvPr/>
        </p:nvSpPr>
        <p:spPr>
          <a:xfrm>
            <a:off x="1419872" y="6350811"/>
            <a:ext cx="578569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altLang="zh-CN" dirty="0"/>
              <a:t> </a:t>
            </a:r>
            <a:r>
              <a:rPr lang="zh-CN" altLang="fi-FI" sz="1607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开源地址：</a:t>
            </a:r>
            <a:r>
              <a:rPr lang="fi-FI" altLang="zh-CN" sz="1607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https://github.com/XDLRDEV/Maskash</a:t>
            </a:r>
            <a:endParaRPr lang="fi-FI" altLang="zh-CN" sz="160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784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762A634F-B964-8D48-AC89-1403FC2B70AB}"/>
              </a:ext>
            </a:extLst>
          </p:cNvPr>
          <p:cNvSpPr txBox="1"/>
          <p:nvPr/>
        </p:nvSpPr>
        <p:spPr>
          <a:xfrm>
            <a:off x="1311456" y="342521"/>
            <a:ext cx="2923877" cy="504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79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图片确权交易平台</a:t>
            </a:r>
            <a:endParaRPr lang="en-US" altLang="zh-CN" sz="2679" b="1" spc="-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33BC2B73-CC22-BD4C-81E6-DF39DDC67C38}"/>
              </a:ext>
            </a:extLst>
          </p:cNvPr>
          <p:cNvSpPr/>
          <p:nvPr/>
        </p:nvSpPr>
        <p:spPr>
          <a:xfrm>
            <a:off x="643149" y="357528"/>
            <a:ext cx="357220" cy="120547"/>
          </a:xfrm>
          <a:prstGeom prst="roundRect">
            <a:avLst>
              <a:gd name="adj" fmla="val 0"/>
            </a:avLst>
          </a:prstGeom>
          <a:solidFill>
            <a:srgbClr val="E621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43" dirty="0">
              <a:solidFill>
                <a:srgbClr val="1C51A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0182BC45-6753-8145-914D-078135024AD9}"/>
              </a:ext>
            </a:extLst>
          </p:cNvPr>
          <p:cNvSpPr/>
          <p:nvPr/>
        </p:nvSpPr>
        <p:spPr>
          <a:xfrm>
            <a:off x="728201" y="510622"/>
            <a:ext cx="357220" cy="120547"/>
          </a:xfrm>
          <a:prstGeom prst="roundRect">
            <a:avLst>
              <a:gd name="adj" fmla="val 0"/>
            </a:avLst>
          </a:prstGeom>
          <a:solidFill>
            <a:srgbClr val="E621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43" dirty="0">
              <a:solidFill>
                <a:srgbClr val="1C51A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A8FF765D-A268-1042-A2EA-2D76113CE0B3}"/>
              </a:ext>
            </a:extLst>
          </p:cNvPr>
          <p:cNvSpPr/>
          <p:nvPr/>
        </p:nvSpPr>
        <p:spPr>
          <a:xfrm>
            <a:off x="643149" y="663717"/>
            <a:ext cx="357220" cy="120547"/>
          </a:xfrm>
          <a:prstGeom prst="roundRect">
            <a:avLst>
              <a:gd name="adj" fmla="val 0"/>
            </a:avLst>
          </a:prstGeom>
          <a:solidFill>
            <a:srgbClr val="E621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43" dirty="0">
              <a:solidFill>
                <a:srgbClr val="1C51A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grpSp>
        <p:nvGrpSpPr>
          <p:cNvPr id="383" name="组合 382">
            <a:extLst>
              <a:ext uri="{FF2B5EF4-FFF2-40B4-BE49-F238E27FC236}">
                <a16:creationId xmlns:a16="http://schemas.microsoft.com/office/drawing/2014/main" id="{D0721C82-F03C-4F47-AF87-F4552401DFA1}"/>
              </a:ext>
            </a:extLst>
          </p:cNvPr>
          <p:cNvGrpSpPr/>
          <p:nvPr/>
        </p:nvGrpSpPr>
        <p:grpSpPr>
          <a:xfrm>
            <a:off x="1085421" y="4356918"/>
            <a:ext cx="10743044" cy="2875733"/>
            <a:chOff x="422365" y="2252663"/>
            <a:chExt cx="15981172" cy="4479960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3BD4DC50-553A-4662-A9B4-56A8FD409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0566" y="2263109"/>
              <a:ext cx="6375708" cy="4469514"/>
            </a:xfrm>
            <a:prstGeom prst="rect">
              <a:avLst/>
            </a:prstGeom>
          </p:spPr>
        </p:pic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161E1D19-94F3-4666-A8F8-E699A2E39E93}"/>
                </a:ext>
              </a:extLst>
            </p:cNvPr>
            <p:cNvSpPr/>
            <p:nvPr/>
          </p:nvSpPr>
          <p:spPr>
            <a:xfrm>
              <a:off x="422365" y="2263109"/>
              <a:ext cx="718457" cy="4469514"/>
            </a:xfrm>
            <a:prstGeom prst="roundRect">
              <a:avLst>
                <a:gd name="adj" fmla="val 3940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1339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底层架构（杭州互联网公证处）</a:t>
              </a:r>
            </a:p>
          </p:txBody>
        </p:sp>
        <p:sp>
          <p:nvSpPr>
            <p:cNvPr id="112" name="矩形: 圆角 111">
              <a:extLst>
                <a:ext uri="{FF2B5EF4-FFF2-40B4-BE49-F238E27FC236}">
                  <a16:creationId xmlns:a16="http://schemas.microsoft.com/office/drawing/2014/main" id="{5E8329A5-F2F9-4443-A2BC-625FAC712F73}"/>
                </a:ext>
              </a:extLst>
            </p:cNvPr>
            <p:cNvSpPr/>
            <p:nvPr/>
          </p:nvSpPr>
          <p:spPr>
            <a:xfrm>
              <a:off x="1140822" y="2263109"/>
              <a:ext cx="6822078" cy="4469514"/>
            </a:xfrm>
            <a:prstGeom prst="roundRect">
              <a:avLst>
                <a:gd name="adj" fmla="val 814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endParaRPr lang="zh-CN" altLang="en-US" sz="1339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" name="矩形: 圆角 113">
              <a:extLst>
                <a:ext uri="{FF2B5EF4-FFF2-40B4-BE49-F238E27FC236}">
                  <a16:creationId xmlns:a16="http://schemas.microsoft.com/office/drawing/2014/main" id="{313BF18C-34AF-40D0-AE3F-DD5350017D8F}"/>
                </a:ext>
              </a:extLst>
            </p:cNvPr>
            <p:cNvSpPr/>
            <p:nvPr/>
          </p:nvSpPr>
          <p:spPr>
            <a:xfrm>
              <a:off x="8815209" y="2252663"/>
              <a:ext cx="718457" cy="4469514"/>
            </a:xfrm>
            <a:prstGeom prst="roundRect">
              <a:avLst>
                <a:gd name="adj" fmla="val 3940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1339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技术架构</a:t>
              </a:r>
            </a:p>
          </p:txBody>
        </p:sp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7C51B3E6-5FE7-48EF-8D3A-F4006A161459}"/>
                </a:ext>
              </a:extLst>
            </p:cNvPr>
            <p:cNvSpPr/>
            <p:nvPr/>
          </p:nvSpPr>
          <p:spPr>
            <a:xfrm>
              <a:off x="9533666" y="2252663"/>
              <a:ext cx="6822078" cy="4469514"/>
            </a:xfrm>
            <a:prstGeom prst="roundRect">
              <a:avLst>
                <a:gd name="adj" fmla="val 814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endParaRPr lang="zh-CN" altLang="en-US" sz="1339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D016E27E-D55F-49F8-B575-0F0E986B3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33666" y="2655185"/>
              <a:ext cx="6869871" cy="3664469"/>
            </a:xfrm>
            <a:prstGeom prst="rect">
              <a:avLst/>
            </a:prstGeom>
          </p:spPr>
        </p:pic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A40F71B8-7088-4273-B3EE-2C969A554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505" y="839141"/>
            <a:ext cx="10687909" cy="352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27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762A634F-B964-8D48-AC89-1403FC2B70AB}"/>
              </a:ext>
            </a:extLst>
          </p:cNvPr>
          <p:cNvSpPr txBox="1"/>
          <p:nvPr/>
        </p:nvSpPr>
        <p:spPr>
          <a:xfrm>
            <a:off x="1311456" y="342521"/>
            <a:ext cx="2923877" cy="504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79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图片确权交易平台</a:t>
            </a:r>
            <a:endParaRPr lang="en-US" altLang="zh-CN" sz="2679" b="1" spc="-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33BC2B73-CC22-BD4C-81E6-DF39DDC67C38}"/>
              </a:ext>
            </a:extLst>
          </p:cNvPr>
          <p:cNvSpPr/>
          <p:nvPr/>
        </p:nvSpPr>
        <p:spPr>
          <a:xfrm>
            <a:off x="643149" y="357528"/>
            <a:ext cx="357220" cy="120547"/>
          </a:xfrm>
          <a:prstGeom prst="roundRect">
            <a:avLst>
              <a:gd name="adj" fmla="val 0"/>
            </a:avLst>
          </a:prstGeom>
          <a:solidFill>
            <a:srgbClr val="E621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43" dirty="0">
              <a:solidFill>
                <a:srgbClr val="1C51A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0182BC45-6753-8145-914D-078135024AD9}"/>
              </a:ext>
            </a:extLst>
          </p:cNvPr>
          <p:cNvSpPr/>
          <p:nvPr/>
        </p:nvSpPr>
        <p:spPr>
          <a:xfrm>
            <a:off x="728201" y="510622"/>
            <a:ext cx="357220" cy="120547"/>
          </a:xfrm>
          <a:prstGeom prst="roundRect">
            <a:avLst>
              <a:gd name="adj" fmla="val 0"/>
            </a:avLst>
          </a:prstGeom>
          <a:solidFill>
            <a:srgbClr val="E621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43" dirty="0">
              <a:solidFill>
                <a:srgbClr val="1C51A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A8FF765D-A268-1042-A2EA-2D76113CE0B3}"/>
              </a:ext>
            </a:extLst>
          </p:cNvPr>
          <p:cNvSpPr/>
          <p:nvPr/>
        </p:nvSpPr>
        <p:spPr>
          <a:xfrm>
            <a:off x="643149" y="663717"/>
            <a:ext cx="357220" cy="120547"/>
          </a:xfrm>
          <a:prstGeom prst="roundRect">
            <a:avLst>
              <a:gd name="adj" fmla="val 0"/>
            </a:avLst>
          </a:prstGeom>
          <a:solidFill>
            <a:srgbClr val="E621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43" dirty="0">
              <a:solidFill>
                <a:srgbClr val="1C51A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E6B4A45-FD99-40DF-9827-3184FC46B7E4}"/>
              </a:ext>
            </a:extLst>
          </p:cNvPr>
          <p:cNvSpPr/>
          <p:nvPr/>
        </p:nvSpPr>
        <p:spPr>
          <a:xfrm>
            <a:off x="1906423" y="6048416"/>
            <a:ext cx="4022255" cy="7518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143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与杭州互联网公证处签署合同，</a:t>
            </a:r>
            <a:endParaRPr lang="en-US" altLang="zh-CN" sz="214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143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共同运营“媒体素材公证链”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F6F4E8C-313E-4C65-B114-340BCF21F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892" y="1387723"/>
            <a:ext cx="3524062" cy="43646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0B289A1-B929-4921-9419-9A5C05DEE405}"/>
              </a:ext>
            </a:extLst>
          </p:cNvPr>
          <p:cNvSpPr/>
          <p:nvPr/>
        </p:nvSpPr>
        <p:spPr>
          <a:xfrm>
            <a:off x="7354750" y="6046489"/>
            <a:ext cx="3748142" cy="7518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143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与深圳恒达合作，将确权模块</a:t>
            </a:r>
            <a:endParaRPr lang="en-US" altLang="zh-CN" sz="214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143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嵌入智能终端，实时确权上链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9532964-49C6-4881-89E7-D15E45591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956" y="1376168"/>
            <a:ext cx="3559068" cy="43646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437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11456" y="342521"/>
            <a:ext cx="3642344" cy="504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679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学历证书系统</a:t>
            </a:r>
            <a:r>
              <a:rPr lang="en-US" altLang="zh-CN" sz="2679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</a:t>
            </a:r>
            <a:r>
              <a:rPr lang="zh-CN" altLang="en-US" sz="2679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融信链</a:t>
            </a:r>
            <a:endParaRPr lang="zh-CN" altLang="en-US" sz="2679" b="1" spc="-5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43149" y="357528"/>
            <a:ext cx="357220" cy="120547"/>
          </a:xfrm>
          <a:prstGeom prst="roundRect">
            <a:avLst>
              <a:gd name="adj" fmla="val 0"/>
            </a:avLst>
          </a:prstGeom>
          <a:solidFill>
            <a:srgbClr val="E621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43" dirty="0">
              <a:solidFill>
                <a:srgbClr val="1C51A5"/>
              </a:solidFill>
              <a:latin typeface="Adobe Kaiti Std R" panose="02020400000000000000" pitchFamily="18" charset="-128"/>
              <a:ea typeface="Adobe Kaiti Std R" panose="02020400000000000000" pitchFamily="18" charset="-128"/>
              <a:cs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28201" y="510622"/>
            <a:ext cx="357220" cy="120547"/>
          </a:xfrm>
          <a:prstGeom prst="roundRect">
            <a:avLst>
              <a:gd name="adj" fmla="val 0"/>
            </a:avLst>
          </a:prstGeom>
          <a:solidFill>
            <a:srgbClr val="E621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43" dirty="0">
              <a:solidFill>
                <a:srgbClr val="1C51A5"/>
              </a:solidFill>
              <a:latin typeface="Adobe Kaiti Std R" panose="02020400000000000000" pitchFamily="18" charset="-128"/>
              <a:ea typeface="Adobe Kaiti Std R" panose="02020400000000000000" pitchFamily="18" charset="-128"/>
              <a:cs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43149" y="663717"/>
            <a:ext cx="357220" cy="120547"/>
          </a:xfrm>
          <a:prstGeom prst="roundRect">
            <a:avLst>
              <a:gd name="adj" fmla="val 0"/>
            </a:avLst>
          </a:prstGeom>
          <a:solidFill>
            <a:srgbClr val="E621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43" dirty="0">
              <a:solidFill>
                <a:srgbClr val="1C51A5"/>
              </a:solidFill>
              <a:latin typeface="Adobe Kaiti Std R" panose="02020400000000000000" pitchFamily="18" charset="-128"/>
              <a:ea typeface="Adobe Kaiti Std R" panose="02020400000000000000" pitchFamily="18" charset="-128"/>
              <a:cs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321" y="1498238"/>
            <a:ext cx="5401683" cy="5027027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576" y="377247"/>
            <a:ext cx="519207" cy="507843"/>
          </a:xfrm>
          <a:prstGeom prst="rect">
            <a:avLst/>
          </a:prstGeom>
        </p:spPr>
      </p:pic>
      <p:pic>
        <p:nvPicPr>
          <p:cNvPr id="10" name="图片 3" descr="3636888">
            <a:extLst>
              <a:ext uri="{FF2B5EF4-FFF2-40B4-BE49-F238E27FC236}">
                <a16:creationId xmlns:a16="http://schemas.microsoft.com/office/drawing/2014/main" id="{2F8EDF4F-F558-43EB-9EAA-854FE36669E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837087" y="1667991"/>
            <a:ext cx="428014" cy="598478"/>
          </a:xfrm>
          <a:prstGeom prst="rect">
            <a:avLst/>
          </a:prstGeom>
        </p:spPr>
      </p:pic>
      <p:sp>
        <p:nvSpPr>
          <p:cNvPr id="11" name="Shape 1318">
            <a:extLst>
              <a:ext uri="{FF2B5EF4-FFF2-40B4-BE49-F238E27FC236}">
                <a16:creationId xmlns:a16="http://schemas.microsoft.com/office/drawing/2014/main" id="{AD684492-EC11-44A4-B85A-2A908E4BC62D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2514886" y="2668171"/>
            <a:ext cx="942238" cy="923674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70C0"/>
          </a:solidFill>
          <a:ln>
            <a:noFill/>
          </a:ln>
        </p:spPr>
        <p:txBody>
          <a:bodyPr lIns="0" tIns="0" rIns="0" bIns="0" anchor="ctr"/>
          <a:lstStyle>
            <a:lvl1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1pPr>
            <a:lvl2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2pPr>
            <a:lvl3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3pPr>
            <a:lvl4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4pPr>
            <a:lvl5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5pPr>
            <a:lvl6pPr marL="22847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6pPr>
            <a:lvl7pPr marL="27419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7pPr>
            <a:lvl8pPr marL="31991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8pPr>
            <a:lvl9pPr marL="36563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ctr" defTabSz="43815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Lato Light"/>
                <a:sym typeface="Century Gothic" panose="020B0502020202020204" pitchFamily="34" charset="0"/>
              </a:rPr>
              <a:t>普通节点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1898766E-241A-4B44-AE19-6A2CBD51CAE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794848" y="3719346"/>
            <a:ext cx="1374333" cy="873957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54000" tIns="27146" rIns="54000" bIns="27146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defTabSz="685324" fontAlgn="auto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zh-CN" altLang="en-US" sz="1950" spc="165" dirty="0">
                <a:ln w="3175">
                  <a:noFill/>
                  <a:prstDash val="dash"/>
                </a:ln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学历</a:t>
            </a:r>
            <a:endParaRPr lang="en-US" altLang="zh-CN" sz="1950" spc="165" dirty="0">
              <a:ln w="3175">
                <a:noFill/>
                <a:prstDash val="dash"/>
              </a:ln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defTabSz="685324" fontAlgn="auto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zh-CN" altLang="en-US" sz="1950" spc="165" dirty="0">
                <a:ln w="3175">
                  <a:noFill/>
                  <a:prstDash val="dash"/>
                </a:ln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认证</a:t>
            </a:r>
          </a:p>
        </p:txBody>
      </p:sp>
      <p:sp>
        <p:nvSpPr>
          <p:cNvPr id="13" name="Shape 1318">
            <a:extLst>
              <a:ext uri="{FF2B5EF4-FFF2-40B4-BE49-F238E27FC236}">
                <a16:creationId xmlns:a16="http://schemas.microsoft.com/office/drawing/2014/main" id="{C9758F54-1276-43CA-85C0-64602B77A10E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2554972" y="4808438"/>
            <a:ext cx="886911" cy="869437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70C0"/>
          </a:solidFill>
          <a:ln>
            <a:noFill/>
          </a:ln>
        </p:spPr>
        <p:txBody>
          <a:bodyPr lIns="0" tIns="0" rIns="0" bIns="0" anchor="ctr"/>
          <a:lstStyle>
            <a:lvl1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1pPr>
            <a:lvl2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2pPr>
            <a:lvl3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3pPr>
            <a:lvl4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4pPr>
            <a:lvl5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5pPr>
            <a:lvl6pPr marL="22847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6pPr>
            <a:lvl7pPr marL="27419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7pPr>
            <a:lvl8pPr marL="31991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8pPr>
            <a:lvl9pPr marL="36563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4381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Lato Light"/>
                <a:sym typeface="Century Gothic" panose="020B0502020202020204" pitchFamily="34" charset="0"/>
              </a:rPr>
              <a:t>国外高校</a:t>
            </a:r>
          </a:p>
          <a:p>
            <a:pPr marL="0" marR="0" lvl="0" indent="0" algn="ctr" defTabSz="4381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Lato Light"/>
                <a:sym typeface="Century Gothic" panose="020B0502020202020204" pitchFamily="34" charset="0"/>
              </a:rPr>
              <a:t>节点</a:t>
            </a:r>
          </a:p>
        </p:txBody>
      </p:sp>
      <p:sp>
        <p:nvSpPr>
          <p:cNvPr id="14" name="Shape 1318">
            <a:extLst>
              <a:ext uri="{FF2B5EF4-FFF2-40B4-BE49-F238E27FC236}">
                <a16:creationId xmlns:a16="http://schemas.microsoft.com/office/drawing/2014/main" id="{A962A905-4EE0-414B-9B5E-9AA6C871C707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4903214" y="4773072"/>
            <a:ext cx="886911" cy="869437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70C0"/>
          </a:solidFill>
          <a:ln>
            <a:noFill/>
          </a:ln>
        </p:spPr>
        <p:txBody>
          <a:bodyPr lIns="0" tIns="0" rIns="0" bIns="0" anchor="ctr"/>
          <a:lstStyle>
            <a:lvl1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1pPr>
            <a:lvl2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2pPr>
            <a:lvl3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3pPr>
            <a:lvl4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4pPr>
            <a:lvl5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5pPr>
            <a:lvl6pPr marL="22847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6pPr>
            <a:lvl7pPr marL="27419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7pPr>
            <a:lvl8pPr marL="31991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8pPr>
            <a:lvl9pPr marL="36563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4381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Lato Light"/>
                <a:sym typeface="Century Gothic" panose="020B0502020202020204" pitchFamily="34" charset="0"/>
              </a:rPr>
              <a:t>监管部门</a:t>
            </a:r>
          </a:p>
        </p:txBody>
      </p:sp>
      <p:sp>
        <p:nvSpPr>
          <p:cNvPr id="15" name="Shape 1318">
            <a:extLst>
              <a:ext uri="{FF2B5EF4-FFF2-40B4-BE49-F238E27FC236}">
                <a16:creationId xmlns:a16="http://schemas.microsoft.com/office/drawing/2014/main" id="{BBFA8D0E-31E7-4D7E-87C2-F68E06F54397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4903214" y="2632805"/>
            <a:ext cx="886911" cy="869437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70C0"/>
          </a:solidFill>
          <a:ln>
            <a:noFill/>
          </a:ln>
        </p:spPr>
        <p:txBody>
          <a:bodyPr lIns="0" tIns="0" rIns="0" bIns="0" anchor="ctr"/>
          <a:lstStyle>
            <a:lvl1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1pPr>
            <a:lvl2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2pPr>
            <a:lvl3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3pPr>
            <a:lvl4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4pPr>
            <a:lvl5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5pPr>
            <a:lvl6pPr marL="22847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6pPr>
            <a:lvl7pPr marL="27419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7pPr>
            <a:lvl8pPr marL="31991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8pPr>
            <a:lvl9pPr marL="36563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4381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Lato Light"/>
                <a:sym typeface="Century Gothic" panose="020B0502020202020204" pitchFamily="34" charset="0"/>
              </a:rPr>
              <a:t>学信网节点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64D1E47-689E-480E-A772-F1A836384A4E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842942" y="3158436"/>
            <a:ext cx="1686127" cy="299477"/>
          </a:xfrm>
          <a:prstGeom prst="rect">
            <a:avLst/>
          </a:prstGeom>
          <a:noFill/>
        </p:spPr>
        <p:txBody>
          <a:bodyPr wrap="square" lIns="67500" tIns="35100" rIns="675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algn="r" defTabSz="685324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spc="225" dirty="0">
                <a:latin typeface="微软雅黑" panose="020B0503020204020204" charset="-122"/>
              </a:rPr>
              <a:t>认证者信息</a:t>
            </a:r>
          </a:p>
        </p:txBody>
      </p:sp>
      <p:pic>
        <p:nvPicPr>
          <p:cNvPr id="17" name="图片 1" descr="3636888">
            <a:extLst>
              <a:ext uri="{FF2B5EF4-FFF2-40B4-BE49-F238E27FC236}">
                <a16:creationId xmlns:a16="http://schemas.microsoft.com/office/drawing/2014/main" id="{2ED51E55-2199-463B-AF97-724AFF003B5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51172" y="3712513"/>
            <a:ext cx="428014" cy="598478"/>
          </a:xfrm>
          <a:prstGeom prst="rect">
            <a:avLst/>
          </a:prstGeom>
        </p:spPr>
      </p:pic>
      <p:sp>
        <p:nvSpPr>
          <p:cNvPr id="18" name="任意多边形: 形状 33">
            <a:extLst>
              <a:ext uri="{FF2B5EF4-FFF2-40B4-BE49-F238E27FC236}">
                <a16:creationId xmlns:a16="http://schemas.microsoft.com/office/drawing/2014/main" id="{69A30626-9D82-4BCB-BB78-2C1505910BC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929808">
            <a:off x="2911452" y="1981718"/>
            <a:ext cx="642817" cy="780157"/>
          </a:xfrm>
          <a:custGeom>
            <a:avLst/>
            <a:gdLst>
              <a:gd name="connsiteX0" fmla="*/ 192643 w 192643"/>
              <a:gd name="connsiteY0" fmla="*/ 0 h 1056904"/>
              <a:gd name="connsiteX1" fmla="*/ 26389 w 192643"/>
              <a:gd name="connsiteY1" fmla="*/ 546265 h 1056904"/>
              <a:gd name="connsiteX2" fmla="*/ 2638 w 192643"/>
              <a:gd name="connsiteY2" fmla="*/ 1056904 h 105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643" h="1056904">
                <a:moveTo>
                  <a:pt x="192643" y="0"/>
                </a:moveTo>
                <a:cubicBezTo>
                  <a:pt x="125349" y="185057"/>
                  <a:pt x="58056" y="370114"/>
                  <a:pt x="26389" y="546265"/>
                </a:cubicBezTo>
                <a:cubicBezTo>
                  <a:pt x="-5278" y="722416"/>
                  <a:pt x="-1320" y="889660"/>
                  <a:pt x="2638" y="1056904"/>
                </a:cubicBezTo>
              </a:path>
            </a:pathLst>
          </a:custGeom>
          <a:noFill/>
          <a:ln w="3810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任意多边形: 形状 33">
            <a:extLst>
              <a:ext uri="{FF2B5EF4-FFF2-40B4-BE49-F238E27FC236}">
                <a16:creationId xmlns:a16="http://schemas.microsoft.com/office/drawing/2014/main" id="{BD752F40-4709-44D3-ADF3-2B872070B4A1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rot="2113026">
            <a:off x="1781679" y="2722639"/>
            <a:ext cx="466739" cy="994208"/>
          </a:xfrm>
          <a:custGeom>
            <a:avLst/>
            <a:gdLst>
              <a:gd name="connsiteX0" fmla="*/ 192643 w 192643"/>
              <a:gd name="connsiteY0" fmla="*/ 0 h 1056904"/>
              <a:gd name="connsiteX1" fmla="*/ 26389 w 192643"/>
              <a:gd name="connsiteY1" fmla="*/ 546265 h 1056904"/>
              <a:gd name="connsiteX2" fmla="*/ 2638 w 192643"/>
              <a:gd name="connsiteY2" fmla="*/ 1056904 h 105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643" h="1056904">
                <a:moveTo>
                  <a:pt x="192643" y="0"/>
                </a:moveTo>
                <a:cubicBezTo>
                  <a:pt x="125349" y="185057"/>
                  <a:pt x="58056" y="370114"/>
                  <a:pt x="26389" y="546265"/>
                </a:cubicBezTo>
                <a:cubicBezTo>
                  <a:pt x="-5278" y="722416"/>
                  <a:pt x="-1320" y="889660"/>
                  <a:pt x="2638" y="1056904"/>
                </a:cubicBezTo>
              </a:path>
            </a:pathLst>
          </a:custGeom>
          <a:noFill/>
          <a:ln w="3810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  <a:miter lim="800000"/>
            <a:headEnd type="triangle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3CE8B4F-30B7-4BDA-96F1-D9E928B2ACC3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 rot="19587145">
            <a:off x="2446746" y="1901423"/>
            <a:ext cx="931980" cy="299477"/>
          </a:xfrm>
          <a:prstGeom prst="rect">
            <a:avLst/>
          </a:prstGeom>
          <a:noFill/>
        </p:spPr>
        <p:txBody>
          <a:bodyPr wrap="square" lIns="67500" tIns="35100" rIns="67500" bIns="0" anchor="b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algn="r" defTabSz="685324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spc="225" dirty="0">
                <a:latin typeface="微软雅黑" panose="020B0503020204020204" charset="-122"/>
              </a:rPr>
              <a:t>国内学历认证请求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B7A5BBF-1EEF-4098-B28E-C85D0D068A41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 rot="19469610">
            <a:off x="1168596" y="2833839"/>
            <a:ext cx="944931" cy="344329"/>
          </a:xfrm>
          <a:prstGeom prst="rect">
            <a:avLst/>
          </a:prstGeom>
          <a:noFill/>
        </p:spPr>
        <p:txBody>
          <a:bodyPr wrap="square" lIns="67500" tIns="35100" rIns="67500" bIns="0" anchor="b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algn="r" defTabSz="685324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spc="225" dirty="0">
                <a:latin typeface="微软雅黑" panose="020B0503020204020204" charset="-122"/>
              </a:rPr>
              <a:t>国外学历认证请求</a:t>
            </a:r>
          </a:p>
        </p:txBody>
      </p:sp>
      <p:sp>
        <p:nvSpPr>
          <p:cNvPr id="25" name="任意多边形: 形状 33">
            <a:extLst>
              <a:ext uri="{FF2B5EF4-FFF2-40B4-BE49-F238E27FC236}">
                <a16:creationId xmlns:a16="http://schemas.microsoft.com/office/drawing/2014/main" id="{9A5C51B3-0842-4F87-B64B-673656CAD5B3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rot="5871681">
            <a:off x="4786481" y="1694443"/>
            <a:ext cx="326359" cy="1114342"/>
          </a:xfrm>
          <a:custGeom>
            <a:avLst/>
            <a:gdLst>
              <a:gd name="connsiteX0" fmla="*/ 192643 w 192643"/>
              <a:gd name="connsiteY0" fmla="*/ 0 h 1056904"/>
              <a:gd name="connsiteX1" fmla="*/ 26389 w 192643"/>
              <a:gd name="connsiteY1" fmla="*/ 546265 h 1056904"/>
              <a:gd name="connsiteX2" fmla="*/ 2638 w 192643"/>
              <a:gd name="connsiteY2" fmla="*/ 1056904 h 105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643" h="1056904">
                <a:moveTo>
                  <a:pt x="192643" y="0"/>
                </a:moveTo>
                <a:cubicBezTo>
                  <a:pt x="125349" y="185057"/>
                  <a:pt x="58056" y="370114"/>
                  <a:pt x="26389" y="546265"/>
                </a:cubicBezTo>
                <a:cubicBezTo>
                  <a:pt x="-5278" y="722416"/>
                  <a:pt x="-1320" y="889660"/>
                  <a:pt x="2638" y="1056904"/>
                </a:cubicBezTo>
              </a:path>
            </a:pathLst>
          </a:custGeom>
          <a:noFill/>
          <a:ln w="3810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52F7142-E56D-4FDC-A7F7-3409F9B4CD77}"/>
              </a:ext>
            </a:extLst>
          </p:cNvPr>
          <p:cNvSpPr txBox="1"/>
          <p:nvPr/>
        </p:nvSpPr>
        <p:spPr>
          <a:xfrm>
            <a:off x="2632295" y="3686483"/>
            <a:ext cx="245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prstClr val="black"/>
                </a:solidFill>
                <a:latin typeface="Calibri"/>
                <a:ea typeface="微软雅黑" panose="020B0503020204020204" pitchFamily="34" charset="-122"/>
              </a:rPr>
              <a:t>认证者信息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B4FB678-C308-4C8B-ACBD-0A26AC263499}"/>
              </a:ext>
            </a:extLst>
          </p:cNvPr>
          <p:cNvSpPr txBox="1"/>
          <p:nvPr/>
        </p:nvSpPr>
        <p:spPr>
          <a:xfrm rot="21166347">
            <a:off x="879459" y="4567422"/>
            <a:ext cx="553998" cy="7681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prstClr val="black"/>
                </a:solidFill>
                <a:latin typeface="Calibri"/>
                <a:ea typeface="微软雅黑" panose="020B0503020204020204" pitchFamily="34" charset="-122"/>
              </a:rPr>
              <a:t>返回学历认证报告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A4F0534-0D14-4F77-8993-461C373EE1A3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864969" y="5299572"/>
            <a:ext cx="1686127" cy="299477"/>
          </a:xfrm>
          <a:prstGeom prst="rect">
            <a:avLst/>
          </a:prstGeom>
          <a:noFill/>
        </p:spPr>
        <p:txBody>
          <a:bodyPr wrap="square" lIns="67500" tIns="35100" rIns="675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algn="r" defTabSz="685324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spc="225" dirty="0">
                <a:latin typeface="微软雅黑" panose="020B0503020204020204" charset="-122"/>
              </a:rPr>
              <a:t>学历认证</a:t>
            </a:r>
          </a:p>
        </p:txBody>
      </p:sp>
      <p:cxnSp>
        <p:nvCxnSpPr>
          <p:cNvPr id="30" name="直线箭头连接符 33">
            <a:extLst>
              <a:ext uri="{FF2B5EF4-FFF2-40B4-BE49-F238E27FC236}">
                <a16:creationId xmlns:a16="http://schemas.microsoft.com/office/drawing/2014/main" id="{49B172A7-F7DE-42A6-88DD-ABBADC43FE9D}"/>
              </a:ext>
            </a:extLst>
          </p:cNvPr>
          <p:cNvCxnSpPr>
            <a:cxnSpLocks/>
          </p:cNvCxnSpPr>
          <p:nvPr/>
        </p:nvCxnSpPr>
        <p:spPr>
          <a:xfrm>
            <a:off x="3508650" y="3145024"/>
            <a:ext cx="1313013" cy="0"/>
          </a:xfrm>
          <a:prstGeom prst="straightConnector1">
            <a:avLst/>
          </a:prstGeom>
          <a:ln w="6032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005A9E"/>
                </a:gs>
              </a:gsLst>
              <a:lin ang="0" scaled="1"/>
              <a:tileRect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3">
            <a:extLst>
              <a:ext uri="{FF2B5EF4-FFF2-40B4-BE49-F238E27FC236}">
                <a16:creationId xmlns:a16="http://schemas.microsoft.com/office/drawing/2014/main" id="{7EB7181D-BDA9-44C4-AF81-878C05928F4D}"/>
              </a:ext>
            </a:extLst>
          </p:cNvPr>
          <p:cNvCxnSpPr>
            <a:cxnSpLocks/>
          </p:cNvCxnSpPr>
          <p:nvPr/>
        </p:nvCxnSpPr>
        <p:spPr>
          <a:xfrm>
            <a:off x="3031006" y="3636536"/>
            <a:ext cx="0" cy="1065610"/>
          </a:xfrm>
          <a:prstGeom prst="straightConnector1">
            <a:avLst/>
          </a:prstGeom>
          <a:ln w="6032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005A9E"/>
                </a:gs>
              </a:gsLst>
              <a:lin ang="5400000" scaled="0"/>
              <a:tileRect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3">
            <a:extLst>
              <a:ext uri="{FF2B5EF4-FFF2-40B4-BE49-F238E27FC236}">
                <a16:creationId xmlns:a16="http://schemas.microsoft.com/office/drawing/2014/main" id="{E9FC6C6F-85DA-4060-936F-0EB758C57A70}"/>
              </a:ext>
            </a:extLst>
          </p:cNvPr>
          <p:cNvCxnSpPr>
            <a:cxnSpLocks/>
          </p:cNvCxnSpPr>
          <p:nvPr/>
        </p:nvCxnSpPr>
        <p:spPr>
          <a:xfrm flipH="1" flipV="1">
            <a:off x="3485380" y="5302580"/>
            <a:ext cx="697754" cy="3203"/>
          </a:xfrm>
          <a:prstGeom prst="straightConnector1">
            <a:avLst/>
          </a:prstGeom>
          <a:ln w="6032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005A9E"/>
                </a:gs>
              </a:gsLst>
              <a:lin ang="0" scaled="1"/>
              <a:tileRect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3">
            <a:extLst>
              <a:ext uri="{FF2B5EF4-FFF2-40B4-BE49-F238E27FC236}">
                <a16:creationId xmlns:a16="http://schemas.microsoft.com/office/drawing/2014/main" id="{894441AC-B224-4B67-A8BD-4ADCFCBC3DCE}"/>
              </a:ext>
            </a:extLst>
          </p:cNvPr>
          <p:cNvCxnSpPr>
            <a:cxnSpLocks/>
          </p:cNvCxnSpPr>
          <p:nvPr/>
        </p:nvCxnSpPr>
        <p:spPr>
          <a:xfrm>
            <a:off x="4183134" y="5299572"/>
            <a:ext cx="638529" cy="0"/>
          </a:xfrm>
          <a:prstGeom prst="straightConnector1">
            <a:avLst/>
          </a:prstGeom>
          <a:ln w="6032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005A9E"/>
                </a:gs>
              </a:gsLst>
              <a:lin ang="0" scaled="1"/>
              <a:tileRect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9A9A2351-A10F-46E5-8DB9-392A45A820B6}"/>
              </a:ext>
            </a:extLst>
          </p:cNvPr>
          <p:cNvCxnSpPr>
            <a:cxnSpLocks/>
          </p:cNvCxnSpPr>
          <p:nvPr/>
        </p:nvCxnSpPr>
        <p:spPr>
          <a:xfrm>
            <a:off x="5346669" y="4149811"/>
            <a:ext cx="0" cy="552335"/>
          </a:xfrm>
          <a:prstGeom prst="straightConnector1">
            <a:avLst/>
          </a:prstGeom>
          <a:ln w="6032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005A9E"/>
                </a:gs>
              </a:gsLst>
              <a:lin ang="5400000" scaled="0"/>
              <a:tileRect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3">
            <a:extLst>
              <a:ext uri="{FF2B5EF4-FFF2-40B4-BE49-F238E27FC236}">
                <a16:creationId xmlns:a16="http://schemas.microsoft.com/office/drawing/2014/main" id="{FFCAFE8B-F725-4BE3-90D5-0A07F70396E6}"/>
              </a:ext>
            </a:extLst>
          </p:cNvPr>
          <p:cNvCxnSpPr>
            <a:cxnSpLocks/>
          </p:cNvCxnSpPr>
          <p:nvPr/>
        </p:nvCxnSpPr>
        <p:spPr>
          <a:xfrm flipV="1">
            <a:off x="5346669" y="3601171"/>
            <a:ext cx="0" cy="601178"/>
          </a:xfrm>
          <a:prstGeom prst="straightConnector1">
            <a:avLst/>
          </a:prstGeom>
          <a:ln w="6032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005A9E"/>
                </a:gs>
              </a:gsLst>
              <a:lin ang="5400000" scaled="0"/>
              <a:tileRect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任意多边形: 形状 33">
            <a:extLst>
              <a:ext uri="{FF2B5EF4-FFF2-40B4-BE49-F238E27FC236}">
                <a16:creationId xmlns:a16="http://schemas.microsoft.com/office/drawing/2014/main" id="{CE2349C2-33B1-4946-8846-36C301050E52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rot="6265285" flipH="1" flipV="1">
            <a:off x="1785418" y="4454653"/>
            <a:ext cx="386000" cy="913337"/>
          </a:xfrm>
          <a:custGeom>
            <a:avLst/>
            <a:gdLst>
              <a:gd name="connsiteX0" fmla="*/ 192643 w 192643"/>
              <a:gd name="connsiteY0" fmla="*/ 0 h 1056904"/>
              <a:gd name="connsiteX1" fmla="*/ 26389 w 192643"/>
              <a:gd name="connsiteY1" fmla="*/ 546265 h 1056904"/>
              <a:gd name="connsiteX2" fmla="*/ 2638 w 192643"/>
              <a:gd name="connsiteY2" fmla="*/ 1056904 h 105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643" h="1056904">
                <a:moveTo>
                  <a:pt x="192643" y="0"/>
                </a:moveTo>
                <a:cubicBezTo>
                  <a:pt x="125349" y="185057"/>
                  <a:pt x="58056" y="370114"/>
                  <a:pt x="26389" y="546265"/>
                </a:cubicBezTo>
                <a:cubicBezTo>
                  <a:pt x="-5278" y="722416"/>
                  <a:pt x="-1320" y="889660"/>
                  <a:pt x="2638" y="1056904"/>
                </a:cubicBezTo>
              </a:path>
            </a:pathLst>
          </a:custGeom>
          <a:noFill/>
          <a:ln w="3810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  <a:miter lim="800000"/>
            <a:headEnd type="triangle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" name="TextBox 13">
            <a:extLst>
              <a:ext uri="{FF2B5EF4-FFF2-40B4-BE49-F238E27FC236}">
                <a16:creationId xmlns:a16="http://schemas.microsoft.com/office/drawing/2014/main" id="{5804E3EE-C27B-40E1-A436-5F303FEF1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5639" y="885090"/>
            <a:ext cx="1582401" cy="288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1216025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1216025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1216025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1216025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1216025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875" b="1" u="sng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系统架构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40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4_1"/>
  <p:tag name="KSO_WM_UNIT_ID" val="diagram20200111_3*q_h_a*1_4_1"/>
  <p:tag name="KSO_WM_TEMPLATE_CATEGORY" val="diagram"/>
  <p:tag name="KSO_WM_TEMPLATE_INDEX" val="2020011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4_1"/>
  <p:tag name="KSO_WM_UNIT_ID" val="diagram20200111_3*q_h_a*1_4_1"/>
  <p:tag name="KSO_WM_TEMPLATE_CATEGORY" val="diagram"/>
  <p:tag name="KSO_WM_TEMPLATE_INDEX" val="2020011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2"/>
  <p:tag name="KSO_WM_UNIT_ID" val="diagram20200111_3*q_i*1_2"/>
  <p:tag name="KSO_WM_TEMPLATE_CATEGORY" val="diagram"/>
  <p:tag name="KSO_WM_TEMPLATE_INDEX" val="20200111"/>
  <p:tag name="KSO_WM_UNIT_LAYERLEVEL" val="1_1"/>
  <p:tag name="KSO_WM_TAG_VERSION" val="1.0"/>
  <p:tag name="KSO_WM_BEAUTIFY_FLAG" val="#wm#"/>
  <p:tag name="KSO_WM_UNIT_LINE_FORE_SCHEMECOLOR_INDEX" val="13"/>
  <p:tag name="KSO_WM_UNIT_LINE_FILL_TYPE" val="2"/>
  <p:tag name="KSO_WM_UNIT_TEXT_FILL_FORE_SCHEMECOLOR_INDEX" val="2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4_1"/>
  <p:tag name="KSO_WM_UNIT_ID" val="diagram20200111_3*q_h_a*1_4_1"/>
  <p:tag name="KSO_WM_TEMPLATE_CATEGORY" val="diagram"/>
  <p:tag name="KSO_WM_TEMPLATE_INDEX" val="2020011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2"/>
  <p:tag name="KSO_WM_UNIT_ID" val="diagram20200111_3*q_i*1_2"/>
  <p:tag name="KSO_WM_TEMPLATE_CATEGORY" val="diagram"/>
  <p:tag name="KSO_WM_TEMPLATE_INDEX" val="20200111"/>
  <p:tag name="KSO_WM_UNIT_LAYERLEVEL" val="1_1"/>
  <p:tag name="KSO_WM_TAG_VERSION" val="1.0"/>
  <p:tag name="KSO_WM_BEAUTIFY_FLAG" val="#wm#"/>
  <p:tag name="KSO_WM_UNIT_LINE_FORE_SCHEMECOLOR_INDEX" val="13"/>
  <p:tag name="KSO_WM_UNIT_LINE_FILL_TYPE" val="2"/>
  <p:tag name="KSO_WM_UNIT_TEXT_FILL_FORE_SCHEMECOLOR_INDEX" val="2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1"/>
  <p:tag name="KSO_WM_UNIT_ID" val="diagram20200111_3*q_h_i*1_1_1"/>
  <p:tag name="KSO_WM_TEMPLATE_CATEGORY" val="diagram"/>
  <p:tag name="KSO_WM_TEMPLATE_INDEX" val="2020011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_INDEX" val="0"/>
  <p:tag name="KSO_WM_UNIT_PRESET_TEXT_LEN" val="0"/>
  <p:tag name="KSO_WM_UNIT_NOCLEAR" val="0"/>
  <p:tag name="KSO_WM_UNIT_VALUE" val="4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OneParaText2_8*f*1"/>
  <p:tag name="KSO_WM_TEMPLATE_CATEGORY" val="OneParaText"/>
  <p:tag name="KSO_WM_TEMPLATE_INDEX" val="2"/>
  <p:tag name="KSO_WM_UNIT_LAYERLEVEL" val="1"/>
  <p:tag name="KSO_WM_TAG_VERSION" val="1.0"/>
  <p:tag name="KSO_WM_BEAUTIFY_FLAG" val="#wm#"/>
  <p:tag name="KSO_WM_UNIT_TEXTBOXSTYLE_GUID" val="{de474b82-cd13-4be6-a767-daea25e7c5b7}"/>
  <p:tag name="KSO_WM_UNIT_TEXTBOXSTYLE_INDEX" val="8"/>
  <p:tag name="KSO_WM_UNIT_TEXTBOXSTYLE_TYPE" val="OnePara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1"/>
  <p:tag name="KSO_WM_UNIT_ID" val="diagram20200111_3*q_h_i*1_1_1"/>
  <p:tag name="KSO_WM_TEMPLATE_CATEGORY" val="diagram"/>
  <p:tag name="KSO_WM_TEMPLATE_INDEX" val="2020011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1"/>
  <p:tag name="KSO_WM_UNIT_ID" val="diagram20200111_3*q_h_i*1_1_1"/>
  <p:tag name="KSO_WM_TEMPLATE_CATEGORY" val="diagram"/>
  <p:tag name="KSO_WM_TEMPLATE_INDEX" val="2020011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1"/>
  <p:tag name="KSO_WM_UNIT_ID" val="diagram20200111_3*q_h_i*1_1_1"/>
  <p:tag name="KSO_WM_TEMPLATE_CATEGORY" val="diagram"/>
  <p:tag name="KSO_WM_TEMPLATE_INDEX" val="2020011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4_1"/>
  <p:tag name="KSO_WM_UNIT_ID" val="diagram20200111_3*q_h_a*1_4_1"/>
  <p:tag name="KSO_WM_TEMPLATE_CATEGORY" val="diagram"/>
  <p:tag name="KSO_WM_TEMPLATE_INDEX" val="2020011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2"/>
  <p:tag name="KSO_WM_UNIT_ID" val="diagram20200111_3*q_i*1_2"/>
  <p:tag name="KSO_WM_TEMPLATE_CATEGORY" val="diagram"/>
  <p:tag name="KSO_WM_TEMPLATE_INDEX" val="20200111"/>
  <p:tag name="KSO_WM_UNIT_LAYERLEVEL" val="1_1"/>
  <p:tag name="KSO_WM_TAG_VERSION" val="1.0"/>
  <p:tag name="KSO_WM_BEAUTIFY_FLAG" val="#wm#"/>
  <p:tag name="KSO_WM_UNIT_LINE_FORE_SCHEMECOLOR_INDEX" val="13"/>
  <p:tag name="KSO_WM_UNIT_LINE_FILL_TYPE" val="2"/>
  <p:tag name="KSO_WM_UNIT_TEXT_FILL_FORE_SCHEMECOLOR_INDEX" val="2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2"/>
  <p:tag name="KSO_WM_UNIT_ID" val="diagram20200111_3*q_i*1_2"/>
  <p:tag name="KSO_WM_TEMPLATE_CATEGORY" val="diagram"/>
  <p:tag name="KSO_WM_TEMPLATE_INDEX" val="20200111"/>
  <p:tag name="KSO_WM_UNIT_LAYERLEVEL" val="1_1"/>
  <p:tag name="KSO_WM_TAG_VERSION" val="1.0"/>
  <p:tag name="KSO_WM_BEAUTIFY_FLAG" val="#wm#"/>
  <p:tag name="KSO_WM_UNIT_LINE_FORE_SCHEMECOLOR_INDEX" val="13"/>
  <p:tag name="KSO_WM_UNIT_LINE_FILL_TYPE" val="2"/>
  <p:tag name="KSO_WM_UNIT_TEXT_FILL_FORE_SCHEMECOLOR_INDEX" val="2"/>
  <p:tag name="KSO_WM_UNIT_TEXT_FILL_TYPE" val="1"/>
</p:tagLst>
</file>

<file path=ppt/theme/theme1.xml><?xml version="1.0" encoding="utf-8"?>
<a:theme xmlns:a="http://schemas.openxmlformats.org/drawingml/2006/main" name="1_自定义设计方案">
  <a:themeElements>
    <a:clrScheme name="自定义 3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E0000"/>
      </a:accent1>
      <a:accent2>
        <a:srgbClr val="535353"/>
      </a:accent2>
      <a:accent3>
        <a:srgbClr val="BE0000"/>
      </a:accent3>
      <a:accent4>
        <a:srgbClr val="535353"/>
      </a:accent4>
      <a:accent5>
        <a:srgbClr val="BE0000"/>
      </a:accent5>
      <a:accent6>
        <a:srgbClr val="535353"/>
      </a:accent6>
      <a:hlink>
        <a:srgbClr val="BE0000"/>
      </a:hlink>
      <a:folHlink>
        <a:srgbClr val="535353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753</Words>
  <Application>Microsoft Office PowerPoint</Application>
  <PresentationFormat>自定义</PresentationFormat>
  <Paragraphs>151</Paragraphs>
  <Slides>16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Adobe Kaiti Std R</vt:lpstr>
      <vt:lpstr>宋体</vt:lpstr>
      <vt:lpstr>微软雅黑</vt:lpstr>
      <vt:lpstr>Arial</vt:lpstr>
      <vt:lpstr>Calibri</vt:lpstr>
      <vt:lpstr>Calibri Light</vt:lpstr>
      <vt:lpstr>Impact</vt:lpstr>
      <vt:lpstr>Times New Roman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科技工作汇报</dc:title>
  <dc:creator/>
  <cp:keywords>第一PPT模板网：www.1ppt.com</cp:keywords>
  <cp:lastModifiedBy/>
  <cp:revision>1</cp:revision>
  <dcterms:created xsi:type="dcterms:W3CDTF">2016-10-17T11:15:57Z</dcterms:created>
  <dcterms:modified xsi:type="dcterms:W3CDTF">2019-10-09T10:52:49Z</dcterms:modified>
</cp:coreProperties>
</file>