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9"/>
  </p:notesMasterIdLst>
  <p:handoutMasterIdLst>
    <p:handoutMasterId r:id="rId20"/>
  </p:handoutMasterIdLst>
  <p:sldIdLst>
    <p:sldId id="3072" r:id="rId2"/>
    <p:sldId id="3073" r:id="rId3"/>
    <p:sldId id="3074" r:id="rId4"/>
    <p:sldId id="3094" r:id="rId5"/>
    <p:sldId id="3099" r:id="rId6"/>
    <p:sldId id="266" r:id="rId7"/>
    <p:sldId id="272" r:id="rId8"/>
    <p:sldId id="3105" r:id="rId9"/>
    <p:sldId id="260" r:id="rId10"/>
    <p:sldId id="3107" r:id="rId11"/>
    <p:sldId id="3108" r:id="rId12"/>
    <p:sldId id="3109" r:id="rId13"/>
    <p:sldId id="3110" r:id="rId14"/>
    <p:sldId id="3111" r:id="rId15"/>
    <p:sldId id="3106" r:id="rId16"/>
    <p:sldId id="3090" r:id="rId17"/>
    <p:sldId id="3102" r:id="rId18"/>
  </p:sldIdLst>
  <p:sldSz cx="12858750" cy="7232650"/>
  <p:notesSz cx="6858000" cy="9144000"/>
  <p:custDataLst>
    <p:tags r:id="rId2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C436"/>
    <a:srgbClr val="F8A71E"/>
    <a:srgbClr val="D52C0A"/>
    <a:srgbClr val="535353"/>
    <a:srgbClr val="30B9C3"/>
    <a:srgbClr val="157DA8"/>
    <a:srgbClr val="865523"/>
    <a:srgbClr val="E89E00"/>
    <a:srgbClr val="3A4293"/>
    <a:srgbClr val="9CC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2986" autoAdjust="0"/>
  </p:normalViewPr>
  <p:slideViewPr>
    <p:cSldViewPr>
      <p:cViewPr varScale="1">
        <p:scale>
          <a:sx n="82" d="100"/>
          <a:sy n="82" d="100"/>
        </p:scale>
        <p:origin x="696" y="58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186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307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238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009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064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145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27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54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1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75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344" y="1183678"/>
            <a:ext cx="9644063" cy="2518033"/>
          </a:xfrm>
        </p:spPr>
        <p:txBody>
          <a:bodyPr anchor="b"/>
          <a:lstStyle>
            <a:lvl1pPr algn="ctr">
              <a:defRPr sz="56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344" y="3798816"/>
            <a:ext cx="9644063" cy="1746216"/>
          </a:xfrm>
        </p:spPr>
        <p:txBody>
          <a:bodyPr/>
          <a:lstStyle>
            <a:lvl1pPr marL="0" indent="0" algn="ctr">
              <a:buNone/>
              <a:defRPr sz="2278"/>
            </a:lvl1pPr>
            <a:lvl2pPr marL="433959" indent="0" algn="ctr">
              <a:buNone/>
              <a:defRPr sz="1899"/>
            </a:lvl2pPr>
            <a:lvl3pPr marL="867917" indent="0" algn="ctr">
              <a:buNone/>
              <a:defRPr sz="1708"/>
            </a:lvl3pPr>
            <a:lvl4pPr marL="1301876" indent="0" algn="ctr">
              <a:buNone/>
              <a:defRPr sz="1519"/>
            </a:lvl4pPr>
            <a:lvl5pPr marL="1735834" indent="0" algn="ctr">
              <a:buNone/>
              <a:defRPr sz="1519"/>
            </a:lvl5pPr>
            <a:lvl6pPr marL="2169793" indent="0" algn="ctr">
              <a:buNone/>
              <a:defRPr sz="1519"/>
            </a:lvl6pPr>
            <a:lvl7pPr marL="2603751" indent="0" algn="ctr">
              <a:buNone/>
              <a:defRPr sz="1519"/>
            </a:lvl7pPr>
            <a:lvl8pPr marL="3037710" indent="0" algn="ctr">
              <a:buNone/>
              <a:defRPr sz="1519"/>
            </a:lvl8pPr>
            <a:lvl9pPr marL="3471669" indent="0" algn="ctr">
              <a:buNone/>
              <a:defRPr sz="151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87AB-802A-F84E-9F76-D5E0392BC0D9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89C3-4915-4A45-85C2-BE27FAACC8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237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282C8-48B9-1545-90EF-792C0AC5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7BE309-1A2A-474C-99C2-430EFC0A5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AFF7-D80B-6740-A9B7-131DDAB8179B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F798AA-2BB3-FC4C-ABFD-939D3D86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BCC901-7D90-D942-A37C-1687B5F3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BDB4-89E5-7543-87C1-BB9ABD3327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235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51" r:id="rId2"/>
    <p:sldLayoutId id="2147483952" r:id="rId3"/>
    <p:sldLayoutId id="214748395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868" y="2151993"/>
            <a:ext cx="12858750" cy="2928663"/>
          </a:xfrm>
          <a:prstGeom prst="rect">
            <a:avLst/>
          </a:prstGeom>
          <a:solidFill>
            <a:srgbClr val="C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"/>
          <p:cNvSpPr txBox="1"/>
          <p:nvPr/>
        </p:nvSpPr>
        <p:spPr>
          <a:xfrm>
            <a:off x="3484153" y="2320181"/>
            <a:ext cx="5670271" cy="90024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lvl="0"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spc="-8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区块链工作室介绍</a:t>
            </a:r>
            <a:endParaRPr lang="en-US" altLang="zh-CN" sz="5400" b="1" spc="-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4341143" y="3691367"/>
            <a:ext cx="4011410" cy="387946"/>
          </a:xfrm>
          <a:prstGeom prst="roundRect">
            <a:avLst>
              <a:gd name="adj" fmla="val 4227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TextBox 31"/>
          <p:cNvSpPr txBox="1"/>
          <p:nvPr/>
        </p:nvSpPr>
        <p:spPr>
          <a:xfrm>
            <a:off x="4630563" y="3708082"/>
            <a:ext cx="3432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链融工作室</a:t>
            </a:r>
          </a:p>
        </p:txBody>
      </p:sp>
      <p:grpSp>
        <p:nvGrpSpPr>
          <p:cNvPr id="107" name="组合 106"/>
          <p:cNvGrpSpPr/>
          <p:nvPr/>
        </p:nvGrpSpPr>
        <p:grpSpPr>
          <a:xfrm>
            <a:off x="4317313" y="3662858"/>
            <a:ext cx="559645" cy="416455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8" name="圆角矩形 10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109" name="圆角矩形 10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114" name="矩形 259"/>
          <p:cNvSpPr>
            <a:spLocks noChangeArrowheads="1"/>
          </p:cNvSpPr>
          <p:nvPr/>
        </p:nvSpPr>
        <p:spPr bwMode="auto">
          <a:xfrm>
            <a:off x="5421263" y="4467326"/>
            <a:ext cx="17325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4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汇报人：刘明哲</a:t>
            </a:r>
            <a:endParaRPr lang="zh-CN" altLang="en-US" sz="1400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62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2" fill="hold" grpId="0" nodeType="click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7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18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360"/>
                                </p:stCondLst>
                                <p:childTnLst>
                                  <p:par>
                                    <p:cTn id="2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860"/>
                                </p:stCondLst>
                                <p:childTnLst>
                                  <p:par>
                                    <p:cTn id="27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63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6.17284E-7 1.8964E-6 L 0.26951 1.8964E-6 " pathEditMode="relative" rAng="0" ptsTypes="AA">
                                          <p:cBhvr>
                                            <p:cTn id="30" dur="2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46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175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0" animBg="1"/>
          <p:bldP spid="2" grpId="0" animBg="1"/>
          <p:bldP spid="104" grpId="0"/>
          <p:bldP spid="105" grpId="0" animBg="1"/>
          <p:bldP spid="10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360"/>
                                </p:stCondLst>
                                <p:childTnLst>
                                  <p:par>
                                    <p:cTn id="2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860"/>
                                </p:stCondLst>
                                <p:childTnLst>
                                  <p:par>
                                    <p:cTn id="27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63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6.17284E-7 1.8964E-6 L 0.26951 1.8964E-6 " pathEditMode="relative" rAng="0" ptsTypes="AA">
                                          <p:cBhvr>
                                            <p:cTn id="30" dur="2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46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175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0" animBg="1"/>
          <p:bldP spid="2" grpId="0" animBg="1"/>
          <p:bldP spid="104" grpId="0"/>
          <p:bldP spid="105" grpId="0" animBg="1"/>
          <p:bldP spid="106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圆角矩形 2">
            <a:extLst>
              <a:ext uri="{FF2B5EF4-FFF2-40B4-BE49-F238E27FC236}">
                <a16:creationId xmlns:a16="http://schemas.microsoft.com/office/drawing/2014/main" id="{FCF1BC0F-42E7-406A-994A-D98798743075}"/>
              </a:ext>
            </a:extLst>
          </p:cNvPr>
          <p:cNvSpPr/>
          <p:nvPr/>
        </p:nvSpPr>
        <p:spPr>
          <a:xfrm>
            <a:off x="643149" y="357528"/>
            <a:ext cx="357220" cy="120547"/>
          </a:xfrm>
          <a:prstGeom prst="roundRect">
            <a:avLst>
              <a:gd name="adj" fmla="val 0"/>
            </a:avLst>
          </a:prstGeom>
          <a:solidFill>
            <a:srgbClr val="E621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43" dirty="0">
              <a:solidFill>
                <a:srgbClr val="1C51A5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微软雅黑"/>
            </a:endParaRPr>
          </a:p>
        </p:txBody>
      </p:sp>
      <p:sp>
        <p:nvSpPr>
          <p:cNvPr id="37" name="圆角矩形 3">
            <a:extLst>
              <a:ext uri="{FF2B5EF4-FFF2-40B4-BE49-F238E27FC236}">
                <a16:creationId xmlns:a16="http://schemas.microsoft.com/office/drawing/2014/main" id="{9997BDA4-0C75-481A-BD15-EC67BD510BAE}"/>
              </a:ext>
            </a:extLst>
          </p:cNvPr>
          <p:cNvSpPr/>
          <p:nvPr/>
        </p:nvSpPr>
        <p:spPr>
          <a:xfrm>
            <a:off x="728201" y="510622"/>
            <a:ext cx="357220" cy="120547"/>
          </a:xfrm>
          <a:prstGeom prst="roundRect">
            <a:avLst>
              <a:gd name="adj" fmla="val 0"/>
            </a:avLst>
          </a:prstGeom>
          <a:solidFill>
            <a:srgbClr val="E621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43" dirty="0">
              <a:solidFill>
                <a:srgbClr val="1C51A5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微软雅黑"/>
            </a:endParaRPr>
          </a:p>
        </p:txBody>
      </p:sp>
      <p:sp>
        <p:nvSpPr>
          <p:cNvPr id="39" name="圆角矩形 4">
            <a:extLst>
              <a:ext uri="{FF2B5EF4-FFF2-40B4-BE49-F238E27FC236}">
                <a16:creationId xmlns:a16="http://schemas.microsoft.com/office/drawing/2014/main" id="{53A30661-1CB7-48CE-A403-34BF14B13A29}"/>
              </a:ext>
            </a:extLst>
          </p:cNvPr>
          <p:cNvSpPr/>
          <p:nvPr/>
        </p:nvSpPr>
        <p:spPr>
          <a:xfrm>
            <a:off x="643149" y="663717"/>
            <a:ext cx="357220" cy="120547"/>
          </a:xfrm>
          <a:prstGeom prst="roundRect">
            <a:avLst>
              <a:gd name="adj" fmla="val 0"/>
            </a:avLst>
          </a:prstGeom>
          <a:solidFill>
            <a:srgbClr val="E621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43" dirty="0">
              <a:solidFill>
                <a:srgbClr val="1C51A5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微软雅黑"/>
            </a:endParaRPr>
          </a:p>
        </p:txBody>
      </p:sp>
      <p:sp>
        <p:nvSpPr>
          <p:cNvPr id="41" name="TextBox 2">
            <a:extLst>
              <a:ext uri="{FF2B5EF4-FFF2-40B4-BE49-F238E27FC236}">
                <a16:creationId xmlns:a16="http://schemas.microsoft.com/office/drawing/2014/main" id="{95E62495-44A5-4354-9AF5-96F1D701705D}"/>
              </a:ext>
            </a:extLst>
          </p:cNvPr>
          <p:cNvSpPr txBox="1"/>
          <p:nvPr/>
        </p:nvSpPr>
        <p:spPr>
          <a:xfrm>
            <a:off x="1316807" y="362932"/>
            <a:ext cx="869469" cy="504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79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爬虫</a:t>
            </a:r>
            <a:endParaRPr lang="en-US" altLang="zh-CN" sz="2679" b="1" spc="-5" dirty="0">
              <a:solidFill>
                <a:schemeClr val="tx1">
                  <a:lumMod val="75000"/>
                  <a:lumOff val="2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F71E681A-95AA-4529-8396-3EA25AD22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71" y="1906587"/>
            <a:ext cx="47625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C83F596-1E37-4D60-B8E9-0CBA078538A4}"/>
              </a:ext>
            </a:extLst>
          </p:cNvPr>
          <p:cNvSpPr/>
          <p:nvPr/>
        </p:nvSpPr>
        <p:spPr>
          <a:xfrm>
            <a:off x="1085421" y="1517127"/>
            <a:ext cx="3708866" cy="4198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       侵权监测与取证系统分为分布式爬虫检测、鲁棒水印智能分析、侵权信息溯源分析等子模块，其中爬虫模块是素材使用监测与取证服务中重要的一环。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通过采用自适应的爬虫技术，实时在网络进行侵权检测，打击媒体素材被盗用和非法滥用的行为。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0657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圆角矩形 2">
            <a:extLst>
              <a:ext uri="{FF2B5EF4-FFF2-40B4-BE49-F238E27FC236}">
                <a16:creationId xmlns:a16="http://schemas.microsoft.com/office/drawing/2014/main" id="{FCF1BC0F-42E7-406A-994A-D98798743075}"/>
              </a:ext>
            </a:extLst>
          </p:cNvPr>
          <p:cNvSpPr/>
          <p:nvPr/>
        </p:nvSpPr>
        <p:spPr>
          <a:xfrm>
            <a:off x="643149" y="357528"/>
            <a:ext cx="357220" cy="120547"/>
          </a:xfrm>
          <a:prstGeom prst="roundRect">
            <a:avLst>
              <a:gd name="adj" fmla="val 0"/>
            </a:avLst>
          </a:prstGeom>
          <a:solidFill>
            <a:srgbClr val="E621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43" dirty="0">
              <a:solidFill>
                <a:srgbClr val="1C51A5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微软雅黑"/>
            </a:endParaRPr>
          </a:p>
        </p:txBody>
      </p:sp>
      <p:sp>
        <p:nvSpPr>
          <p:cNvPr id="37" name="圆角矩形 3">
            <a:extLst>
              <a:ext uri="{FF2B5EF4-FFF2-40B4-BE49-F238E27FC236}">
                <a16:creationId xmlns:a16="http://schemas.microsoft.com/office/drawing/2014/main" id="{9997BDA4-0C75-481A-BD15-EC67BD510BAE}"/>
              </a:ext>
            </a:extLst>
          </p:cNvPr>
          <p:cNvSpPr/>
          <p:nvPr/>
        </p:nvSpPr>
        <p:spPr>
          <a:xfrm>
            <a:off x="728201" y="510622"/>
            <a:ext cx="357220" cy="120547"/>
          </a:xfrm>
          <a:prstGeom prst="roundRect">
            <a:avLst>
              <a:gd name="adj" fmla="val 0"/>
            </a:avLst>
          </a:prstGeom>
          <a:solidFill>
            <a:srgbClr val="E621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43" dirty="0">
              <a:solidFill>
                <a:srgbClr val="1C51A5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微软雅黑"/>
            </a:endParaRPr>
          </a:p>
        </p:txBody>
      </p:sp>
      <p:sp>
        <p:nvSpPr>
          <p:cNvPr id="39" name="圆角矩形 4">
            <a:extLst>
              <a:ext uri="{FF2B5EF4-FFF2-40B4-BE49-F238E27FC236}">
                <a16:creationId xmlns:a16="http://schemas.microsoft.com/office/drawing/2014/main" id="{53A30661-1CB7-48CE-A403-34BF14B13A29}"/>
              </a:ext>
            </a:extLst>
          </p:cNvPr>
          <p:cNvSpPr/>
          <p:nvPr/>
        </p:nvSpPr>
        <p:spPr>
          <a:xfrm>
            <a:off x="643149" y="663717"/>
            <a:ext cx="357220" cy="120547"/>
          </a:xfrm>
          <a:prstGeom prst="roundRect">
            <a:avLst>
              <a:gd name="adj" fmla="val 0"/>
            </a:avLst>
          </a:prstGeom>
          <a:solidFill>
            <a:srgbClr val="E621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43" dirty="0">
              <a:solidFill>
                <a:srgbClr val="1C51A5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微软雅黑"/>
            </a:endParaRPr>
          </a:p>
        </p:txBody>
      </p:sp>
      <p:sp>
        <p:nvSpPr>
          <p:cNvPr id="41" name="TextBox 2">
            <a:extLst>
              <a:ext uri="{FF2B5EF4-FFF2-40B4-BE49-F238E27FC236}">
                <a16:creationId xmlns:a16="http://schemas.microsoft.com/office/drawing/2014/main" id="{95E62495-44A5-4354-9AF5-96F1D701705D}"/>
              </a:ext>
            </a:extLst>
          </p:cNvPr>
          <p:cNvSpPr txBox="1"/>
          <p:nvPr/>
        </p:nvSpPr>
        <p:spPr>
          <a:xfrm>
            <a:off x="1316807" y="362932"/>
            <a:ext cx="869469" cy="504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79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爬虫</a:t>
            </a:r>
            <a:endParaRPr lang="en-US" altLang="zh-CN" sz="2679" b="1" spc="-5" dirty="0">
              <a:solidFill>
                <a:schemeClr val="tx1">
                  <a:lumMod val="75000"/>
                  <a:lumOff val="2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12D419-5280-428D-86C4-5FF7EACAA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51" y="936582"/>
            <a:ext cx="7113014" cy="563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66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659AEE9B-7A95-9146-A4A9-6AA20E3EFA0D}"/>
              </a:ext>
            </a:extLst>
          </p:cNvPr>
          <p:cNvSpPr/>
          <p:nvPr/>
        </p:nvSpPr>
        <p:spPr>
          <a:xfrm>
            <a:off x="643149" y="357528"/>
            <a:ext cx="357220" cy="120547"/>
          </a:xfrm>
          <a:prstGeom prst="roundRect">
            <a:avLst>
              <a:gd name="adj" fmla="val 0"/>
            </a:avLst>
          </a:prstGeom>
          <a:solidFill>
            <a:srgbClr val="E621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43" dirty="0">
              <a:solidFill>
                <a:srgbClr val="1C51A5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微软雅黑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A8CA5E1B-73D0-CE42-BFFB-1FC385EAB26A}"/>
              </a:ext>
            </a:extLst>
          </p:cNvPr>
          <p:cNvSpPr/>
          <p:nvPr/>
        </p:nvSpPr>
        <p:spPr>
          <a:xfrm>
            <a:off x="728201" y="510622"/>
            <a:ext cx="357220" cy="120547"/>
          </a:xfrm>
          <a:prstGeom prst="roundRect">
            <a:avLst>
              <a:gd name="adj" fmla="val 0"/>
            </a:avLst>
          </a:prstGeom>
          <a:solidFill>
            <a:srgbClr val="E621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43" dirty="0">
              <a:solidFill>
                <a:srgbClr val="1C51A5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微软雅黑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963BA1DF-2B7D-6647-8E88-036ED4A1D3F4}"/>
              </a:ext>
            </a:extLst>
          </p:cNvPr>
          <p:cNvSpPr/>
          <p:nvPr/>
        </p:nvSpPr>
        <p:spPr>
          <a:xfrm>
            <a:off x="643149" y="663717"/>
            <a:ext cx="357220" cy="120547"/>
          </a:xfrm>
          <a:prstGeom prst="roundRect">
            <a:avLst>
              <a:gd name="adj" fmla="val 0"/>
            </a:avLst>
          </a:prstGeom>
          <a:solidFill>
            <a:srgbClr val="E621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43" dirty="0">
              <a:solidFill>
                <a:srgbClr val="1C51A5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微软雅黑"/>
            </a:endParaRPr>
          </a:p>
        </p:txBody>
      </p:sp>
      <p:sp>
        <p:nvSpPr>
          <p:cNvPr id="137" name="TextBox 2">
            <a:extLst>
              <a:ext uri="{FF2B5EF4-FFF2-40B4-BE49-F238E27FC236}">
                <a16:creationId xmlns:a16="http://schemas.microsoft.com/office/drawing/2014/main" id="{5EAFE3F1-1CFC-4F15-879D-0BB35A976C58}"/>
              </a:ext>
            </a:extLst>
          </p:cNvPr>
          <p:cNvSpPr txBox="1"/>
          <p:nvPr/>
        </p:nvSpPr>
        <p:spPr>
          <a:xfrm>
            <a:off x="1463856" y="494921"/>
            <a:ext cx="2728311" cy="504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79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产品介绍</a:t>
            </a:r>
            <a:r>
              <a:rPr lang="en-US" altLang="zh-CN" sz="2679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-</a:t>
            </a:r>
            <a:r>
              <a:rPr lang="zh-CN" altLang="en-US" sz="2679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融信链</a:t>
            </a:r>
            <a:endParaRPr lang="en-US" altLang="zh-CN" sz="2679" b="1" spc="-5" dirty="0">
              <a:solidFill>
                <a:schemeClr val="tx1">
                  <a:lumMod val="75000"/>
                  <a:lumOff val="2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B2E49A-FD89-4DAB-A11C-B23FC29E71E2}"/>
              </a:ext>
            </a:extLst>
          </p:cNvPr>
          <p:cNvSpPr/>
          <p:nvPr/>
        </p:nvSpPr>
        <p:spPr>
          <a:xfrm>
            <a:off x="969309" y="1932626"/>
            <a:ext cx="4399438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005A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dirty="0">
                <a:solidFill>
                  <a:srgbClr val="005A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融信链</a:t>
            </a:r>
            <a:r>
              <a:rPr lang="en-US" altLang="zh-CN" dirty="0">
                <a:solidFill>
                  <a:srgbClr val="005A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针对现有的电子学历证书系统存在的不足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FISCO-BCOS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联盟链记录证书数据，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证书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数据来源可靠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，打开学校与社会各界开放交流的通道，为学生入职升学和企业招聘人才提供便利，提升跨国学历认证事务办理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，最终提高教育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质量，构建更加可信、开放、公平公正和高效的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国际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教育新生态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AEA1B55-F871-4D49-882D-391B70B43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335" y="1367272"/>
            <a:ext cx="6264696" cy="449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55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659AEE9B-7A95-9146-A4A9-6AA20E3EFA0D}"/>
              </a:ext>
            </a:extLst>
          </p:cNvPr>
          <p:cNvSpPr/>
          <p:nvPr/>
        </p:nvSpPr>
        <p:spPr>
          <a:xfrm>
            <a:off x="643149" y="357528"/>
            <a:ext cx="357220" cy="120547"/>
          </a:xfrm>
          <a:prstGeom prst="roundRect">
            <a:avLst>
              <a:gd name="adj" fmla="val 0"/>
            </a:avLst>
          </a:prstGeom>
          <a:solidFill>
            <a:srgbClr val="E621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43" dirty="0">
              <a:solidFill>
                <a:srgbClr val="1C51A5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微软雅黑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A8CA5E1B-73D0-CE42-BFFB-1FC385EAB26A}"/>
              </a:ext>
            </a:extLst>
          </p:cNvPr>
          <p:cNvSpPr/>
          <p:nvPr/>
        </p:nvSpPr>
        <p:spPr>
          <a:xfrm>
            <a:off x="728201" y="510622"/>
            <a:ext cx="357220" cy="120547"/>
          </a:xfrm>
          <a:prstGeom prst="roundRect">
            <a:avLst>
              <a:gd name="adj" fmla="val 0"/>
            </a:avLst>
          </a:prstGeom>
          <a:solidFill>
            <a:srgbClr val="E621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43" dirty="0">
              <a:solidFill>
                <a:srgbClr val="1C51A5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微软雅黑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963BA1DF-2B7D-6647-8E88-036ED4A1D3F4}"/>
              </a:ext>
            </a:extLst>
          </p:cNvPr>
          <p:cNvSpPr/>
          <p:nvPr/>
        </p:nvSpPr>
        <p:spPr>
          <a:xfrm>
            <a:off x="643149" y="663717"/>
            <a:ext cx="357220" cy="120547"/>
          </a:xfrm>
          <a:prstGeom prst="roundRect">
            <a:avLst>
              <a:gd name="adj" fmla="val 0"/>
            </a:avLst>
          </a:prstGeom>
          <a:solidFill>
            <a:srgbClr val="E621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43" dirty="0">
              <a:solidFill>
                <a:srgbClr val="1C51A5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微软雅黑"/>
            </a:endParaRPr>
          </a:p>
        </p:txBody>
      </p:sp>
      <p:sp>
        <p:nvSpPr>
          <p:cNvPr id="137" name="TextBox 2">
            <a:extLst>
              <a:ext uri="{FF2B5EF4-FFF2-40B4-BE49-F238E27FC236}">
                <a16:creationId xmlns:a16="http://schemas.microsoft.com/office/drawing/2014/main" id="{5EAFE3F1-1CFC-4F15-879D-0BB35A976C58}"/>
              </a:ext>
            </a:extLst>
          </p:cNvPr>
          <p:cNvSpPr txBox="1"/>
          <p:nvPr/>
        </p:nvSpPr>
        <p:spPr>
          <a:xfrm>
            <a:off x="1463856" y="494921"/>
            <a:ext cx="2239074" cy="504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79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融信链客户端</a:t>
            </a:r>
            <a:endParaRPr lang="en-US" altLang="zh-CN" sz="2679" b="1" spc="-5" dirty="0">
              <a:solidFill>
                <a:schemeClr val="tx1">
                  <a:lumMod val="75000"/>
                  <a:lumOff val="2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482B3C3-2F0C-4229-A018-8E91392E1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191" y="1960141"/>
            <a:ext cx="7884368" cy="360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85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659AEE9B-7A95-9146-A4A9-6AA20E3EFA0D}"/>
              </a:ext>
            </a:extLst>
          </p:cNvPr>
          <p:cNvSpPr/>
          <p:nvPr/>
        </p:nvSpPr>
        <p:spPr>
          <a:xfrm>
            <a:off x="643149" y="357528"/>
            <a:ext cx="357220" cy="120547"/>
          </a:xfrm>
          <a:prstGeom prst="roundRect">
            <a:avLst>
              <a:gd name="adj" fmla="val 0"/>
            </a:avLst>
          </a:prstGeom>
          <a:solidFill>
            <a:srgbClr val="E621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43" dirty="0">
              <a:solidFill>
                <a:srgbClr val="1C51A5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微软雅黑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A8CA5E1B-73D0-CE42-BFFB-1FC385EAB26A}"/>
              </a:ext>
            </a:extLst>
          </p:cNvPr>
          <p:cNvSpPr/>
          <p:nvPr/>
        </p:nvSpPr>
        <p:spPr>
          <a:xfrm>
            <a:off x="728201" y="510622"/>
            <a:ext cx="357220" cy="120547"/>
          </a:xfrm>
          <a:prstGeom prst="roundRect">
            <a:avLst>
              <a:gd name="adj" fmla="val 0"/>
            </a:avLst>
          </a:prstGeom>
          <a:solidFill>
            <a:srgbClr val="E621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43" dirty="0">
              <a:solidFill>
                <a:srgbClr val="1C51A5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微软雅黑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963BA1DF-2B7D-6647-8E88-036ED4A1D3F4}"/>
              </a:ext>
            </a:extLst>
          </p:cNvPr>
          <p:cNvSpPr/>
          <p:nvPr/>
        </p:nvSpPr>
        <p:spPr>
          <a:xfrm>
            <a:off x="643149" y="663717"/>
            <a:ext cx="357220" cy="120547"/>
          </a:xfrm>
          <a:prstGeom prst="roundRect">
            <a:avLst>
              <a:gd name="adj" fmla="val 0"/>
            </a:avLst>
          </a:prstGeom>
          <a:solidFill>
            <a:srgbClr val="E621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43" dirty="0">
              <a:solidFill>
                <a:srgbClr val="1C51A5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微软雅黑"/>
            </a:endParaRPr>
          </a:p>
        </p:txBody>
      </p:sp>
      <p:sp>
        <p:nvSpPr>
          <p:cNvPr id="137" name="TextBox 2">
            <a:extLst>
              <a:ext uri="{FF2B5EF4-FFF2-40B4-BE49-F238E27FC236}">
                <a16:creationId xmlns:a16="http://schemas.microsoft.com/office/drawing/2014/main" id="{5EAFE3F1-1CFC-4F15-879D-0BB35A976C58}"/>
              </a:ext>
            </a:extLst>
          </p:cNvPr>
          <p:cNvSpPr txBox="1"/>
          <p:nvPr/>
        </p:nvSpPr>
        <p:spPr>
          <a:xfrm>
            <a:off x="1463856" y="494921"/>
            <a:ext cx="2239074" cy="504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79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融信链客户端</a:t>
            </a:r>
            <a:endParaRPr lang="en-US" altLang="zh-CN" sz="2679" b="1" spc="-5" dirty="0">
              <a:solidFill>
                <a:schemeClr val="tx1">
                  <a:lumMod val="75000"/>
                  <a:lumOff val="2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645FB3-AC9D-44E8-A2AF-5D2EEFB74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160" y="1312069"/>
            <a:ext cx="9708430" cy="499740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6C388C1-A7D5-4401-8750-82AC358C2C7A}"/>
              </a:ext>
            </a:extLst>
          </p:cNvPr>
          <p:cNvSpPr/>
          <p:nvPr/>
        </p:nvSpPr>
        <p:spPr>
          <a:xfrm>
            <a:off x="7365479" y="2896245"/>
            <a:ext cx="360040" cy="14401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77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213351" y="2965217"/>
            <a:ext cx="2403223" cy="13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969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5062" dirty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未来计划</a:t>
            </a:r>
            <a:endParaRPr lang="en-US" altLang="zh-CN" sz="5062" dirty="0">
              <a:solidFill>
                <a:srgbClr val="5353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023847" y="2542222"/>
            <a:ext cx="0" cy="199784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0277" y="4193821"/>
            <a:ext cx="1269558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03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052827" y="2505429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4234631" y="2737376"/>
            <a:ext cx="1269558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1" b="1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03</a:t>
            </a:r>
            <a:endParaRPr lang="zh-CN" altLang="en-US" sz="7031" b="1" dirty="0">
              <a:solidFill>
                <a:srgbClr val="C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62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1" y="0"/>
            <a:ext cx="12858751" cy="87933"/>
            <a:chOff x="0" y="0"/>
            <a:chExt cx="12858751" cy="87933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858750" cy="87933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0461823" y="0"/>
              <a:ext cx="2396928" cy="8793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>
          <a:xfrm>
            <a:off x="0" y="87932"/>
            <a:ext cx="308695" cy="4327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2">
            <a:extLst>
              <a:ext uri="{FF2B5EF4-FFF2-40B4-BE49-F238E27FC236}">
                <a16:creationId xmlns:a16="http://schemas.microsoft.com/office/drawing/2014/main" id="{F7DE1040-F27A-46AA-88E9-23588ACC425F}"/>
              </a:ext>
            </a:extLst>
          </p:cNvPr>
          <p:cNvSpPr txBox="1"/>
          <p:nvPr/>
        </p:nvSpPr>
        <p:spPr>
          <a:xfrm>
            <a:off x="1964878" y="1456405"/>
            <a:ext cx="9427823" cy="504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79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完善区块链浏览器、钱包、爬虫等模块，辅助产品顺利上市</a:t>
            </a:r>
            <a:endParaRPr lang="en-US" altLang="zh-CN" sz="2679" b="1" spc="-5" dirty="0">
              <a:solidFill>
                <a:schemeClr val="tx1">
                  <a:lumMod val="75000"/>
                  <a:lumOff val="2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45" name="TextBox 2">
            <a:extLst>
              <a:ext uri="{FF2B5EF4-FFF2-40B4-BE49-F238E27FC236}">
                <a16:creationId xmlns:a16="http://schemas.microsoft.com/office/drawing/2014/main" id="{1D0F138E-6A3F-402C-87E2-959163939575}"/>
              </a:ext>
            </a:extLst>
          </p:cNvPr>
          <p:cNvSpPr txBox="1"/>
          <p:nvPr/>
        </p:nvSpPr>
        <p:spPr>
          <a:xfrm>
            <a:off x="1964878" y="2608213"/>
            <a:ext cx="7375096" cy="504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79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与密码学团队合作，进行区块链底层平台的研发</a:t>
            </a:r>
            <a:endParaRPr lang="en-US" altLang="zh-CN" sz="2679" b="1" spc="-5" dirty="0">
              <a:solidFill>
                <a:schemeClr val="tx1">
                  <a:lumMod val="75000"/>
                  <a:lumOff val="2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67DE6A-A4A9-41C7-8727-37EB6C5071C9}"/>
              </a:ext>
            </a:extLst>
          </p:cNvPr>
          <p:cNvSpPr txBox="1"/>
          <p:nvPr/>
        </p:nvSpPr>
        <p:spPr>
          <a:xfrm>
            <a:off x="1964877" y="3474088"/>
            <a:ext cx="89957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区块链技术通过集成 </a:t>
            </a:r>
            <a:r>
              <a:rPr lang="en-US" altLang="zh-CN" dirty="0"/>
              <a:t>P2P </a:t>
            </a:r>
            <a:r>
              <a:rPr lang="zh-CN" altLang="en-US" dirty="0"/>
              <a:t>协议、块链结构、共识机制、智能合约等技术</a:t>
            </a:r>
            <a:r>
              <a:rPr lang="en-US" altLang="zh-CN" dirty="0"/>
              <a:t>,</a:t>
            </a:r>
            <a:r>
              <a:rPr lang="zh-CN" altLang="en-US" dirty="0"/>
              <a:t>解决了多个互不信任机构间一致性记账的业务需求</a:t>
            </a:r>
            <a:r>
              <a:rPr lang="en-US" altLang="zh-CN" dirty="0"/>
              <a:t>,</a:t>
            </a:r>
            <a:r>
              <a:rPr lang="zh-CN" altLang="en-US" dirty="0"/>
              <a:t>缩短了对账周期、降低了运营成本、提升了协作效率</a:t>
            </a:r>
            <a:r>
              <a:rPr lang="en-US" altLang="zh-CN" dirty="0"/>
              <a:t>. </a:t>
            </a:r>
            <a:r>
              <a:rPr lang="zh-CN" altLang="en-US" dirty="0"/>
              <a:t>然而目前主流区块链平台还主要以概念验证为主</a:t>
            </a:r>
            <a:r>
              <a:rPr lang="en-US" altLang="zh-CN" dirty="0"/>
              <a:t>.</a:t>
            </a:r>
            <a:r>
              <a:rPr lang="zh-CN" altLang="en-US" dirty="0"/>
              <a:t> 区块链仍处于技术路线的初期阶段</a:t>
            </a:r>
            <a:r>
              <a:rPr lang="en-US" altLang="zh-CN" dirty="0"/>
              <a:t>,</a:t>
            </a:r>
            <a:r>
              <a:rPr lang="zh-CN" altLang="en-US" dirty="0"/>
              <a:t>从系统架构到开发范式都尚未形成统一标准</a:t>
            </a:r>
            <a:r>
              <a:rPr lang="en-US" altLang="zh-CN" dirty="0"/>
              <a:t>,</a:t>
            </a:r>
            <a:r>
              <a:rPr lang="zh-CN" altLang="en-US" dirty="0"/>
              <a:t> 还存在许多问题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工作室的研发团队将从交易流程、区块链网络、共识机制、区块链数据、智能合约、隐私保护几方面进行区块链原理与技术的创新探索 </a:t>
            </a:r>
            <a:r>
              <a:rPr lang="en-US" altLang="zh-CN" dirty="0"/>
              <a:t>; </a:t>
            </a:r>
            <a:r>
              <a:rPr lang="zh-CN" altLang="en-US" dirty="0"/>
              <a:t>针对区块链的现状与未来的发展趋势进行底层研究、发起挑战</a:t>
            </a:r>
            <a:r>
              <a:rPr lang="en-US" altLang="zh-CN" dirty="0"/>
              <a:t>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37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1" y="2536203"/>
            <a:ext cx="12858750" cy="2928663"/>
          </a:xfrm>
          <a:prstGeom prst="rect">
            <a:avLst/>
          </a:prstGeom>
          <a:solidFill>
            <a:srgbClr val="C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" name="TextBox 10"/>
          <p:cNvSpPr txBox="1"/>
          <p:nvPr/>
        </p:nvSpPr>
        <p:spPr>
          <a:xfrm>
            <a:off x="4917207" y="3472309"/>
            <a:ext cx="2908489" cy="90024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43431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2" fill="hold" grpId="0" nodeType="click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7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18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0" animBg="1"/>
          <p:bldP spid="2" grpId="0" animBg="1"/>
          <p:bldP spid="10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8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40"/>
                                </p:stCondLst>
                                <p:childTnLst>
                                  <p:par>
                                    <p:cTn id="2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175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2" grpId="0" animBg="1"/>
          <p:bldP spid="2" grpId="0" animBg="1"/>
          <p:bldP spid="104" grpId="0"/>
          <p:bldP spid="105" grpId="0" animBg="1"/>
          <p:bldP spid="106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42479" y="2168591"/>
            <a:ext cx="10173791" cy="3092292"/>
          </a:xfrm>
          <a:prstGeom prst="rect">
            <a:avLst/>
          </a:prstGeom>
          <a:blipFill dpi="0"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171196" y="694919"/>
            <a:ext cx="2516359" cy="647924"/>
            <a:chOff x="4071938" y="642938"/>
            <a:chExt cx="2386012" cy="614362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4071938" y="642938"/>
              <a:ext cx="2386012" cy="0"/>
            </a:xfrm>
            <a:prstGeom prst="line">
              <a:avLst/>
            </a:prstGeom>
            <a:ln>
              <a:solidFill>
                <a:srgbClr val="48484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4071938" y="1257300"/>
              <a:ext cx="2386012" cy="0"/>
            </a:xfrm>
            <a:prstGeom prst="line">
              <a:avLst/>
            </a:prstGeom>
            <a:ln>
              <a:solidFill>
                <a:srgbClr val="48484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4881180" y="678061"/>
            <a:ext cx="309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</a:t>
            </a:r>
            <a:r>
              <a:rPr lang="en-US" altLang="zh-HK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ectory</a:t>
            </a:r>
            <a:endParaRPr lang="zh-HK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42478" y="5260883"/>
            <a:ext cx="10173792" cy="118480"/>
          </a:xfrm>
          <a:prstGeom prst="rect">
            <a:avLst/>
          </a:prstGeom>
          <a:solidFill>
            <a:srgbClr val="D52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5" name="矩形 14"/>
          <p:cNvSpPr/>
          <p:nvPr/>
        </p:nvSpPr>
        <p:spPr>
          <a:xfrm>
            <a:off x="1342478" y="2050112"/>
            <a:ext cx="10173791" cy="177720"/>
          </a:xfrm>
          <a:prstGeom prst="rect">
            <a:avLst/>
          </a:prstGeom>
          <a:solidFill>
            <a:srgbClr val="D52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181620" y="4216394"/>
            <a:ext cx="1210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ea typeface="微软雅黑" panose="020B0503020204020204" pitchFamily="34" charset="-122"/>
              </a:rPr>
              <a:t>工作室简介</a:t>
            </a:r>
          </a:p>
        </p:txBody>
      </p:sp>
      <p:sp>
        <p:nvSpPr>
          <p:cNvPr id="27" name="椭圆 26"/>
          <p:cNvSpPr/>
          <p:nvPr/>
        </p:nvSpPr>
        <p:spPr>
          <a:xfrm>
            <a:off x="3184624" y="2704149"/>
            <a:ext cx="1210236" cy="1210236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218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HK" altLang="en-US" sz="4218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832737" y="4216394"/>
            <a:ext cx="1038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ea typeface="微软雅黑" panose="020B0503020204020204" pitchFamily="34" charset="-122"/>
              </a:rPr>
              <a:t>项目分享</a:t>
            </a:r>
          </a:p>
        </p:txBody>
      </p:sp>
      <p:sp>
        <p:nvSpPr>
          <p:cNvPr id="18" name="椭圆 17"/>
          <p:cNvSpPr/>
          <p:nvPr/>
        </p:nvSpPr>
        <p:spPr>
          <a:xfrm>
            <a:off x="5746754" y="2704149"/>
            <a:ext cx="1210236" cy="1210236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218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HK" altLang="en-US" sz="4218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349601" y="4216394"/>
            <a:ext cx="1038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ea typeface="微软雅黑" panose="020B0503020204020204" pitchFamily="34" charset="-122"/>
              </a:rPr>
              <a:t>未来计划</a:t>
            </a:r>
          </a:p>
        </p:txBody>
      </p:sp>
      <p:sp>
        <p:nvSpPr>
          <p:cNvPr id="20" name="椭圆 19"/>
          <p:cNvSpPr/>
          <p:nvPr/>
        </p:nvSpPr>
        <p:spPr>
          <a:xfrm>
            <a:off x="8263618" y="2704149"/>
            <a:ext cx="1210236" cy="1210236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218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HK" altLang="en-US" sz="4218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76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5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5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" grpId="0"/>
      <p:bldP spid="5" grpId="0" animBg="1"/>
      <p:bldP spid="15" grpId="0" animBg="1"/>
      <p:bldP spid="32" grpId="0"/>
      <p:bldP spid="27" grpId="0" animBg="1"/>
      <p:bldP spid="17" grpId="0"/>
      <p:bldP spid="18" grpId="0" animBg="1"/>
      <p:bldP spid="19" grpId="0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213351" y="2965217"/>
            <a:ext cx="3146182" cy="13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969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5062" dirty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工作室简介</a:t>
            </a:r>
            <a:endParaRPr lang="en-US" altLang="zh-CN" sz="5062" dirty="0">
              <a:solidFill>
                <a:srgbClr val="5353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023847" y="2542222"/>
            <a:ext cx="0" cy="199784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0277" y="4193821"/>
            <a:ext cx="1269558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01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052827" y="2505429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4234631" y="2737376"/>
            <a:ext cx="1269558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1" b="1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01</a:t>
            </a:r>
            <a:endParaRPr lang="zh-CN" altLang="en-US" sz="7031" b="1" dirty="0">
              <a:solidFill>
                <a:srgbClr val="C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65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452711" y="2128918"/>
            <a:ext cx="4176464" cy="345638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1" dirty="0"/>
              <a:t>         链融工作室</a:t>
            </a:r>
            <a:r>
              <a:rPr lang="en-US" altLang="zh-CN" sz="1800" b="1" dirty="0"/>
              <a:t>18</a:t>
            </a:r>
            <a:r>
              <a:rPr lang="zh-CN" altLang="en-US" sz="1800" b="1" dirty="0"/>
              <a:t>年成立，是西电链融科技公司下属的区块链研发团队，由裴庆祺教授和公司的技术员工带领，负责区块链底层研发、应用探索与开发、区块链人才培养，并组织学生参加科技竞赛。</a:t>
            </a:r>
            <a:endParaRPr lang="en-US" altLang="zh-CN" sz="1800" b="1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/>
              <a:t>        </a:t>
            </a:r>
            <a:r>
              <a:rPr lang="zh-CN" altLang="en-US" sz="1800" b="1" dirty="0"/>
              <a:t>团队的成员主要来自于西安电子科技大学的本科生、研究生</a:t>
            </a:r>
            <a:endParaRPr lang="en-US" altLang="zh-CN" sz="14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0"/>
            <a:ext cx="12858751" cy="87933"/>
            <a:chOff x="0" y="0"/>
            <a:chExt cx="12858751" cy="87933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2858750" cy="87933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461823" y="0"/>
              <a:ext cx="2396928" cy="8793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0" y="87932"/>
            <a:ext cx="308695" cy="4327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23"/>
          <p:cNvSpPr txBox="1"/>
          <p:nvPr/>
        </p:nvSpPr>
        <p:spPr>
          <a:xfrm>
            <a:off x="308695" y="43966"/>
            <a:ext cx="3240360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工作室简介</a:t>
            </a:r>
            <a:endParaRPr lang="en-GB" altLang="zh-CN" sz="240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A5856E7-0ED0-4E79-855C-9F934174E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199" y="1881964"/>
            <a:ext cx="6839097" cy="395029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935030C-E2ED-4440-8980-C4A630BE27B4}"/>
              </a:ext>
            </a:extLst>
          </p:cNvPr>
          <p:cNvSpPr txBox="1"/>
          <p:nvPr/>
        </p:nvSpPr>
        <p:spPr>
          <a:xfrm>
            <a:off x="9381703" y="599258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www.xdlianrong.com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33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213351" y="2965217"/>
            <a:ext cx="2647648" cy="13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969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5062" dirty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项目分享</a:t>
            </a:r>
            <a:endParaRPr lang="en-US" altLang="zh-CN" sz="5062" dirty="0">
              <a:solidFill>
                <a:srgbClr val="5353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023847" y="2542222"/>
            <a:ext cx="0" cy="199784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0277" y="4193821"/>
            <a:ext cx="1269558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02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052827" y="2505429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4234631" y="2737376"/>
            <a:ext cx="1269558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1" b="1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02</a:t>
            </a:r>
            <a:endParaRPr lang="zh-CN" altLang="en-US" sz="7031" b="1" dirty="0">
              <a:solidFill>
                <a:srgbClr val="C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76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659AEE9B-7A95-9146-A4A9-6AA20E3EFA0D}"/>
              </a:ext>
            </a:extLst>
          </p:cNvPr>
          <p:cNvSpPr/>
          <p:nvPr/>
        </p:nvSpPr>
        <p:spPr>
          <a:xfrm>
            <a:off x="643149" y="357528"/>
            <a:ext cx="357220" cy="120547"/>
          </a:xfrm>
          <a:prstGeom prst="roundRect">
            <a:avLst>
              <a:gd name="adj" fmla="val 0"/>
            </a:avLst>
          </a:prstGeom>
          <a:solidFill>
            <a:srgbClr val="E621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43" dirty="0">
              <a:solidFill>
                <a:srgbClr val="1C51A5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微软雅黑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A8CA5E1B-73D0-CE42-BFFB-1FC385EAB26A}"/>
              </a:ext>
            </a:extLst>
          </p:cNvPr>
          <p:cNvSpPr/>
          <p:nvPr/>
        </p:nvSpPr>
        <p:spPr>
          <a:xfrm>
            <a:off x="728201" y="510622"/>
            <a:ext cx="357220" cy="120547"/>
          </a:xfrm>
          <a:prstGeom prst="roundRect">
            <a:avLst>
              <a:gd name="adj" fmla="val 0"/>
            </a:avLst>
          </a:prstGeom>
          <a:solidFill>
            <a:srgbClr val="E621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43" dirty="0">
              <a:solidFill>
                <a:srgbClr val="1C51A5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微软雅黑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963BA1DF-2B7D-6647-8E88-036ED4A1D3F4}"/>
              </a:ext>
            </a:extLst>
          </p:cNvPr>
          <p:cNvSpPr/>
          <p:nvPr/>
        </p:nvSpPr>
        <p:spPr>
          <a:xfrm>
            <a:off x="643149" y="663717"/>
            <a:ext cx="357220" cy="120547"/>
          </a:xfrm>
          <a:prstGeom prst="roundRect">
            <a:avLst>
              <a:gd name="adj" fmla="val 0"/>
            </a:avLst>
          </a:prstGeom>
          <a:solidFill>
            <a:srgbClr val="E621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43" dirty="0">
              <a:solidFill>
                <a:srgbClr val="1C51A5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微软雅黑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EDA3C6-69A7-4416-8290-676EEABF3E88}"/>
              </a:ext>
            </a:extLst>
          </p:cNvPr>
          <p:cNvSpPr txBox="1"/>
          <p:nvPr/>
        </p:nvSpPr>
        <p:spPr>
          <a:xfrm>
            <a:off x="1172791" y="2104157"/>
            <a:ext cx="32557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</a:t>
            </a:r>
            <a:r>
              <a:rPr lang="zh-CN" altLang="zh-CN" dirty="0"/>
              <a:t>媒体素材公证链是西电链融针对媒体素材领域，自主研发的媒体素材分布式确权、交易、追溯和公证平台。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zh-CN" dirty="0"/>
              <a:t>该产品同时面向</a:t>
            </a:r>
            <a:r>
              <a:rPr lang="en-US" altLang="zh-CN" dirty="0"/>
              <a:t>B</a:t>
            </a:r>
            <a:r>
              <a:rPr lang="zh-CN" altLang="zh-CN" dirty="0"/>
              <a:t>端和</a:t>
            </a:r>
            <a:r>
              <a:rPr lang="en-US" altLang="zh-CN" dirty="0"/>
              <a:t>C</a:t>
            </a:r>
            <a:r>
              <a:rPr lang="zh-CN" altLang="zh-CN" dirty="0"/>
              <a:t>端用户，推动媒体素材形成新的分享、交易模式和商业生态，形成一个透明、公开、公正的产业链体系。</a:t>
            </a:r>
          </a:p>
          <a:p>
            <a:endParaRPr lang="zh-CN" altLang="en-US" dirty="0"/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F0B65F49-FCB0-401E-9453-45125C6E0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207" y="1863573"/>
            <a:ext cx="7270110" cy="3505504"/>
          </a:xfrm>
          <a:prstGeom prst="rect">
            <a:avLst/>
          </a:prstGeom>
        </p:spPr>
      </p:pic>
      <p:sp>
        <p:nvSpPr>
          <p:cNvPr id="137" name="TextBox 2">
            <a:extLst>
              <a:ext uri="{FF2B5EF4-FFF2-40B4-BE49-F238E27FC236}">
                <a16:creationId xmlns:a16="http://schemas.microsoft.com/office/drawing/2014/main" id="{5EAFE3F1-1CFC-4F15-879D-0BB35A976C58}"/>
              </a:ext>
            </a:extLst>
          </p:cNvPr>
          <p:cNvSpPr txBox="1"/>
          <p:nvPr/>
        </p:nvSpPr>
        <p:spPr>
          <a:xfrm>
            <a:off x="1388815" y="357528"/>
            <a:ext cx="3413114" cy="504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79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产品介绍</a:t>
            </a:r>
            <a:r>
              <a:rPr lang="en-US" altLang="zh-CN" sz="2679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-</a:t>
            </a:r>
            <a:r>
              <a:rPr lang="zh-CN" altLang="en-US" sz="2679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媒体素材链</a:t>
            </a:r>
            <a:endParaRPr lang="en-US" altLang="zh-CN" sz="2679" b="1" spc="-5" dirty="0">
              <a:solidFill>
                <a:schemeClr val="tx1">
                  <a:lumMod val="75000"/>
                  <a:lumOff val="2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377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DD22ABDC-FE53-6A49-A664-D2287A124953}"/>
              </a:ext>
            </a:extLst>
          </p:cNvPr>
          <p:cNvSpPr/>
          <p:nvPr/>
        </p:nvSpPr>
        <p:spPr>
          <a:xfrm>
            <a:off x="643149" y="357528"/>
            <a:ext cx="357220" cy="120547"/>
          </a:xfrm>
          <a:prstGeom prst="roundRect">
            <a:avLst>
              <a:gd name="adj" fmla="val 0"/>
            </a:avLst>
          </a:prstGeom>
          <a:solidFill>
            <a:srgbClr val="E621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43" dirty="0">
              <a:solidFill>
                <a:srgbClr val="1C51A5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微软雅黑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507162F9-6904-234D-9BBF-934B3D5908F7}"/>
              </a:ext>
            </a:extLst>
          </p:cNvPr>
          <p:cNvSpPr/>
          <p:nvPr/>
        </p:nvSpPr>
        <p:spPr>
          <a:xfrm>
            <a:off x="728201" y="510622"/>
            <a:ext cx="357220" cy="120547"/>
          </a:xfrm>
          <a:prstGeom prst="roundRect">
            <a:avLst>
              <a:gd name="adj" fmla="val 0"/>
            </a:avLst>
          </a:prstGeom>
          <a:solidFill>
            <a:srgbClr val="E621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43" dirty="0">
              <a:solidFill>
                <a:srgbClr val="1C51A5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微软雅黑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265C32F5-2969-8A49-BFE0-F622B6A3DA6D}"/>
              </a:ext>
            </a:extLst>
          </p:cNvPr>
          <p:cNvSpPr/>
          <p:nvPr/>
        </p:nvSpPr>
        <p:spPr>
          <a:xfrm>
            <a:off x="643149" y="663717"/>
            <a:ext cx="357220" cy="120547"/>
          </a:xfrm>
          <a:prstGeom prst="roundRect">
            <a:avLst>
              <a:gd name="adj" fmla="val 0"/>
            </a:avLst>
          </a:prstGeom>
          <a:solidFill>
            <a:srgbClr val="E621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43" dirty="0">
              <a:solidFill>
                <a:srgbClr val="1C51A5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微软雅黑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685997E1-5AD3-0B4C-9E93-89BA3E1E9AD0}"/>
              </a:ext>
            </a:extLst>
          </p:cNvPr>
          <p:cNvSpPr>
            <a:spLocks/>
          </p:cNvSpPr>
          <p:nvPr/>
        </p:nvSpPr>
        <p:spPr>
          <a:xfrm>
            <a:off x="1704067" y="1778115"/>
            <a:ext cx="1446562" cy="4113964"/>
          </a:xfrm>
          <a:prstGeom prst="roundRect">
            <a:avLst>
              <a:gd name="adj" fmla="val 0"/>
            </a:avLst>
          </a:prstGeom>
          <a:solidFill>
            <a:srgbClr val="FFC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875" spc="-5" dirty="0">
              <a:solidFill>
                <a:schemeClr val="tx1">
                  <a:lumMod val="65000"/>
                  <a:lumOff val="3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E572C482-A161-8448-8CAB-3BE2700E2D65}"/>
              </a:ext>
            </a:extLst>
          </p:cNvPr>
          <p:cNvSpPr>
            <a:spLocks/>
          </p:cNvSpPr>
          <p:nvPr/>
        </p:nvSpPr>
        <p:spPr>
          <a:xfrm>
            <a:off x="3230570" y="1778115"/>
            <a:ext cx="6403030" cy="4113964"/>
          </a:xfrm>
          <a:prstGeom prst="roundRect">
            <a:avLst>
              <a:gd name="adj" fmla="val 0"/>
            </a:avLst>
          </a:prstGeom>
          <a:solidFill>
            <a:srgbClr val="E6212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875" spc="-5" dirty="0">
              <a:solidFill>
                <a:schemeClr val="tx1">
                  <a:lumMod val="65000"/>
                  <a:lumOff val="3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A1EEBBC1-3CB6-EA42-B20E-18D5BB530ACF}"/>
              </a:ext>
            </a:extLst>
          </p:cNvPr>
          <p:cNvSpPr>
            <a:spLocks/>
          </p:cNvSpPr>
          <p:nvPr/>
        </p:nvSpPr>
        <p:spPr>
          <a:xfrm>
            <a:off x="9708121" y="1778115"/>
            <a:ext cx="1446562" cy="4113964"/>
          </a:xfrm>
          <a:prstGeom prst="roundRect">
            <a:avLst>
              <a:gd name="adj" fmla="val 0"/>
            </a:avLst>
          </a:prstGeom>
          <a:solidFill>
            <a:srgbClr val="FFC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875" spc="-5" dirty="0">
              <a:solidFill>
                <a:schemeClr val="tx1">
                  <a:lumMod val="65000"/>
                  <a:lumOff val="3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195C897F-0C41-8B4D-841B-1AC0A2E42356}"/>
              </a:ext>
            </a:extLst>
          </p:cNvPr>
          <p:cNvSpPr>
            <a:spLocks/>
          </p:cNvSpPr>
          <p:nvPr/>
        </p:nvSpPr>
        <p:spPr>
          <a:xfrm>
            <a:off x="1704067" y="5933532"/>
            <a:ext cx="9451562" cy="40985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75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计算、存储、网络基础设施</a:t>
            </a:r>
            <a:endParaRPr lang="en-US" altLang="zh-CN" sz="1875" spc="-5" dirty="0">
              <a:solidFill>
                <a:schemeClr val="tx1">
                  <a:lumMod val="75000"/>
                  <a:lumOff val="2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BFCB91D3-120F-704A-8729-FF9D7F8B72C1}"/>
              </a:ext>
            </a:extLst>
          </p:cNvPr>
          <p:cNvSpPr>
            <a:spLocks/>
          </p:cNvSpPr>
          <p:nvPr/>
        </p:nvSpPr>
        <p:spPr>
          <a:xfrm>
            <a:off x="3327064" y="5445689"/>
            <a:ext cx="1494781" cy="361640"/>
          </a:xfrm>
          <a:prstGeom prst="roundRect">
            <a:avLst>
              <a:gd name="adj" fmla="val 0"/>
            </a:avLst>
          </a:prstGeom>
          <a:solidFill>
            <a:srgbClr val="E621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75" spc="-5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隐私</a:t>
            </a:r>
            <a:endParaRPr lang="en-US" altLang="zh-CN" sz="1875" spc="-5" dirty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152D57C2-F4D5-0649-B134-78026E7973E7}"/>
              </a:ext>
            </a:extLst>
          </p:cNvPr>
          <p:cNvSpPr>
            <a:spLocks/>
          </p:cNvSpPr>
          <p:nvPr/>
        </p:nvSpPr>
        <p:spPr>
          <a:xfrm>
            <a:off x="4904398" y="5445689"/>
            <a:ext cx="1494781" cy="361640"/>
          </a:xfrm>
          <a:prstGeom prst="roundRect">
            <a:avLst>
              <a:gd name="adj" fmla="val 0"/>
            </a:avLst>
          </a:prstGeom>
          <a:solidFill>
            <a:srgbClr val="E621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75" spc="-5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密码库</a:t>
            </a:r>
            <a:endParaRPr lang="en-US" altLang="zh-CN" sz="1875" spc="-5" dirty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C69E692B-B6B8-8948-8457-8AECDB30093D}"/>
              </a:ext>
            </a:extLst>
          </p:cNvPr>
          <p:cNvSpPr>
            <a:spLocks/>
          </p:cNvSpPr>
          <p:nvPr/>
        </p:nvSpPr>
        <p:spPr>
          <a:xfrm>
            <a:off x="6481732" y="5445689"/>
            <a:ext cx="1494781" cy="361640"/>
          </a:xfrm>
          <a:prstGeom prst="roundRect">
            <a:avLst>
              <a:gd name="adj" fmla="val 0"/>
            </a:avLst>
          </a:prstGeom>
          <a:solidFill>
            <a:srgbClr val="E621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75" spc="-5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数据库</a:t>
            </a:r>
            <a:endParaRPr lang="en-US" altLang="zh-CN" sz="1875" spc="-5" dirty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231578AE-FFD5-8347-B37B-45DB3663C217}"/>
              </a:ext>
            </a:extLst>
          </p:cNvPr>
          <p:cNvSpPr>
            <a:spLocks/>
          </p:cNvSpPr>
          <p:nvPr/>
        </p:nvSpPr>
        <p:spPr>
          <a:xfrm>
            <a:off x="8042516" y="5445689"/>
            <a:ext cx="1494781" cy="361640"/>
          </a:xfrm>
          <a:prstGeom prst="roundRect">
            <a:avLst>
              <a:gd name="adj" fmla="val 0"/>
            </a:avLst>
          </a:prstGeom>
          <a:solidFill>
            <a:srgbClr val="E621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75" spc="-5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文件存储</a:t>
            </a:r>
            <a:endParaRPr lang="en-US" altLang="zh-CN" sz="1875" spc="-5" dirty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6E69A493-6851-B940-B5D9-82E0C7E7AE1F}"/>
              </a:ext>
            </a:extLst>
          </p:cNvPr>
          <p:cNvSpPr>
            <a:spLocks/>
          </p:cNvSpPr>
          <p:nvPr/>
        </p:nvSpPr>
        <p:spPr>
          <a:xfrm>
            <a:off x="3327064" y="4328021"/>
            <a:ext cx="2386827" cy="1068014"/>
          </a:xfrm>
          <a:prstGeom prst="roundRect">
            <a:avLst>
              <a:gd name="adj" fmla="val 0"/>
            </a:avLst>
          </a:prstGeom>
          <a:solidFill>
            <a:srgbClr val="E6212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4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分布式账本</a:t>
            </a:r>
            <a:endParaRPr lang="en-US" altLang="zh-CN" sz="1741" spc="-5" dirty="0">
              <a:solidFill>
                <a:schemeClr val="tx1">
                  <a:lumMod val="65000"/>
                  <a:lumOff val="3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  <a:p>
            <a:pPr algn="ctr"/>
            <a:endParaRPr lang="en-US" altLang="zh-CN" sz="1875" spc="-5" dirty="0">
              <a:solidFill>
                <a:schemeClr val="tx1">
                  <a:lumMod val="65000"/>
                  <a:lumOff val="3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  <a:p>
            <a:pPr algn="ctr"/>
            <a:endParaRPr lang="en-US" altLang="zh-CN" sz="1875" spc="-5" dirty="0">
              <a:solidFill>
                <a:schemeClr val="tx1">
                  <a:lumMod val="65000"/>
                  <a:lumOff val="3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256F929F-A11A-F44D-9C44-8D4F32CF0F23}"/>
              </a:ext>
            </a:extLst>
          </p:cNvPr>
          <p:cNvSpPr>
            <a:spLocks/>
          </p:cNvSpPr>
          <p:nvPr/>
        </p:nvSpPr>
        <p:spPr>
          <a:xfrm>
            <a:off x="8137250" y="4328021"/>
            <a:ext cx="1398343" cy="1068014"/>
          </a:xfrm>
          <a:prstGeom prst="roundRect">
            <a:avLst>
              <a:gd name="adj" fmla="val 0"/>
            </a:avLst>
          </a:prstGeom>
          <a:solidFill>
            <a:srgbClr val="E6212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4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网络服务</a:t>
            </a:r>
            <a:endParaRPr lang="en-US" altLang="zh-CN" sz="1741" spc="-5" dirty="0">
              <a:solidFill>
                <a:schemeClr val="tx1">
                  <a:lumMod val="65000"/>
                  <a:lumOff val="3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  <a:p>
            <a:pPr algn="ctr"/>
            <a:endParaRPr lang="en-US" altLang="zh-CN" sz="1875" spc="-5" dirty="0">
              <a:solidFill>
                <a:schemeClr val="tx1">
                  <a:lumMod val="65000"/>
                  <a:lumOff val="3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  <a:p>
            <a:pPr algn="ctr"/>
            <a:endParaRPr lang="en-US" altLang="zh-CN" sz="1875" spc="-5" dirty="0">
              <a:solidFill>
                <a:schemeClr val="tx1">
                  <a:lumMod val="65000"/>
                  <a:lumOff val="3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AA954F82-B184-3043-9E9E-7A93DEF742B3}"/>
              </a:ext>
            </a:extLst>
          </p:cNvPr>
          <p:cNvSpPr>
            <a:spLocks/>
          </p:cNvSpPr>
          <p:nvPr/>
        </p:nvSpPr>
        <p:spPr>
          <a:xfrm>
            <a:off x="6985492" y="4328021"/>
            <a:ext cx="1109031" cy="1068014"/>
          </a:xfrm>
          <a:prstGeom prst="roundRect">
            <a:avLst>
              <a:gd name="adj" fmla="val 0"/>
            </a:avLst>
          </a:prstGeom>
          <a:solidFill>
            <a:srgbClr val="E6212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4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数字水印</a:t>
            </a:r>
            <a:endParaRPr lang="en-US" altLang="zh-CN" sz="1741" spc="-5" dirty="0">
              <a:solidFill>
                <a:schemeClr val="tx1">
                  <a:lumMod val="65000"/>
                  <a:lumOff val="3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  <a:p>
            <a:pPr algn="ctr"/>
            <a:endParaRPr lang="en-US" altLang="zh-CN" sz="1875" spc="-5" dirty="0">
              <a:solidFill>
                <a:schemeClr val="tx1">
                  <a:lumMod val="65000"/>
                  <a:lumOff val="3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  <a:p>
            <a:pPr algn="ctr"/>
            <a:endParaRPr lang="en-US" altLang="zh-CN" sz="1875" spc="-5" dirty="0">
              <a:solidFill>
                <a:schemeClr val="tx1">
                  <a:lumMod val="65000"/>
                  <a:lumOff val="3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AE881020-A2C8-884F-9FD2-8B41AA61367F}"/>
              </a:ext>
            </a:extLst>
          </p:cNvPr>
          <p:cNvSpPr>
            <a:spLocks/>
          </p:cNvSpPr>
          <p:nvPr/>
        </p:nvSpPr>
        <p:spPr>
          <a:xfrm>
            <a:off x="5775763" y="4328021"/>
            <a:ext cx="723281" cy="1068014"/>
          </a:xfrm>
          <a:prstGeom prst="roundRect">
            <a:avLst>
              <a:gd name="adj" fmla="val 0"/>
            </a:avLst>
          </a:prstGeom>
          <a:solidFill>
            <a:srgbClr val="E6212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4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共识</a:t>
            </a:r>
            <a:endParaRPr lang="en-US" altLang="zh-CN" sz="1741" spc="-5" dirty="0">
              <a:solidFill>
                <a:schemeClr val="tx1">
                  <a:lumMod val="65000"/>
                  <a:lumOff val="3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  <a:p>
            <a:pPr algn="ctr"/>
            <a:endParaRPr lang="en-US" altLang="zh-CN" sz="1875" spc="-5" dirty="0">
              <a:solidFill>
                <a:schemeClr val="tx1">
                  <a:lumMod val="65000"/>
                  <a:lumOff val="3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  <a:p>
            <a:pPr algn="ctr"/>
            <a:endParaRPr lang="en-US" altLang="zh-CN" sz="1875" spc="-5" dirty="0">
              <a:solidFill>
                <a:schemeClr val="tx1">
                  <a:lumMod val="65000"/>
                  <a:lumOff val="3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FCB21F5D-3D11-F44C-9A4E-A2E3890DBDF7}"/>
              </a:ext>
            </a:extLst>
          </p:cNvPr>
          <p:cNvSpPr>
            <a:spLocks/>
          </p:cNvSpPr>
          <p:nvPr/>
        </p:nvSpPr>
        <p:spPr>
          <a:xfrm>
            <a:off x="8203139" y="4745466"/>
            <a:ext cx="602734" cy="265203"/>
          </a:xfrm>
          <a:prstGeom prst="roundRect">
            <a:avLst>
              <a:gd name="adj" fmla="val 0"/>
            </a:avLst>
          </a:prstGeom>
          <a:solidFill>
            <a:srgbClr val="E6212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7" spc="-5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连接</a:t>
            </a:r>
            <a:endParaRPr lang="en-US" altLang="zh-CN" sz="1607" spc="-5" dirty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3C8C1319-D328-E24C-845B-34A3A56CF968}"/>
              </a:ext>
            </a:extLst>
          </p:cNvPr>
          <p:cNvSpPr>
            <a:spLocks/>
          </p:cNvSpPr>
          <p:nvPr/>
        </p:nvSpPr>
        <p:spPr>
          <a:xfrm>
            <a:off x="8869389" y="4745466"/>
            <a:ext cx="602734" cy="265203"/>
          </a:xfrm>
          <a:prstGeom prst="roundRect">
            <a:avLst>
              <a:gd name="adj" fmla="val 0"/>
            </a:avLst>
          </a:prstGeom>
          <a:solidFill>
            <a:srgbClr val="E6212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7" spc="-5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协议</a:t>
            </a:r>
            <a:endParaRPr lang="en-US" altLang="zh-CN" sz="1607" spc="-5" dirty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EC760B62-7A2F-F442-BBAD-B36E755EBBCC}"/>
              </a:ext>
            </a:extLst>
          </p:cNvPr>
          <p:cNvSpPr>
            <a:spLocks/>
          </p:cNvSpPr>
          <p:nvPr/>
        </p:nvSpPr>
        <p:spPr>
          <a:xfrm>
            <a:off x="8203139" y="5069393"/>
            <a:ext cx="602734" cy="265203"/>
          </a:xfrm>
          <a:prstGeom prst="roundRect">
            <a:avLst>
              <a:gd name="adj" fmla="val 0"/>
            </a:avLst>
          </a:prstGeom>
          <a:solidFill>
            <a:srgbClr val="E6212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7" spc="-5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同步</a:t>
            </a:r>
            <a:endParaRPr lang="en-US" altLang="zh-CN" sz="1607" spc="-5" dirty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050E3D49-EF7B-CD4D-B3A6-D1876024F464}"/>
              </a:ext>
            </a:extLst>
          </p:cNvPr>
          <p:cNvSpPr>
            <a:spLocks/>
          </p:cNvSpPr>
          <p:nvPr/>
        </p:nvSpPr>
        <p:spPr>
          <a:xfrm>
            <a:off x="8869389" y="5069393"/>
            <a:ext cx="602734" cy="265203"/>
          </a:xfrm>
          <a:prstGeom prst="roundRect">
            <a:avLst>
              <a:gd name="adj" fmla="val 0"/>
            </a:avLst>
          </a:prstGeom>
          <a:solidFill>
            <a:srgbClr val="E6212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7" spc="-5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准入</a:t>
            </a:r>
            <a:endParaRPr lang="en-US" altLang="zh-CN" sz="1607" spc="-5" dirty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43B2CF53-39C6-0F4C-A268-04ACC07F2955}"/>
              </a:ext>
            </a:extLst>
          </p:cNvPr>
          <p:cNvSpPr>
            <a:spLocks/>
          </p:cNvSpPr>
          <p:nvPr/>
        </p:nvSpPr>
        <p:spPr>
          <a:xfrm>
            <a:off x="3384185" y="4745466"/>
            <a:ext cx="602734" cy="265203"/>
          </a:xfrm>
          <a:prstGeom prst="roundRect">
            <a:avLst>
              <a:gd name="adj" fmla="val 0"/>
            </a:avLst>
          </a:prstGeom>
          <a:solidFill>
            <a:srgbClr val="E6212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7" spc="-5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交易</a:t>
            </a:r>
            <a:endParaRPr lang="en-US" altLang="zh-CN" sz="1607" spc="-5" dirty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B315DED6-7FCA-BF4C-93D1-09CCA5B141BE}"/>
              </a:ext>
            </a:extLst>
          </p:cNvPr>
          <p:cNvSpPr>
            <a:spLocks/>
          </p:cNvSpPr>
          <p:nvPr/>
        </p:nvSpPr>
        <p:spPr>
          <a:xfrm>
            <a:off x="4033883" y="4745466"/>
            <a:ext cx="602734" cy="265203"/>
          </a:xfrm>
          <a:prstGeom prst="roundRect">
            <a:avLst>
              <a:gd name="adj" fmla="val 0"/>
            </a:avLst>
          </a:prstGeom>
          <a:solidFill>
            <a:srgbClr val="E6212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7" spc="-5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区块</a:t>
            </a:r>
            <a:endParaRPr lang="en-US" altLang="zh-CN" sz="1607" spc="-5" dirty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858BD29C-E35D-E044-9457-92FF5A7D209B}"/>
              </a:ext>
            </a:extLst>
          </p:cNvPr>
          <p:cNvSpPr>
            <a:spLocks/>
          </p:cNvSpPr>
          <p:nvPr/>
        </p:nvSpPr>
        <p:spPr>
          <a:xfrm>
            <a:off x="3384185" y="5069393"/>
            <a:ext cx="602734" cy="265203"/>
          </a:xfrm>
          <a:prstGeom prst="roundRect">
            <a:avLst>
              <a:gd name="adj" fmla="val 0"/>
            </a:avLst>
          </a:prstGeom>
          <a:solidFill>
            <a:srgbClr val="E6212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7" spc="-5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回执</a:t>
            </a:r>
            <a:endParaRPr lang="en-US" altLang="zh-CN" sz="1607" spc="-5" dirty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8CB2B098-682F-8041-B76D-F674DBCDC162}"/>
              </a:ext>
            </a:extLst>
          </p:cNvPr>
          <p:cNvSpPr>
            <a:spLocks/>
          </p:cNvSpPr>
          <p:nvPr/>
        </p:nvSpPr>
        <p:spPr>
          <a:xfrm>
            <a:off x="4033883" y="5069393"/>
            <a:ext cx="602734" cy="265203"/>
          </a:xfrm>
          <a:prstGeom prst="roundRect">
            <a:avLst>
              <a:gd name="adj" fmla="val 0"/>
            </a:avLst>
          </a:prstGeom>
          <a:solidFill>
            <a:srgbClr val="E6212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7" spc="-5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状态</a:t>
            </a:r>
            <a:endParaRPr lang="en-US" altLang="zh-CN" sz="1607" spc="-5" dirty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E05D2F88-C9DD-394D-933F-4A70B3E36321}"/>
              </a:ext>
            </a:extLst>
          </p:cNvPr>
          <p:cNvSpPr>
            <a:spLocks/>
          </p:cNvSpPr>
          <p:nvPr/>
        </p:nvSpPr>
        <p:spPr>
          <a:xfrm>
            <a:off x="4698674" y="4748222"/>
            <a:ext cx="940265" cy="265203"/>
          </a:xfrm>
          <a:prstGeom prst="roundRect">
            <a:avLst>
              <a:gd name="adj" fmla="val 0"/>
            </a:avLst>
          </a:prstGeom>
          <a:solidFill>
            <a:srgbClr val="E6212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pc="-5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数量校验</a:t>
            </a:r>
            <a:endParaRPr lang="en-US" altLang="zh-CN" sz="1400" spc="-5" dirty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C909C2E2-9CB5-2042-988D-F4D7679EC7D9}"/>
              </a:ext>
            </a:extLst>
          </p:cNvPr>
          <p:cNvSpPr>
            <a:spLocks/>
          </p:cNvSpPr>
          <p:nvPr/>
        </p:nvSpPr>
        <p:spPr>
          <a:xfrm>
            <a:off x="4698674" y="5072149"/>
            <a:ext cx="940265" cy="265203"/>
          </a:xfrm>
          <a:prstGeom prst="roundRect">
            <a:avLst>
              <a:gd name="adj" fmla="val 0"/>
            </a:avLst>
          </a:prstGeom>
          <a:solidFill>
            <a:srgbClr val="E6212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7" spc="-5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交易池</a:t>
            </a:r>
            <a:endParaRPr lang="en-US" altLang="zh-CN" sz="1607" spc="-5" dirty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4EC7E2FC-6C60-5346-9BFE-531ABD2DB269}"/>
              </a:ext>
            </a:extLst>
          </p:cNvPr>
          <p:cNvSpPr>
            <a:spLocks/>
          </p:cNvSpPr>
          <p:nvPr/>
        </p:nvSpPr>
        <p:spPr>
          <a:xfrm>
            <a:off x="5831555" y="4751834"/>
            <a:ext cx="602734" cy="265203"/>
          </a:xfrm>
          <a:prstGeom prst="roundRect">
            <a:avLst>
              <a:gd name="adj" fmla="val 0"/>
            </a:avLst>
          </a:prstGeom>
          <a:solidFill>
            <a:srgbClr val="E6212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pc="-5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RAFT</a:t>
            </a:r>
            <a:endParaRPr lang="en-US" altLang="zh-CN" sz="1339" spc="-5" dirty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25A5AB30-0536-AC4D-A3FD-B20896D65780}"/>
              </a:ext>
            </a:extLst>
          </p:cNvPr>
          <p:cNvSpPr>
            <a:spLocks/>
          </p:cNvSpPr>
          <p:nvPr/>
        </p:nvSpPr>
        <p:spPr>
          <a:xfrm>
            <a:off x="5831555" y="5075762"/>
            <a:ext cx="602734" cy="265203"/>
          </a:xfrm>
          <a:prstGeom prst="roundRect">
            <a:avLst>
              <a:gd name="adj" fmla="val 0"/>
            </a:avLst>
          </a:prstGeom>
          <a:solidFill>
            <a:srgbClr val="E6212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pc="-5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RBFT</a:t>
            </a:r>
            <a:endParaRPr lang="en-US" altLang="zh-CN" sz="1339" spc="-5" dirty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2C64D9DE-C340-9B4B-B56C-0C5D9EC0E263}"/>
              </a:ext>
            </a:extLst>
          </p:cNvPr>
          <p:cNvSpPr>
            <a:spLocks/>
          </p:cNvSpPr>
          <p:nvPr/>
        </p:nvSpPr>
        <p:spPr>
          <a:xfrm>
            <a:off x="6574294" y="4328021"/>
            <a:ext cx="337531" cy="1068014"/>
          </a:xfrm>
          <a:prstGeom prst="roundRect">
            <a:avLst>
              <a:gd name="adj" fmla="val 0"/>
            </a:avLst>
          </a:prstGeom>
          <a:solidFill>
            <a:srgbClr val="E6212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39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自</a:t>
            </a:r>
            <a:endParaRPr lang="en-US" altLang="zh-CN" sz="1339" spc="-5" dirty="0">
              <a:solidFill>
                <a:schemeClr val="tx1">
                  <a:lumMod val="65000"/>
                  <a:lumOff val="3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  <a:p>
            <a:pPr algn="ctr"/>
            <a:r>
              <a:rPr lang="zh-CN" altLang="en-US" sz="1339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适</a:t>
            </a:r>
            <a:endParaRPr lang="en-US" altLang="zh-CN" sz="1339" spc="-5" dirty="0">
              <a:solidFill>
                <a:schemeClr val="tx1">
                  <a:lumMod val="65000"/>
                  <a:lumOff val="3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  <a:p>
            <a:pPr algn="ctr"/>
            <a:r>
              <a:rPr lang="zh-CN" altLang="en-US" sz="1339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应</a:t>
            </a:r>
            <a:endParaRPr lang="en-US" altLang="zh-CN" sz="1339" spc="-5" dirty="0">
              <a:solidFill>
                <a:schemeClr val="tx1">
                  <a:lumMod val="65000"/>
                  <a:lumOff val="3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  <a:p>
            <a:pPr algn="ctr"/>
            <a:r>
              <a:rPr lang="zh-CN" altLang="en-US" sz="1339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爬</a:t>
            </a:r>
            <a:endParaRPr lang="en-US" altLang="zh-CN" sz="1339" spc="-5" dirty="0">
              <a:solidFill>
                <a:schemeClr val="tx1">
                  <a:lumMod val="65000"/>
                  <a:lumOff val="3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  <a:p>
            <a:pPr algn="ctr"/>
            <a:r>
              <a:rPr lang="zh-CN" altLang="en-US" sz="1339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虫</a:t>
            </a:r>
            <a:endParaRPr lang="en-US" altLang="zh-CN" sz="1339" spc="-5" dirty="0">
              <a:solidFill>
                <a:schemeClr val="tx1">
                  <a:lumMod val="65000"/>
                  <a:lumOff val="3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76AF0433-5EC3-0347-8329-CACB639295CB}"/>
              </a:ext>
            </a:extLst>
          </p:cNvPr>
          <p:cNvSpPr>
            <a:spLocks/>
          </p:cNvSpPr>
          <p:nvPr/>
        </p:nvSpPr>
        <p:spPr>
          <a:xfrm>
            <a:off x="7039157" y="4745466"/>
            <a:ext cx="988484" cy="271572"/>
          </a:xfrm>
          <a:prstGeom prst="roundRect">
            <a:avLst>
              <a:gd name="adj" fmla="val 0"/>
            </a:avLst>
          </a:prstGeom>
          <a:solidFill>
            <a:srgbClr val="E6212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39" spc="-5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鲁棒水印</a:t>
            </a:r>
            <a:endParaRPr lang="en-US" altLang="zh-CN" sz="1339" spc="-5" dirty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3F2023C3-96CD-E245-A958-79B0CE232098}"/>
              </a:ext>
            </a:extLst>
          </p:cNvPr>
          <p:cNvSpPr>
            <a:spLocks/>
          </p:cNvSpPr>
          <p:nvPr/>
        </p:nvSpPr>
        <p:spPr>
          <a:xfrm>
            <a:off x="7039157" y="5063024"/>
            <a:ext cx="988484" cy="271572"/>
          </a:xfrm>
          <a:prstGeom prst="roundRect">
            <a:avLst>
              <a:gd name="adj" fmla="val 0"/>
            </a:avLst>
          </a:prstGeom>
          <a:solidFill>
            <a:srgbClr val="E6212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39" spc="-5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零水印</a:t>
            </a:r>
            <a:endParaRPr lang="en-US" altLang="zh-CN" sz="1339" spc="-5" dirty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4BFBB4E4-B879-564E-9FA2-CBD360F91F40}"/>
              </a:ext>
            </a:extLst>
          </p:cNvPr>
          <p:cNvSpPr>
            <a:spLocks/>
          </p:cNvSpPr>
          <p:nvPr/>
        </p:nvSpPr>
        <p:spPr>
          <a:xfrm>
            <a:off x="1780699" y="5226862"/>
            <a:ext cx="1293297" cy="578625"/>
          </a:xfrm>
          <a:prstGeom prst="roundRect">
            <a:avLst>
              <a:gd name="adj" fmla="val 0"/>
            </a:avLst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7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DAPP</a:t>
            </a:r>
            <a:r>
              <a:rPr lang="zh-CN" altLang="en-US" sz="1607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发布</a:t>
            </a:r>
            <a:endParaRPr lang="en-US" altLang="zh-CN" sz="1607" b="1" spc="-5" dirty="0">
              <a:solidFill>
                <a:schemeClr val="tx1">
                  <a:lumMod val="65000"/>
                  <a:lumOff val="3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39A7C0C2-9FBC-4146-9E3C-81255234F59B}"/>
              </a:ext>
            </a:extLst>
          </p:cNvPr>
          <p:cNvSpPr>
            <a:spLocks/>
          </p:cNvSpPr>
          <p:nvPr/>
        </p:nvSpPr>
        <p:spPr>
          <a:xfrm>
            <a:off x="3327064" y="3903600"/>
            <a:ext cx="6208529" cy="361640"/>
          </a:xfrm>
          <a:prstGeom prst="roundRect">
            <a:avLst>
              <a:gd name="adj" fmla="val 0"/>
            </a:avLst>
          </a:prstGeom>
          <a:solidFill>
            <a:srgbClr val="E6212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75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智能合约</a:t>
            </a:r>
            <a:endParaRPr lang="en-US" altLang="zh-CN" sz="1875" spc="-5" dirty="0">
              <a:solidFill>
                <a:schemeClr val="tx1">
                  <a:lumMod val="65000"/>
                  <a:lumOff val="3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C2859962-9817-3447-982C-4F67E583D275}"/>
              </a:ext>
            </a:extLst>
          </p:cNvPr>
          <p:cNvSpPr>
            <a:spLocks/>
          </p:cNvSpPr>
          <p:nvPr/>
        </p:nvSpPr>
        <p:spPr>
          <a:xfrm>
            <a:off x="3325111" y="3045348"/>
            <a:ext cx="6208529" cy="813364"/>
          </a:xfrm>
          <a:prstGeom prst="roundRect">
            <a:avLst>
              <a:gd name="adj" fmla="val 0"/>
            </a:avLst>
          </a:prstGeom>
          <a:solidFill>
            <a:srgbClr val="E6212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管理功能</a:t>
            </a:r>
            <a:endParaRPr lang="en-US" altLang="zh-CN" spc="-5" dirty="0">
              <a:solidFill>
                <a:schemeClr val="tx1">
                  <a:lumMod val="65000"/>
                  <a:lumOff val="3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  <a:p>
            <a:pPr algn="ctr"/>
            <a:endParaRPr lang="en-US" altLang="zh-CN" sz="1875" spc="-5" dirty="0">
              <a:solidFill>
                <a:schemeClr val="tx1">
                  <a:lumMod val="65000"/>
                  <a:lumOff val="3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  <a:p>
            <a:pPr algn="ctr"/>
            <a:endParaRPr lang="en-US" altLang="zh-CN" sz="1875" spc="-5" dirty="0">
              <a:solidFill>
                <a:schemeClr val="tx1">
                  <a:lumMod val="65000"/>
                  <a:lumOff val="3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2BA53ACB-71DC-AC4B-83D1-34183390A369}"/>
              </a:ext>
            </a:extLst>
          </p:cNvPr>
          <p:cNvSpPr>
            <a:spLocks/>
          </p:cNvSpPr>
          <p:nvPr/>
        </p:nvSpPr>
        <p:spPr>
          <a:xfrm>
            <a:off x="3409618" y="3396329"/>
            <a:ext cx="1133140" cy="385750"/>
          </a:xfrm>
          <a:prstGeom prst="roundRect">
            <a:avLst>
              <a:gd name="adj" fmla="val 0"/>
            </a:avLst>
          </a:prstGeom>
          <a:solidFill>
            <a:srgbClr val="E6212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7" spc="-5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节点管理</a:t>
            </a:r>
            <a:endParaRPr lang="en-US" altLang="zh-CN" sz="1607" spc="-5" dirty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D080FE62-6B41-BB4A-917A-04B84FA3355F}"/>
              </a:ext>
            </a:extLst>
          </p:cNvPr>
          <p:cNvSpPr>
            <a:spLocks/>
          </p:cNvSpPr>
          <p:nvPr/>
        </p:nvSpPr>
        <p:spPr>
          <a:xfrm>
            <a:off x="4639379" y="3396329"/>
            <a:ext cx="1133140" cy="385750"/>
          </a:xfrm>
          <a:prstGeom prst="roundRect">
            <a:avLst>
              <a:gd name="adj" fmla="val 0"/>
            </a:avLst>
          </a:prstGeom>
          <a:solidFill>
            <a:srgbClr val="E6212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7" spc="-5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账户管理</a:t>
            </a:r>
            <a:endParaRPr lang="en-US" altLang="zh-CN" sz="1607" spc="-5" dirty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9A382A31-E836-F344-8F21-AF58331E627F}"/>
              </a:ext>
            </a:extLst>
          </p:cNvPr>
          <p:cNvSpPr>
            <a:spLocks/>
          </p:cNvSpPr>
          <p:nvPr/>
        </p:nvSpPr>
        <p:spPr>
          <a:xfrm>
            <a:off x="5852590" y="3396329"/>
            <a:ext cx="1133140" cy="385750"/>
          </a:xfrm>
          <a:prstGeom prst="roundRect">
            <a:avLst>
              <a:gd name="adj" fmla="val 0"/>
            </a:avLst>
          </a:prstGeom>
          <a:solidFill>
            <a:srgbClr val="E6212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7" spc="-5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配置管理</a:t>
            </a:r>
            <a:endParaRPr lang="en-US" altLang="zh-CN" sz="1607" spc="-5" dirty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C6CDDA98-A685-9641-88BB-0ADB45A81918}"/>
              </a:ext>
            </a:extLst>
          </p:cNvPr>
          <p:cNvSpPr>
            <a:spLocks/>
          </p:cNvSpPr>
          <p:nvPr/>
        </p:nvSpPr>
        <p:spPr>
          <a:xfrm>
            <a:off x="7068616" y="3396329"/>
            <a:ext cx="1133140" cy="385750"/>
          </a:xfrm>
          <a:prstGeom prst="roundRect">
            <a:avLst>
              <a:gd name="adj" fmla="val 0"/>
            </a:avLst>
          </a:prstGeom>
          <a:solidFill>
            <a:srgbClr val="E6212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7" spc="-5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权限管理</a:t>
            </a:r>
            <a:endParaRPr lang="en-US" altLang="zh-CN" sz="1607" spc="-5" dirty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2AB5FAB5-EE09-2147-BF6E-59FDC264C8C8}"/>
              </a:ext>
            </a:extLst>
          </p:cNvPr>
          <p:cNvSpPr>
            <a:spLocks/>
          </p:cNvSpPr>
          <p:nvPr/>
        </p:nvSpPr>
        <p:spPr>
          <a:xfrm>
            <a:off x="8310051" y="3396890"/>
            <a:ext cx="1133140" cy="385750"/>
          </a:xfrm>
          <a:prstGeom prst="roundRect">
            <a:avLst>
              <a:gd name="adj" fmla="val 0"/>
            </a:avLst>
          </a:prstGeom>
          <a:solidFill>
            <a:srgbClr val="E6212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7" spc="-5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监管审计</a:t>
            </a:r>
            <a:endParaRPr lang="en-US" altLang="zh-CN" sz="1607" spc="-5" dirty="0">
              <a:solidFill>
                <a:schemeClr val="bg1"/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3D9C019A-209F-C642-BC1D-06ABF8DD1532}"/>
              </a:ext>
            </a:extLst>
          </p:cNvPr>
          <p:cNvSpPr>
            <a:spLocks/>
          </p:cNvSpPr>
          <p:nvPr/>
        </p:nvSpPr>
        <p:spPr>
          <a:xfrm>
            <a:off x="3328053" y="2269851"/>
            <a:ext cx="6208529" cy="747390"/>
          </a:xfrm>
          <a:prstGeom prst="roundRect">
            <a:avLst>
              <a:gd name="adj" fmla="val 0"/>
            </a:avLst>
          </a:prstGeom>
          <a:solidFill>
            <a:srgbClr val="E6212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75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接口服务</a:t>
            </a:r>
            <a:endParaRPr lang="en-US" altLang="zh-CN" sz="1875" spc="-5" dirty="0">
              <a:solidFill>
                <a:schemeClr val="tx1">
                  <a:lumMod val="65000"/>
                  <a:lumOff val="3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  <a:p>
            <a:pPr algn="ctr"/>
            <a:endParaRPr lang="en-US" altLang="zh-CN" sz="1875" spc="-5" dirty="0">
              <a:solidFill>
                <a:schemeClr val="tx1">
                  <a:lumMod val="65000"/>
                  <a:lumOff val="3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BE81D48A-DA4E-9A4A-A6A4-2FB064483DC1}"/>
              </a:ext>
            </a:extLst>
          </p:cNvPr>
          <p:cNvSpPr>
            <a:spLocks/>
          </p:cNvSpPr>
          <p:nvPr/>
        </p:nvSpPr>
        <p:spPr>
          <a:xfrm>
            <a:off x="3384185" y="2632220"/>
            <a:ext cx="1422452" cy="313422"/>
          </a:xfrm>
          <a:prstGeom prst="roundRect">
            <a:avLst>
              <a:gd name="adj" fmla="val 0"/>
            </a:avLst>
          </a:prstGeom>
          <a:solidFill>
            <a:srgbClr val="E6212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7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交易接口</a:t>
            </a:r>
            <a:endParaRPr lang="en-US" altLang="zh-CN" sz="1607" spc="-5" dirty="0">
              <a:solidFill>
                <a:schemeClr val="tx1">
                  <a:lumMod val="75000"/>
                  <a:lumOff val="2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7C68D356-91D7-F943-AD49-62A39C651C62}"/>
              </a:ext>
            </a:extLst>
          </p:cNvPr>
          <p:cNvSpPr>
            <a:spLocks/>
          </p:cNvSpPr>
          <p:nvPr/>
        </p:nvSpPr>
        <p:spPr>
          <a:xfrm>
            <a:off x="4961519" y="2632220"/>
            <a:ext cx="1422452" cy="313422"/>
          </a:xfrm>
          <a:prstGeom prst="roundRect">
            <a:avLst>
              <a:gd name="adj" fmla="val 0"/>
            </a:avLst>
          </a:prstGeom>
          <a:solidFill>
            <a:srgbClr val="E6212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7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查询接口</a:t>
            </a:r>
            <a:endParaRPr lang="en-US" altLang="zh-CN" sz="1607" spc="-5" dirty="0">
              <a:solidFill>
                <a:schemeClr val="tx1">
                  <a:lumMod val="75000"/>
                  <a:lumOff val="2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FE60F977-3DB4-8F4A-B07C-DC97961F8F14}"/>
              </a:ext>
            </a:extLst>
          </p:cNvPr>
          <p:cNvSpPr>
            <a:spLocks/>
          </p:cNvSpPr>
          <p:nvPr/>
        </p:nvSpPr>
        <p:spPr>
          <a:xfrm>
            <a:off x="6538854" y="2632220"/>
            <a:ext cx="1422452" cy="313422"/>
          </a:xfrm>
          <a:prstGeom prst="roundRect">
            <a:avLst>
              <a:gd name="adj" fmla="val 0"/>
            </a:avLst>
          </a:prstGeom>
          <a:solidFill>
            <a:srgbClr val="E6212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7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配置接口</a:t>
            </a:r>
            <a:endParaRPr lang="en-US" altLang="zh-CN" sz="1607" spc="-5" dirty="0">
              <a:solidFill>
                <a:schemeClr val="tx1">
                  <a:lumMod val="75000"/>
                  <a:lumOff val="2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AC1A15AE-3739-4843-994E-7CD17CACA4C5}"/>
              </a:ext>
            </a:extLst>
          </p:cNvPr>
          <p:cNvSpPr>
            <a:spLocks/>
          </p:cNvSpPr>
          <p:nvPr/>
        </p:nvSpPr>
        <p:spPr>
          <a:xfrm>
            <a:off x="8099637" y="2632220"/>
            <a:ext cx="1422452" cy="313422"/>
          </a:xfrm>
          <a:prstGeom prst="roundRect">
            <a:avLst>
              <a:gd name="adj" fmla="val 0"/>
            </a:avLst>
          </a:prstGeom>
          <a:solidFill>
            <a:srgbClr val="E6212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7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监控接口</a:t>
            </a:r>
            <a:endParaRPr lang="en-US" altLang="zh-CN" sz="1607" spc="-5" dirty="0">
              <a:solidFill>
                <a:schemeClr val="tx1">
                  <a:lumMod val="75000"/>
                  <a:lumOff val="2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D99CCBC-BEC7-5842-A3BA-932BFC9E1BC5}"/>
              </a:ext>
            </a:extLst>
          </p:cNvPr>
          <p:cNvSpPr txBox="1"/>
          <p:nvPr/>
        </p:nvSpPr>
        <p:spPr>
          <a:xfrm>
            <a:off x="5840727" y="1823177"/>
            <a:ext cx="1278555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43" spc="-5" dirty="0">
                <a:solidFill>
                  <a:srgbClr val="E62129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核心系统</a:t>
            </a: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6EBA9425-8FAF-1347-BC39-C0D6007638D0}"/>
              </a:ext>
            </a:extLst>
          </p:cNvPr>
          <p:cNvSpPr>
            <a:spLocks/>
          </p:cNvSpPr>
          <p:nvPr/>
        </p:nvSpPr>
        <p:spPr>
          <a:xfrm>
            <a:off x="1780699" y="4565166"/>
            <a:ext cx="1293297" cy="578625"/>
          </a:xfrm>
          <a:prstGeom prst="roundRect">
            <a:avLst>
              <a:gd name="adj" fmla="val 0"/>
            </a:avLst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7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合约发布</a:t>
            </a:r>
            <a:endParaRPr lang="en-US" altLang="zh-CN" sz="1607" b="1" spc="-5" dirty="0">
              <a:solidFill>
                <a:schemeClr val="tx1">
                  <a:lumMod val="65000"/>
                  <a:lumOff val="3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0D422C9-2FFD-5A4E-8518-33ED39F7C4DF}"/>
              </a:ext>
            </a:extLst>
          </p:cNvPr>
          <p:cNvSpPr txBox="1"/>
          <p:nvPr/>
        </p:nvSpPr>
        <p:spPr>
          <a:xfrm>
            <a:off x="1922721" y="1893974"/>
            <a:ext cx="1009252" cy="586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7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开发调试</a:t>
            </a:r>
            <a:endParaRPr lang="en-US" altLang="zh-CN" sz="1607" b="1" spc="-5" dirty="0">
              <a:solidFill>
                <a:schemeClr val="tx1">
                  <a:lumMod val="75000"/>
                  <a:lumOff val="2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  <a:p>
            <a:pPr algn="ctr"/>
            <a:r>
              <a:rPr lang="zh-CN" altLang="en-US" sz="1607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系统</a:t>
            </a: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BAE1E3DA-A755-174F-9A7D-022BA9981C5E}"/>
              </a:ext>
            </a:extLst>
          </p:cNvPr>
          <p:cNvSpPr>
            <a:spLocks/>
          </p:cNvSpPr>
          <p:nvPr/>
        </p:nvSpPr>
        <p:spPr>
          <a:xfrm>
            <a:off x="1780699" y="3907027"/>
            <a:ext cx="1293297" cy="578625"/>
          </a:xfrm>
          <a:prstGeom prst="roundRect">
            <a:avLst>
              <a:gd name="adj" fmla="val 0"/>
            </a:avLst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7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合约编辑</a:t>
            </a:r>
            <a:endParaRPr lang="en-US" altLang="zh-CN" sz="1607" b="1" spc="-5" dirty="0">
              <a:solidFill>
                <a:schemeClr val="tx1">
                  <a:lumMod val="65000"/>
                  <a:lumOff val="3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AA6D1BFB-2D34-734B-82E3-264DAB723B0F}"/>
              </a:ext>
            </a:extLst>
          </p:cNvPr>
          <p:cNvSpPr>
            <a:spLocks/>
          </p:cNvSpPr>
          <p:nvPr/>
        </p:nvSpPr>
        <p:spPr>
          <a:xfrm>
            <a:off x="1780699" y="3246504"/>
            <a:ext cx="1293297" cy="578625"/>
          </a:xfrm>
          <a:prstGeom prst="roundRect">
            <a:avLst>
              <a:gd name="adj" fmla="val 0"/>
            </a:avLst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7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代码编辑</a:t>
            </a:r>
            <a:endParaRPr lang="en-US" altLang="zh-CN" sz="1607" b="1" spc="-5" dirty="0">
              <a:solidFill>
                <a:schemeClr val="tx1">
                  <a:lumMod val="65000"/>
                  <a:lumOff val="3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F315AD89-3A4C-9C41-8053-6C46BC4BB680}"/>
              </a:ext>
            </a:extLst>
          </p:cNvPr>
          <p:cNvSpPr>
            <a:spLocks/>
          </p:cNvSpPr>
          <p:nvPr/>
        </p:nvSpPr>
        <p:spPr>
          <a:xfrm>
            <a:off x="1780699" y="2585981"/>
            <a:ext cx="1293297" cy="578625"/>
          </a:xfrm>
          <a:prstGeom prst="roundRect">
            <a:avLst>
              <a:gd name="adj" fmla="val 0"/>
            </a:avLst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7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工程向导</a:t>
            </a:r>
            <a:endParaRPr lang="en-US" altLang="zh-CN" sz="1607" b="1" spc="-5" dirty="0">
              <a:solidFill>
                <a:schemeClr val="tx1">
                  <a:lumMod val="65000"/>
                  <a:lumOff val="3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1394EB69-6D8D-684C-A9A4-51749DCD704E}"/>
              </a:ext>
            </a:extLst>
          </p:cNvPr>
          <p:cNvSpPr>
            <a:spLocks/>
          </p:cNvSpPr>
          <p:nvPr/>
        </p:nvSpPr>
        <p:spPr>
          <a:xfrm>
            <a:off x="9760444" y="5323300"/>
            <a:ext cx="1293297" cy="482187"/>
          </a:xfrm>
          <a:prstGeom prst="roundRect">
            <a:avLst>
              <a:gd name="adj" fmla="val 0"/>
            </a:avLst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7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DAPP</a:t>
            </a:r>
            <a:r>
              <a:rPr lang="zh-CN" altLang="en-US" sz="1607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管理</a:t>
            </a:r>
            <a:endParaRPr lang="en-US" altLang="zh-CN" sz="1607" spc="-5" dirty="0">
              <a:solidFill>
                <a:schemeClr val="tx1">
                  <a:lumMod val="65000"/>
                  <a:lumOff val="3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273017F1-E11A-624F-9D96-4EC17321A706}"/>
              </a:ext>
            </a:extLst>
          </p:cNvPr>
          <p:cNvSpPr>
            <a:spLocks/>
          </p:cNvSpPr>
          <p:nvPr/>
        </p:nvSpPr>
        <p:spPr>
          <a:xfrm>
            <a:off x="9760444" y="4781529"/>
            <a:ext cx="1293297" cy="482187"/>
          </a:xfrm>
          <a:prstGeom prst="roundRect">
            <a:avLst>
              <a:gd name="adj" fmla="val 0"/>
            </a:avLst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7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合约管理</a:t>
            </a:r>
            <a:endParaRPr lang="en-US" altLang="zh-CN" sz="1607" spc="-5" dirty="0">
              <a:solidFill>
                <a:schemeClr val="tx1">
                  <a:lumMod val="65000"/>
                  <a:lumOff val="3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FC71D2AD-45F7-8943-885D-96E64E329B72}"/>
              </a:ext>
            </a:extLst>
          </p:cNvPr>
          <p:cNvSpPr>
            <a:spLocks/>
          </p:cNvSpPr>
          <p:nvPr/>
        </p:nvSpPr>
        <p:spPr>
          <a:xfrm>
            <a:off x="9760445" y="4238045"/>
            <a:ext cx="1293297" cy="482187"/>
          </a:xfrm>
          <a:prstGeom prst="roundRect">
            <a:avLst>
              <a:gd name="adj" fmla="val 0"/>
            </a:avLst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7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区块管理</a:t>
            </a:r>
            <a:endParaRPr lang="en-US" altLang="zh-CN" sz="1607" spc="-5" dirty="0">
              <a:solidFill>
                <a:schemeClr val="tx1">
                  <a:lumMod val="65000"/>
                  <a:lumOff val="3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B3A12C9E-3E48-634B-AC11-F3C93756D43B}"/>
              </a:ext>
            </a:extLst>
          </p:cNvPr>
          <p:cNvSpPr>
            <a:spLocks/>
          </p:cNvSpPr>
          <p:nvPr/>
        </p:nvSpPr>
        <p:spPr>
          <a:xfrm>
            <a:off x="9760445" y="3693379"/>
            <a:ext cx="1293297" cy="482187"/>
          </a:xfrm>
          <a:prstGeom prst="roundRect">
            <a:avLst>
              <a:gd name="adj" fmla="val 0"/>
            </a:avLst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7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证书管理</a:t>
            </a:r>
            <a:endParaRPr lang="en-US" altLang="zh-CN" sz="1607" spc="-5" dirty="0">
              <a:solidFill>
                <a:schemeClr val="tx1">
                  <a:lumMod val="65000"/>
                  <a:lumOff val="3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3CAAE455-5B11-4747-BBD5-DABE985CBB81}"/>
              </a:ext>
            </a:extLst>
          </p:cNvPr>
          <p:cNvSpPr>
            <a:spLocks/>
          </p:cNvSpPr>
          <p:nvPr/>
        </p:nvSpPr>
        <p:spPr>
          <a:xfrm>
            <a:off x="9760444" y="3148715"/>
            <a:ext cx="1293297" cy="482187"/>
          </a:xfrm>
          <a:prstGeom prst="roundRect">
            <a:avLst>
              <a:gd name="adj" fmla="val 0"/>
            </a:avLst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7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账户管理</a:t>
            </a:r>
            <a:endParaRPr lang="en-US" altLang="zh-CN" sz="1607" spc="-5" dirty="0">
              <a:solidFill>
                <a:schemeClr val="tx1">
                  <a:lumMod val="65000"/>
                  <a:lumOff val="3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EFECEE6-82AB-EE47-BC74-245072DED992}"/>
              </a:ext>
            </a:extLst>
          </p:cNvPr>
          <p:cNvSpPr txBox="1"/>
          <p:nvPr/>
        </p:nvSpPr>
        <p:spPr>
          <a:xfrm>
            <a:off x="9926779" y="1897719"/>
            <a:ext cx="1009252" cy="586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7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运维管理</a:t>
            </a:r>
            <a:endParaRPr lang="en-US" altLang="zh-CN" sz="1607" b="1" spc="-5" dirty="0">
              <a:solidFill>
                <a:schemeClr val="tx1">
                  <a:lumMod val="75000"/>
                  <a:lumOff val="2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  <a:p>
            <a:pPr algn="ctr"/>
            <a:r>
              <a:rPr lang="zh-CN" altLang="en-US" sz="1607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系统</a:t>
            </a:r>
          </a:p>
        </p:txBody>
      </p:sp>
      <p:sp>
        <p:nvSpPr>
          <p:cNvPr id="61" name="圆角矩形 60">
            <a:extLst>
              <a:ext uri="{FF2B5EF4-FFF2-40B4-BE49-F238E27FC236}">
                <a16:creationId xmlns:a16="http://schemas.microsoft.com/office/drawing/2014/main" id="{7BAF8132-4AE3-2C45-91C7-93A6249E563A}"/>
              </a:ext>
            </a:extLst>
          </p:cNvPr>
          <p:cNvSpPr>
            <a:spLocks/>
          </p:cNvSpPr>
          <p:nvPr/>
        </p:nvSpPr>
        <p:spPr>
          <a:xfrm>
            <a:off x="9784754" y="2604640"/>
            <a:ext cx="1293297" cy="482187"/>
          </a:xfrm>
          <a:prstGeom prst="roundRect">
            <a:avLst>
              <a:gd name="adj" fmla="val 0"/>
            </a:avLst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7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节点管理</a:t>
            </a:r>
            <a:endParaRPr lang="en-US" altLang="zh-CN" sz="1607" spc="-5" dirty="0">
              <a:solidFill>
                <a:schemeClr val="tx1">
                  <a:lumMod val="65000"/>
                  <a:lumOff val="3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D588D8B9-A217-B540-831B-881F6CEBCACA}"/>
              </a:ext>
            </a:extLst>
          </p:cNvPr>
          <p:cNvSpPr>
            <a:spLocks/>
          </p:cNvSpPr>
          <p:nvPr/>
        </p:nvSpPr>
        <p:spPr>
          <a:xfrm>
            <a:off x="1693379" y="1301249"/>
            <a:ext cx="9451562" cy="409859"/>
          </a:xfrm>
          <a:prstGeom prst="roundRect">
            <a:avLst>
              <a:gd name="adj" fmla="val 0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75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应用层</a:t>
            </a:r>
            <a:r>
              <a:rPr lang="en-US" altLang="zh-CN" sz="1875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—</a:t>
            </a:r>
            <a:r>
              <a:rPr lang="zh-CN" altLang="en-US" sz="1875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图片版权确权和追踪</a:t>
            </a:r>
            <a:endParaRPr lang="en-US" altLang="zh-CN" sz="1875" spc="-5" dirty="0">
              <a:solidFill>
                <a:schemeClr val="tx1">
                  <a:lumMod val="75000"/>
                  <a:lumOff val="2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63" name="TextBox 2">
            <a:extLst>
              <a:ext uri="{FF2B5EF4-FFF2-40B4-BE49-F238E27FC236}">
                <a16:creationId xmlns:a16="http://schemas.microsoft.com/office/drawing/2014/main" id="{892631E0-4992-47A6-AEC4-FDE2580E69B1}"/>
              </a:ext>
            </a:extLst>
          </p:cNvPr>
          <p:cNvSpPr txBox="1"/>
          <p:nvPr/>
        </p:nvSpPr>
        <p:spPr>
          <a:xfrm>
            <a:off x="1311456" y="342521"/>
            <a:ext cx="3413114" cy="504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79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系统架构</a:t>
            </a:r>
            <a:r>
              <a:rPr lang="en-US" altLang="zh-CN" sz="2679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-</a:t>
            </a:r>
            <a:r>
              <a:rPr lang="zh-CN" altLang="en-US" sz="2679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媒体素材链</a:t>
            </a:r>
            <a:endParaRPr lang="en-US" altLang="zh-CN" sz="2679" b="1" spc="-5" dirty="0">
              <a:solidFill>
                <a:schemeClr val="tx1">
                  <a:lumMod val="75000"/>
                  <a:lumOff val="2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3467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E2CF2C34-C326-444A-8FEF-E36F48CE9E83}"/>
              </a:ext>
            </a:extLst>
          </p:cNvPr>
          <p:cNvSpPr txBox="1"/>
          <p:nvPr/>
        </p:nvSpPr>
        <p:spPr>
          <a:xfrm>
            <a:off x="1311456" y="342521"/>
            <a:ext cx="2239074" cy="504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79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区块链浏览器</a:t>
            </a:r>
            <a:endParaRPr lang="en-US" altLang="zh-CN" sz="2679" b="1" spc="-5" dirty="0">
              <a:solidFill>
                <a:schemeClr val="tx1">
                  <a:lumMod val="75000"/>
                  <a:lumOff val="2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659AEE9B-7A95-9146-A4A9-6AA20E3EFA0D}"/>
              </a:ext>
            </a:extLst>
          </p:cNvPr>
          <p:cNvSpPr/>
          <p:nvPr/>
        </p:nvSpPr>
        <p:spPr>
          <a:xfrm>
            <a:off x="643149" y="357528"/>
            <a:ext cx="357220" cy="120547"/>
          </a:xfrm>
          <a:prstGeom prst="roundRect">
            <a:avLst>
              <a:gd name="adj" fmla="val 0"/>
            </a:avLst>
          </a:prstGeom>
          <a:solidFill>
            <a:srgbClr val="E621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43" dirty="0">
              <a:solidFill>
                <a:srgbClr val="1C51A5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微软雅黑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A8CA5E1B-73D0-CE42-BFFB-1FC385EAB26A}"/>
              </a:ext>
            </a:extLst>
          </p:cNvPr>
          <p:cNvSpPr/>
          <p:nvPr/>
        </p:nvSpPr>
        <p:spPr>
          <a:xfrm>
            <a:off x="728201" y="510622"/>
            <a:ext cx="357220" cy="120547"/>
          </a:xfrm>
          <a:prstGeom prst="roundRect">
            <a:avLst>
              <a:gd name="adj" fmla="val 0"/>
            </a:avLst>
          </a:prstGeom>
          <a:solidFill>
            <a:srgbClr val="E621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43" dirty="0">
              <a:solidFill>
                <a:srgbClr val="1C51A5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微软雅黑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963BA1DF-2B7D-6647-8E88-036ED4A1D3F4}"/>
              </a:ext>
            </a:extLst>
          </p:cNvPr>
          <p:cNvSpPr/>
          <p:nvPr/>
        </p:nvSpPr>
        <p:spPr>
          <a:xfrm>
            <a:off x="643149" y="663717"/>
            <a:ext cx="357220" cy="120547"/>
          </a:xfrm>
          <a:prstGeom prst="roundRect">
            <a:avLst>
              <a:gd name="adj" fmla="val 0"/>
            </a:avLst>
          </a:prstGeom>
          <a:solidFill>
            <a:srgbClr val="E621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43" dirty="0">
              <a:solidFill>
                <a:srgbClr val="1C51A5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微软雅黑"/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BF2F70AC-9821-48AD-A421-AD82FB7173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07" r="-904"/>
          <a:stretch/>
        </p:blipFill>
        <p:spPr>
          <a:xfrm>
            <a:off x="3550530" y="1726362"/>
            <a:ext cx="8564217" cy="3779926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DB526A17-D54E-4FEE-8C2C-986785AA6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703" y="1769666"/>
            <a:ext cx="297299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ea typeface="+mn-ea"/>
              </a:rPr>
              <a:t>区块链浏览器</a:t>
            </a:r>
            <a:r>
              <a:rPr kumimoji="0" lang="zh-CN" altLang="en-US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ea typeface="+mn-ea"/>
              </a:rPr>
              <a:t>使得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ea typeface="+mn-ea"/>
              </a:rPr>
              <a:t>数据可视化，并进行实时展示。方便用户以Web页面的方式，获取信息</a:t>
            </a:r>
            <a:r>
              <a:rPr kumimoji="0" lang="zh-CN" altLang="en-US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ea typeface="+mn-ea"/>
              </a:rPr>
              <a:t>，并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ea typeface="+mn-ea"/>
              </a:rPr>
              <a:t>满足区块链中交易的监管。</a:t>
            </a:r>
            <a:endParaRPr kumimoji="0" lang="en-US" altLang="zh-CN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ea typeface="+mn-ea"/>
            </a:endParaRPr>
          </a:p>
          <a:p>
            <a:pPr lvl="0" eaLnBrk="0" hangingPunct="0"/>
            <a:endParaRPr kumimoji="0" lang="en-US" altLang="zh-CN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ea typeface="+mn-ea"/>
            </a:endParaRPr>
          </a:p>
          <a:p>
            <a:pPr lvl="0" eaLnBrk="0" hangingPunct="0"/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lvl="0" eaLnBrk="0" hangingPunct="0"/>
            <a:endParaRPr kumimoji="0" lang="en-US" altLang="zh-CN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ea typeface="+mn-ea"/>
            </a:endParaRPr>
          </a:p>
          <a:p>
            <a:pPr lvl="0" eaLnBrk="0" hangingPunct="0"/>
            <a:r>
              <a:rPr lang="zh-CN" altLang="en-US" dirty="0">
                <a:latin typeface="+mn-ea"/>
                <a:ea typeface="+mn-ea"/>
              </a:rPr>
              <a:t>主要功能模块：</a:t>
            </a:r>
            <a:endParaRPr lang="en-US" altLang="zh-CN" dirty="0">
              <a:latin typeface="+mn-ea"/>
              <a:ea typeface="+mn-ea"/>
            </a:endParaRPr>
          </a:p>
          <a:p>
            <a:pPr lvl="0" eaLnBrk="0" hangingPunct="0"/>
            <a:r>
              <a:rPr lang="zh-CN" altLang="en-US" dirty="0">
                <a:latin typeface="+mn-ea"/>
                <a:ea typeface="+mn-ea"/>
              </a:rPr>
              <a:t>区块和交易一览；</a:t>
            </a:r>
            <a:endParaRPr lang="en-US" altLang="zh-CN" dirty="0">
              <a:latin typeface="+mn-ea"/>
              <a:ea typeface="+mn-ea"/>
            </a:endParaRPr>
          </a:p>
          <a:p>
            <a:pPr lvl="0" eaLnBrk="0" hangingPunct="0"/>
            <a:r>
              <a:rPr lang="zh-CN" altLang="en-US" dirty="0">
                <a:latin typeface="+mn-ea"/>
                <a:ea typeface="+mn-ea"/>
              </a:rPr>
              <a:t>业务数量统计；</a:t>
            </a:r>
            <a:endParaRPr lang="en-US" altLang="zh-CN" dirty="0">
              <a:latin typeface="+mn-ea"/>
              <a:ea typeface="+mn-ea"/>
            </a:endParaRPr>
          </a:p>
          <a:p>
            <a:pPr lvl="0" eaLnBrk="0" hangingPunct="0"/>
            <a:r>
              <a:rPr lang="zh-CN" altLang="en-US" dirty="0">
                <a:latin typeface="+mn-ea"/>
                <a:ea typeface="+mn-ea"/>
              </a:rPr>
              <a:t>图片交易、确权趋势等</a:t>
            </a:r>
            <a:endParaRPr lang="en-US" altLang="zh-CN" dirty="0">
              <a:latin typeface="+mn-ea"/>
              <a:ea typeface="+mn-ea"/>
            </a:endParaRPr>
          </a:p>
          <a:p>
            <a:pPr lvl="0" eaLnBrk="0" hangingPunct="0"/>
            <a:endParaRPr kumimoji="0" lang="en-US" altLang="zh-CN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0848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8796C2B-2CC9-3847-AC87-87BCE267C734}"/>
              </a:ext>
            </a:extLst>
          </p:cNvPr>
          <p:cNvGrpSpPr>
            <a:grpSpLocks noChangeAspect="1"/>
          </p:cNvGrpSpPr>
          <p:nvPr/>
        </p:nvGrpSpPr>
        <p:grpSpPr>
          <a:xfrm>
            <a:off x="434208" y="1816125"/>
            <a:ext cx="11989390" cy="4601458"/>
            <a:chOff x="647867" y="1130300"/>
            <a:chExt cx="10871033" cy="4172239"/>
          </a:xfrm>
        </p:grpSpPr>
        <p:sp>
          <p:nvSpPr>
            <p:cNvPr id="5" name="îsľîḑê">
              <a:extLst>
                <a:ext uri="{FF2B5EF4-FFF2-40B4-BE49-F238E27FC236}">
                  <a16:creationId xmlns:a16="http://schemas.microsoft.com/office/drawing/2014/main" id="{B962F1DF-B123-BE4D-BA5E-DA4DC0F3A42E}"/>
                </a:ext>
              </a:extLst>
            </p:cNvPr>
            <p:cNvSpPr txBox="1"/>
            <p:nvPr/>
          </p:nvSpPr>
          <p:spPr>
            <a:xfrm>
              <a:off x="4748785" y="4902429"/>
              <a:ext cx="2694432" cy="400110"/>
            </a:xfrm>
            <a:prstGeom prst="rect">
              <a:avLst/>
            </a:prstGeom>
          </p:spPr>
          <p:txBody>
            <a:bodyPr vert="horz" wrap="square" lIns="96435" tIns="48218" rIns="96435" bIns="48218" anchor="ctr">
              <a:normAutofit/>
            </a:bodyPr>
            <a:lstStyle/>
            <a:p>
              <a:pPr algn="ctr"/>
              <a:r>
                <a:rPr lang="zh-CN" altLang="en-US" b="1" dirty="0">
                  <a:solidFill>
                    <a:srgbClr val="8EC436"/>
                  </a:solidFill>
                </a:rPr>
                <a:t>安全 简便</a:t>
              </a:r>
            </a:p>
          </p:txBody>
        </p:sp>
        <p:sp>
          <p:nvSpPr>
            <p:cNvPr id="6" name="íṣ1ïḋê">
              <a:extLst>
                <a:ext uri="{FF2B5EF4-FFF2-40B4-BE49-F238E27FC236}">
                  <a16:creationId xmlns:a16="http://schemas.microsoft.com/office/drawing/2014/main" id="{ACB1A2AB-42D5-DA4B-A57D-AB27B654EEAE}"/>
                </a:ext>
              </a:extLst>
            </p:cNvPr>
            <p:cNvSpPr/>
            <p:nvPr/>
          </p:nvSpPr>
          <p:spPr bwMode="auto">
            <a:xfrm rot="16200000" flipH="1">
              <a:off x="3663391" y="3988704"/>
              <a:ext cx="1460027" cy="1146513"/>
            </a:xfrm>
            <a:prstGeom prst="curvedDownArrow">
              <a:avLst>
                <a:gd name="adj1" fmla="val 36008"/>
                <a:gd name="adj2" fmla="val 80790"/>
                <a:gd name="adj3" fmla="val 52658"/>
              </a:avLst>
            </a:prstGeom>
            <a:solidFill>
              <a:schemeClr val="bg1">
                <a:lumMod val="95000"/>
              </a:schemeClr>
            </a:solidFill>
            <a:ln w="76200" cap="flat" cmpd="sng" algn="ctr">
              <a:noFill/>
              <a:prstDash val="solid"/>
            </a:ln>
            <a:effectLst/>
          </p:spPr>
          <p:txBody>
            <a:bodyPr wrap="square" lIns="96435" tIns="48218" rIns="96435" bIns="48218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7" name="ïślïḑè">
              <a:extLst>
                <a:ext uri="{FF2B5EF4-FFF2-40B4-BE49-F238E27FC236}">
                  <a16:creationId xmlns:a16="http://schemas.microsoft.com/office/drawing/2014/main" id="{B78DDD41-FC77-6947-B437-ACE15E382712}"/>
                </a:ext>
              </a:extLst>
            </p:cNvPr>
            <p:cNvSpPr/>
            <p:nvPr/>
          </p:nvSpPr>
          <p:spPr bwMode="auto">
            <a:xfrm rot="5400000">
              <a:off x="7096823" y="4012455"/>
              <a:ext cx="1460027" cy="1090030"/>
            </a:xfrm>
            <a:prstGeom prst="curvedDownArrow">
              <a:avLst>
                <a:gd name="adj1" fmla="val 36008"/>
                <a:gd name="adj2" fmla="val 80790"/>
                <a:gd name="adj3" fmla="val 52658"/>
              </a:avLst>
            </a:prstGeom>
            <a:solidFill>
              <a:schemeClr val="bg1">
                <a:lumMod val="95000"/>
              </a:schemeClr>
            </a:solidFill>
            <a:ln w="76200" cap="flat" cmpd="sng" algn="ctr">
              <a:noFill/>
              <a:prstDash val="solid"/>
            </a:ln>
            <a:effectLst/>
          </p:spPr>
          <p:txBody>
            <a:bodyPr wrap="square" lIns="96435" tIns="48218" rIns="96435" bIns="48218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8" name="îšľïḓè">
              <a:extLst>
                <a:ext uri="{FF2B5EF4-FFF2-40B4-BE49-F238E27FC236}">
                  <a16:creationId xmlns:a16="http://schemas.microsoft.com/office/drawing/2014/main" id="{877C7DAE-D20E-7547-9B93-377508B9DA20}"/>
                </a:ext>
              </a:extLst>
            </p:cNvPr>
            <p:cNvSpPr/>
            <p:nvPr/>
          </p:nvSpPr>
          <p:spPr>
            <a:xfrm>
              <a:off x="4447905" y="1555460"/>
              <a:ext cx="3351928" cy="3288846"/>
            </a:xfrm>
            <a:prstGeom prst="ellipse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76200" cap="flat" cmpd="sng" algn="ctr">
              <a:solidFill>
                <a:schemeClr val="bg1">
                  <a:lumMod val="95000"/>
                  <a:alpha val="34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6435" tIns="48218" rIns="96435" bIns="48218" anchor="ctr">
              <a:normAutofit/>
            </a:bodyPr>
            <a:lstStyle/>
            <a:p>
              <a:pPr algn="ctr"/>
              <a:endParaRPr/>
            </a:p>
          </p:txBody>
        </p:sp>
        <p:grpSp>
          <p:nvGrpSpPr>
            <p:cNvPr id="9" name="íSḻîḍê">
              <a:extLst>
                <a:ext uri="{FF2B5EF4-FFF2-40B4-BE49-F238E27FC236}">
                  <a16:creationId xmlns:a16="http://schemas.microsoft.com/office/drawing/2014/main" id="{5B874258-50B7-E646-9763-2F40D8E7C8EF}"/>
                </a:ext>
              </a:extLst>
            </p:cNvPr>
            <p:cNvGrpSpPr/>
            <p:nvPr/>
          </p:nvGrpSpPr>
          <p:grpSpPr>
            <a:xfrm>
              <a:off x="660399" y="1130300"/>
              <a:ext cx="3680601" cy="1308761"/>
              <a:chOff x="660399" y="1560626"/>
              <a:chExt cx="3680601" cy="1308761"/>
            </a:xfrm>
          </p:grpSpPr>
          <p:sp>
            <p:nvSpPr>
              <p:cNvPr id="30" name="ïṥ1ïḑê">
                <a:extLst>
                  <a:ext uri="{FF2B5EF4-FFF2-40B4-BE49-F238E27FC236}">
                    <a16:creationId xmlns:a16="http://schemas.microsoft.com/office/drawing/2014/main" id="{54571DFD-A5BF-0A45-B383-9AEF0994FCE2}"/>
                  </a:ext>
                </a:extLst>
              </p:cNvPr>
              <p:cNvSpPr/>
              <p:nvPr/>
            </p:nvSpPr>
            <p:spPr bwMode="auto">
              <a:xfrm>
                <a:off x="3982380" y="1620637"/>
                <a:ext cx="358620" cy="345366"/>
              </a:xfrm>
              <a:custGeom>
                <a:avLst/>
                <a:gdLst>
                  <a:gd name="connsiteX0" fmla="*/ 216243 w 609050"/>
                  <a:gd name="connsiteY0" fmla="*/ 412730 h 586540"/>
                  <a:gd name="connsiteX1" fmla="*/ 216243 w 609050"/>
                  <a:gd name="connsiteY1" fmla="*/ 456594 h 586540"/>
                  <a:gd name="connsiteX2" fmla="*/ 293953 w 609050"/>
                  <a:gd name="connsiteY2" fmla="*/ 456594 h 586540"/>
                  <a:gd name="connsiteX3" fmla="*/ 293953 w 609050"/>
                  <a:gd name="connsiteY3" fmla="*/ 412730 h 586540"/>
                  <a:gd name="connsiteX4" fmla="*/ 69884 w 609050"/>
                  <a:gd name="connsiteY4" fmla="*/ 412730 h 586540"/>
                  <a:gd name="connsiteX5" fmla="*/ 69884 w 609050"/>
                  <a:gd name="connsiteY5" fmla="*/ 456594 h 586540"/>
                  <a:gd name="connsiteX6" fmla="*/ 147595 w 609050"/>
                  <a:gd name="connsiteY6" fmla="*/ 456594 h 586540"/>
                  <a:gd name="connsiteX7" fmla="*/ 147595 w 609050"/>
                  <a:gd name="connsiteY7" fmla="*/ 412730 h 586540"/>
                  <a:gd name="connsiteX8" fmla="*/ 460769 w 609050"/>
                  <a:gd name="connsiteY8" fmla="*/ 376268 h 586540"/>
                  <a:gd name="connsiteX9" fmla="*/ 460769 w 609050"/>
                  <a:gd name="connsiteY9" fmla="*/ 414786 h 586540"/>
                  <a:gd name="connsiteX10" fmla="*/ 555916 w 609050"/>
                  <a:gd name="connsiteY10" fmla="*/ 414786 h 586540"/>
                  <a:gd name="connsiteX11" fmla="*/ 555916 w 609050"/>
                  <a:gd name="connsiteY11" fmla="*/ 376268 h 586540"/>
                  <a:gd name="connsiteX12" fmla="*/ 216243 w 609050"/>
                  <a:gd name="connsiteY12" fmla="*/ 339670 h 586540"/>
                  <a:gd name="connsiteX13" fmla="*/ 216243 w 609050"/>
                  <a:gd name="connsiteY13" fmla="*/ 383533 h 586540"/>
                  <a:gd name="connsiteX14" fmla="*/ 293953 w 609050"/>
                  <a:gd name="connsiteY14" fmla="*/ 383533 h 586540"/>
                  <a:gd name="connsiteX15" fmla="*/ 293953 w 609050"/>
                  <a:gd name="connsiteY15" fmla="*/ 339670 h 586540"/>
                  <a:gd name="connsiteX16" fmla="*/ 69884 w 609050"/>
                  <a:gd name="connsiteY16" fmla="*/ 339670 h 586540"/>
                  <a:gd name="connsiteX17" fmla="*/ 69884 w 609050"/>
                  <a:gd name="connsiteY17" fmla="*/ 383533 h 586540"/>
                  <a:gd name="connsiteX18" fmla="*/ 147595 w 609050"/>
                  <a:gd name="connsiteY18" fmla="*/ 383533 h 586540"/>
                  <a:gd name="connsiteX19" fmla="*/ 147595 w 609050"/>
                  <a:gd name="connsiteY19" fmla="*/ 339670 h 586540"/>
                  <a:gd name="connsiteX20" fmla="*/ 460769 w 609050"/>
                  <a:gd name="connsiteY20" fmla="*/ 303071 h 586540"/>
                  <a:gd name="connsiteX21" fmla="*/ 460769 w 609050"/>
                  <a:gd name="connsiteY21" fmla="*/ 341726 h 586540"/>
                  <a:gd name="connsiteX22" fmla="*/ 555916 w 609050"/>
                  <a:gd name="connsiteY22" fmla="*/ 341726 h 586540"/>
                  <a:gd name="connsiteX23" fmla="*/ 555916 w 609050"/>
                  <a:gd name="connsiteY23" fmla="*/ 303071 h 586540"/>
                  <a:gd name="connsiteX24" fmla="*/ 216243 w 609050"/>
                  <a:gd name="connsiteY24" fmla="*/ 266609 h 586540"/>
                  <a:gd name="connsiteX25" fmla="*/ 216243 w 609050"/>
                  <a:gd name="connsiteY25" fmla="*/ 310473 h 586540"/>
                  <a:gd name="connsiteX26" fmla="*/ 293953 w 609050"/>
                  <a:gd name="connsiteY26" fmla="*/ 310473 h 586540"/>
                  <a:gd name="connsiteX27" fmla="*/ 293953 w 609050"/>
                  <a:gd name="connsiteY27" fmla="*/ 266609 h 586540"/>
                  <a:gd name="connsiteX28" fmla="*/ 69884 w 609050"/>
                  <a:gd name="connsiteY28" fmla="*/ 266609 h 586540"/>
                  <a:gd name="connsiteX29" fmla="*/ 69884 w 609050"/>
                  <a:gd name="connsiteY29" fmla="*/ 310473 h 586540"/>
                  <a:gd name="connsiteX30" fmla="*/ 147595 w 609050"/>
                  <a:gd name="connsiteY30" fmla="*/ 310473 h 586540"/>
                  <a:gd name="connsiteX31" fmla="*/ 147595 w 609050"/>
                  <a:gd name="connsiteY31" fmla="*/ 266609 h 586540"/>
                  <a:gd name="connsiteX32" fmla="*/ 460769 w 609050"/>
                  <a:gd name="connsiteY32" fmla="*/ 230010 h 586540"/>
                  <a:gd name="connsiteX33" fmla="*/ 460769 w 609050"/>
                  <a:gd name="connsiteY33" fmla="*/ 268528 h 586540"/>
                  <a:gd name="connsiteX34" fmla="*/ 555916 w 609050"/>
                  <a:gd name="connsiteY34" fmla="*/ 268528 h 586540"/>
                  <a:gd name="connsiteX35" fmla="*/ 555916 w 609050"/>
                  <a:gd name="connsiteY35" fmla="*/ 230010 h 586540"/>
                  <a:gd name="connsiteX36" fmla="*/ 216243 w 609050"/>
                  <a:gd name="connsiteY36" fmla="*/ 193549 h 586540"/>
                  <a:gd name="connsiteX37" fmla="*/ 216243 w 609050"/>
                  <a:gd name="connsiteY37" fmla="*/ 237412 h 586540"/>
                  <a:gd name="connsiteX38" fmla="*/ 293953 w 609050"/>
                  <a:gd name="connsiteY38" fmla="*/ 237412 h 586540"/>
                  <a:gd name="connsiteX39" fmla="*/ 293953 w 609050"/>
                  <a:gd name="connsiteY39" fmla="*/ 193549 h 586540"/>
                  <a:gd name="connsiteX40" fmla="*/ 69884 w 609050"/>
                  <a:gd name="connsiteY40" fmla="*/ 193549 h 586540"/>
                  <a:gd name="connsiteX41" fmla="*/ 69884 w 609050"/>
                  <a:gd name="connsiteY41" fmla="*/ 237412 h 586540"/>
                  <a:gd name="connsiteX42" fmla="*/ 147595 w 609050"/>
                  <a:gd name="connsiteY42" fmla="*/ 237412 h 586540"/>
                  <a:gd name="connsiteX43" fmla="*/ 147595 w 609050"/>
                  <a:gd name="connsiteY43" fmla="*/ 193549 h 586540"/>
                  <a:gd name="connsiteX44" fmla="*/ 460769 w 609050"/>
                  <a:gd name="connsiteY44" fmla="*/ 156950 h 586540"/>
                  <a:gd name="connsiteX45" fmla="*/ 460769 w 609050"/>
                  <a:gd name="connsiteY45" fmla="*/ 195468 h 586540"/>
                  <a:gd name="connsiteX46" fmla="*/ 555916 w 609050"/>
                  <a:gd name="connsiteY46" fmla="*/ 195468 h 586540"/>
                  <a:gd name="connsiteX47" fmla="*/ 555916 w 609050"/>
                  <a:gd name="connsiteY47" fmla="*/ 156950 h 586540"/>
                  <a:gd name="connsiteX48" fmla="*/ 192926 w 609050"/>
                  <a:gd name="connsiteY48" fmla="*/ 96251 h 586540"/>
                  <a:gd name="connsiteX49" fmla="*/ 361366 w 609050"/>
                  <a:gd name="connsiteY49" fmla="*/ 96251 h 586540"/>
                  <a:gd name="connsiteX50" fmla="*/ 361366 w 609050"/>
                  <a:gd name="connsiteY50" fmla="*/ 114880 h 586540"/>
                  <a:gd name="connsiteX51" fmla="*/ 192926 w 609050"/>
                  <a:gd name="connsiteY51" fmla="*/ 114880 h 586540"/>
                  <a:gd name="connsiteX52" fmla="*/ 192926 w 609050"/>
                  <a:gd name="connsiteY52" fmla="*/ 49819 h 586540"/>
                  <a:gd name="connsiteX53" fmla="*/ 361366 w 609050"/>
                  <a:gd name="connsiteY53" fmla="*/ 49819 h 586540"/>
                  <a:gd name="connsiteX54" fmla="*/ 361366 w 609050"/>
                  <a:gd name="connsiteY54" fmla="*/ 68307 h 586540"/>
                  <a:gd name="connsiteX55" fmla="*/ 192926 w 609050"/>
                  <a:gd name="connsiteY55" fmla="*/ 68307 h 586540"/>
                  <a:gd name="connsiteX56" fmla="*/ 166130 w 609050"/>
                  <a:gd name="connsiteY56" fmla="*/ 25222 h 586540"/>
                  <a:gd name="connsiteX57" fmla="*/ 166130 w 609050"/>
                  <a:gd name="connsiteY57" fmla="*/ 155716 h 586540"/>
                  <a:gd name="connsiteX58" fmla="*/ 338987 w 609050"/>
                  <a:gd name="connsiteY58" fmla="*/ 155716 h 586540"/>
                  <a:gd name="connsiteX59" fmla="*/ 338987 w 609050"/>
                  <a:gd name="connsiteY59" fmla="*/ 341040 h 586540"/>
                  <a:gd name="connsiteX60" fmla="*/ 338987 w 609050"/>
                  <a:gd name="connsiteY60" fmla="*/ 531710 h 586540"/>
                  <a:gd name="connsiteX61" fmla="*/ 366721 w 609050"/>
                  <a:gd name="connsiteY61" fmla="*/ 531710 h 586540"/>
                  <a:gd name="connsiteX62" fmla="*/ 366721 w 609050"/>
                  <a:gd name="connsiteY62" fmla="*/ 341040 h 586540"/>
                  <a:gd name="connsiteX63" fmla="*/ 366721 w 609050"/>
                  <a:gd name="connsiteY63" fmla="*/ 155305 h 586540"/>
                  <a:gd name="connsiteX64" fmla="*/ 388002 w 609050"/>
                  <a:gd name="connsiteY64" fmla="*/ 143517 h 586540"/>
                  <a:gd name="connsiteX65" fmla="*/ 388002 w 609050"/>
                  <a:gd name="connsiteY65" fmla="*/ 25222 h 586540"/>
                  <a:gd name="connsiteX66" fmla="*/ 140867 w 609050"/>
                  <a:gd name="connsiteY66" fmla="*/ 0 h 586540"/>
                  <a:gd name="connsiteX67" fmla="*/ 413402 w 609050"/>
                  <a:gd name="connsiteY67" fmla="*/ 0 h 586540"/>
                  <a:gd name="connsiteX68" fmla="*/ 413402 w 609050"/>
                  <a:gd name="connsiteY68" fmla="*/ 129398 h 586540"/>
                  <a:gd name="connsiteX69" fmla="*/ 432486 w 609050"/>
                  <a:gd name="connsiteY69" fmla="*/ 118843 h 586540"/>
                  <a:gd name="connsiteX70" fmla="*/ 584199 w 609050"/>
                  <a:gd name="connsiteY70" fmla="*/ 118843 h 586540"/>
                  <a:gd name="connsiteX71" fmla="*/ 584199 w 609050"/>
                  <a:gd name="connsiteY71" fmla="*/ 531710 h 586540"/>
                  <a:gd name="connsiteX72" fmla="*/ 609050 w 609050"/>
                  <a:gd name="connsiteY72" fmla="*/ 531710 h 586540"/>
                  <a:gd name="connsiteX73" fmla="*/ 609050 w 609050"/>
                  <a:gd name="connsiteY73" fmla="*/ 586540 h 586540"/>
                  <a:gd name="connsiteX74" fmla="*/ 0 w 609050"/>
                  <a:gd name="connsiteY74" fmla="*/ 586540 h 586540"/>
                  <a:gd name="connsiteX75" fmla="*/ 0 w 609050"/>
                  <a:gd name="connsiteY75" fmla="*/ 531710 h 586540"/>
                  <a:gd name="connsiteX76" fmla="*/ 24851 w 609050"/>
                  <a:gd name="connsiteY76" fmla="*/ 531710 h 586540"/>
                  <a:gd name="connsiteX77" fmla="*/ 24851 w 609050"/>
                  <a:gd name="connsiteY77" fmla="*/ 155716 h 586540"/>
                  <a:gd name="connsiteX78" fmla="*/ 140867 w 609050"/>
                  <a:gd name="connsiteY78" fmla="*/ 155716 h 58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09050" h="586540">
                    <a:moveTo>
                      <a:pt x="216243" y="412730"/>
                    </a:moveTo>
                    <a:lnTo>
                      <a:pt x="216243" y="456594"/>
                    </a:lnTo>
                    <a:lnTo>
                      <a:pt x="293953" y="456594"/>
                    </a:lnTo>
                    <a:lnTo>
                      <a:pt x="293953" y="412730"/>
                    </a:lnTo>
                    <a:close/>
                    <a:moveTo>
                      <a:pt x="69884" y="412730"/>
                    </a:moveTo>
                    <a:lnTo>
                      <a:pt x="69884" y="456594"/>
                    </a:lnTo>
                    <a:lnTo>
                      <a:pt x="147595" y="456594"/>
                    </a:lnTo>
                    <a:lnTo>
                      <a:pt x="147595" y="412730"/>
                    </a:lnTo>
                    <a:close/>
                    <a:moveTo>
                      <a:pt x="460769" y="376268"/>
                    </a:moveTo>
                    <a:lnTo>
                      <a:pt x="460769" y="414786"/>
                    </a:lnTo>
                    <a:lnTo>
                      <a:pt x="555916" y="414786"/>
                    </a:lnTo>
                    <a:lnTo>
                      <a:pt x="555916" y="376268"/>
                    </a:lnTo>
                    <a:close/>
                    <a:moveTo>
                      <a:pt x="216243" y="339670"/>
                    </a:moveTo>
                    <a:lnTo>
                      <a:pt x="216243" y="383533"/>
                    </a:lnTo>
                    <a:lnTo>
                      <a:pt x="293953" y="383533"/>
                    </a:lnTo>
                    <a:lnTo>
                      <a:pt x="293953" y="339670"/>
                    </a:lnTo>
                    <a:close/>
                    <a:moveTo>
                      <a:pt x="69884" y="339670"/>
                    </a:moveTo>
                    <a:lnTo>
                      <a:pt x="69884" y="383533"/>
                    </a:lnTo>
                    <a:lnTo>
                      <a:pt x="147595" y="383533"/>
                    </a:lnTo>
                    <a:lnTo>
                      <a:pt x="147595" y="339670"/>
                    </a:lnTo>
                    <a:close/>
                    <a:moveTo>
                      <a:pt x="460769" y="303071"/>
                    </a:moveTo>
                    <a:lnTo>
                      <a:pt x="460769" y="341726"/>
                    </a:lnTo>
                    <a:lnTo>
                      <a:pt x="555916" y="341726"/>
                    </a:lnTo>
                    <a:lnTo>
                      <a:pt x="555916" y="303071"/>
                    </a:lnTo>
                    <a:close/>
                    <a:moveTo>
                      <a:pt x="216243" y="266609"/>
                    </a:moveTo>
                    <a:lnTo>
                      <a:pt x="216243" y="310473"/>
                    </a:lnTo>
                    <a:lnTo>
                      <a:pt x="293953" y="310473"/>
                    </a:lnTo>
                    <a:lnTo>
                      <a:pt x="293953" y="266609"/>
                    </a:lnTo>
                    <a:close/>
                    <a:moveTo>
                      <a:pt x="69884" y="266609"/>
                    </a:moveTo>
                    <a:lnTo>
                      <a:pt x="69884" y="310473"/>
                    </a:lnTo>
                    <a:lnTo>
                      <a:pt x="147595" y="310473"/>
                    </a:lnTo>
                    <a:lnTo>
                      <a:pt x="147595" y="266609"/>
                    </a:lnTo>
                    <a:close/>
                    <a:moveTo>
                      <a:pt x="460769" y="230010"/>
                    </a:moveTo>
                    <a:lnTo>
                      <a:pt x="460769" y="268528"/>
                    </a:lnTo>
                    <a:lnTo>
                      <a:pt x="555916" y="268528"/>
                    </a:lnTo>
                    <a:lnTo>
                      <a:pt x="555916" y="230010"/>
                    </a:lnTo>
                    <a:close/>
                    <a:moveTo>
                      <a:pt x="216243" y="193549"/>
                    </a:moveTo>
                    <a:lnTo>
                      <a:pt x="216243" y="237412"/>
                    </a:lnTo>
                    <a:lnTo>
                      <a:pt x="293953" y="237412"/>
                    </a:lnTo>
                    <a:lnTo>
                      <a:pt x="293953" y="193549"/>
                    </a:lnTo>
                    <a:close/>
                    <a:moveTo>
                      <a:pt x="69884" y="193549"/>
                    </a:moveTo>
                    <a:lnTo>
                      <a:pt x="69884" y="237412"/>
                    </a:lnTo>
                    <a:lnTo>
                      <a:pt x="147595" y="237412"/>
                    </a:lnTo>
                    <a:lnTo>
                      <a:pt x="147595" y="193549"/>
                    </a:lnTo>
                    <a:close/>
                    <a:moveTo>
                      <a:pt x="460769" y="156950"/>
                    </a:moveTo>
                    <a:lnTo>
                      <a:pt x="460769" y="195468"/>
                    </a:lnTo>
                    <a:lnTo>
                      <a:pt x="555916" y="195468"/>
                    </a:lnTo>
                    <a:lnTo>
                      <a:pt x="555916" y="156950"/>
                    </a:lnTo>
                    <a:close/>
                    <a:moveTo>
                      <a:pt x="192926" y="96251"/>
                    </a:moveTo>
                    <a:lnTo>
                      <a:pt x="361366" y="96251"/>
                    </a:lnTo>
                    <a:lnTo>
                      <a:pt x="361366" y="114880"/>
                    </a:lnTo>
                    <a:lnTo>
                      <a:pt x="192926" y="114880"/>
                    </a:lnTo>
                    <a:close/>
                    <a:moveTo>
                      <a:pt x="192926" y="49819"/>
                    </a:moveTo>
                    <a:lnTo>
                      <a:pt x="361366" y="49819"/>
                    </a:lnTo>
                    <a:lnTo>
                      <a:pt x="361366" y="68307"/>
                    </a:lnTo>
                    <a:lnTo>
                      <a:pt x="192926" y="68307"/>
                    </a:lnTo>
                    <a:close/>
                    <a:moveTo>
                      <a:pt x="166130" y="25222"/>
                    </a:moveTo>
                    <a:lnTo>
                      <a:pt x="166130" y="155716"/>
                    </a:lnTo>
                    <a:lnTo>
                      <a:pt x="338987" y="155716"/>
                    </a:lnTo>
                    <a:lnTo>
                      <a:pt x="338987" y="341040"/>
                    </a:lnTo>
                    <a:lnTo>
                      <a:pt x="338987" y="531710"/>
                    </a:lnTo>
                    <a:lnTo>
                      <a:pt x="366721" y="531710"/>
                    </a:lnTo>
                    <a:lnTo>
                      <a:pt x="366721" y="341040"/>
                    </a:lnTo>
                    <a:lnTo>
                      <a:pt x="366721" y="155305"/>
                    </a:lnTo>
                    <a:lnTo>
                      <a:pt x="388002" y="143517"/>
                    </a:lnTo>
                    <a:lnTo>
                      <a:pt x="388002" y="25222"/>
                    </a:lnTo>
                    <a:close/>
                    <a:moveTo>
                      <a:pt x="140867" y="0"/>
                    </a:moveTo>
                    <a:lnTo>
                      <a:pt x="413402" y="0"/>
                    </a:lnTo>
                    <a:lnTo>
                      <a:pt x="413402" y="129398"/>
                    </a:lnTo>
                    <a:lnTo>
                      <a:pt x="432486" y="118843"/>
                    </a:lnTo>
                    <a:lnTo>
                      <a:pt x="584199" y="118843"/>
                    </a:lnTo>
                    <a:lnTo>
                      <a:pt x="584199" y="531710"/>
                    </a:lnTo>
                    <a:lnTo>
                      <a:pt x="609050" y="531710"/>
                    </a:lnTo>
                    <a:lnTo>
                      <a:pt x="609050" y="586540"/>
                    </a:lnTo>
                    <a:lnTo>
                      <a:pt x="0" y="586540"/>
                    </a:lnTo>
                    <a:lnTo>
                      <a:pt x="0" y="531710"/>
                    </a:lnTo>
                    <a:lnTo>
                      <a:pt x="24851" y="531710"/>
                    </a:lnTo>
                    <a:lnTo>
                      <a:pt x="24851" y="155716"/>
                    </a:lnTo>
                    <a:lnTo>
                      <a:pt x="140867" y="15571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96365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98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1" name="išļiḋê">
                <a:extLst>
                  <a:ext uri="{FF2B5EF4-FFF2-40B4-BE49-F238E27FC236}">
                    <a16:creationId xmlns:a16="http://schemas.microsoft.com/office/drawing/2014/main" id="{0AECFCFB-FB99-D042-95EB-6D9B8BA28717}"/>
                  </a:ext>
                </a:extLst>
              </p:cNvPr>
              <p:cNvGrpSpPr/>
              <p:nvPr/>
            </p:nvGrpSpPr>
            <p:grpSpPr>
              <a:xfrm>
                <a:off x="660399" y="1560626"/>
                <a:ext cx="3421583" cy="1308761"/>
                <a:chOff x="8211000" y="1130300"/>
                <a:chExt cx="3307901" cy="1308761"/>
              </a:xfrm>
            </p:grpSpPr>
            <p:sp>
              <p:nvSpPr>
                <p:cNvPr id="33" name="iSļiďê">
                  <a:extLst>
                    <a:ext uri="{FF2B5EF4-FFF2-40B4-BE49-F238E27FC236}">
                      <a16:creationId xmlns:a16="http://schemas.microsoft.com/office/drawing/2014/main" id="{1454B5A3-DACA-744D-982C-24C0F6579748}"/>
                    </a:ext>
                  </a:extLst>
                </p:cNvPr>
                <p:cNvSpPr txBox="1"/>
                <p:nvPr/>
              </p:nvSpPr>
              <p:spPr bwMode="auto">
                <a:xfrm>
                  <a:off x="8211001" y="1130300"/>
                  <a:ext cx="3307900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6435" tIns="48218" rIns="96435" bIns="48218" anchor="b">
                  <a:no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vl="0">
                    <a:spcBef>
                      <a:spcPct val="0"/>
                    </a:spcBef>
                    <a:defRPr/>
                  </a:pPr>
                  <a:r>
                    <a:rPr lang="zh-CN" altLang="en-US" sz="2400" dirty="0"/>
                    <a:t>资金掌控</a:t>
                  </a:r>
                  <a:endParaRPr lang="en-US" altLang="zh-CN" sz="2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" name="išḷíďé">
                  <a:extLst>
                    <a:ext uri="{FF2B5EF4-FFF2-40B4-BE49-F238E27FC236}">
                      <a16:creationId xmlns:a16="http://schemas.microsoft.com/office/drawing/2014/main" id="{DA721068-A8D9-4649-BC7B-C73F62CC900B}"/>
                    </a:ext>
                  </a:extLst>
                </p:cNvPr>
                <p:cNvSpPr/>
                <p:nvPr/>
              </p:nvSpPr>
              <p:spPr bwMode="auto">
                <a:xfrm>
                  <a:off x="8211000" y="1572106"/>
                  <a:ext cx="3307900" cy="8669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6435" tIns="48218" rIns="96435" bIns="48218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vl="0">
                    <a:lnSpc>
                      <a:spcPct val="150000"/>
                    </a:lnSpc>
                    <a:defRPr/>
                  </a:pPr>
                  <a:r>
                    <a:rPr lang="zh-CN" altLang="en-US" sz="1476" dirty="0"/>
                    <a:t>对你的货币信息的全面掌控；</a:t>
                  </a:r>
                  <a:endParaRPr lang="en-US" altLang="zh-CN" sz="1476" dirty="0"/>
                </a:p>
                <a:p>
                  <a:pPr lvl="0">
                    <a:lnSpc>
                      <a:spcPct val="150000"/>
                    </a:lnSpc>
                    <a:defRPr/>
                  </a:pPr>
                  <a:r>
                    <a:rPr lang="zh-CN" altLang="en-US" sz="1476" dirty="0"/>
                    <a:t>没有第三方可以冻结或是弄丢你的资金</a:t>
                  </a:r>
                  <a:endParaRPr lang="en-US" altLang="zh-CN" sz="1476" dirty="0">
                    <a:solidFill>
                      <a:srgbClr val="000000"/>
                    </a:solidFill>
                  </a:endParaRPr>
                </a:p>
              </p:txBody>
            </p:sp>
          </p:grpSp>
          <p:cxnSp>
            <p:nvCxnSpPr>
              <p:cNvPr id="32" name="直接连接符 14">
                <a:extLst>
                  <a:ext uri="{FF2B5EF4-FFF2-40B4-BE49-F238E27FC236}">
                    <a16:creationId xmlns:a16="http://schemas.microsoft.com/office/drawing/2014/main" id="{804838BA-1F11-1649-9836-AE6FF0B7ED87}"/>
                  </a:ext>
                </a:extLst>
              </p:cNvPr>
              <p:cNvCxnSpPr/>
              <p:nvPr/>
            </p:nvCxnSpPr>
            <p:spPr>
              <a:xfrm>
                <a:off x="660400" y="2002431"/>
                <a:ext cx="3680600" cy="0"/>
              </a:xfrm>
              <a:prstGeom prst="line">
                <a:avLst/>
              </a:prstGeom>
              <a:ln w="3175" cap="rnd">
                <a:solidFill>
                  <a:schemeClr val="tx2">
                    <a:lumMod val="90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ïşḻíḓé">
              <a:extLst>
                <a:ext uri="{FF2B5EF4-FFF2-40B4-BE49-F238E27FC236}">
                  <a16:creationId xmlns:a16="http://schemas.microsoft.com/office/drawing/2014/main" id="{23C67523-33F6-1B4D-9282-FC24AB57C0F1}"/>
                </a:ext>
              </a:extLst>
            </p:cNvPr>
            <p:cNvGrpSpPr/>
            <p:nvPr/>
          </p:nvGrpSpPr>
          <p:grpSpPr>
            <a:xfrm>
              <a:off x="7826836" y="1130300"/>
              <a:ext cx="3692064" cy="1308761"/>
              <a:chOff x="7826836" y="1429728"/>
              <a:chExt cx="3692064" cy="1308761"/>
            </a:xfrm>
          </p:grpSpPr>
          <p:sp>
            <p:nvSpPr>
              <p:cNvPr id="25" name="ïşļîḑe">
                <a:extLst>
                  <a:ext uri="{FF2B5EF4-FFF2-40B4-BE49-F238E27FC236}">
                    <a16:creationId xmlns:a16="http://schemas.microsoft.com/office/drawing/2014/main" id="{B2014D19-9685-D245-B721-BDA35E328EA8}"/>
                  </a:ext>
                </a:extLst>
              </p:cNvPr>
              <p:cNvSpPr/>
              <p:nvPr/>
            </p:nvSpPr>
            <p:spPr bwMode="auto">
              <a:xfrm>
                <a:off x="7826836" y="1489739"/>
                <a:ext cx="358620" cy="345366"/>
              </a:xfrm>
              <a:custGeom>
                <a:avLst/>
                <a:gdLst>
                  <a:gd name="connsiteX0" fmla="*/ 216243 w 609050"/>
                  <a:gd name="connsiteY0" fmla="*/ 412730 h 586540"/>
                  <a:gd name="connsiteX1" fmla="*/ 216243 w 609050"/>
                  <a:gd name="connsiteY1" fmla="*/ 456594 h 586540"/>
                  <a:gd name="connsiteX2" fmla="*/ 293953 w 609050"/>
                  <a:gd name="connsiteY2" fmla="*/ 456594 h 586540"/>
                  <a:gd name="connsiteX3" fmla="*/ 293953 w 609050"/>
                  <a:gd name="connsiteY3" fmla="*/ 412730 h 586540"/>
                  <a:gd name="connsiteX4" fmla="*/ 69884 w 609050"/>
                  <a:gd name="connsiteY4" fmla="*/ 412730 h 586540"/>
                  <a:gd name="connsiteX5" fmla="*/ 69884 w 609050"/>
                  <a:gd name="connsiteY5" fmla="*/ 456594 h 586540"/>
                  <a:gd name="connsiteX6" fmla="*/ 147595 w 609050"/>
                  <a:gd name="connsiteY6" fmla="*/ 456594 h 586540"/>
                  <a:gd name="connsiteX7" fmla="*/ 147595 w 609050"/>
                  <a:gd name="connsiteY7" fmla="*/ 412730 h 586540"/>
                  <a:gd name="connsiteX8" fmla="*/ 460769 w 609050"/>
                  <a:gd name="connsiteY8" fmla="*/ 376268 h 586540"/>
                  <a:gd name="connsiteX9" fmla="*/ 460769 w 609050"/>
                  <a:gd name="connsiteY9" fmla="*/ 414786 h 586540"/>
                  <a:gd name="connsiteX10" fmla="*/ 555916 w 609050"/>
                  <a:gd name="connsiteY10" fmla="*/ 414786 h 586540"/>
                  <a:gd name="connsiteX11" fmla="*/ 555916 w 609050"/>
                  <a:gd name="connsiteY11" fmla="*/ 376268 h 586540"/>
                  <a:gd name="connsiteX12" fmla="*/ 216243 w 609050"/>
                  <a:gd name="connsiteY12" fmla="*/ 339670 h 586540"/>
                  <a:gd name="connsiteX13" fmla="*/ 216243 w 609050"/>
                  <a:gd name="connsiteY13" fmla="*/ 383533 h 586540"/>
                  <a:gd name="connsiteX14" fmla="*/ 293953 w 609050"/>
                  <a:gd name="connsiteY14" fmla="*/ 383533 h 586540"/>
                  <a:gd name="connsiteX15" fmla="*/ 293953 w 609050"/>
                  <a:gd name="connsiteY15" fmla="*/ 339670 h 586540"/>
                  <a:gd name="connsiteX16" fmla="*/ 69884 w 609050"/>
                  <a:gd name="connsiteY16" fmla="*/ 339670 h 586540"/>
                  <a:gd name="connsiteX17" fmla="*/ 69884 w 609050"/>
                  <a:gd name="connsiteY17" fmla="*/ 383533 h 586540"/>
                  <a:gd name="connsiteX18" fmla="*/ 147595 w 609050"/>
                  <a:gd name="connsiteY18" fmla="*/ 383533 h 586540"/>
                  <a:gd name="connsiteX19" fmla="*/ 147595 w 609050"/>
                  <a:gd name="connsiteY19" fmla="*/ 339670 h 586540"/>
                  <a:gd name="connsiteX20" fmla="*/ 460769 w 609050"/>
                  <a:gd name="connsiteY20" fmla="*/ 303071 h 586540"/>
                  <a:gd name="connsiteX21" fmla="*/ 460769 w 609050"/>
                  <a:gd name="connsiteY21" fmla="*/ 341726 h 586540"/>
                  <a:gd name="connsiteX22" fmla="*/ 555916 w 609050"/>
                  <a:gd name="connsiteY22" fmla="*/ 341726 h 586540"/>
                  <a:gd name="connsiteX23" fmla="*/ 555916 w 609050"/>
                  <a:gd name="connsiteY23" fmla="*/ 303071 h 586540"/>
                  <a:gd name="connsiteX24" fmla="*/ 216243 w 609050"/>
                  <a:gd name="connsiteY24" fmla="*/ 266609 h 586540"/>
                  <a:gd name="connsiteX25" fmla="*/ 216243 w 609050"/>
                  <a:gd name="connsiteY25" fmla="*/ 310473 h 586540"/>
                  <a:gd name="connsiteX26" fmla="*/ 293953 w 609050"/>
                  <a:gd name="connsiteY26" fmla="*/ 310473 h 586540"/>
                  <a:gd name="connsiteX27" fmla="*/ 293953 w 609050"/>
                  <a:gd name="connsiteY27" fmla="*/ 266609 h 586540"/>
                  <a:gd name="connsiteX28" fmla="*/ 69884 w 609050"/>
                  <a:gd name="connsiteY28" fmla="*/ 266609 h 586540"/>
                  <a:gd name="connsiteX29" fmla="*/ 69884 w 609050"/>
                  <a:gd name="connsiteY29" fmla="*/ 310473 h 586540"/>
                  <a:gd name="connsiteX30" fmla="*/ 147595 w 609050"/>
                  <a:gd name="connsiteY30" fmla="*/ 310473 h 586540"/>
                  <a:gd name="connsiteX31" fmla="*/ 147595 w 609050"/>
                  <a:gd name="connsiteY31" fmla="*/ 266609 h 586540"/>
                  <a:gd name="connsiteX32" fmla="*/ 460769 w 609050"/>
                  <a:gd name="connsiteY32" fmla="*/ 230010 h 586540"/>
                  <a:gd name="connsiteX33" fmla="*/ 460769 w 609050"/>
                  <a:gd name="connsiteY33" fmla="*/ 268528 h 586540"/>
                  <a:gd name="connsiteX34" fmla="*/ 555916 w 609050"/>
                  <a:gd name="connsiteY34" fmla="*/ 268528 h 586540"/>
                  <a:gd name="connsiteX35" fmla="*/ 555916 w 609050"/>
                  <a:gd name="connsiteY35" fmla="*/ 230010 h 586540"/>
                  <a:gd name="connsiteX36" fmla="*/ 216243 w 609050"/>
                  <a:gd name="connsiteY36" fmla="*/ 193549 h 586540"/>
                  <a:gd name="connsiteX37" fmla="*/ 216243 w 609050"/>
                  <a:gd name="connsiteY37" fmla="*/ 237412 h 586540"/>
                  <a:gd name="connsiteX38" fmla="*/ 293953 w 609050"/>
                  <a:gd name="connsiteY38" fmla="*/ 237412 h 586540"/>
                  <a:gd name="connsiteX39" fmla="*/ 293953 w 609050"/>
                  <a:gd name="connsiteY39" fmla="*/ 193549 h 586540"/>
                  <a:gd name="connsiteX40" fmla="*/ 69884 w 609050"/>
                  <a:gd name="connsiteY40" fmla="*/ 193549 h 586540"/>
                  <a:gd name="connsiteX41" fmla="*/ 69884 w 609050"/>
                  <a:gd name="connsiteY41" fmla="*/ 237412 h 586540"/>
                  <a:gd name="connsiteX42" fmla="*/ 147595 w 609050"/>
                  <a:gd name="connsiteY42" fmla="*/ 237412 h 586540"/>
                  <a:gd name="connsiteX43" fmla="*/ 147595 w 609050"/>
                  <a:gd name="connsiteY43" fmla="*/ 193549 h 586540"/>
                  <a:gd name="connsiteX44" fmla="*/ 460769 w 609050"/>
                  <a:gd name="connsiteY44" fmla="*/ 156950 h 586540"/>
                  <a:gd name="connsiteX45" fmla="*/ 460769 w 609050"/>
                  <a:gd name="connsiteY45" fmla="*/ 195468 h 586540"/>
                  <a:gd name="connsiteX46" fmla="*/ 555916 w 609050"/>
                  <a:gd name="connsiteY46" fmla="*/ 195468 h 586540"/>
                  <a:gd name="connsiteX47" fmla="*/ 555916 w 609050"/>
                  <a:gd name="connsiteY47" fmla="*/ 156950 h 586540"/>
                  <a:gd name="connsiteX48" fmla="*/ 192926 w 609050"/>
                  <a:gd name="connsiteY48" fmla="*/ 96251 h 586540"/>
                  <a:gd name="connsiteX49" fmla="*/ 361366 w 609050"/>
                  <a:gd name="connsiteY49" fmla="*/ 96251 h 586540"/>
                  <a:gd name="connsiteX50" fmla="*/ 361366 w 609050"/>
                  <a:gd name="connsiteY50" fmla="*/ 114880 h 586540"/>
                  <a:gd name="connsiteX51" fmla="*/ 192926 w 609050"/>
                  <a:gd name="connsiteY51" fmla="*/ 114880 h 586540"/>
                  <a:gd name="connsiteX52" fmla="*/ 192926 w 609050"/>
                  <a:gd name="connsiteY52" fmla="*/ 49819 h 586540"/>
                  <a:gd name="connsiteX53" fmla="*/ 361366 w 609050"/>
                  <a:gd name="connsiteY53" fmla="*/ 49819 h 586540"/>
                  <a:gd name="connsiteX54" fmla="*/ 361366 w 609050"/>
                  <a:gd name="connsiteY54" fmla="*/ 68307 h 586540"/>
                  <a:gd name="connsiteX55" fmla="*/ 192926 w 609050"/>
                  <a:gd name="connsiteY55" fmla="*/ 68307 h 586540"/>
                  <a:gd name="connsiteX56" fmla="*/ 166130 w 609050"/>
                  <a:gd name="connsiteY56" fmla="*/ 25222 h 586540"/>
                  <a:gd name="connsiteX57" fmla="*/ 166130 w 609050"/>
                  <a:gd name="connsiteY57" fmla="*/ 155716 h 586540"/>
                  <a:gd name="connsiteX58" fmla="*/ 338987 w 609050"/>
                  <a:gd name="connsiteY58" fmla="*/ 155716 h 586540"/>
                  <a:gd name="connsiteX59" fmla="*/ 338987 w 609050"/>
                  <a:gd name="connsiteY59" fmla="*/ 341040 h 586540"/>
                  <a:gd name="connsiteX60" fmla="*/ 338987 w 609050"/>
                  <a:gd name="connsiteY60" fmla="*/ 531710 h 586540"/>
                  <a:gd name="connsiteX61" fmla="*/ 366721 w 609050"/>
                  <a:gd name="connsiteY61" fmla="*/ 531710 h 586540"/>
                  <a:gd name="connsiteX62" fmla="*/ 366721 w 609050"/>
                  <a:gd name="connsiteY62" fmla="*/ 341040 h 586540"/>
                  <a:gd name="connsiteX63" fmla="*/ 366721 w 609050"/>
                  <a:gd name="connsiteY63" fmla="*/ 155305 h 586540"/>
                  <a:gd name="connsiteX64" fmla="*/ 388002 w 609050"/>
                  <a:gd name="connsiteY64" fmla="*/ 143517 h 586540"/>
                  <a:gd name="connsiteX65" fmla="*/ 388002 w 609050"/>
                  <a:gd name="connsiteY65" fmla="*/ 25222 h 586540"/>
                  <a:gd name="connsiteX66" fmla="*/ 140867 w 609050"/>
                  <a:gd name="connsiteY66" fmla="*/ 0 h 586540"/>
                  <a:gd name="connsiteX67" fmla="*/ 413402 w 609050"/>
                  <a:gd name="connsiteY67" fmla="*/ 0 h 586540"/>
                  <a:gd name="connsiteX68" fmla="*/ 413402 w 609050"/>
                  <a:gd name="connsiteY68" fmla="*/ 129398 h 586540"/>
                  <a:gd name="connsiteX69" fmla="*/ 432486 w 609050"/>
                  <a:gd name="connsiteY69" fmla="*/ 118843 h 586540"/>
                  <a:gd name="connsiteX70" fmla="*/ 584199 w 609050"/>
                  <a:gd name="connsiteY70" fmla="*/ 118843 h 586540"/>
                  <a:gd name="connsiteX71" fmla="*/ 584199 w 609050"/>
                  <a:gd name="connsiteY71" fmla="*/ 531710 h 586540"/>
                  <a:gd name="connsiteX72" fmla="*/ 609050 w 609050"/>
                  <a:gd name="connsiteY72" fmla="*/ 531710 h 586540"/>
                  <a:gd name="connsiteX73" fmla="*/ 609050 w 609050"/>
                  <a:gd name="connsiteY73" fmla="*/ 586540 h 586540"/>
                  <a:gd name="connsiteX74" fmla="*/ 0 w 609050"/>
                  <a:gd name="connsiteY74" fmla="*/ 586540 h 586540"/>
                  <a:gd name="connsiteX75" fmla="*/ 0 w 609050"/>
                  <a:gd name="connsiteY75" fmla="*/ 531710 h 586540"/>
                  <a:gd name="connsiteX76" fmla="*/ 24851 w 609050"/>
                  <a:gd name="connsiteY76" fmla="*/ 531710 h 586540"/>
                  <a:gd name="connsiteX77" fmla="*/ 24851 w 609050"/>
                  <a:gd name="connsiteY77" fmla="*/ 155716 h 586540"/>
                  <a:gd name="connsiteX78" fmla="*/ 140867 w 609050"/>
                  <a:gd name="connsiteY78" fmla="*/ 155716 h 58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09050" h="586540">
                    <a:moveTo>
                      <a:pt x="216243" y="412730"/>
                    </a:moveTo>
                    <a:lnTo>
                      <a:pt x="216243" y="456594"/>
                    </a:lnTo>
                    <a:lnTo>
                      <a:pt x="293953" y="456594"/>
                    </a:lnTo>
                    <a:lnTo>
                      <a:pt x="293953" y="412730"/>
                    </a:lnTo>
                    <a:close/>
                    <a:moveTo>
                      <a:pt x="69884" y="412730"/>
                    </a:moveTo>
                    <a:lnTo>
                      <a:pt x="69884" y="456594"/>
                    </a:lnTo>
                    <a:lnTo>
                      <a:pt x="147595" y="456594"/>
                    </a:lnTo>
                    <a:lnTo>
                      <a:pt x="147595" y="412730"/>
                    </a:lnTo>
                    <a:close/>
                    <a:moveTo>
                      <a:pt x="460769" y="376268"/>
                    </a:moveTo>
                    <a:lnTo>
                      <a:pt x="460769" y="414786"/>
                    </a:lnTo>
                    <a:lnTo>
                      <a:pt x="555916" y="414786"/>
                    </a:lnTo>
                    <a:lnTo>
                      <a:pt x="555916" y="376268"/>
                    </a:lnTo>
                    <a:close/>
                    <a:moveTo>
                      <a:pt x="216243" y="339670"/>
                    </a:moveTo>
                    <a:lnTo>
                      <a:pt x="216243" y="383533"/>
                    </a:lnTo>
                    <a:lnTo>
                      <a:pt x="293953" y="383533"/>
                    </a:lnTo>
                    <a:lnTo>
                      <a:pt x="293953" y="339670"/>
                    </a:lnTo>
                    <a:close/>
                    <a:moveTo>
                      <a:pt x="69884" y="339670"/>
                    </a:moveTo>
                    <a:lnTo>
                      <a:pt x="69884" y="383533"/>
                    </a:lnTo>
                    <a:lnTo>
                      <a:pt x="147595" y="383533"/>
                    </a:lnTo>
                    <a:lnTo>
                      <a:pt x="147595" y="339670"/>
                    </a:lnTo>
                    <a:close/>
                    <a:moveTo>
                      <a:pt x="460769" y="303071"/>
                    </a:moveTo>
                    <a:lnTo>
                      <a:pt x="460769" y="341726"/>
                    </a:lnTo>
                    <a:lnTo>
                      <a:pt x="555916" y="341726"/>
                    </a:lnTo>
                    <a:lnTo>
                      <a:pt x="555916" y="303071"/>
                    </a:lnTo>
                    <a:close/>
                    <a:moveTo>
                      <a:pt x="216243" y="266609"/>
                    </a:moveTo>
                    <a:lnTo>
                      <a:pt x="216243" y="310473"/>
                    </a:lnTo>
                    <a:lnTo>
                      <a:pt x="293953" y="310473"/>
                    </a:lnTo>
                    <a:lnTo>
                      <a:pt x="293953" y="266609"/>
                    </a:lnTo>
                    <a:close/>
                    <a:moveTo>
                      <a:pt x="69884" y="266609"/>
                    </a:moveTo>
                    <a:lnTo>
                      <a:pt x="69884" y="310473"/>
                    </a:lnTo>
                    <a:lnTo>
                      <a:pt x="147595" y="310473"/>
                    </a:lnTo>
                    <a:lnTo>
                      <a:pt x="147595" y="266609"/>
                    </a:lnTo>
                    <a:close/>
                    <a:moveTo>
                      <a:pt x="460769" y="230010"/>
                    </a:moveTo>
                    <a:lnTo>
                      <a:pt x="460769" y="268528"/>
                    </a:lnTo>
                    <a:lnTo>
                      <a:pt x="555916" y="268528"/>
                    </a:lnTo>
                    <a:lnTo>
                      <a:pt x="555916" y="230010"/>
                    </a:lnTo>
                    <a:close/>
                    <a:moveTo>
                      <a:pt x="216243" y="193549"/>
                    </a:moveTo>
                    <a:lnTo>
                      <a:pt x="216243" y="237412"/>
                    </a:lnTo>
                    <a:lnTo>
                      <a:pt x="293953" y="237412"/>
                    </a:lnTo>
                    <a:lnTo>
                      <a:pt x="293953" y="193549"/>
                    </a:lnTo>
                    <a:close/>
                    <a:moveTo>
                      <a:pt x="69884" y="193549"/>
                    </a:moveTo>
                    <a:lnTo>
                      <a:pt x="69884" y="237412"/>
                    </a:lnTo>
                    <a:lnTo>
                      <a:pt x="147595" y="237412"/>
                    </a:lnTo>
                    <a:lnTo>
                      <a:pt x="147595" y="193549"/>
                    </a:lnTo>
                    <a:close/>
                    <a:moveTo>
                      <a:pt x="460769" y="156950"/>
                    </a:moveTo>
                    <a:lnTo>
                      <a:pt x="460769" y="195468"/>
                    </a:lnTo>
                    <a:lnTo>
                      <a:pt x="555916" y="195468"/>
                    </a:lnTo>
                    <a:lnTo>
                      <a:pt x="555916" y="156950"/>
                    </a:lnTo>
                    <a:close/>
                    <a:moveTo>
                      <a:pt x="192926" y="96251"/>
                    </a:moveTo>
                    <a:lnTo>
                      <a:pt x="361366" y="96251"/>
                    </a:lnTo>
                    <a:lnTo>
                      <a:pt x="361366" y="114880"/>
                    </a:lnTo>
                    <a:lnTo>
                      <a:pt x="192926" y="114880"/>
                    </a:lnTo>
                    <a:close/>
                    <a:moveTo>
                      <a:pt x="192926" y="49819"/>
                    </a:moveTo>
                    <a:lnTo>
                      <a:pt x="361366" y="49819"/>
                    </a:lnTo>
                    <a:lnTo>
                      <a:pt x="361366" y="68307"/>
                    </a:lnTo>
                    <a:lnTo>
                      <a:pt x="192926" y="68307"/>
                    </a:lnTo>
                    <a:close/>
                    <a:moveTo>
                      <a:pt x="166130" y="25222"/>
                    </a:moveTo>
                    <a:lnTo>
                      <a:pt x="166130" y="155716"/>
                    </a:lnTo>
                    <a:lnTo>
                      <a:pt x="338987" y="155716"/>
                    </a:lnTo>
                    <a:lnTo>
                      <a:pt x="338987" y="341040"/>
                    </a:lnTo>
                    <a:lnTo>
                      <a:pt x="338987" y="531710"/>
                    </a:lnTo>
                    <a:lnTo>
                      <a:pt x="366721" y="531710"/>
                    </a:lnTo>
                    <a:lnTo>
                      <a:pt x="366721" y="341040"/>
                    </a:lnTo>
                    <a:lnTo>
                      <a:pt x="366721" y="155305"/>
                    </a:lnTo>
                    <a:lnTo>
                      <a:pt x="388002" y="143517"/>
                    </a:lnTo>
                    <a:lnTo>
                      <a:pt x="388002" y="25222"/>
                    </a:lnTo>
                    <a:close/>
                    <a:moveTo>
                      <a:pt x="140867" y="0"/>
                    </a:moveTo>
                    <a:lnTo>
                      <a:pt x="413402" y="0"/>
                    </a:lnTo>
                    <a:lnTo>
                      <a:pt x="413402" y="129398"/>
                    </a:lnTo>
                    <a:lnTo>
                      <a:pt x="432486" y="118843"/>
                    </a:lnTo>
                    <a:lnTo>
                      <a:pt x="584199" y="118843"/>
                    </a:lnTo>
                    <a:lnTo>
                      <a:pt x="584199" y="531710"/>
                    </a:lnTo>
                    <a:lnTo>
                      <a:pt x="609050" y="531710"/>
                    </a:lnTo>
                    <a:lnTo>
                      <a:pt x="609050" y="586540"/>
                    </a:lnTo>
                    <a:lnTo>
                      <a:pt x="0" y="586540"/>
                    </a:lnTo>
                    <a:lnTo>
                      <a:pt x="0" y="531710"/>
                    </a:lnTo>
                    <a:lnTo>
                      <a:pt x="24851" y="531710"/>
                    </a:lnTo>
                    <a:lnTo>
                      <a:pt x="24851" y="155716"/>
                    </a:lnTo>
                    <a:lnTo>
                      <a:pt x="140867" y="15571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96365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98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6" name="îSļîḋé">
                <a:extLst>
                  <a:ext uri="{FF2B5EF4-FFF2-40B4-BE49-F238E27FC236}">
                    <a16:creationId xmlns:a16="http://schemas.microsoft.com/office/drawing/2014/main" id="{1102E60D-6BEF-074B-A56D-56CD000ECB28}"/>
                  </a:ext>
                </a:extLst>
              </p:cNvPr>
              <p:cNvGrpSpPr/>
              <p:nvPr/>
            </p:nvGrpSpPr>
            <p:grpSpPr>
              <a:xfrm>
                <a:off x="8097318" y="1429728"/>
                <a:ext cx="3421582" cy="1308761"/>
                <a:chOff x="8211000" y="1130300"/>
                <a:chExt cx="3307900" cy="1308761"/>
              </a:xfrm>
            </p:grpSpPr>
            <p:sp>
              <p:nvSpPr>
                <p:cNvPr id="28" name="îṣḻíḓè">
                  <a:extLst>
                    <a:ext uri="{FF2B5EF4-FFF2-40B4-BE49-F238E27FC236}">
                      <a16:creationId xmlns:a16="http://schemas.microsoft.com/office/drawing/2014/main" id="{64809C08-C107-BD4C-A98F-F56CCE7A5871}"/>
                    </a:ext>
                  </a:extLst>
                </p:cNvPr>
                <p:cNvSpPr txBox="1"/>
                <p:nvPr/>
              </p:nvSpPr>
              <p:spPr bwMode="auto">
                <a:xfrm>
                  <a:off x="8211000" y="1130300"/>
                  <a:ext cx="3307900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6435" tIns="48218" rIns="96435" bIns="48218" anchor="b">
                  <a:no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 defTabSz="963657" fontAlgn="auto">
                    <a:spcAft>
                      <a:spcPts val="0"/>
                    </a:spcAft>
                    <a:defRPr/>
                  </a:pPr>
                  <a:r>
                    <a:rPr lang="zh-CN" altLang="en-US" sz="2400" dirty="0">
                      <a:solidFill>
                        <a:srgbClr val="000000"/>
                      </a:solidFill>
                    </a:rPr>
                    <a:t>密码学保障</a:t>
                  </a:r>
                  <a:endParaRPr lang="en-US" altLang="zh-CN" sz="2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" name="ïşliḓe">
                  <a:extLst>
                    <a:ext uri="{FF2B5EF4-FFF2-40B4-BE49-F238E27FC236}">
                      <a16:creationId xmlns:a16="http://schemas.microsoft.com/office/drawing/2014/main" id="{120343E7-FF17-4748-9690-1784D58801CA}"/>
                    </a:ext>
                  </a:extLst>
                </p:cNvPr>
                <p:cNvSpPr/>
                <p:nvPr/>
              </p:nvSpPr>
              <p:spPr bwMode="auto">
                <a:xfrm>
                  <a:off x="8211000" y="1572106"/>
                  <a:ext cx="3307900" cy="8669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6435" tIns="48218" rIns="96435" bIns="48218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>
                    <a:lnSpc>
                      <a:spcPct val="150000"/>
                    </a:lnSpc>
                    <a:defRPr/>
                  </a:pPr>
                  <a:r>
                    <a:rPr lang="zh-CN" altLang="en-US" sz="1476" dirty="0">
                      <a:solidFill>
                        <a:srgbClr val="000000"/>
                      </a:solidFill>
                    </a:rPr>
                    <a:t>钱包使用非对称加密，散列算法、数字签名等一系列前沿密码学理论进行加密处理</a:t>
                  </a:r>
                  <a:endParaRPr lang="zh-CN" altLang="en-US" sz="1476" b="1" dirty="0"/>
                </a:p>
              </p:txBody>
            </p:sp>
          </p:grpSp>
          <p:cxnSp>
            <p:nvCxnSpPr>
              <p:cNvPr id="27" name="直接连接符 21">
                <a:extLst>
                  <a:ext uri="{FF2B5EF4-FFF2-40B4-BE49-F238E27FC236}">
                    <a16:creationId xmlns:a16="http://schemas.microsoft.com/office/drawing/2014/main" id="{9ACDF41D-A604-2149-9DAC-9838B0D469DA}"/>
                  </a:ext>
                </a:extLst>
              </p:cNvPr>
              <p:cNvCxnSpPr/>
              <p:nvPr/>
            </p:nvCxnSpPr>
            <p:spPr>
              <a:xfrm>
                <a:off x="7826836" y="1871533"/>
                <a:ext cx="3680600" cy="0"/>
              </a:xfrm>
              <a:prstGeom prst="line">
                <a:avLst/>
              </a:prstGeom>
              <a:ln w="3175" cap="rnd">
                <a:solidFill>
                  <a:schemeClr val="tx2">
                    <a:lumMod val="90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îśľíḋé">
              <a:extLst>
                <a:ext uri="{FF2B5EF4-FFF2-40B4-BE49-F238E27FC236}">
                  <a16:creationId xmlns:a16="http://schemas.microsoft.com/office/drawing/2014/main" id="{8162007D-302D-934A-8C10-390C8C0D541D}"/>
                </a:ext>
              </a:extLst>
            </p:cNvPr>
            <p:cNvGrpSpPr/>
            <p:nvPr/>
          </p:nvGrpSpPr>
          <p:grpSpPr>
            <a:xfrm>
              <a:off x="647867" y="2881733"/>
              <a:ext cx="3680600" cy="1447834"/>
              <a:chOff x="647867" y="1890374"/>
              <a:chExt cx="3680600" cy="1447834"/>
            </a:xfrm>
          </p:grpSpPr>
          <p:sp>
            <p:nvSpPr>
              <p:cNvPr id="20" name="ïṣ1iḑe">
                <a:extLst>
                  <a:ext uri="{FF2B5EF4-FFF2-40B4-BE49-F238E27FC236}">
                    <a16:creationId xmlns:a16="http://schemas.microsoft.com/office/drawing/2014/main" id="{730B1A76-647B-C64F-9321-26797FABD051}"/>
                  </a:ext>
                </a:extLst>
              </p:cNvPr>
              <p:cNvSpPr/>
              <p:nvPr/>
            </p:nvSpPr>
            <p:spPr bwMode="auto">
              <a:xfrm>
                <a:off x="3969847" y="1950385"/>
                <a:ext cx="358620" cy="345366"/>
              </a:xfrm>
              <a:custGeom>
                <a:avLst/>
                <a:gdLst>
                  <a:gd name="connsiteX0" fmla="*/ 216243 w 609050"/>
                  <a:gd name="connsiteY0" fmla="*/ 412730 h 586540"/>
                  <a:gd name="connsiteX1" fmla="*/ 216243 w 609050"/>
                  <a:gd name="connsiteY1" fmla="*/ 456594 h 586540"/>
                  <a:gd name="connsiteX2" fmla="*/ 293953 w 609050"/>
                  <a:gd name="connsiteY2" fmla="*/ 456594 h 586540"/>
                  <a:gd name="connsiteX3" fmla="*/ 293953 w 609050"/>
                  <a:gd name="connsiteY3" fmla="*/ 412730 h 586540"/>
                  <a:gd name="connsiteX4" fmla="*/ 69884 w 609050"/>
                  <a:gd name="connsiteY4" fmla="*/ 412730 h 586540"/>
                  <a:gd name="connsiteX5" fmla="*/ 69884 w 609050"/>
                  <a:gd name="connsiteY5" fmla="*/ 456594 h 586540"/>
                  <a:gd name="connsiteX6" fmla="*/ 147595 w 609050"/>
                  <a:gd name="connsiteY6" fmla="*/ 456594 h 586540"/>
                  <a:gd name="connsiteX7" fmla="*/ 147595 w 609050"/>
                  <a:gd name="connsiteY7" fmla="*/ 412730 h 586540"/>
                  <a:gd name="connsiteX8" fmla="*/ 460769 w 609050"/>
                  <a:gd name="connsiteY8" fmla="*/ 376268 h 586540"/>
                  <a:gd name="connsiteX9" fmla="*/ 460769 w 609050"/>
                  <a:gd name="connsiteY9" fmla="*/ 414786 h 586540"/>
                  <a:gd name="connsiteX10" fmla="*/ 555916 w 609050"/>
                  <a:gd name="connsiteY10" fmla="*/ 414786 h 586540"/>
                  <a:gd name="connsiteX11" fmla="*/ 555916 w 609050"/>
                  <a:gd name="connsiteY11" fmla="*/ 376268 h 586540"/>
                  <a:gd name="connsiteX12" fmla="*/ 216243 w 609050"/>
                  <a:gd name="connsiteY12" fmla="*/ 339670 h 586540"/>
                  <a:gd name="connsiteX13" fmla="*/ 216243 w 609050"/>
                  <a:gd name="connsiteY13" fmla="*/ 383533 h 586540"/>
                  <a:gd name="connsiteX14" fmla="*/ 293953 w 609050"/>
                  <a:gd name="connsiteY14" fmla="*/ 383533 h 586540"/>
                  <a:gd name="connsiteX15" fmla="*/ 293953 w 609050"/>
                  <a:gd name="connsiteY15" fmla="*/ 339670 h 586540"/>
                  <a:gd name="connsiteX16" fmla="*/ 69884 w 609050"/>
                  <a:gd name="connsiteY16" fmla="*/ 339670 h 586540"/>
                  <a:gd name="connsiteX17" fmla="*/ 69884 w 609050"/>
                  <a:gd name="connsiteY17" fmla="*/ 383533 h 586540"/>
                  <a:gd name="connsiteX18" fmla="*/ 147595 w 609050"/>
                  <a:gd name="connsiteY18" fmla="*/ 383533 h 586540"/>
                  <a:gd name="connsiteX19" fmla="*/ 147595 w 609050"/>
                  <a:gd name="connsiteY19" fmla="*/ 339670 h 586540"/>
                  <a:gd name="connsiteX20" fmla="*/ 460769 w 609050"/>
                  <a:gd name="connsiteY20" fmla="*/ 303071 h 586540"/>
                  <a:gd name="connsiteX21" fmla="*/ 460769 w 609050"/>
                  <a:gd name="connsiteY21" fmla="*/ 341726 h 586540"/>
                  <a:gd name="connsiteX22" fmla="*/ 555916 w 609050"/>
                  <a:gd name="connsiteY22" fmla="*/ 341726 h 586540"/>
                  <a:gd name="connsiteX23" fmla="*/ 555916 w 609050"/>
                  <a:gd name="connsiteY23" fmla="*/ 303071 h 586540"/>
                  <a:gd name="connsiteX24" fmla="*/ 216243 w 609050"/>
                  <a:gd name="connsiteY24" fmla="*/ 266609 h 586540"/>
                  <a:gd name="connsiteX25" fmla="*/ 216243 w 609050"/>
                  <a:gd name="connsiteY25" fmla="*/ 310473 h 586540"/>
                  <a:gd name="connsiteX26" fmla="*/ 293953 w 609050"/>
                  <a:gd name="connsiteY26" fmla="*/ 310473 h 586540"/>
                  <a:gd name="connsiteX27" fmla="*/ 293953 w 609050"/>
                  <a:gd name="connsiteY27" fmla="*/ 266609 h 586540"/>
                  <a:gd name="connsiteX28" fmla="*/ 69884 w 609050"/>
                  <a:gd name="connsiteY28" fmla="*/ 266609 h 586540"/>
                  <a:gd name="connsiteX29" fmla="*/ 69884 w 609050"/>
                  <a:gd name="connsiteY29" fmla="*/ 310473 h 586540"/>
                  <a:gd name="connsiteX30" fmla="*/ 147595 w 609050"/>
                  <a:gd name="connsiteY30" fmla="*/ 310473 h 586540"/>
                  <a:gd name="connsiteX31" fmla="*/ 147595 w 609050"/>
                  <a:gd name="connsiteY31" fmla="*/ 266609 h 586540"/>
                  <a:gd name="connsiteX32" fmla="*/ 460769 w 609050"/>
                  <a:gd name="connsiteY32" fmla="*/ 230010 h 586540"/>
                  <a:gd name="connsiteX33" fmla="*/ 460769 w 609050"/>
                  <a:gd name="connsiteY33" fmla="*/ 268528 h 586540"/>
                  <a:gd name="connsiteX34" fmla="*/ 555916 w 609050"/>
                  <a:gd name="connsiteY34" fmla="*/ 268528 h 586540"/>
                  <a:gd name="connsiteX35" fmla="*/ 555916 w 609050"/>
                  <a:gd name="connsiteY35" fmla="*/ 230010 h 586540"/>
                  <a:gd name="connsiteX36" fmla="*/ 216243 w 609050"/>
                  <a:gd name="connsiteY36" fmla="*/ 193549 h 586540"/>
                  <a:gd name="connsiteX37" fmla="*/ 216243 w 609050"/>
                  <a:gd name="connsiteY37" fmla="*/ 237412 h 586540"/>
                  <a:gd name="connsiteX38" fmla="*/ 293953 w 609050"/>
                  <a:gd name="connsiteY38" fmla="*/ 237412 h 586540"/>
                  <a:gd name="connsiteX39" fmla="*/ 293953 w 609050"/>
                  <a:gd name="connsiteY39" fmla="*/ 193549 h 586540"/>
                  <a:gd name="connsiteX40" fmla="*/ 69884 w 609050"/>
                  <a:gd name="connsiteY40" fmla="*/ 193549 h 586540"/>
                  <a:gd name="connsiteX41" fmla="*/ 69884 w 609050"/>
                  <a:gd name="connsiteY41" fmla="*/ 237412 h 586540"/>
                  <a:gd name="connsiteX42" fmla="*/ 147595 w 609050"/>
                  <a:gd name="connsiteY42" fmla="*/ 237412 h 586540"/>
                  <a:gd name="connsiteX43" fmla="*/ 147595 w 609050"/>
                  <a:gd name="connsiteY43" fmla="*/ 193549 h 586540"/>
                  <a:gd name="connsiteX44" fmla="*/ 460769 w 609050"/>
                  <a:gd name="connsiteY44" fmla="*/ 156950 h 586540"/>
                  <a:gd name="connsiteX45" fmla="*/ 460769 w 609050"/>
                  <a:gd name="connsiteY45" fmla="*/ 195468 h 586540"/>
                  <a:gd name="connsiteX46" fmla="*/ 555916 w 609050"/>
                  <a:gd name="connsiteY46" fmla="*/ 195468 h 586540"/>
                  <a:gd name="connsiteX47" fmla="*/ 555916 w 609050"/>
                  <a:gd name="connsiteY47" fmla="*/ 156950 h 586540"/>
                  <a:gd name="connsiteX48" fmla="*/ 192926 w 609050"/>
                  <a:gd name="connsiteY48" fmla="*/ 96251 h 586540"/>
                  <a:gd name="connsiteX49" fmla="*/ 361366 w 609050"/>
                  <a:gd name="connsiteY49" fmla="*/ 96251 h 586540"/>
                  <a:gd name="connsiteX50" fmla="*/ 361366 w 609050"/>
                  <a:gd name="connsiteY50" fmla="*/ 114880 h 586540"/>
                  <a:gd name="connsiteX51" fmla="*/ 192926 w 609050"/>
                  <a:gd name="connsiteY51" fmla="*/ 114880 h 586540"/>
                  <a:gd name="connsiteX52" fmla="*/ 192926 w 609050"/>
                  <a:gd name="connsiteY52" fmla="*/ 49819 h 586540"/>
                  <a:gd name="connsiteX53" fmla="*/ 361366 w 609050"/>
                  <a:gd name="connsiteY53" fmla="*/ 49819 h 586540"/>
                  <a:gd name="connsiteX54" fmla="*/ 361366 w 609050"/>
                  <a:gd name="connsiteY54" fmla="*/ 68307 h 586540"/>
                  <a:gd name="connsiteX55" fmla="*/ 192926 w 609050"/>
                  <a:gd name="connsiteY55" fmla="*/ 68307 h 586540"/>
                  <a:gd name="connsiteX56" fmla="*/ 166130 w 609050"/>
                  <a:gd name="connsiteY56" fmla="*/ 25222 h 586540"/>
                  <a:gd name="connsiteX57" fmla="*/ 166130 w 609050"/>
                  <a:gd name="connsiteY57" fmla="*/ 155716 h 586540"/>
                  <a:gd name="connsiteX58" fmla="*/ 338987 w 609050"/>
                  <a:gd name="connsiteY58" fmla="*/ 155716 h 586540"/>
                  <a:gd name="connsiteX59" fmla="*/ 338987 w 609050"/>
                  <a:gd name="connsiteY59" fmla="*/ 341040 h 586540"/>
                  <a:gd name="connsiteX60" fmla="*/ 338987 w 609050"/>
                  <a:gd name="connsiteY60" fmla="*/ 531710 h 586540"/>
                  <a:gd name="connsiteX61" fmla="*/ 366721 w 609050"/>
                  <a:gd name="connsiteY61" fmla="*/ 531710 h 586540"/>
                  <a:gd name="connsiteX62" fmla="*/ 366721 w 609050"/>
                  <a:gd name="connsiteY62" fmla="*/ 341040 h 586540"/>
                  <a:gd name="connsiteX63" fmla="*/ 366721 w 609050"/>
                  <a:gd name="connsiteY63" fmla="*/ 155305 h 586540"/>
                  <a:gd name="connsiteX64" fmla="*/ 388002 w 609050"/>
                  <a:gd name="connsiteY64" fmla="*/ 143517 h 586540"/>
                  <a:gd name="connsiteX65" fmla="*/ 388002 w 609050"/>
                  <a:gd name="connsiteY65" fmla="*/ 25222 h 586540"/>
                  <a:gd name="connsiteX66" fmla="*/ 140867 w 609050"/>
                  <a:gd name="connsiteY66" fmla="*/ 0 h 586540"/>
                  <a:gd name="connsiteX67" fmla="*/ 413402 w 609050"/>
                  <a:gd name="connsiteY67" fmla="*/ 0 h 586540"/>
                  <a:gd name="connsiteX68" fmla="*/ 413402 w 609050"/>
                  <a:gd name="connsiteY68" fmla="*/ 129398 h 586540"/>
                  <a:gd name="connsiteX69" fmla="*/ 432486 w 609050"/>
                  <a:gd name="connsiteY69" fmla="*/ 118843 h 586540"/>
                  <a:gd name="connsiteX70" fmla="*/ 584199 w 609050"/>
                  <a:gd name="connsiteY70" fmla="*/ 118843 h 586540"/>
                  <a:gd name="connsiteX71" fmla="*/ 584199 w 609050"/>
                  <a:gd name="connsiteY71" fmla="*/ 531710 h 586540"/>
                  <a:gd name="connsiteX72" fmla="*/ 609050 w 609050"/>
                  <a:gd name="connsiteY72" fmla="*/ 531710 h 586540"/>
                  <a:gd name="connsiteX73" fmla="*/ 609050 w 609050"/>
                  <a:gd name="connsiteY73" fmla="*/ 586540 h 586540"/>
                  <a:gd name="connsiteX74" fmla="*/ 0 w 609050"/>
                  <a:gd name="connsiteY74" fmla="*/ 586540 h 586540"/>
                  <a:gd name="connsiteX75" fmla="*/ 0 w 609050"/>
                  <a:gd name="connsiteY75" fmla="*/ 531710 h 586540"/>
                  <a:gd name="connsiteX76" fmla="*/ 24851 w 609050"/>
                  <a:gd name="connsiteY76" fmla="*/ 531710 h 586540"/>
                  <a:gd name="connsiteX77" fmla="*/ 24851 w 609050"/>
                  <a:gd name="connsiteY77" fmla="*/ 155716 h 586540"/>
                  <a:gd name="connsiteX78" fmla="*/ 140867 w 609050"/>
                  <a:gd name="connsiteY78" fmla="*/ 155716 h 58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09050" h="586540">
                    <a:moveTo>
                      <a:pt x="216243" y="412730"/>
                    </a:moveTo>
                    <a:lnTo>
                      <a:pt x="216243" y="456594"/>
                    </a:lnTo>
                    <a:lnTo>
                      <a:pt x="293953" y="456594"/>
                    </a:lnTo>
                    <a:lnTo>
                      <a:pt x="293953" y="412730"/>
                    </a:lnTo>
                    <a:close/>
                    <a:moveTo>
                      <a:pt x="69884" y="412730"/>
                    </a:moveTo>
                    <a:lnTo>
                      <a:pt x="69884" y="456594"/>
                    </a:lnTo>
                    <a:lnTo>
                      <a:pt x="147595" y="456594"/>
                    </a:lnTo>
                    <a:lnTo>
                      <a:pt x="147595" y="412730"/>
                    </a:lnTo>
                    <a:close/>
                    <a:moveTo>
                      <a:pt x="460769" y="376268"/>
                    </a:moveTo>
                    <a:lnTo>
                      <a:pt x="460769" y="414786"/>
                    </a:lnTo>
                    <a:lnTo>
                      <a:pt x="555916" y="414786"/>
                    </a:lnTo>
                    <a:lnTo>
                      <a:pt x="555916" y="376268"/>
                    </a:lnTo>
                    <a:close/>
                    <a:moveTo>
                      <a:pt x="216243" y="339670"/>
                    </a:moveTo>
                    <a:lnTo>
                      <a:pt x="216243" y="383533"/>
                    </a:lnTo>
                    <a:lnTo>
                      <a:pt x="293953" y="383533"/>
                    </a:lnTo>
                    <a:lnTo>
                      <a:pt x="293953" y="339670"/>
                    </a:lnTo>
                    <a:close/>
                    <a:moveTo>
                      <a:pt x="69884" y="339670"/>
                    </a:moveTo>
                    <a:lnTo>
                      <a:pt x="69884" y="383533"/>
                    </a:lnTo>
                    <a:lnTo>
                      <a:pt x="147595" y="383533"/>
                    </a:lnTo>
                    <a:lnTo>
                      <a:pt x="147595" y="339670"/>
                    </a:lnTo>
                    <a:close/>
                    <a:moveTo>
                      <a:pt x="460769" y="303071"/>
                    </a:moveTo>
                    <a:lnTo>
                      <a:pt x="460769" y="341726"/>
                    </a:lnTo>
                    <a:lnTo>
                      <a:pt x="555916" y="341726"/>
                    </a:lnTo>
                    <a:lnTo>
                      <a:pt x="555916" y="303071"/>
                    </a:lnTo>
                    <a:close/>
                    <a:moveTo>
                      <a:pt x="216243" y="266609"/>
                    </a:moveTo>
                    <a:lnTo>
                      <a:pt x="216243" y="310473"/>
                    </a:lnTo>
                    <a:lnTo>
                      <a:pt x="293953" y="310473"/>
                    </a:lnTo>
                    <a:lnTo>
                      <a:pt x="293953" y="266609"/>
                    </a:lnTo>
                    <a:close/>
                    <a:moveTo>
                      <a:pt x="69884" y="266609"/>
                    </a:moveTo>
                    <a:lnTo>
                      <a:pt x="69884" y="310473"/>
                    </a:lnTo>
                    <a:lnTo>
                      <a:pt x="147595" y="310473"/>
                    </a:lnTo>
                    <a:lnTo>
                      <a:pt x="147595" y="266609"/>
                    </a:lnTo>
                    <a:close/>
                    <a:moveTo>
                      <a:pt x="460769" y="230010"/>
                    </a:moveTo>
                    <a:lnTo>
                      <a:pt x="460769" y="268528"/>
                    </a:lnTo>
                    <a:lnTo>
                      <a:pt x="555916" y="268528"/>
                    </a:lnTo>
                    <a:lnTo>
                      <a:pt x="555916" y="230010"/>
                    </a:lnTo>
                    <a:close/>
                    <a:moveTo>
                      <a:pt x="216243" y="193549"/>
                    </a:moveTo>
                    <a:lnTo>
                      <a:pt x="216243" y="237412"/>
                    </a:lnTo>
                    <a:lnTo>
                      <a:pt x="293953" y="237412"/>
                    </a:lnTo>
                    <a:lnTo>
                      <a:pt x="293953" y="193549"/>
                    </a:lnTo>
                    <a:close/>
                    <a:moveTo>
                      <a:pt x="69884" y="193549"/>
                    </a:moveTo>
                    <a:lnTo>
                      <a:pt x="69884" y="237412"/>
                    </a:lnTo>
                    <a:lnTo>
                      <a:pt x="147595" y="237412"/>
                    </a:lnTo>
                    <a:lnTo>
                      <a:pt x="147595" y="193549"/>
                    </a:lnTo>
                    <a:close/>
                    <a:moveTo>
                      <a:pt x="460769" y="156950"/>
                    </a:moveTo>
                    <a:lnTo>
                      <a:pt x="460769" y="195468"/>
                    </a:lnTo>
                    <a:lnTo>
                      <a:pt x="555916" y="195468"/>
                    </a:lnTo>
                    <a:lnTo>
                      <a:pt x="555916" y="156950"/>
                    </a:lnTo>
                    <a:close/>
                    <a:moveTo>
                      <a:pt x="192926" y="96251"/>
                    </a:moveTo>
                    <a:lnTo>
                      <a:pt x="361366" y="96251"/>
                    </a:lnTo>
                    <a:lnTo>
                      <a:pt x="361366" y="114880"/>
                    </a:lnTo>
                    <a:lnTo>
                      <a:pt x="192926" y="114880"/>
                    </a:lnTo>
                    <a:close/>
                    <a:moveTo>
                      <a:pt x="192926" y="49819"/>
                    </a:moveTo>
                    <a:lnTo>
                      <a:pt x="361366" y="49819"/>
                    </a:lnTo>
                    <a:lnTo>
                      <a:pt x="361366" y="68307"/>
                    </a:lnTo>
                    <a:lnTo>
                      <a:pt x="192926" y="68307"/>
                    </a:lnTo>
                    <a:close/>
                    <a:moveTo>
                      <a:pt x="166130" y="25222"/>
                    </a:moveTo>
                    <a:lnTo>
                      <a:pt x="166130" y="155716"/>
                    </a:lnTo>
                    <a:lnTo>
                      <a:pt x="338987" y="155716"/>
                    </a:lnTo>
                    <a:lnTo>
                      <a:pt x="338987" y="341040"/>
                    </a:lnTo>
                    <a:lnTo>
                      <a:pt x="338987" y="531710"/>
                    </a:lnTo>
                    <a:lnTo>
                      <a:pt x="366721" y="531710"/>
                    </a:lnTo>
                    <a:lnTo>
                      <a:pt x="366721" y="341040"/>
                    </a:lnTo>
                    <a:lnTo>
                      <a:pt x="366721" y="155305"/>
                    </a:lnTo>
                    <a:lnTo>
                      <a:pt x="388002" y="143517"/>
                    </a:lnTo>
                    <a:lnTo>
                      <a:pt x="388002" y="25222"/>
                    </a:lnTo>
                    <a:close/>
                    <a:moveTo>
                      <a:pt x="140867" y="0"/>
                    </a:moveTo>
                    <a:lnTo>
                      <a:pt x="413402" y="0"/>
                    </a:lnTo>
                    <a:lnTo>
                      <a:pt x="413402" y="129398"/>
                    </a:lnTo>
                    <a:lnTo>
                      <a:pt x="432486" y="118843"/>
                    </a:lnTo>
                    <a:lnTo>
                      <a:pt x="584199" y="118843"/>
                    </a:lnTo>
                    <a:lnTo>
                      <a:pt x="584199" y="531710"/>
                    </a:lnTo>
                    <a:lnTo>
                      <a:pt x="609050" y="531710"/>
                    </a:lnTo>
                    <a:lnTo>
                      <a:pt x="609050" y="586540"/>
                    </a:lnTo>
                    <a:lnTo>
                      <a:pt x="0" y="586540"/>
                    </a:lnTo>
                    <a:lnTo>
                      <a:pt x="0" y="531710"/>
                    </a:lnTo>
                    <a:lnTo>
                      <a:pt x="24851" y="531710"/>
                    </a:lnTo>
                    <a:lnTo>
                      <a:pt x="24851" y="155716"/>
                    </a:lnTo>
                    <a:lnTo>
                      <a:pt x="140867" y="15571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96365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98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" name="ïŝ1îḓe">
                <a:extLst>
                  <a:ext uri="{FF2B5EF4-FFF2-40B4-BE49-F238E27FC236}">
                    <a16:creationId xmlns:a16="http://schemas.microsoft.com/office/drawing/2014/main" id="{CAA35742-16C6-274B-ABED-59390414C281}"/>
                  </a:ext>
                </a:extLst>
              </p:cNvPr>
              <p:cNvGrpSpPr/>
              <p:nvPr/>
            </p:nvGrpSpPr>
            <p:grpSpPr>
              <a:xfrm>
                <a:off x="647868" y="1890374"/>
                <a:ext cx="3421583" cy="1447834"/>
                <a:chOff x="8198884" y="1460048"/>
                <a:chExt cx="3307901" cy="1447834"/>
              </a:xfrm>
            </p:grpSpPr>
            <p:sp>
              <p:nvSpPr>
                <p:cNvPr id="23" name="işlíḓé">
                  <a:extLst>
                    <a:ext uri="{FF2B5EF4-FFF2-40B4-BE49-F238E27FC236}">
                      <a16:creationId xmlns:a16="http://schemas.microsoft.com/office/drawing/2014/main" id="{1327A0F9-3735-3947-A5B3-F367EB789DBD}"/>
                    </a:ext>
                  </a:extLst>
                </p:cNvPr>
                <p:cNvSpPr txBox="1"/>
                <p:nvPr/>
              </p:nvSpPr>
              <p:spPr bwMode="auto">
                <a:xfrm>
                  <a:off x="8198885" y="1460048"/>
                  <a:ext cx="3307900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6435" tIns="48218" rIns="96435" bIns="48218" anchor="b">
                  <a:no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963657" fontAlgn="auto">
                    <a:spcAft>
                      <a:spcPts val="0"/>
                    </a:spcAft>
                    <a:defRPr/>
                  </a:pPr>
                  <a:r>
                    <a:rPr lang="zh-CN" altLang="en-US" sz="2400" dirty="0">
                      <a:solidFill>
                        <a:srgbClr val="000000"/>
                      </a:solidFill>
                    </a:rPr>
                    <a:t>便捷易用</a:t>
                  </a:r>
                  <a:endParaRPr lang="en-US" altLang="zh-CN" sz="2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" name="îsḻïdê">
                  <a:extLst>
                    <a:ext uri="{FF2B5EF4-FFF2-40B4-BE49-F238E27FC236}">
                      <a16:creationId xmlns:a16="http://schemas.microsoft.com/office/drawing/2014/main" id="{1E0445F1-92CC-F84B-9241-AC90F257B062}"/>
                    </a:ext>
                  </a:extLst>
                </p:cNvPr>
                <p:cNvSpPr/>
                <p:nvPr/>
              </p:nvSpPr>
              <p:spPr bwMode="auto">
                <a:xfrm>
                  <a:off x="8198884" y="1901854"/>
                  <a:ext cx="3307900" cy="10060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6435" tIns="48218" rIns="96435" bIns="48218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963657" fontAlgn="auto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76" dirty="0">
                      <a:solidFill>
                        <a:srgbClr val="000000"/>
                      </a:solidFill>
                    </a:rPr>
                    <a:t>不需要下载庞大的数据，也不需要面对复杂的区块，像使用支付宝一样去使用它。</a:t>
                  </a:r>
                  <a:endParaRPr lang="en-US" altLang="zh-CN" sz="1476" dirty="0">
                    <a:solidFill>
                      <a:srgbClr val="000000"/>
                    </a:solidFill>
                  </a:endParaRPr>
                </a:p>
              </p:txBody>
            </p:sp>
          </p:grpSp>
          <p:cxnSp>
            <p:nvCxnSpPr>
              <p:cNvPr id="22" name="直接连接符 26">
                <a:extLst>
                  <a:ext uri="{FF2B5EF4-FFF2-40B4-BE49-F238E27FC236}">
                    <a16:creationId xmlns:a16="http://schemas.microsoft.com/office/drawing/2014/main" id="{4ED77837-7CFB-9241-B272-4F2C83BD128A}"/>
                  </a:ext>
                </a:extLst>
              </p:cNvPr>
              <p:cNvCxnSpPr/>
              <p:nvPr/>
            </p:nvCxnSpPr>
            <p:spPr>
              <a:xfrm>
                <a:off x="647867" y="2332179"/>
                <a:ext cx="3680600" cy="0"/>
              </a:xfrm>
              <a:prstGeom prst="line">
                <a:avLst/>
              </a:prstGeom>
              <a:ln w="3175" cap="rnd">
                <a:solidFill>
                  <a:schemeClr val="tx2">
                    <a:lumMod val="90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iSļíḍé">
              <a:extLst>
                <a:ext uri="{FF2B5EF4-FFF2-40B4-BE49-F238E27FC236}">
                  <a16:creationId xmlns:a16="http://schemas.microsoft.com/office/drawing/2014/main" id="{C3156807-A856-E54D-B938-B01FFFBBEA3A}"/>
                </a:ext>
              </a:extLst>
            </p:cNvPr>
            <p:cNvGrpSpPr/>
            <p:nvPr/>
          </p:nvGrpSpPr>
          <p:grpSpPr>
            <a:xfrm>
              <a:off x="7815372" y="2881733"/>
              <a:ext cx="3692064" cy="1308761"/>
              <a:chOff x="7815372" y="1759476"/>
              <a:chExt cx="3692064" cy="1308761"/>
            </a:xfrm>
          </p:grpSpPr>
          <p:sp>
            <p:nvSpPr>
              <p:cNvPr id="15" name="îSḻïdê">
                <a:extLst>
                  <a:ext uri="{FF2B5EF4-FFF2-40B4-BE49-F238E27FC236}">
                    <a16:creationId xmlns:a16="http://schemas.microsoft.com/office/drawing/2014/main" id="{277016FA-4AB7-4646-8EFE-10F2959E627D}"/>
                  </a:ext>
                </a:extLst>
              </p:cNvPr>
              <p:cNvSpPr/>
              <p:nvPr/>
            </p:nvSpPr>
            <p:spPr bwMode="auto">
              <a:xfrm>
                <a:off x="7815372" y="1819487"/>
                <a:ext cx="358620" cy="345366"/>
              </a:xfrm>
              <a:custGeom>
                <a:avLst/>
                <a:gdLst>
                  <a:gd name="connsiteX0" fmla="*/ 216243 w 609050"/>
                  <a:gd name="connsiteY0" fmla="*/ 412730 h 586540"/>
                  <a:gd name="connsiteX1" fmla="*/ 216243 w 609050"/>
                  <a:gd name="connsiteY1" fmla="*/ 456594 h 586540"/>
                  <a:gd name="connsiteX2" fmla="*/ 293953 w 609050"/>
                  <a:gd name="connsiteY2" fmla="*/ 456594 h 586540"/>
                  <a:gd name="connsiteX3" fmla="*/ 293953 w 609050"/>
                  <a:gd name="connsiteY3" fmla="*/ 412730 h 586540"/>
                  <a:gd name="connsiteX4" fmla="*/ 69884 w 609050"/>
                  <a:gd name="connsiteY4" fmla="*/ 412730 h 586540"/>
                  <a:gd name="connsiteX5" fmla="*/ 69884 w 609050"/>
                  <a:gd name="connsiteY5" fmla="*/ 456594 h 586540"/>
                  <a:gd name="connsiteX6" fmla="*/ 147595 w 609050"/>
                  <a:gd name="connsiteY6" fmla="*/ 456594 h 586540"/>
                  <a:gd name="connsiteX7" fmla="*/ 147595 w 609050"/>
                  <a:gd name="connsiteY7" fmla="*/ 412730 h 586540"/>
                  <a:gd name="connsiteX8" fmla="*/ 460769 w 609050"/>
                  <a:gd name="connsiteY8" fmla="*/ 376268 h 586540"/>
                  <a:gd name="connsiteX9" fmla="*/ 460769 w 609050"/>
                  <a:gd name="connsiteY9" fmla="*/ 414786 h 586540"/>
                  <a:gd name="connsiteX10" fmla="*/ 555916 w 609050"/>
                  <a:gd name="connsiteY10" fmla="*/ 414786 h 586540"/>
                  <a:gd name="connsiteX11" fmla="*/ 555916 w 609050"/>
                  <a:gd name="connsiteY11" fmla="*/ 376268 h 586540"/>
                  <a:gd name="connsiteX12" fmla="*/ 216243 w 609050"/>
                  <a:gd name="connsiteY12" fmla="*/ 339670 h 586540"/>
                  <a:gd name="connsiteX13" fmla="*/ 216243 w 609050"/>
                  <a:gd name="connsiteY13" fmla="*/ 383533 h 586540"/>
                  <a:gd name="connsiteX14" fmla="*/ 293953 w 609050"/>
                  <a:gd name="connsiteY14" fmla="*/ 383533 h 586540"/>
                  <a:gd name="connsiteX15" fmla="*/ 293953 w 609050"/>
                  <a:gd name="connsiteY15" fmla="*/ 339670 h 586540"/>
                  <a:gd name="connsiteX16" fmla="*/ 69884 w 609050"/>
                  <a:gd name="connsiteY16" fmla="*/ 339670 h 586540"/>
                  <a:gd name="connsiteX17" fmla="*/ 69884 w 609050"/>
                  <a:gd name="connsiteY17" fmla="*/ 383533 h 586540"/>
                  <a:gd name="connsiteX18" fmla="*/ 147595 w 609050"/>
                  <a:gd name="connsiteY18" fmla="*/ 383533 h 586540"/>
                  <a:gd name="connsiteX19" fmla="*/ 147595 w 609050"/>
                  <a:gd name="connsiteY19" fmla="*/ 339670 h 586540"/>
                  <a:gd name="connsiteX20" fmla="*/ 460769 w 609050"/>
                  <a:gd name="connsiteY20" fmla="*/ 303071 h 586540"/>
                  <a:gd name="connsiteX21" fmla="*/ 460769 w 609050"/>
                  <a:gd name="connsiteY21" fmla="*/ 341726 h 586540"/>
                  <a:gd name="connsiteX22" fmla="*/ 555916 w 609050"/>
                  <a:gd name="connsiteY22" fmla="*/ 341726 h 586540"/>
                  <a:gd name="connsiteX23" fmla="*/ 555916 w 609050"/>
                  <a:gd name="connsiteY23" fmla="*/ 303071 h 586540"/>
                  <a:gd name="connsiteX24" fmla="*/ 216243 w 609050"/>
                  <a:gd name="connsiteY24" fmla="*/ 266609 h 586540"/>
                  <a:gd name="connsiteX25" fmla="*/ 216243 w 609050"/>
                  <a:gd name="connsiteY25" fmla="*/ 310473 h 586540"/>
                  <a:gd name="connsiteX26" fmla="*/ 293953 w 609050"/>
                  <a:gd name="connsiteY26" fmla="*/ 310473 h 586540"/>
                  <a:gd name="connsiteX27" fmla="*/ 293953 w 609050"/>
                  <a:gd name="connsiteY27" fmla="*/ 266609 h 586540"/>
                  <a:gd name="connsiteX28" fmla="*/ 69884 w 609050"/>
                  <a:gd name="connsiteY28" fmla="*/ 266609 h 586540"/>
                  <a:gd name="connsiteX29" fmla="*/ 69884 w 609050"/>
                  <a:gd name="connsiteY29" fmla="*/ 310473 h 586540"/>
                  <a:gd name="connsiteX30" fmla="*/ 147595 w 609050"/>
                  <a:gd name="connsiteY30" fmla="*/ 310473 h 586540"/>
                  <a:gd name="connsiteX31" fmla="*/ 147595 w 609050"/>
                  <a:gd name="connsiteY31" fmla="*/ 266609 h 586540"/>
                  <a:gd name="connsiteX32" fmla="*/ 460769 w 609050"/>
                  <a:gd name="connsiteY32" fmla="*/ 230010 h 586540"/>
                  <a:gd name="connsiteX33" fmla="*/ 460769 w 609050"/>
                  <a:gd name="connsiteY33" fmla="*/ 268528 h 586540"/>
                  <a:gd name="connsiteX34" fmla="*/ 555916 w 609050"/>
                  <a:gd name="connsiteY34" fmla="*/ 268528 h 586540"/>
                  <a:gd name="connsiteX35" fmla="*/ 555916 w 609050"/>
                  <a:gd name="connsiteY35" fmla="*/ 230010 h 586540"/>
                  <a:gd name="connsiteX36" fmla="*/ 216243 w 609050"/>
                  <a:gd name="connsiteY36" fmla="*/ 193549 h 586540"/>
                  <a:gd name="connsiteX37" fmla="*/ 216243 w 609050"/>
                  <a:gd name="connsiteY37" fmla="*/ 237412 h 586540"/>
                  <a:gd name="connsiteX38" fmla="*/ 293953 w 609050"/>
                  <a:gd name="connsiteY38" fmla="*/ 237412 h 586540"/>
                  <a:gd name="connsiteX39" fmla="*/ 293953 w 609050"/>
                  <a:gd name="connsiteY39" fmla="*/ 193549 h 586540"/>
                  <a:gd name="connsiteX40" fmla="*/ 69884 w 609050"/>
                  <a:gd name="connsiteY40" fmla="*/ 193549 h 586540"/>
                  <a:gd name="connsiteX41" fmla="*/ 69884 w 609050"/>
                  <a:gd name="connsiteY41" fmla="*/ 237412 h 586540"/>
                  <a:gd name="connsiteX42" fmla="*/ 147595 w 609050"/>
                  <a:gd name="connsiteY42" fmla="*/ 237412 h 586540"/>
                  <a:gd name="connsiteX43" fmla="*/ 147595 w 609050"/>
                  <a:gd name="connsiteY43" fmla="*/ 193549 h 586540"/>
                  <a:gd name="connsiteX44" fmla="*/ 460769 w 609050"/>
                  <a:gd name="connsiteY44" fmla="*/ 156950 h 586540"/>
                  <a:gd name="connsiteX45" fmla="*/ 460769 w 609050"/>
                  <a:gd name="connsiteY45" fmla="*/ 195468 h 586540"/>
                  <a:gd name="connsiteX46" fmla="*/ 555916 w 609050"/>
                  <a:gd name="connsiteY46" fmla="*/ 195468 h 586540"/>
                  <a:gd name="connsiteX47" fmla="*/ 555916 w 609050"/>
                  <a:gd name="connsiteY47" fmla="*/ 156950 h 586540"/>
                  <a:gd name="connsiteX48" fmla="*/ 192926 w 609050"/>
                  <a:gd name="connsiteY48" fmla="*/ 96251 h 586540"/>
                  <a:gd name="connsiteX49" fmla="*/ 361366 w 609050"/>
                  <a:gd name="connsiteY49" fmla="*/ 96251 h 586540"/>
                  <a:gd name="connsiteX50" fmla="*/ 361366 w 609050"/>
                  <a:gd name="connsiteY50" fmla="*/ 114880 h 586540"/>
                  <a:gd name="connsiteX51" fmla="*/ 192926 w 609050"/>
                  <a:gd name="connsiteY51" fmla="*/ 114880 h 586540"/>
                  <a:gd name="connsiteX52" fmla="*/ 192926 w 609050"/>
                  <a:gd name="connsiteY52" fmla="*/ 49819 h 586540"/>
                  <a:gd name="connsiteX53" fmla="*/ 361366 w 609050"/>
                  <a:gd name="connsiteY53" fmla="*/ 49819 h 586540"/>
                  <a:gd name="connsiteX54" fmla="*/ 361366 w 609050"/>
                  <a:gd name="connsiteY54" fmla="*/ 68307 h 586540"/>
                  <a:gd name="connsiteX55" fmla="*/ 192926 w 609050"/>
                  <a:gd name="connsiteY55" fmla="*/ 68307 h 586540"/>
                  <a:gd name="connsiteX56" fmla="*/ 166130 w 609050"/>
                  <a:gd name="connsiteY56" fmla="*/ 25222 h 586540"/>
                  <a:gd name="connsiteX57" fmla="*/ 166130 w 609050"/>
                  <a:gd name="connsiteY57" fmla="*/ 155716 h 586540"/>
                  <a:gd name="connsiteX58" fmla="*/ 338987 w 609050"/>
                  <a:gd name="connsiteY58" fmla="*/ 155716 h 586540"/>
                  <a:gd name="connsiteX59" fmla="*/ 338987 w 609050"/>
                  <a:gd name="connsiteY59" fmla="*/ 341040 h 586540"/>
                  <a:gd name="connsiteX60" fmla="*/ 338987 w 609050"/>
                  <a:gd name="connsiteY60" fmla="*/ 531710 h 586540"/>
                  <a:gd name="connsiteX61" fmla="*/ 366721 w 609050"/>
                  <a:gd name="connsiteY61" fmla="*/ 531710 h 586540"/>
                  <a:gd name="connsiteX62" fmla="*/ 366721 w 609050"/>
                  <a:gd name="connsiteY62" fmla="*/ 341040 h 586540"/>
                  <a:gd name="connsiteX63" fmla="*/ 366721 w 609050"/>
                  <a:gd name="connsiteY63" fmla="*/ 155305 h 586540"/>
                  <a:gd name="connsiteX64" fmla="*/ 388002 w 609050"/>
                  <a:gd name="connsiteY64" fmla="*/ 143517 h 586540"/>
                  <a:gd name="connsiteX65" fmla="*/ 388002 w 609050"/>
                  <a:gd name="connsiteY65" fmla="*/ 25222 h 586540"/>
                  <a:gd name="connsiteX66" fmla="*/ 140867 w 609050"/>
                  <a:gd name="connsiteY66" fmla="*/ 0 h 586540"/>
                  <a:gd name="connsiteX67" fmla="*/ 413402 w 609050"/>
                  <a:gd name="connsiteY67" fmla="*/ 0 h 586540"/>
                  <a:gd name="connsiteX68" fmla="*/ 413402 w 609050"/>
                  <a:gd name="connsiteY68" fmla="*/ 129398 h 586540"/>
                  <a:gd name="connsiteX69" fmla="*/ 432486 w 609050"/>
                  <a:gd name="connsiteY69" fmla="*/ 118843 h 586540"/>
                  <a:gd name="connsiteX70" fmla="*/ 584199 w 609050"/>
                  <a:gd name="connsiteY70" fmla="*/ 118843 h 586540"/>
                  <a:gd name="connsiteX71" fmla="*/ 584199 w 609050"/>
                  <a:gd name="connsiteY71" fmla="*/ 531710 h 586540"/>
                  <a:gd name="connsiteX72" fmla="*/ 609050 w 609050"/>
                  <a:gd name="connsiteY72" fmla="*/ 531710 h 586540"/>
                  <a:gd name="connsiteX73" fmla="*/ 609050 w 609050"/>
                  <a:gd name="connsiteY73" fmla="*/ 586540 h 586540"/>
                  <a:gd name="connsiteX74" fmla="*/ 0 w 609050"/>
                  <a:gd name="connsiteY74" fmla="*/ 586540 h 586540"/>
                  <a:gd name="connsiteX75" fmla="*/ 0 w 609050"/>
                  <a:gd name="connsiteY75" fmla="*/ 531710 h 586540"/>
                  <a:gd name="connsiteX76" fmla="*/ 24851 w 609050"/>
                  <a:gd name="connsiteY76" fmla="*/ 531710 h 586540"/>
                  <a:gd name="connsiteX77" fmla="*/ 24851 w 609050"/>
                  <a:gd name="connsiteY77" fmla="*/ 155716 h 586540"/>
                  <a:gd name="connsiteX78" fmla="*/ 140867 w 609050"/>
                  <a:gd name="connsiteY78" fmla="*/ 155716 h 58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09050" h="586540">
                    <a:moveTo>
                      <a:pt x="216243" y="412730"/>
                    </a:moveTo>
                    <a:lnTo>
                      <a:pt x="216243" y="456594"/>
                    </a:lnTo>
                    <a:lnTo>
                      <a:pt x="293953" y="456594"/>
                    </a:lnTo>
                    <a:lnTo>
                      <a:pt x="293953" y="412730"/>
                    </a:lnTo>
                    <a:close/>
                    <a:moveTo>
                      <a:pt x="69884" y="412730"/>
                    </a:moveTo>
                    <a:lnTo>
                      <a:pt x="69884" y="456594"/>
                    </a:lnTo>
                    <a:lnTo>
                      <a:pt x="147595" y="456594"/>
                    </a:lnTo>
                    <a:lnTo>
                      <a:pt x="147595" y="412730"/>
                    </a:lnTo>
                    <a:close/>
                    <a:moveTo>
                      <a:pt x="460769" y="376268"/>
                    </a:moveTo>
                    <a:lnTo>
                      <a:pt x="460769" y="414786"/>
                    </a:lnTo>
                    <a:lnTo>
                      <a:pt x="555916" y="414786"/>
                    </a:lnTo>
                    <a:lnTo>
                      <a:pt x="555916" y="376268"/>
                    </a:lnTo>
                    <a:close/>
                    <a:moveTo>
                      <a:pt x="216243" y="339670"/>
                    </a:moveTo>
                    <a:lnTo>
                      <a:pt x="216243" y="383533"/>
                    </a:lnTo>
                    <a:lnTo>
                      <a:pt x="293953" y="383533"/>
                    </a:lnTo>
                    <a:lnTo>
                      <a:pt x="293953" y="339670"/>
                    </a:lnTo>
                    <a:close/>
                    <a:moveTo>
                      <a:pt x="69884" y="339670"/>
                    </a:moveTo>
                    <a:lnTo>
                      <a:pt x="69884" y="383533"/>
                    </a:lnTo>
                    <a:lnTo>
                      <a:pt x="147595" y="383533"/>
                    </a:lnTo>
                    <a:lnTo>
                      <a:pt x="147595" y="339670"/>
                    </a:lnTo>
                    <a:close/>
                    <a:moveTo>
                      <a:pt x="460769" y="303071"/>
                    </a:moveTo>
                    <a:lnTo>
                      <a:pt x="460769" y="341726"/>
                    </a:lnTo>
                    <a:lnTo>
                      <a:pt x="555916" y="341726"/>
                    </a:lnTo>
                    <a:lnTo>
                      <a:pt x="555916" y="303071"/>
                    </a:lnTo>
                    <a:close/>
                    <a:moveTo>
                      <a:pt x="216243" y="266609"/>
                    </a:moveTo>
                    <a:lnTo>
                      <a:pt x="216243" y="310473"/>
                    </a:lnTo>
                    <a:lnTo>
                      <a:pt x="293953" y="310473"/>
                    </a:lnTo>
                    <a:lnTo>
                      <a:pt x="293953" y="266609"/>
                    </a:lnTo>
                    <a:close/>
                    <a:moveTo>
                      <a:pt x="69884" y="266609"/>
                    </a:moveTo>
                    <a:lnTo>
                      <a:pt x="69884" y="310473"/>
                    </a:lnTo>
                    <a:lnTo>
                      <a:pt x="147595" y="310473"/>
                    </a:lnTo>
                    <a:lnTo>
                      <a:pt x="147595" y="266609"/>
                    </a:lnTo>
                    <a:close/>
                    <a:moveTo>
                      <a:pt x="460769" y="230010"/>
                    </a:moveTo>
                    <a:lnTo>
                      <a:pt x="460769" y="268528"/>
                    </a:lnTo>
                    <a:lnTo>
                      <a:pt x="555916" y="268528"/>
                    </a:lnTo>
                    <a:lnTo>
                      <a:pt x="555916" y="230010"/>
                    </a:lnTo>
                    <a:close/>
                    <a:moveTo>
                      <a:pt x="216243" y="193549"/>
                    </a:moveTo>
                    <a:lnTo>
                      <a:pt x="216243" y="237412"/>
                    </a:lnTo>
                    <a:lnTo>
                      <a:pt x="293953" y="237412"/>
                    </a:lnTo>
                    <a:lnTo>
                      <a:pt x="293953" y="193549"/>
                    </a:lnTo>
                    <a:close/>
                    <a:moveTo>
                      <a:pt x="69884" y="193549"/>
                    </a:moveTo>
                    <a:lnTo>
                      <a:pt x="69884" y="237412"/>
                    </a:lnTo>
                    <a:lnTo>
                      <a:pt x="147595" y="237412"/>
                    </a:lnTo>
                    <a:lnTo>
                      <a:pt x="147595" y="193549"/>
                    </a:lnTo>
                    <a:close/>
                    <a:moveTo>
                      <a:pt x="460769" y="156950"/>
                    </a:moveTo>
                    <a:lnTo>
                      <a:pt x="460769" y="195468"/>
                    </a:lnTo>
                    <a:lnTo>
                      <a:pt x="555916" y="195468"/>
                    </a:lnTo>
                    <a:lnTo>
                      <a:pt x="555916" y="156950"/>
                    </a:lnTo>
                    <a:close/>
                    <a:moveTo>
                      <a:pt x="192926" y="96251"/>
                    </a:moveTo>
                    <a:lnTo>
                      <a:pt x="361366" y="96251"/>
                    </a:lnTo>
                    <a:lnTo>
                      <a:pt x="361366" y="114880"/>
                    </a:lnTo>
                    <a:lnTo>
                      <a:pt x="192926" y="114880"/>
                    </a:lnTo>
                    <a:close/>
                    <a:moveTo>
                      <a:pt x="192926" y="49819"/>
                    </a:moveTo>
                    <a:lnTo>
                      <a:pt x="361366" y="49819"/>
                    </a:lnTo>
                    <a:lnTo>
                      <a:pt x="361366" y="68307"/>
                    </a:lnTo>
                    <a:lnTo>
                      <a:pt x="192926" y="68307"/>
                    </a:lnTo>
                    <a:close/>
                    <a:moveTo>
                      <a:pt x="166130" y="25222"/>
                    </a:moveTo>
                    <a:lnTo>
                      <a:pt x="166130" y="155716"/>
                    </a:lnTo>
                    <a:lnTo>
                      <a:pt x="338987" y="155716"/>
                    </a:lnTo>
                    <a:lnTo>
                      <a:pt x="338987" y="341040"/>
                    </a:lnTo>
                    <a:lnTo>
                      <a:pt x="338987" y="531710"/>
                    </a:lnTo>
                    <a:lnTo>
                      <a:pt x="366721" y="531710"/>
                    </a:lnTo>
                    <a:lnTo>
                      <a:pt x="366721" y="341040"/>
                    </a:lnTo>
                    <a:lnTo>
                      <a:pt x="366721" y="155305"/>
                    </a:lnTo>
                    <a:lnTo>
                      <a:pt x="388002" y="143517"/>
                    </a:lnTo>
                    <a:lnTo>
                      <a:pt x="388002" y="25222"/>
                    </a:lnTo>
                    <a:close/>
                    <a:moveTo>
                      <a:pt x="140867" y="0"/>
                    </a:moveTo>
                    <a:lnTo>
                      <a:pt x="413402" y="0"/>
                    </a:lnTo>
                    <a:lnTo>
                      <a:pt x="413402" y="129398"/>
                    </a:lnTo>
                    <a:lnTo>
                      <a:pt x="432486" y="118843"/>
                    </a:lnTo>
                    <a:lnTo>
                      <a:pt x="584199" y="118843"/>
                    </a:lnTo>
                    <a:lnTo>
                      <a:pt x="584199" y="531710"/>
                    </a:lnTo>
                    <a:lnTo>
                      <a:pt x="609050" y="531710"/>
                    </a:lnTo>
                    <a:lnTo>
                      <a:pt x="609050" y="586540"/>
                    </a:lnTo>
                    <a:lnTo>
                      <a:pt x="0" y="586540"/>
                    </a:lnTo>
                    <a:lnTo>
                      <a:pt x="0" y="531710"/>
                    </a:lnTo>
                    <a:lnTo>
                      <a:pt x="24851" y="531710"/>
                    </a:lnTo>
                    <a:lnTo>
                      <a:pt x="24851" y="155716"/>
                    </a:lnTo>
                    <a:lnTo>
                      <a:pt x="140867" y="15571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96365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98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" name="ïślîḍé">
                <a:extLst>
                  <a:ext uri="{FF2B5EF4-FFF2-40B4-BE49-F238E27FC236}">
                    <a16:creationId xmlns:a16="http://schemas.microsoft.com/office/drawing/2014/main" id="{EA2FF102-174E-1D4F-A3C0-F2EA9FABCE42}"/>
                  </a:ext>
                </a:extLst>
              </p:cNvPr>
              <p:cNvGrpSpPr/>
              <p:nvPr/>
            </p:nvGrpSpPr>
            <p:grpSpPr>
              <a:xfrm>
                <a:off x="8085854" y="1759476"/>
                <a:ext cx="3421582" cy="1308761"/>
                <a:chOff x="8199917" y="1460048"/>
                <a:chExt cx="3307900" cy="1308761"/>
              </a:xfrm>
            </p:grpSpPr>
            <p:sp>
              <p:nvSpPr>
                <p:cNvPr id="18" name="ïšlide">
                  <a:extLst>
                    <a:ext uri="{FF2B5EF4-FFF2-40B4-BE49-F238E27FC236}">
                      <a16:creationId xmlns:a16="http://schemas.microsoft.com/office/drawing/2014/main" id="{F9B04F3E-4DDA-AC40-BB06-63D45A9AB3F3}"/>
                    </a:ext>
                  </a:extLst>
                </p:cNvPr>
                <p:cNvSpPr txBox="1"/>
                <p:nvPr/>
              </p:nvSpPr>
              <p:spPr bwMode="auto">
                <a:xfrm>
                  <a:off x="8199917" y="1460048"/>
                  <a:ext cx="3307900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6435" tIns="48218" rIns="96435" bIns="48218" anchor="b">
                  <a:no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 defTabSz="963657" fontAlgn="auto">
                    <a:spcAft>
                      <a:spcPts val="0"/>
                    </a:spcAft>
                    <a:defRPr/>
                  </a:pPr>
                  <a:r>
                    <a:rPr lang="zh-CN" altLang="en-US" sz="2400" dirty="0">
                      <a:solidFill>
                        <a:srgbClr val="000000"/>
                      </a:solidFill>
                    </a:rPr>
                    <a:t>区块链基础</a:t>
                  </a:r>
                  <a:endParaRPr lang="en-US" altLang="zh-CN" sz="2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" name="îş1îḑè">
                  <a:extLst>
                    <a:ext uri="{FF2B5EF4-FFF2-40B4-BE49-F238E27FC236}">
                      <a16:creationId xmlns:a16="http://schemas.microsoft.com/office/drawing/2014/main" id="{83BB3C9D-F5CA-5445-A3E8-F45BA7EF5B16}"/>
                    </a:ext>
                  </a:extLst>
                </p:cNvPr>
                <p:cNvSpPr/>
                <p:nvPr/>
              </p:nvSpPr>
              <p:spPr bwMode="auto">
                <a:xfrm>
                  <a:off x="8199917" y="1901854"/>
                  <a:ext cx="3307900" cy="8669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6435" tIns="48218" rIns="96435" bIns="48218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 defTabSz="963657" fontAlgn="auto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76" dirty="0">
                      <a:solidFill>
                        <a:srgbClr val="000000"/>
                      </a:solidFill>
                    </a:rPr>
                    <a:t>链上数据不被篡改，交易易于追溯。</a:t>
                  </a:r>
                  <a:endParaRPr lang="en-US" altLang="zh-CN" sz="1476" dirty="0">
                    <a:solidFill>
                      <a:srgbClr val="000000"/>
                    </a:solidFill>
                  </a:endParaRPr>
                </a:p>
              </p:txBody>
            </p:sp>
          </p:grpSp>
          <p:cxnSp>
            <p:nvCxnSpPr>
              <p:cNvPr id="17" name="直接连接符 32">
                <a:extLst>
                  <a:ext uri="{FF2B5EF4-FFF2-40B4-BE49-F238E27FC236}">
                    <a16:creationId xmlns:a16="http://schemas.microsoft.com/office/drawing/2014/main" id="{49A98AFF-6B65-9E4A-A94C-EC70B42BAA68}"/>
                  </a:ext>
                </a:extLst>
              </p:cNvPr>
              <p:cNvCxnSpPr/>
              <p:nvPr/>
            </p:nvCxnSpPr>
            <p:spPr>
              <a:xfrm>
                <a:off x="7815372" y="2201281"/>
                <a:ext cx="3680600" cy="0"/>
              </a:xfrm>
              <a:prstGeom prst="line">
                <a:avLst/>
              </a:prstGeom>
              <a:ln w="3175" cap="rnd">
                <a:solidFill>
                  <a:schemeClr val="tx2">
                    <a:lumMod val="90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8" name="图片 37">
            <a:extLst>
              <a:ext uri="{FF2B5EF4-FFF2-40B4-BE49-F238E27FC236}">
                <a16:creationId xmlns:a16="http://schemas.microsoft.com/office/drawing/2014/main" id="{A57EAB44-FCC0-FA4A-866C-8A0342A3C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876" y="2285023"/>
            <a:ext cx="3766303" cy="3624596"/>
          </a:xfrm>
          <a:prstGeom prst="rect">
            <a:avLst/>
          </a:prstGeom>
        </p:spPr>
      </p:pic>
      <p:sp>
        <p:nvSpPr>
          <p:cNvPr id="36" name="圆角矩形 2">
            <a:extLst>
              <a:ext uri="{FF2B5EF4-FFF2-40B4-BE49-F238E27FC236}">
                <a16:creationId xmlns:a16="http://schemas.microsoft.com/office/drawing/2014/main" id="{FCF1BC0F-42E7-406A-994A-D98798743075}"/>
              </a:ext>
            </a:extLst>
          </p:cNvPr>
          <p:cNvSpPr/>
          <p:nvPr/>
        </p:nvSpPr>
        <p:spPr>
          <a:xfrm>
            <a:off x="643149" y="357528"/>
            <a:ext cx="357220" cy="120547"/>
          </a:xfrm>
          <a:prstGeom prst="roundRect">
            <a:avLst>
              <a:gd name="adj" fmla="val 0"/>
            </a:avLst>
          </a:prstGeom>
          <a:solidFill>
            <a:srgbClr val="E621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43" dirty="0">
              <a:solidFill>
                <a:srgbClr val="1C51A5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微软雅黑"/>
            </a:endParaRPr>
          </a:p>
        </p:txBody>
      </p:sp>
      <p:sp>
        <p:nvSpPr>
          <p:cNvPr id="37" name="圆角矩形 3">
            <a:extLst>
              <a:ext uri="{FF2B5EF4-FFF2-40B4-BE49-F238E27FC236}">
                <a16:creationId xmlns:a16="http://schemas.microsoft.com/office/drawing/2014/main" id="{9997BDA4-0C75-481A-BD15-EC67BD510BAE}"/>
              </a:ext>
            </a:extLst>
          </p:cNvPr>
          <p:cNvSpPr/>
          <p:nvPr/>
        </p:nvSpPr>
        <p:spPr>
          <a:xfrm>
            <a:off x="728201" y="510622"/>
            <a:ext cx="357220" cy="120547"/>
          </a:xfrm>
          <a:prstGeom prst="roundRect">
            <a:avLst>
              <a:gd name="adj" fmla="val 0"/>
            </a:avLst>
          </a:prstGeom>
          <a:solidFill>
            <a:srgbClr val="E621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43" dirty="0">
              <a:solidFill>
                <a:srgbClr val="1C51A5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微软雅黑"/>
            </a:endParaRPr>
          </a:p>
        </p:txBody>
      </p:sp>
      <p:sp>
        <p:nvSpPr>
          <p:cNvPr id="39" name="圆角矩形 4">
            <a:extLst>
              <a:ext uri="{FF2B5EF4-FFF2-40B4-BE49-F238E27FC236}">
                <a16:creationId xmlns:a16="http://schemas.microsoft.com/office/drawing/2014/main" id="{53A30661-1CB7-48CE-A403-34BF14B13A29}"/>
              </a:ext>
            </a:extLst>
          </p:cNvPr>
          <p:cNvSpPr/>
          <p:nvPr/>
        </p:nvSpPr>
        <p:spPr>
          <a:xfrm>
            <a:off x="643149" y="663717"/>
            <a:ext cx="357220" cy="120547"/>
          </a:xfrm>
          <a:prstGeom prst="roundRect">
            <a:avLst>
              <a:gd name="adj" fmla="val 0"/>
            </a:avLst>
          </a:prstGeom>
          <a:solidFill>
            <a:srgbClr val="E621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43" dirty="0">
              <a:solidFill>
                <a:srgbClr val="1C51A5"/>
              </a:solidFill>
              <a:latin typeface="Adobe Kaiti Std R" panose="02020400000000000000" pitchFamily="18" charset="-128"/>
              <a:ea typeface="Adobe Kaiti Std R" panose="02020400000000000000" pitchFamily="18" charset="-128"/>
              <a:cs typeface="微软雅黑"/>
            </a:endParaRPr>
          </a:p>
        </p:txBody>
      </p:sp>
      <p:sp>
        <p:nvSpPr>
          <p:cNvPr id="41" name="TextBox 2">
            <a:extLst>
              <a:ext uri="{FF2B5EF4-FFF2-40B4-BE49-F238E27FC236}">
                <a16:creationId xmlns:a16="http://schemas.microsoft.com/office/drawing/2014/main" id="{95E62495-44A5-4354-9AF5-96F1D701705D}"/>
              </a:ext>
            </a:extLst>
          </p:cNvPr>
          <p:cNvSpPr txBox="1"/>
          <p:nvPr/>
        </p:nvSpPr>
        <p:spPr>
          <a:xfrm>
            <a:off x="1316807" y="362932"/>
            <a:ext cx="2499723" cy="504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79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钱包</a:t>
            </a:r>
            <a:r>
              <a:rPr lang="en-US" altLang="zh-CN" sz="2679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&amp;</a:t>
            </a:r>
            <a:r>
              <a:rPr lang="zh-CN" altLang="en-US" sz="2679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资产管理</a:t>
            </a:r>
            <a:endParaRPr lang="en-US" altLang="zh-CN" sz="2679" b="1" spc="-5" dirty="0">
              <a:solidFill>
                <a:schemeClr val="tx1">
                  <a:lumMod val="75000"/>
                  <a:lumOff val="25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0088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heme/theme1.xml><?xml version="1.0" encoding="utf-8"?>
<a:theme xmlns:a="http://schemas.openxmlformats.org/drawingml/2006/main" name="1_自定义设计方案">
  <a:themeElements>
    <a:clrScheme name="自定义 3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E0000"/>
      </a:accent1>
      <a:accent2>
        <a:srgbClr val="535353"/>
      </a:accent2>
      <a:accent3>
        <a:srgbClr val="BE0000"/>
      </a:accent3>
      <a:accent4>
        <a:srgbClr val="535353"/>
      </a:accent4>
      <a:accent5>
        <a:srgbClr val="BE0000"/>
      </a:accent5>
      <a:accent6>
        <a:srgbClr val="535353"/>
      </a:accent6>
      <a:hlink>
        <a:srgbClr val="BE0000"/>
      </a:hlink>
      <a:folHlink>
        <a:srgbClr val="53535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802</Words>
  <Application>Microsoft Office PowerPoint</Application>
  <PresentationFormat>自定义</PresentationFormat>
  <Paragraphs>134</Paragraphs>
  <Slides>17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Adobe Kaiti Std R</vt:lpstr>
      <vt:lpstr>宋体</vt:lpstr>
      <vt:lpstr>Arial</vt:lpstr>
      <vt:lpstr>Calibri</vt:lpstr>
      <vt:lpstr>Calibri Light</vt:lpstr>
      <vt:lpstr>Impact</vt:lpstr>
      <vt:lpstr>微软雅黑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科技工作汇报</dc:title>
  <dc:creator/>
  <cp:keywords>第一PPT模板网：www.1ppt.com</cp:keywords>
  <cp:lastModifiedBy/>
  <cp:revision>1</cp:revision>
  <dcterms:created xsi:type="dcterms:W3CDTF">2016-10-17T11:15:57Z</dcterms:created>
  <dcterms:modified xsi:type="dcterms:W3CDTF">2020-03-08T12:47:20Z</dcterms:modified>
</cp:coreProperties>
</file>