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601AB48-0060-442B-A6D9-59767BA6EE2E}" type="datetimeFigureOut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0F261B8-250D-4A44-A4A9-F341E3A0AB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2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66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74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601AB48-0060-442B-A6D9-59767BA6EE2E}" type="datetimeFigureOut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0F261B8-250D-4A44-A4A9-F341E3A0AB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02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63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34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03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7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601AB48-0060-442B-A6D9-59767BA6EE2E}" type="datetimeFigureOut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0F261B8-250D-4A44-A4A9-F341E3A0AB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8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GA for </a:t>
            </a:r>
            <a:r>
              <a:rPr lang="en-US" altLang="zh-TW" dirty="0"/>
              <a:t>j</a:t>
            </a:r>
            <a:r>
              <a:rPr lang="en-US" altLang="zh-TW" dirty="0" smtClean="0"/>
              <a:t>ob shop </a:t>
            </a:r>
            <a:r>
              <a:rPr lang="en-US" altLang="zh-TW" dirty="0"/>
              <a:t>s</a:t>
            </a:r>
            <a:r>
              <a:rPr lang="en-US" altLang="zh-TW" dirty="0" smtClean="0"/>
              <a:t>cheduling</a:t>
            </a:r>
            <a:br>
              <a:rPr lang="en-US" altLang="zh-TW" dirty="0" smtClean="0"/>
            </a:br>
            <a:r>
              <a:rPr lang="en-US" altLang="zh-TW" dirty="0" smtClean="0"/>
              <a:t>(JSP)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用基因演算法求解零工式工廠排程問題</a:t>
            </a:r>
            <a:r>
              <a:rPr lang="en-US" altLang="zh-TW" dirty="0" smtClean="0"/>
              <a:t>/</a:t>
            </a:r>
            <a:r>
              <a:rPr lang="zh-TW" altLang="en-US" dirty="0" smtClean="0"/>
              <a:t>作業車間調度問題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388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r>
              <a:rPr lang="zh-TW" altLang="en-US" dirty="0"/>
              <a:t>描述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令工件數</a:t>
            </a:r>
            <a:r>
              <a:rPr lang="en-US" altLang="zh-TW" sz="2000" dirty="0" smtClean="0"/>
              <a:t>n=3</a:t>
            </a:r>
            <a:r>
              <a:rPr lang="zh-TW" altLang="en-US" sz="2000" dirty="0" smtClean="0"/>
              <a:t>；機台數</a:t>
            </a:r>
            <a:r>
              <a:rPr lang="en-US" altLang="zh-TW" sz="2000" dirty="0" smtClean="0"/>
              <a:t>m=3</a:t>
            </a:r>
            <a:r>
              <a:rPr lang="zh-TW" altLang="en-US" sz="2000" dirty="0" smtClean="0"/>
              <a:t>，以三工件三機台組成的</a:t>
            </a:r>
            <a:r>
              <a:rPr lang="en-US" altLang="zh-TW" sz="2000" dirty="0" smtClean="0"/>
              <a:t>3X3</a:t>
            </a:r>
            <a:r>
              <a:rPr lang="zh-TW" altLang="en-US" sz="2000" dirty="0" smtClean="0"/>
              <a:t>問題為例</a:t>
            </a:r>
            <a:endParaRPr lang="en-US" altLang="zh-TW" sz="2000" dirty="0" smtClean="0"/>
          </a:p>
          <a:p>
            <a:r>
              <a:rPr lang="zh-TW" altLang="en-US" sz="2000" dirty="0" smtClean="0"/>
              <a:t>每一工件的加工流</a:t>
            </a:r>
            <a:r>
              <a:rPr lang="zh-TW" altLang="en-US" sz="2000" dirty="0"/>
              <a:t>程</a:t>
            </a:r>
            <a:r>
              <a:rPr lang="zh-TW" altLang="en-US" sz="2000" dirty="0" smtClean="0"/>
              <a:t>必須符合程序</a:t>
            </a:r>
            <a:r>
              <a:rPr lang="en-US" altLang="zh-TW" sz="2000" dirty="0" smtClean="0"/>
              <a:t>1-&gt;</a:t>
            </a:r>
            <a:r>
              <a:rPr lang="zh-TW" altLang="en-US" sz="2000" dirty="0" smtClean="0"/>
              <a:t>程序</a:t>
            </a:r>
            <a:r>
              <a:rPr lang="en-US" altLang="zh-TW" sz="2000" dirty="0" smtClean="0"/>
              <a:t>2-&gt;</a:t>
            </a:r>
            <a:r>
              <a:rPr lang="zh-TW" altLang="en-US" sz="2000" dirty="0" smtClean="0"/>
              <a:t>程序</a:t>
            </a:r>
            <a:r>
              <a:rPr lang="en-US" altLang="zh-TW" sz="2000" dirty="0" smtClean="0"/>
              <a:t>3</a:t>
            </a:r>
          </a:p>
          <a:p>
            <a:r>
              <a:rPr lang="zh-TW" altLang="en-US" sz="2000" dirty="0" smtClean="0"/>
              <a:t>如表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，工件</a:t>
            </a:r>
            <a:r>
              <a:rPr lang="en-US" altLang="zh-TW" sz="2000" dirty="0" smtClean="0"/>
              <a:t>1(J1)</a:t>
            </a:r>
            <a:r>
              <a:rPr lang="zh-TW" altLang="en-US" sz="2000" dirty="0" smtClean="0"/>
              <a:t>的第一道加工</a:t>
            </a:r>
            <a:r>
              <a:rPr lang="en-US" altLang="zh-TW" sz="2000" dirty="0" smtClean="0"/>
              <a:t>(O1)</a:t>
            </a:r>
            <a:r>
              <a:rPr lang="zh-TW" altLang="en-US" sz="2000" dirty="0" smtClean="0"/>
              <a:t>，必須在機台</a:t>
            </a:r>
            <a:r>
              <a:rPr lang="en-US" altLang="zh-TW" sz="2000" dirty="0" smtClean="0"/>
              <a:t>1(M1)</a:t>
            </a:r>
            <a:r>
              <a:rPr lang="zh-TW" altLang="en-US" sz="2000" dirty="0" smtClean="0"/>
              <a:t>執行，以此類推</a:t>
            </a:r>
            <a:endParaRPr lang="en-US" altLang="zh-TW" sz="2000" dirty="0" smtClean="0"/>
          </a:p>
          <a:p>
            <a:r>
              <a:rPr lang="zh-TW" altLang="en-US" sz="2000" dirty="0" smtClean="0"/>
              <a:t>如表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，工件</a:t>
            </a:r>
            <a:r>
              <a:rPr lang="en-US" altLang="zh-TW" sz="2000" dirty="0" smtClean="0"/>
              <a:t>1(J1)</a:t>
            </a:r>
            <a:r>
              <a:rPr lang="zh-TW" altLang="en-US" sz="2000" dirty="0" smtClean="0"/>
              <a:t>的第一道加工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O</a:t>
            </a:r>
            <a:r>
              <a:rPr lang="en-US" altLang="zh-TW" sz="2000" dirty="0" smtClean="0"/>
              <a:t>1)</a:t>
            </a:r>
            <a:r>
              <a:rPr lang="zh-TW" altLang="en-US" sz="2000" dirty="0" smtClean="0"/>
              <a:t>所需時間為</a:t>
            </a:r>
            <a:r>
              <a:rPr lang="en-US" altLang="zh-TW" sz="2000" dirty="0" smtClean="0"/>
              <a:t>8</a:t>
            </a:r>
            <a:r>
              <a:rPr lang="zh-TW" altLang="en-US" sz="2000" dirty="0" smtClean="0"/>
              <a:t>，以此類推</a:t>
            </a:r>
            <a:endParaRPr lang="en-US" altLang="zh-TW" sz="2000" dirty="0" smtClean="0"/>
          </a:p>
          <a:p>
            <a:r>
              <a:rPr lang="zh-TW" altLang="en-US" sz="2000" dirty="0" smtClean="0"/>
              <a:t>一機台無法同時加工多個工件，開始加工後便無法中途退出</a:t>
            </a:r>
            <a:endParaRPr lang="en-US" altLang="zh-TW" sz="2000" dirty="0" smtClean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654905"/>
              </p:ext>
            </p:extLst>
          </p:nvPr>
        </p:nvGraphicFramePr>
        <p:xfrm>
          <a:off x="6096000" y="4536494"/>
          <a:ext cx="54830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72">
                  <a:extLst>
                    <a:ext uri="{9D8B030D-6E8A-4147-A177-3AD203B41FA5}">
                      <a16:colId xmlns:a16="http://schemas.microsoft.com/office/drawing/2014/main" val="3793981953"/>
                    </a:ext>
                  </a:extLst>
                </a:gridCol>
                <a:gridCol w="1370772">
                  <a:extLst>
                    <a:ext uri="{9D8B030D-6E8A-4147-A177-3AD203B41FA5}">
                      <a16:colId xmlns:a16="http://schemas.microsoft.com/office/drawing/2014/main" val="976630508"/>
                    </a:ext>
                  </a:extLst>
                </a:gridCol>
                <a:gridCol w="1370772">
                  <a:extLst>
                    <a:ext uri="{9D8B030D-6E8A-4147-A177-3AD203B41FA5}">
                      <a16:colId xmlns:a16="http://schemas.microsoft.com/office/drawing/2014/main" val="2834821107"/>
                    </a:ext>
                  </a:extLst>
                </a:gridCol>
                <a:gridCol w="1370772">
                  <a:extLst>
                    <a:ext uri="{9D8B030D-6E8A-4147-A177-3AD203B41FA5}">
                      <a16:colId xmlns:a16="http://schemas.microsoft.com/office/drawing/2014/main" val="2783951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61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7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09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441500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797159"/>
              </p:ext>
            </p:extLst>
          </p:nvPr>
        </p:nvGraphicFramePr>
        <p:xfrm>
          <a:off x="138485" y="4536494"/>
          <a:ext cx="54830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72">
                  <a:extLst>
                    <a:ext uri="{9D8B030D-6E8A-4147-A177-3AD203B41FA5}">
                      <a16:colId xmlns:a16="http://schemas.microsoft.com/office/drawing/2014/main" val="3793981953"/>
                    </a:ext>
                  </a:extLst>
                </a:gridCol>
                <a:gridCol w="1370772">
                  <a:extLst>
                    <a:ext uri="{9D8B030D-6E8A-4147-A177-3AD203B41FA5}">
                      <a16:colId xmlns:a16="http://schemas.microsoft.com/office/drawing/2014/main" val="976630508"/>
                    </a:ext>
                  </a:extLst>
                </a:gridCol>
                <a:gridCol w="1370772">
                  <a:extLst>
                    <a:ext uri="{9D8B030D-6E8A-4147-A177-3AD203B41FA5}">
                      <a16:colId xmlns:a16="http://schemas.microsoft.com/office/drawing/2014/main" val="2834821107"/>
                    </a:ext>
                  </a:extLst>
                </a:gridCol>
                <a:gridCol w="1370772">
                  <a:extLst>
                    <a:ext uri="{9D8B030D-6E8A-4147-A177-3AD203B41FA5}">
                      <a16:colId xmlns:a16="http://schemas.microsoft.com/office/drawing/2014/main" val="2783951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61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7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09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44150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096802" y="416716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加工規則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54317" y="416716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加工時間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636801" y="313019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工件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1=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工單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1=Job 1=J1</a:t>
            </a: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工序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1=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程序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1=Operation 1=O1</a:t>
            </a: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1=Machine 1=M1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687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根據表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，可以得到下面加工規則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工件</a:t>
            </a:r>
            <a:r>
              <a:rPr lang="en-US" altLang="zh-TW" sz="1600" dirty="0" smtClean="0"/>
              <a:t>1: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2-&gt;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3-&gt;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工件</a:t>
            </a:r>
            <a:r>
              <a:rPr lang="en-US" altLang="zh-TW" sz="1600" dirty="0" smtClean="0"/>
              <a:t>2: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1-&gt;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3-&gt;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工件</a:t>
            </a:r>
            <a:r>
              <a:rPr lang="en-US" altLang="zh-TW" sz="1600" dirty="0" smtClean="0"/>
              <a:t>3: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3-&gt;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2-&gt;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1</a:t>
            </a:r>
          </a:p>
          <a:p>
            <a:r>
              <a:rPr lang="zh-TW" altLang="en-US" sz="2000" dirty="0" smtClean="0"/>
              <a:t>舉個例子，若某染色體的編碼如下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因為</a:t>
            </a:r>
            <a:r>
              <a:rPr lang="en-US" altLang="zh-TW" sz="2000" dirty="0" smtClean="0"/>
              <a:t>3X3</a:t>
            </a:r>
            <a:r>
              <a:rPr lang="zh-TW" altLang="en-US" sz="2000" dirty="0" smtClean="0"/>
              <a:t>，故長度</a:t>
            </a:r>
            <a:r>
              <a:rPr lang="en-US" altLang="zh-TW" sz="2000" dirty="0" smtClean="0"/>
              <a:t>9)</a:t>
            </a:r>
            <a:r>
              <a:rPr lang="zh-TW" altLang="en-US" sz="2000" dirty="0" smtClean="0"/>
              <a:t>，裡面的元素代表工件編號</a:t>
            </a:r>
            <a:endParaRPr lang="en-US" altLang="zh-TW" sz="2000" dirty="0" smtClean="0"/>
          </a:p>
          <a:p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</a:t>
            </a:r>
            <a:r>
              <a:rPr lang="zh-TW" altLang="en-US" sz="2000" dirty="0" smtClean="0"/>
              <a:t>                     </a:t>
            </a:r>
            <a:r>
              <a:rPr lang="en-US" altLang="zh-TW" sz="2000" dirty="0" smtClean="0"/>
              <a:t>①                                                                  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⑥                        ⑧</a:t>
            </a:r>
          </a:p>
          <a:p>
            <a:r>
              <a:rPr lang="zh-TW" altLang="en-US" sz="2000" dirty="0" smtClean="0"/>
              <a:t>值得一提</a:t>
            </a:r>
            <a:endParaRPr lang="en-US" altLang="zh-TW" sz="2000" dirty="0" smtClean="0"/>
          </a:p>
          <a:p>
            <a:pPr lvl="1"/>
            <a:r>
              <a:rPr lang="zh-TW" altLang="en-US" sz="1600" dirty="0" smtClean="0"/>
              <a:t>第一次出現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位置</a:t>
            </a:r>
            <a:r>
              <a:rPr lang="en-US" altLang="zh-TW" sz="1600" dirty="0" smtClean="0"/>
              <a:t>1)</a:t>
            </a:r>
            <a:r>
              <a:rPr lang="zh-TW" altLang="en-US" sz="1600" dirty="0" smtClean="0"/>
              <a:t>的工件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，是代表工件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的第一道加工</a:t>
            </a:r>
            <a:r>
              <a:rPr lang="en-US" altLang="zh-TW" sz="1600" dirty="0" smtClean="0"/>
              <a:t>(O1)</a:t>
            </a:r>
          </a:p>
          <a:p>
            <a:pPr lvl="1"/>
            <a:r>
              <a:rPr lang="zh-TW" altLang="en-US" sz="1600" dirty="0" smtClean="0"/>
              <a:t>第二次出現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位置</a:t>
            </a:r>
            <a:r>
              <a:rPr lang="en-US" altLang="zh-TW" sz="1600" dirty="0" smtClean="0"/>
              <a:t>6)</a:t>
            </a:r>
            <a:r>
              <a:rPr lang="zh-TW" altLang="en-US" sz="1600" dirty="0" smtClean="0"/>
              <a:t>的工件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，是代表工件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的第二道加工</a:t>
            </a:r>
            <a:r>
              <a:rPr lang="en-US" altLang="zh-TW" sz="1600" dirty="0" smtClean="0"/>
              <a:t>(O2)</a:t>
            </a:r>
            <a:r>
              <a:rPr lang="zh-TW" altLang="en-US" sz="1600" dirty="0" smtClean="0"/>
              <a:t> </a:t>
            </a:r>
            <a:endParaRPr lang="en-US" altLang="zh-TW" sz="1600" dirty="0" smtClean="0"/>
          </a:p>
          <a:p>
            <a:pPr lvl="1"/>
            <a:r>
              <a:rPr lang="zh-TW" altLang="en-US" sz="1600" dirty="0" smtClean="0"/>
              <a:t>第三次出現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位置</a:t>
            </a:r>
            <a:r>
              <a:rPr lang="en-US" altLang="zh-TW" sz="1600" dirty="0" smtClean="0"/>
              <a:t>8)</a:t>
            </a:r>
            <a:r>
              <a:rPr lang="zh-TW" altLang="en-US" sz="1600" dirty="0" smtClean="0"/>
              <a:t>的工件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，是代表工件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的第三道加工</a:t>
            </a:r>
            <a:r>
              <a:rPr lang="en-US" altLang="zh-TW" sz="1600" dirty="0" smtClean="0"/>
              <a:t>(O3)</a:t>
            </a:r>
            <a:r>
              <a:rPr lang="zh-TW" altLang="en-US" sz="1600" dirty="0" smtClean="0"/>
              <a:t>，其他以此類推</a:t>
            </a:r>
            <a:endParaRPr lang="en-US" altLang="zh-TW" sz="2000" dirty="0" smtClean="0"/>
          </a:p>
          <a:p>
            <a:pPr lvl="1"/>
            <a:r>
              <a:rPr lang="zh-TW" altLang="en-US" sz="1600" dirty="0" smtClean="0"/>
              <a:t>搭配表</a:t>
            </a:r>
            <a:r>
              <a:rPr lang="en-US" altLang="zh-TW" sz="1600" dirty="0"/>
              <a:t>1</a:t>
            </a:r>
            <a:r>
              <a:rPr lang="zh-TW" altLang="en-US" sz="1600" dirty="0" smtClean="0"/>
              <a:t>，有些期刊會這樣表示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37667"/>
              </p:ext>
            </p:extLst>
          </p:nvPr>
        </p:nvGraphicFramePr>
        <p:xfrm>
          <a:off x="2032000" y="3519547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05401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82704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299813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503959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25046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99437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918377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69311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22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7311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761932"/>
              </p:ext>
            </p:extLst>
          </p:nvPr>
        </p:nvGraphicFramePr>
        <p:xfrm>
          <a:off x="2032000" y="580612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05401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82704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299813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503959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25046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99437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918377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69311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22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211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313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en-US" altLang="zh-TW" dirty="0" smtClean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131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223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331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73117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013166" y="6176963"/>
            <a:ext cx="4459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r>
              <a:rPr lang="zh-TW" altLang="en-US" dirty="0" smtClean="0"/>
              <a:t>個工件的第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zh-TW" altLang="en-US" dirty="0" smtClean="0"/>
              <a:t>道製程將在第</a:t>
            </a:r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r>
              <a:rPr lang="zh-TW" altLang="en-US" dirty="0" smtClean="0"/>
              <a:t>個機台執行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801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假設染色體是生管，而染色體內的訊息代表派工內容，則按上頁例子並參考表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，這位生管的派工內容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投入順序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為</a:t>
            </a:r>
            <a:endParaRPr lang="en-US" altLang="zh-TW" sz="2000" dirty="0"/>
          </a:p>
          <a:p>
            <a:pPr lvl="1"/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2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1)-&gt;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1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/>
              <a:t>2</a:t>
            </a:r>
            <a:r>
              <a:rPr lang="en-US" altLang="zh-TW" sz="1600" dirty="0" smtClean="0"/>
              <a:t>)-&gt;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3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/>
              <a:t>3</a:t>
            </a:r>
            <a:r>
              <a:rPr lang="en-US" altLang="zh-TW" sz="1600" dirty="0" smtClean="0"/>
              <a:t>)-&gt;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1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/>
              <a:t>3</a:t>
            </a:r>
            <a:r>
              <a:rPr lang="en-US" altLang="zh-TW" sz="1600" dirty="0" smtClean="0"/>
              <a:t>)-&gt;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1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1)-&gt;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2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/>
              <a:t>3</a:t>
            </a:r>
            <a:r>
              <a:rPr lang="en-US" altLang="zh-TW" sz="1600" dirty="0" smtClean="0"/>
              <a:t>)-&gt;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3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/>
              <a:t>2</a:t>
            </a:r>
            <a:r>
              <a:rPr lang="en-US" altLang="zh-TW" sz="1600" dirty="0" smtClean="0"/>
              <a:t>)-&gt;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2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/>
              <a:t>2</a:t>
            </a:r>
            <a:r>
              <a:rPr lang="en-US" altLang="zh-TW" sz="1600" dirty="0" smtClean="0"/>
              <a:t>)-&gt;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3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1)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zh-TW" altLang="en-US" sz="2000" dirty="0" smtClean="0"/>
              <a:t>將上面染色體搭配表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轉換成甘特圖，根據最後完工時間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makespan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作為評估該染色體表現的指標，越小越</a:t>
            </a:r>
            <a:r>
              <a:rPr lang="zh-TW" altLang="en-US" sz="2000" dirty="0"/>
              <a:t>好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endParaRPr lang="en-US" altLang="zh-TW" sz="20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18192"/>
              </p:ext>
            </p:extLst>
          </p:nvPr>
        </p:nvGraphicFramePr>
        <p:xfrm>
          <a:off x="1847794" y="3976803"/>
          <a:ext cx="81279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05401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82704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299813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503959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25046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99437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918377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69311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221504"/>
                    </a:ext>
                  </a:extLst>
                </a:gridCol>
              </a:tblGrid>
              <a:tr h="2083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73117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000262"/>
              </p:ext>
            </p:extLst>
          </p:nvPr>
        </p:nvGraphicFramePr>
        <p:xfrm>
          <a:off x="3832528" y="2822343"/>
          <a:ext cx="41585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633">
                  <a:extLst>
                    <a:ext uri="{9D8B030D-6E8A-4147-A177-3AD203B41FA5}">
                      <a16:colId xmlns:a16="http://schemas.microsoft.com/office/drawing/2014/main" val="3793981953"/>
                    </a:ext>
                  </a:extLst>
                </a:gridCol>
                <a:gridCol w="1039633">
                  <a:extLst>
                    <a:ext uri="{9D8B030D-6E8A-4147-A177-3AD203B41FA5}">
                      <a16:colId xmlns:a16="http://schemas.microsoft.com/office/drawing/2014/main" val="976630508"/>
                    </a:ext>
                  </a:extLst>
                </a:gridCol>
                <a:gridCol w="1039633">
                  <a:extLst>
                    <a:ext uri="{9D8B030D-6E8A-4147-A177-3AD203B41FA5}">
                      <a16:colId xmlns:a16="http://schemas.microsoft.com/office/drawing/2014/main" val="2834821107"/>
                    </a:ext>
                  </a:extLst>
                </a:gridCol>
                <a:gridCol w="1039633">
                  <a:extLst>
                    <a:ext uri="{9D8B030D-6E8A-4147-A177-3AD203B41FA5}">
                      <a16:colId xmlns:a16="http://schemas.microsoft.com/office/drawing/2014/main" val="2783951977"/>
                    </a:ext>
                  </a:extLst>
                </a:gridCol>
              </a:tblGrid>
              <a:tr h="272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614336"/>
                  </a:ext>
                </a:extLst>
              </a:tr>
              <a:tr h="272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77537"/>
                  </a:ext>
                </a:extLst>
              </a:tr>
              <a:tr h="272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096891"/>
                  </a:ext>
                </a:extLst>
              </a:tr>
              <a:tr h="272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441500"/>
                  </a:ext>
                </a:extLst>
              </a:tr>
            </a:tbl>
          </a:graphicData>
        </a:graphic>
      </p:graphicFrame>
      <p:pic>
        <p:nvPicPr>
          <p:cNvPr id="21" name="Picture 2" descr="https://github.com/wurmen/Genetic-Algorithm-for-Job-Shop-Scheduling-and-NSGA-II/raw/master/implementation%20with%20python/GA-jobshop/picture/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215" y="4891054"/>
            <a:ext cx="3349852" cy="176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06961"/>
              </p:ext>
            </p:extLst>
          </p:nvPr>
        </p:nvGraphicFramePr>
        <p:xfrm>
          <a:off x="2760427" y="5108692"/>
          <a:ext cx="41585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633">
                  <a:extLst>
                    <a:ext uri="{9D8B030D-6E8A-4147-A177-3AD203B41FA5}">
                      <a16:colId xmlns:a16="http://schemas.microsoft.com/office/drawing/2014/main" val="3793981953"/>
                    </a:ext>
                  </a:extLst>
                </a:gridCol>
                <a:gridCol w="1039633">
                  <a:extLst>
                    <a:ext uri="{9D8B030D-6E8A-4147-A177-3AD203B41FA5}">
                      <a16:colId xmlns:a16="http://schemas.microsoft.com/office/drawing/2014/main" val="976630508"/>
                    </a:ext>
                  </a:extLst>
                </a:gridCol>
                <a:gridCol w="1039633">
                  <a:extLst>
                    <a:ext uri="{9D8B030D-6E8A-4147-A177-3AD203B41FA5}">
                      <a16:colId xmlns:a16="http://schemas.microsoft.com/office/drawing/2014/main" val="2834821107"/>
                    </a:ext>
                  </a:extLst>
                </a:gridCol>
                <a:gridCol w="1039633">
                  <a:extLst>
                    <a:ext uri="{9D8B030D-6E8A-4147-A177-3AD203B41FA5}">
                      <a16:colId xmlns:a16="http://schemas.microsoft.com/office/drawing/2014/main" val="2783951977"/>
                    </a:ext>
                  </a:extLst>
                </a:gridCol>
              </a:tblGrid>
              <a:tr h="272949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  <a:endParaRPr lang="en-US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  <a:endParaRPr lang="en-US" altLang="zh-TW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  <a:endParaRPr lang="en-US" altLang="zh-TW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  <a:endParaRPr lang="en-US" altLang="zh-TW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614336"/>
                  </a:ext>
                </a:extLst>
              </a:tr>
              <a:tr h="272949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  <a:endParaRPr lang="en-US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77537"/>
                  </a:ext>
                </a:extLst>
              </a:tr>
              <a:tr h="272949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  <a:endParaRPr lang="en-US" altLang="zh-TW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096891"/>
                  </a:ext>
                </a:extLst>
              </a:tr>
              <a:tr h="272949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  <a:endParaRPr lang="en-US" altLang="zh-TW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en-US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441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13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根據上述，我們可以知道</a:t>
            </a:r>
            <a:endParaRPr lang="en-US" altLang="zh-TW" sz="2000" dirty="0" smtClean="0"/>
          </a:p>
          <a:p>
            <a:pPr lvl="1"/>
            <a:r>
              <a:rPr lang="zh-TW" altLang="en-US" sz="1600" dirty="0" smtClean="0"/>
              <a:t>每條染特體長度必須為</a:t>
            </a:r>
            <a:r>
              <a:rPr lang="en-US" altLang="zh-TW" sz="1600" dirty="0" err="1" smtClean="0"/>
              <a:t>nXm</a:t>
            </a:r>
            <a:r>
              <a:rPr lang="zh-TW" altLang="en-US" sz="1600" dirty="0" smtClean="0"/>
              <a:t>，也就是</a:t>
            </a:r>
            <a:r>
              <a:rPr lang="en-US" altLang="zh-TW" sz="1600" dirty="0" smtClean="0"/>
              <a:t>3X3=9</a:t>
            </a:r>
          </a:p>
          <a:p>
            <a:pPr lvl="1"/>
            <a:r>
              <a:rPr lang="zh-TW" altLang="en-US" sz="1600" dirty="0"/>
              <a:t>每</a:t>
            </a:r>
            <a:r>
              <a:rPr lang="zh-TW" altLang="en-US" sz="1600" dirty="0" smtClean="0"/>
              <a:t>條染色體中，每個件都會出現</a:t>
            </a:r>
            <a:r>
              <a:rPr lang="en-US" altLang="zh-TW" sz="1600" dirty="0" smtClean="0"/>
              <a:t>M</a:t>
            </a:r>
            <a:r>
              <a:rPr lang="zh-TW" altLang="en-US" sz="1600" dirty="0" smtClean="0"/>
              <a:t>次</a:t>
            </a:r>
            <a:endParaRPr lang="en-US" altLang="zh-TW" sz="1600" dirty="0" smtClean="0"/>
          </a:p>
          <a:p>
            <a:pPr lvl="1"/>
            <a:r>
              <a:rPr lang="zh-TW" altLang="en-US" sz="1600" dirty="0" smtClean="0"/>
              <a:t>少於該長度，一定有漏排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漏單、掉包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的狀況</a:t>
            </a:r>
            <a:endParaRPr lang="en-US" altLang="zh-TW" sz="1600" dirty="0" smtClean="0"/>
          </a:p>
          <a:p>
            <a:pPr marL="457200" lvl="1" indent="0">
              <a:buNone/>
            </a:pPr>
            <a:endParaRPr lang="en-US" altLang="zh-TW" sz="1600" dirty="0" smtClean="0"/>
          </a:p>
          <a:p>
            <a:pPr marL="457200" lvl="1" indent="0">
              <a:buNone/>
            </a:pPr>
            <a:endParaRPr lang="en-US" altLang="zh-TW" sz="1600" dirty="0" smtClean="0"/>
          </a:p>
          <a:p>
            <a:pPr marL="457200" lvl="1" indent="0">
              <a:buNone/>
            </a:pPr>
            <a:endParaRPr lang="en-US" altLang="zh-TW" sz="1600" dirty="0" smtClean="0"/>
          </a:p>
          <a:p>
            <a:pPr lvl="1"/>
            <a:r>
              <a:rPr lang="zh-TW" altLang="en-US" sz="1600" dirty="0" smtClean="0"/>
              <a:t>多餘該長度，一定有多排的狀況</a:t>
            </a:r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zh-TW" altLang="en-US" sz="1600" dirty="0" smtClean="0"/>
              <a:t>最慘的情況就是，上述情形從</a:t>
            </a:r>
            <a:r>
              <a:rPr lang="zh-TW" altLang="en-US" sz="1600" dirty="0"/>
              <a:t>時</a:t>
            </a:r>
            <a:r>
              <a:rPr lang="zh-TW" altLang="en-US" sz="1600" dirty="0" smtClean="0"/>
              <a:t>發</a:t>
            </a:r>
            <a:r>
              <a:rPr lang="zh-TW" altLang="en-US" sz="1600" dirty="0"/>
              <a:t>生</a:t>
            </a:r>
            <a:endParaRPr lang="en-US" altLang="zh-TW" sz="1600" dirty="0" smtClean="0"/>
          </a:p>
          <a:p>
            <a:pPr lvl="1"/>
            <a:endParaRPr lang="en-US" altLang="zh-TW" sz="2000" dirty="0" smtClean="0"/>
          </a:p>
          <a:p>
            <a:endParaRPr lang="en-US" altLang="zh-TW" sz="2000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98967"/>
              </p:ext>
            </p:extLst>
          </p:nvPr>
        </p:nvGraphicFramePr>
        <p:xfrm>
          <a:off x="838200" y="416481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05401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82704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998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0395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5046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994379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918377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69311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2215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7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731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1111"/>
              </p:ext>
            </p:extLst>
          </p:nvPr>
        </p:nvGraphicFramePr>
        <p:xfrm>
          <a:off x="838200" y="3102837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05401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82704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299813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503959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25046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99437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918377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693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73117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279620" y="3102837"/>
            <a:ext cx="2610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的第三道工序遺失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79620" y="4164815"/>
            <a:ext cx="19175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多一道工序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56771"/>
              </p:ext>
            </p:extLst>
          </p:nvPr>
        </p:nvGraphicFramePr>
        <p:xfrm>
          <a:off x="838200" y="5299574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05401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82704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299813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503959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25046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99437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918377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693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73117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9279620" y="5722376"/>
            <a:ext cx="19175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多一道工序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279620" y="5299574"/>
            <a:ext cx="2610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的第三道工序遺失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332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0"/>
          <a:stretch/>
        </p:blipFill>
        <p:spPr>
          <a:xfrm>
            <a:off x="3698911" y="1096645"/>
            <a:ext cx="4794178" cy="4946346"/>
          </a:xfrm>
        </p:spPr>
      </p:pic>
    </p:spTree>
    <p:extLst>
      <p:ext uri="{BB962C8B-B14F-4D97-AF65-F5344CB8AC3E}">
        <p14:creationId xmlns:p14="http://schemas.microsoft.com/office/powerpoint/2010/main" val="144315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660</Words>
  <Application>Microsoft Office PowerPoint</Application>
  <PresentationFormat>寬螢幕</PresentationFormat>
  <Paragraphs>173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Wingdings</vt:lpstr>
      <vt:lpstr>Office 佈景主題</vt:lpstr>
      <vt:lpstr>GA for job shop scheduling (JSP)</vt:lpstr>
      <vt:lpstr>問題描述</vt:lpstr>
      <vt:lpstr>整理</vt:lpstr>
      <vt:lpstr>整理(續)</vt:lpstr>
      <vt:lpstr>注意</vt:lpstr>
      <vt:lpstr>注意</vt:lpstr>
    </vt:vector>
  </TitlesOfParts>
  <Company>Innolux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for job shop scheduling (JSP)</dc:title>
  <dc:creator>ZongSing.Huang</dc:creator>
  <cp:lastModifiedBy>ZongSing.Huang</cp:lastModifiedBy>
  <cp:revision>15</cp:revision>
  <dcterms:created xsi:type="dcterms:W3CDTF">2021-08-17T01:37:38Z</dcterms:created>
  <dcterms:modified xsi:type="dcterms:W3CDTF">2021-08-18T01:19:04Z</dcterms:modified>
</cp:coreProperties>
</file>