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E2AA2C-B178-4104-83B4-120D467053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3809A82-1F9B-4F71-910A-FFE6F9AAAC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EA5D887-1015-4121-AB4E-B6CAEAE3D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2C8BD75E-4303-4B17-80B9-1898F62B0618}" type="datetimeFigureOut">
              <a:rPr lang="zh-TW" altLang="en-US" smtClean="0"/>
              <a:pPr/>
              <a:t>2021/8/22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C0BD522-D135-4CB5-AD02-104408953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61923B3-AC41-44B1-BBF9-6962776FB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0985EA2F-20BF-43F8-9B69-FA9FE62DC5A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7940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4CE2C62-DF9C-4293-8F73-BE41F20A6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0309EF9-7BAB-413E-9799-5860A59F55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4E12378-8A43-4137-B3C9-9D4D00F24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BD75E-4303-4B17-80B9-1898F62B0618}" type="datetimeFigureOut">
              <a:rPr lang="zh-TW" altLang="en-US" smtClean="0"/>
              <a:t>2021/8/22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37190BA-4E46-44BC-9B30-092F19610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1853558-342A-43ED-B6A8-BCFB6FAC7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5EA2F-20BF-43F8-9B69-FA9FE62DC5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312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DEEBDF0D-AF65-47B7-A856-622B9EA7B3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1E88E7F-3935-481D-88D5-67D9C2D585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22C247A-C15D-4618-9ED6-7A5488CCB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BD75E-4303-4B17-80B9-1898F62B0618}" type="datetimeFigureOut">
              <a:rPr lang="zh-TW" altLang="en-US" smtClean="0"/>
              <a:t>2021/8/22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50CDAA1-3F8F-44A7-85A5-29CCBBB69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9D596CF-C20E-4253-A008-2C14A61B9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5EA2F-20BF-43F8-9B69-FA9FE62DC5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1085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5E874BB-ED24-4631-B19D-D7D27A679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7056976-A111-4D98-8CAF-DD8A598DA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EC90E02-8232-4749-ACE6-47A47E29D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2C8BD75E-4303-4B17-80B9-1898F62B0618}" type="datetimeFigureOut">
              <a:rPr lang="zh-TW" altLang="en-US" smtClean="0"/>
              <a:pPr/>
              <a:t>2021/8/22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0BDECFE-EDFA-4FC2-96DE-2BA758954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40AFFE9-BAEB-461F-AAD7-C3E26748B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0985EA2F-20BF-43F8-9B69-FA9FE62DC5A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5097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6B67417-BB66-478D-AA38-DE8990089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1A9546E-82E9-447C-86E2-86DB5430EC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8E10E3E-A67F-4D78-97DA-93158676A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BD75E-4303-4B17-80B9-1898F62B0618}" type="datetimeFigureOut">
              <a:rPr lang="zh-TW" altLang="en-US" smtClean="0"/>
              <a:t>2021/8/22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303DB4C-30D4-4582-B65E-F7C3D9970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35E84A5-E615-488C-9963-37E2E1DF9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5EA2F-20BF-43F8-9B69-FA9FE62DC5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1596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88CC891-3121-4A83-AF56-01B328F0F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17EE835-6F4C-4A2A-807C-9AD33C873E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2FE044F-3007-4F73-9E93-60B4937917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0A4B6F1-AFC6-4BCF-8D5C-07319E737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BD75E-4303-4B17-80B9-1898F62B0618}" type="datetimeFigureOut">
              <a:rPr lang="zh-TW" altLang="en-US" smtClean="0"/>
              <a:t>2021/8/22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F130349-3AE3-47EC-9CE3-DF0DBBE6F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E9FE0C2-D3FB-4AA1-AEA5-FF8431FFA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5EA2F-20BF-43F8-9B69-FA9FE62DC5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5325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28B63D-C582-4C37-B62D-7F73D7945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85F0CCE-ED82-400C-B695-2586522D79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FDC12AA-E0C7-4B98-9F1F-096DCE447F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03CAC10C-2CC0-4D59-81E8-E180657353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B9C4A226-4392-4477-BA5F-0103223AF6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544A5395-7DBE-4A59-9971-D5CFE31FF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BD75E-4303-4B17-80B9-1898F62B0618}" type="datetimeFigureOut">
              <a:rPr lang="zh-TW" altLang="en-US" smtClean="0"/>
              <a:t>2021/8/22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820CD688-5706-4CFE-97B2-46C5E688D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EB17AF80-DA8B-4401-A374-1C1A8A007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5EA2F-20BF-43F8-9B69-FA9FE62DC5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6561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48646B-9DA7-4764-98A6-EE8D474F4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F113905-59AB-4E2C-B160-C997481AD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BD75E-4303-4B17-80B9-1898F62B0618}" type="datetimeFigureOut">
              <a:rPr lang="zh-TW" altLang="en-US" smtClean="0"/>
              <a:t>2021/8/22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D5C9928C-0B64-45B3-B0F4-BDCCCF085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BAAB2A7-5D6E-49DF-A562-4B78FAF7E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5EA2F-20BF-43F8-9B69-FA9FE62DC5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7929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35AE9763-733C-4727-AEBD-46B2BF145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BD75E-4303-4B17-80B9-1898F62B0618}" type="datetimeFigureOut">
              <a:rPr lang="zh-TW" altLang="en-US" smtClean="0"/>
              <a:t>2021/8/22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05C44EF4-2768-4F8E-AB60-EEC398D54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836D640-A7E7-4635-BAE5-762E997C6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5EA2F-20BF-43F8-9B69-FA9FE62DC5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2719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A2A6CC1-71ED-450F-8F72-75D791E1A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CE7D8D3-71AE-4FAF-9C7D-41BA620774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D56CCD7-CFB5-47C8-90CE-C2D72E80AB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2476EBC-D504-4475-94BD-95AC1B41B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BD75E-4303-4B17-80B9-1898F62B0618}" type="datetimeFigureOut">
              <a:rPr lang="zh-TW" altLang="en-US" smtClean="0"/>
              <a:t>2021/8/22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7B15326-831B-4D18-A846-1FB7FAA1F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B83D50F-B5F5-4626-91C6-97D0ED41A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5EA2F-20BF-43F8-9B69-FA9FE62DC5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7620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34AEED5-1520-4870-B16F-018EE1C92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EBF50FF2-A798-43DF-9881-1D723E1533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7101201-541D-4834-8649-F14B647938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EE02D8B-E796-4E53-99CD-5A33DCEAD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BD75E-4303-4B17-80B9-1898F62B0618}" type="datetimeFigureOut">
              <a:rPr lang="zh-TW" altLang="en-US" smtClean="0"/>
              <a:t>2021/8/22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0C86D6E-CAC8-4322-BCAF-A44DBBC0D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351EED5-56EA-44A6-BD7B-323E765F7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5EA2F-20BF-43F8-9B69-FA9FE62DC5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2169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9E0D6F5A-2CA6-4DFB-9B24-3D25C71C4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11DB8B4-9349-4D46-8B32-53DD4A15B4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5069928-A3AF-4550-A8B8-E0B8925652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2C8BD75E-4303-4B17-80B9-1898F62B0618}" type="datetimeFigureOut">
              <a:rPr lang="zh-TW" altLang="en-US" smtClean="0"/>
              <a:pPr/>
              <a:t>2021/8/22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EE9719E-95A4-497B-B193-201246D4FA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5605A91-D4C2-4AFF-8439-C19BB07ADF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0985EA2F-20BF-43F8-9B69-FA9FE62DC5A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5785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repository.ias.ac.in/82736/1/16-a.pdf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doi.org/10.1109/4235.996017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zh.wikipedia.org/wiki/%E6%AC%A7%E5%87%A0%E9%87%8C%E5%BE%97%E8%B7%9D%E7%A6%BB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cybernet-ap.com.tw/zh.php?m=911&amp;t=67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urmen/Genetic-Algorithm-for-Job-Shop-Scheduling-and-NSGA-II/blob/master/introduction/NSGA-II/NSGA-II.md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udemy.com/course/multi-objective-optimization-problems-and-algorithms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1D11B35-CF98-4337-BB31-D271962B21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多目標最佳化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8CC25FF-7084-4EC1-86E9-018822F334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Matthew Huang</a:t>
            </a:r>
          </a:p>
          <a:p>
            <a:r>
              <a:rPr lang="en-US" altLang="zh-TW" dirty="0"/>
              <a:t>2021.08.22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74691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CE9FD7-D953-4029-80F8-F5340DFC2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問題描述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3D5DCAE-B6DA-4820-BECB-AD9747E76E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情境</a:t>
            </a:r>
            <a:r>
              <a:rPr lang="en-US" altLang="zh-TW" dirty="0"/>
              <a:t>:</a:t>
            </a:r>
            <a:r>
              <a:rPr lang="zh-TW" altLang="en-US" dirty="0"/>
              <a:t>大雄想從台北車站到高雄車站，可以搭乘的交通工具有</a:t>
            </a:r>
            <a:r>
              <a:rPr lang="en-US" altLang="zh-TW" dirty="0"/>
              <a:t>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dirty="0"/>
              <a:t>走路、台鐵、高鐵、計程車、任意門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單目標問題</a:t>
            </a:r>
            <a:r>
              <a:rPr lang="en-US" altLang="zh-TW" dirty="0"/>
              <a:t>:</a:t>
            </a:r>
            <a:r>
              <a:rPr lang="zh-TW" altLang="en-US" dirty="0"/>
              <a:t>只考慮車程 </a:t>
            </a:r>
            <a:r>
              <a:rPr lang="en-US" altLang="zh-TW" dirty="0"/>
              <a:t>or </a:t>
            </a:r>
            <a:r>
              <a:rPr lang="zh-TW" altLang="en-US" dirty="0"/>
              <a:t>只考慮車資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多目標問題</a:t>
            </a:r>
            <a:r>
              <a:rPr lang="en-US" altLang="zh-TW" dirty="0"/>
              <a:t>:</a:t>
            </a:r>
            <a:r>
              <a:rPr lang="zh-TW" altLang="en-US" dirty="0"/>
              <a:t>同時考慮車程和時程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069677F5-BF42-44E6-B8A6-250FE02E7F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9536969"/>
              </p:ext>
            </p:extLst>
          </p:nvPr>
        </p:nvGraphicFramePr>
        <p:xfrm>
          <a:off x="6457360" y="4632960"/>
          <a:ext cx="573464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3660">
                  <a:extLst>
                    <a:ext uri="{9D8B030D-6E8A-4147-A177-3AD203B41FA5}">
                      <a16:colId xmlns:a16="http://schemas.microsoft.com/office/drawing/2014/main" val="846338699"/>
                    </a:ext>
                  </a:extLst>
                </a:gridCol>
                <a:gridCol w="1433660">
                  <a:extLst>
                    <a:ext uri="{9D8B030D-6E8A-4147-A177-3AD203B41FA5}">
                      <a16:colId xmlns:a16="http://schemas.microsoft.com/office/drawing/2014/main" val="604508108"/>
                    </a:ext>
                  </a:extLst>
                </a:gridCol>
                <a:gridCol w="1433660">
                  <a:extLst>
                    <a:ext uri="{9D8B030D-6E8A-4147-A177-3AD203B41FA5}">
                      <a16:colId xmlns:a16="http://schemas.microsoft.com/office/drawing/2014/main" val="2588044224"/>
                    </a:ext>
                  </a:extLst>
                </a:gridCol>
                <a:gridCol w="1433660">
                  <a:extLst>
                    <a:ext uri="{9D8B030D-6E8A-4147-A177-3AD203B41FA5}">
                      <a16:colId xmlns:a16="http://schemas.microsoft.com/office/drawing/2014/main" val="25749100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交通工具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車程</a:t>
                      </a:r>
                      <a:r>
                        <a:rPr lang="en-US" altLang="zh-TW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altLang="en-US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小時</a:t>
                      </a:r>
                      <a:r>
                        <a:rPr lang="en-US" altLang="zh-TW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車資</a:t>
                      </a:r>
                      <a:r>
                        <a:rPr lang="en-US" altLang="zh-TW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altLang="en-US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仟元</a:t>
                      </a:r>
                      <a:r>
                        <a:rPr lang="en-US" altLang="zh-TW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資料來源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3188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B. </a:t>
                      </a:r>
                      <a:r>
                        <a:rPr lang="zh-TW" altLang="en-US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3.5</a:t>
                      </a:r>
                      <a:endParaRPr lang="zh-TW" altLang="en-US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0.8</a:t>
                      </a:r>
                      <a:endParaRPr lang="zh-TW" altLang="en-US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普悠瑪</a:t>
                      </a:r>
                      <a:r>
                        <a:rPr lang="en-US" altLang="zh-TW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127</a:t>
                      </a:r>
                      <a:endParaRPr lang="zh-TW" altLang="en-US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4463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C. </a:t>
                      </a:r>
                      <a:r>
                        <a:rPr lang="zh-TW" altLang="en-US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高鐵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1.5</a:t>
                      </a:r>
                      <a:endParaRPr lang="zh-TW" altLang="en-US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1.5</a:t>
                      </a:r>
                      <a:endParaRPr lang="zh-TW" altLang="en-US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高鐵</a:t>
                      </a:r>
                      <a:r>
                        <a:rPr lang="en-US" altLang="zh-TW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1233</a:t>
                      </a:r>
                      <a:endParaRPr lang="zh-TW" altLang="en-US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44971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E. </a:t>
                      </a:r>
                      <a:r>
                        <a:rPr lang="zh-TW" altLang="en-US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客運</a:t>
                      </a:r>
                      <a:endParaRPr lang="en-US" altLang="zh-TW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  <a:endParaRPr lang="zh-TW" altLang="en-US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0.6</a:t>
                      </a:r>
                      <a:endParaRPr lang="zh-TW" altLang="en-US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KLOOL</a:t>
                      </a:r>
                      <a:r>
                        <a:rPr lang="zh-TW" altLang="en-US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客路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77724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9731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935C347-C0E2-4ABE-AB8B-C442D1379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分析解決方案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4F80A8E-1D6D-4B69-B402-3BFF867E45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關於單目標問題和多目標問題分析如下</a:t>
            </a:r>
            <a:endParaRPr lang="en-US" altLang="zh-TW" dirty="0"/>
          </a:p>
          <a:p>
            <a:r>
              <a:rPr lang="zh-TW" altLang="en-US" dirty="0"/>
              <a:t>單目標問題</a:t>
            </a:r>
            <a:r>
              <a:rPr lang="en-US" altLang="zh-TW" dirty="0"/>
              <a:t>:</a:t>
            </a:r>
            <a:r>
              <a:rPr lang="zh-TW" altLang="en-US" dirty="0"/>
              <a:t>在考慮最小化車資下，「走路」最佳；在考慮最小化車程下，「高鐵」最佳</a:t>
            </a:r>
            <a:endParaRPr lang="en-US" altLang="zh-TW" dirty="0"/>
          </a:p>
          <a:p>
            <a:r>
              <a:rPr lang="zh-TW" altLang="en-US" dirty="0"/>
              <a:t>多目標問題</a:t>
            </a:r>
            <a:r>
              <a:rPr lang="en-US" altLang="zh-TW" dirty="0"/>
              <a:t>:</a:t>
            </a:r>
            <a:r>
              <a:rPr lang="zh-TW" altLang="en-US" dirty="0"/>
              <a:t>因為同時考慮車資和車程，所以我們沒辦法輕鬆決定哪個方案最佳，這時就需要用特殊的方法進行求解</a:t>
            </a:r>
            <a:r>
              <a:rPr lang="en-US" altLang="zh-TW" dirty="0"/>
              <a:t>[1]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dirty="0"/>
              <a:t>No Preference methods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dirty="0"/>
              <a:t>Posteriori methods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dirty="0"/>
              <a:t>A priori methods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dirty="0"/>
              <a:t>Interactive methods-&gt;</a:t>
            </a:r>
            <a:r>
              <a:rPr lang="zh-TW" altLang="en-US" dirty="0"/>
              <a:t>我不知道怎麼解釋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854615FB-541D-41FC-835E-658F068C124C}"/>
              </a:ext>
            </a:extLst>
          </p:cNvPr>
          <p:cNvSpPr txBox="1"/>
          <p:nvPr/>
        </p:nvSpPr>
        <p:spPr>
          <a:xfrm>
            <a:off x="838200" y="6215876"/>
            <a:ext cx="69427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hlinkClick r:id="rId2"/>
              </a:rPr>
              <a:t>[1] </a:t>
            </a:r>
            <a:r>
              <a:rPr lang="en-US" altLang="zh-TW" sz="12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hlinkClick r:id="rId2"/>
              </a:rPr>
              <a:t>Kalyanmoy</a:t>
            </a:r>
            <a:r>
              <a:rPr lang="en-US" altLang="zh-TW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hlinkClick r:id="rId2"/>
              </a:rPr>
              <a:t> Deb, Multi-objective </a:t>
            </a:r>
            <a:r>
              <a:rPr lang="en-US" altLang="zh-TW" sz="12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hlinkClick r:id="rId2"/>
              </a:rPr>
              <a:t>optimisation</a:t>
            </a:r>
            <a:r>
              <a:rPr lang="en-US" altLang="zh-TW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hlinkClick r:id="rId2"/>
              </a:rPr>
              <a:t> using evolutionary algorithms: an introduction, 2011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707045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935C347-C0E2-4ABE-AB8B-C442D1379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簡單範例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854615FB-541D-41FC-835E-658F068C124C}"/>
              </a:ext>
            </a:extLst>
          </p:cNvPr>
          <p:cNvSpPr txBox="1"/>
          <p:nvPr/>
        </p:nvSpPr>
        <p:spPr>
          <a:xfrm>
            <a:off x="838200" y="6215876"/>
            <a:ext cx="59834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hlinkClick r:id="rId2"/>
              </a:rPr>
              <a:t>[1] </a:t>
            </a:r>
            <a:r>
              <a:rPr lang="en-US" altLang="zh-TW" sz="12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hlinkClick r:id="rId2"/>
              </a:rPr>
              <a:t>Kalyanmoy</a:t>
            </a:r>
            <a:r>
              <a:rPr lang="en-US" altLang="zh-TW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hlinkClick r:id="rId2"/>
              </a:rPr>
              <a:t> Deb, A Fast and Elitist </a:t>
            </a:r>
            <a:r>
              <a:rPr lang="en-US" altLang="zh-TW" sz="12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hlinkClick r:id="rId2"/>
              </a:rPr>
              <a:t>Multiobjective</a:t>
            </a:r>
            <a:r>
              <a:rPr lang="en-US" altLang="zh-TW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hlinkClick r:id="rId2"/>
              </a:rPr>
              <a:t> Genetic Algorithm: NSGA-II, 2002</a:t>
            </a:r>
            <a:endParaRPr lang="zh-TW" altLang="en-US" sz="1200" dirty="0"/>
          </a:p>
        </p:txBody>
      </p:sp>
      <p:sp>
        <p:nvSpPr>
          <p:cNvPr id="15" name="內容版面配置區 14">
            <a:extLst>
              <a:ext uri="{FF2B5EF4-FFF2-40B4-BE49-F238E27FC236}">
                <a16:creationId xmlns:a16="http://schemas.microsoft.com/office/drawing/2014/main" id="{06A66773-E532-4588-975F-455F7A9AF7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參考</a:t>
            </a:r>
            <a:r>
              <a:rPr lang="en-US" altLang="zh-TW" dirty="0"/>
              <a:t>NSGAII</a:t>
            </a:r>
            <a:r>
              <a:rPr lang="zh-TW" altLang="en-US" dirty="0"/>
              <a:t>的測試函數，但為了作圖方便，我將邊界設在</a:t>
            </a:r>
            <a:r>
              <a:rPr lang="en-US" altLang="zh-TW" dirty="0"/>
              <a:t>[-5, 5]</a:t>
            </a:r>
            <a:r>
              <a:rPr lang="zh-TW" altLang="en-US" dirty="0"/>
              <a:t>，並且畫出</a:t>
            </a:r>
            <a:r>
              <a:rPr lang="en-US" altLang="zh-TW" dirty="0"/>
              <a:t>7</a:t>
            </a:r>
            <a:r>
              <a:rPr lang="zh-TW" altLang="en-US" dirty="0"/>
              <a:t>點</a:t>
            </a:r>
            <a:endParaRPr lang="en-US" altLang="zh-TW" dirty="0"/>
          </a:p>
        </p:txBody>
      </p:sp>
      <p:pic>
        <p:nvPicPr>
          <p:cNvPr id="17" name="圖片 16">
            <a:extLst>
              <a:ext uri="{FF2B5EF4-FFF2-40B4-BE49-F238E27FC236}">
                <a16:creationId xmlns:a16="http://schemas.microsoft.com/office/drawing/2014/main" id="{F2BE3767-44D3-424F-8E85-E58504D4BC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7111" y="2780928"/>
            <a:ext cx="4977778" cy="3326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118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935C347-C0E2-4ABE-AB8B-C442D1379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No Preference methods</a:t>
            </a:r>
          </a:p>
        </p:txBody>
      </p:sp>
      <p:sp>
        <p:nvSpPr>
          <p:cNvPr id="15" name="內容版面配置區 14">
            <a:extLst>
              <a:ext uri="{FF2B5EF4-FFF2-40B4-BE49-F238E27FC236}">
                <a16:creationId xmlns:a16="http://schemas.microsoft.com/office/drawing/2014/main" id="{06A66773-E532-4588-975F-455F7A9AF7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我稱之為距離法，也就是與烏托邦解越近的藍點就是越好的解，通常是採用歐式距離</a:t>
            </a:r>
            <a:r>
              <a:rPr lang="en-US" altLang="zh-TW" dirty="0"/>
              <a:t>(L2)[1]</a:t>
            </a:r>
          </a:p>
          <a:p>
            <a:r>
              <a:rPr lang="zh-TW" altLang="en-US" dirty="0"/>
              <a:t>因為這題是望小，故</a:t>
            </a:r>
            <a:r>
              <a:rPr lang="zh-TW" altLang="en-US" b="1" dirty="0">
                <a:solidFill>
                  <a:srgbClr val="FF0000"/>
                </a:solidFill>
              </a:rPr>
              <a:t>烏托邦解為</a:t>
            </a:r>
            <a:r>
              <a:rPr lang="en-US" altLang="zh-TW" b="1" dirty="0">
                <a:solidFill>
                  <a:srgbClr val="FF0000"/>
                </a:solidFill>
              </a:rPr>
              <a:t>(0, 0)</a:t>
            </a:r>
          </a:p>
        </p:txBody>
      </p:sp>
      <p:pic>
        <p:nvPicPr>
          <p:cNvPr id="17" name="圖片 16">
            <a:extLst>
              <a:ext uri="{FF2B5EF4-FFF2-40B4-BE49-F238E27FC236}">
                <a16:creationId xmlns:a16="http://schemas.microsoft.com/office/drawing/2014/main" id="{F2BE3767-44D3-424F-8E85-E58504D4BC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7111" y="3212976"/>
            <a:ext cx="4977778" cy="3326984"/>
          </a:xfrm>
          <a:prstGeom prst="rect">
            <a:avLst/>
          </a:prstGeom>
        </p:spPr>
      </p:pic>
      <p:sp>
        <p:nvSpPr>
          <p:cNvPr id="3" name="橢圓 2">
            <a:extLst>
              <a:ext uri="{FF2B5EF4-FFF2-40B4-BE49-F238E27FC236}">
                <a16:creationId xmlns:a16="http://schemas.microsoft.com/office/drawing/2014/main" id="{2287DBF0-B03E-4E7E-A5D1-5967666704BC}"/>
              </a:ext>
            </a:extLst>
          </p:cNvPr>
          <p:cNvSpPr/>
          <p:nvPr/>
        </p:nvSpPr>
        <p:spPr>
          <a:xfrm>
            <a:off x="4151784" y="5877272"/>
            <a:ext cx="252000" cy="25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300B48B3-C380-409C-97B6-1C337FA31BD0}"/>
              </a:ext>
            </a:extLst>
          </p:cNvPr>
          <p:cNvSpPr txBox="1"/>
          <p:nvPr/>
        </p:nvSpPr>
        <p:spPr>
          <a:xfrm>
            <a:off x="4421873" y="509725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最佳解</a:t>
            </a:r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D87C9118-370F-4D88-81AC-A7DD8FBADD94}"/>
              </a:ext>
            </a:extLst>
          </p:cNvPr>
          <p:cNvCxnSpPr>
            <a:stCxn id="6" idx="2"/>
          </p:cNvCxnSpPr>
          <p:nvPr/>
        </p:nvCxnSpPr>
        <p:spPr>
          <a:xfrm>
            <a:off x="4860455" y="5466584"/>
            <a:ext cx="299441" cy="410688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F06E088E-5606-4C68-8A82-E76507A96097}"/>
              </a:ext>
            </a:extLst>
          </p:cNvPr>
          <p:cNvSpPr txBox="1"/>
          <p:nvPr/>
        </p:nvSpPr>
        <p:spPr>
          <a:xfrm>
            <a:off x="838200" y="6215876"/>
            <a:ext cx="26404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hlinkClick r:id="rId3"/>
              </a:rPr>
              <a:t>[1] Wiki, </a:t>
            </a:r>
            <a:r>
              <a:rPr lang="zh-TW" altLang="en-US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hlinkClick r:id="rId3"/>
              </a:rPr>
              <a:t>歐幾里得距離</a:t>
            </a:r>
            <a:endParaRPr lang="en-US" altLang="zh-TW" sz="1200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r>
              <a:rPr lang="en-US" altLang="zh-TW" sz="1200" dirty="0">
                <a:solidFill>
                  <a:srgbClr val="222222"/>
                </a:solidFill>
                <a:latin typeface="Arial" panose="020B0604020202020204" pitchFamily="34" charset="0"/>
                <a:hlinkClick r:id="rId4"/>
              </a:rPr>
              <a:t>[2]</a:t>
            </a:r>
            <a:r>
              <a:rPr lang="zh-TW" altLang="en-US" sz="1200" dirty="0">
                <a:solidFill>
                  <a:srgbClr val="222222"/>
                </a:solidFill>
                <a:latin typeface="Arial" panose="020B0604020202020204" pitchFamily="34" charset="0"/>
                <a:hlinkClick r:id="rId4"/>
              </a:rPr>
              <a:t> 思渤科技</a:t>
            </a:r>
            <a:r>
              <a:rPr lang="en-US" altLang="zh-TW" sz="1200" dirty="0">
                <a:solidFill>
                  <a:srgbClr val="222222"/>
                </a:solidFill>
                <a:latin typeface="Arial" panose="020B0604020202020204" pitchFamily="34" charset="0"/>
                <a:hlinkClick r:id="rId4"/>
              </a:rPr>
              <a:t>, Optimus </a:t>
            </a:r>
            <a:r>
              <a:rPr lang="zh-TW" altLang="en-US" sz="1200" dirty="0">
                <a:solidFill>
                  <a:srgbClr val="222222"/>
                </a:solidFill>
                <a:latin typeface="Arial" panose="020B0604020202020204" pitchFamily="34" charset="0"/>
                <a:hlinkClick r:id="rId4"/>
              </a:rPr>
              <a:t>多目標最佳化</a:t>
            </a:r>
            <a:endParaRPr lang="zh-TW" altLang="en-US" sz="1200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8A69473C-45A2-44A0-AE2D-4CB80FADDA30}"/>
              </a:ext>
            </a:extLst>
          </p:cNvPr>
          <p:cNvSpPr txBox="1"/>
          <p:nvPr/>
        </p:nvSpPr>
        <p:spPr>
          <a:xfrm>
            <a:off x="8832304" y="3212976"/>
            <a:ext cx="31758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烏托邦解係指，僅考慮邊界範圍下的能達到的理想最佳解，因此烏托邦解是不可行解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187000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935C347-C0E2-4ABE-AB8B-C442D1379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Posteriori methods</a:t>
            </a:r>
          </a:p>
        </p:txBody>
      </p:sp>
      <p:sp>
        <p:nvSpPr>
          <p:cNvPr id="15" name="內容版面配置區 14">
            <a:extLst>
              <a:ext uri="{FF2B5EF4-FFF2-40B4-BE49-F238E27FC236}">
                <a16:creationId xmlns:a16="http://schemas.microsoft.com/office/drawing/2014/main" id="{06A66773-E532-4588-975F-455F7A9AF7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我稱之為權重法，也就是為每一目標配上考量比例</a:t>
            </a:r>
            <a:endParaRPr lang="en-US" altLang="zh-TW" dirty="0"/>
          </a:p>
          <a:p>
            <a:r>
              <a:rPr lang="zh-TW" altLang="en-US" dirty="0"/>
              <a:t>將</a:t>
            </a:r>
            <a:r>
              <a:rPr lang="en-US" altLang="zh-TW" dirty="0"/>
              <a:t>P4</a:t>
            </a:r>
            <a:r>
              <a:rPr lang="zh-TW" altLang="en-US" dirty="0"/>
              <a:t>的點做成下表，其中</a:t>
            </a:r>
            <a:r>
              <a:rPr lang="en-US" altLang="zh-TW" dirty="0"/>
              <a:t>W1</a:t>
            </a:r>
            <a:r>
              <a:rPr lang="zh-TW" altLang="en-US" dirty="0"/>
              <a:t>為</a:t>
            </a:r>
            <a:r>
              <a:rPr lang="en-US" altLang="zh-TW" dirty="0"/>
              <a:t>F1</a:t>
            </a:r>
            <a:r>
              <a:rPr lang="zh-TW" altLang="en-US" dirty="0"/>
              <a:t>的權重</a:t>
            </a:r>
            <a:r>
              <a:rPr lang="en-US" altLang="zh-TW" dirty="0"/>
              <a:t>(0.3)</a:t>
            </a:r>
            <a:r>
              <a:rPr lang="zh-TW" altLang="en-US" dirty="0"/>
              <a:t>；</a:t>
            </a:r>
            <a:r>
              <a:rPr lang="en-US" altLang="zh-TW" dirty="0"/>
              <a:t> W2</a:t>
            </a:r>
            <a:r>
              <a:rPr lang="zh-TW" altLang="en-US" dirty="0"/>
              <a:t>為</a:t>
            </a:r>
            <a:r>
              <a:rPr lang="en-US" altLang="zh-TW" dirty="0"/>
              <a:t>F2</a:t>
            </a:r>
            <a:r>
              <a:rPr lang="zh-TW" altLang="en-US" dirty="0"/>
              <a:t>的權重</a:t>
            </a:r>
            <a:r>
              <a:rPr lang="en-US" altLang="zh-TW" dirty="0"/>
              <a:t>(0.7)</a:t>
            </a:r>
            <a:endParaRPr lang="en-US" altLang="zh-TW" b="1" dirty="0">
              <a:solidFill>
                <a:srgbClr val="FF0000"/>
              </a:solidFill>
            </a:endParaRP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34BD50EB-EB18-4AFE-A6E3-BA7B9419E7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0682135"/>
              </p:ext>
            </p:extLst>
          </p:nvPr>
        </p:nvGraphicFramePr>
        <p:xfrm>
          <a:off x="8055992" y="3769469"/>
          <a:ext cx="4136008" cy="3083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4002">
                  <a:extLst>
                    <a:ext uri="{9D8B030D-6E8A-4147-A177-3AD203B41FA5}">
                      <a16:colId xmlns:a16="http://schemas.microsoft.com/office/drawing/2014/main" val="2659575909"/>
                    </a:ext>
                  </a:extLst>
                </a:gridCol>
                <a:gridCol w="1034002">
                  <a:extLst>
                    <a:ext uri="{9D8B030D-6E8A-4147-A177-3AD203B41FA5}">
                      <a16:colId xmlns:a16="http://schemas.microsoft.com/office/drawing/2014/main" val="3915421393"/>
                    </a:ext>
                  </a:extLst>
                </a:gridCol>
                <a:gridCol w="1034002">
                  <a:extLst>
                    <a:ext uri="{9D8B030D-6E8A-4147-A177-3AD203B41FA5}">
                      <a16:colId xmlns:a16="http://schemas.microsoft.com/office/drawing/2014/main" val="3932685439"/>
                    </a:ext>
                  </a:extLst>
                </a:gridCol>
                <a:gridCol w="1034002">
                  <a:extLst>
                    <a:ext uri="{9D8B030D-6E8A-4147-A177-3AD203B41FA5}">
                      <a16:colId xmlns:a16="http://schemas.microsoft.com/office/drawing/2014/main" val="24052255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X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F1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F2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Fitness</a:t>
                      </a:r>
                    </a:p>
                    <a:p>
                      <a:pPr algn="ctr"/>
                      <a:r>
                        <a:rPr lang="en-US" altLang="zh-TW" sz="800" dirty="0"/>
                        <a:t>(W1*F1+W2*F2)</a:t>
                      </a:r>
                      <a:endParaRPr lang="zh-TW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1714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-2.5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6.2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20.2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16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7136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-1.4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1.9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11.4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8.6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72888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4.9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24.5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8.7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13.4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55294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3.4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11.3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1.9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4.7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3125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-1.8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3.2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14.3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11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0881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4.0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16.0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4.0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7.6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74689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2.6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6.5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0.3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2.2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49201250"/>
                  </a:ext>
                </a:extLst>
              </a:tr>
            </a:tbl>
          </a:graphicData>
        </a:graphic>
      </p:graphicFrame>
      <p:sp>
        <p:nvSpPr>
          <p:cNvPr id="14" name="文字方塊 13">
            <a:extLst>
              <a:ext uri="{FF2B5EF4-FFF2-40B4-BE49-F238E27FC236}">
                <a16:creationId xmlns:a16="http://schemas.microsoft.com/office/drawing/2014/main" id="{B7FC6361-F693-4730-A2D2-BAE9B82EDE24}"/>
              </a:ext>
            </a:extLst>
          </p:cNvPr>
          <p:cNvSpPr txBox="1"/>
          <p:nvPr/>
        </p:nvSpPr>
        <p:spPr>
          <a:xfrm>
            <a:off x="7178829" y="650667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最佳解</a:t>
            </a:r>
          </a:p>
        </p:txBody>
      </p:sp>
      <p:pic>
        <p:nvPicPr>
          <p:cNvPr id="16" name="圖片 15">
            <a:extLst>
              <a:ext uri="{FF2B5EF4-FFF2-40B4-BE49-F238E27FC236}">
                <a16:creationId xmlns:a16="http://schemas.microsoft.com/office/drawing/2014/main" id="{DF9AE56E-957D-4810-9FBE-C8C7E4241B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116" y="3358976"/>
            <a:ext cx="4977778" cy="3326984"/>
          </a:xfrm>
          <a:prstGeom prst="rect">
            <a:avLst/>
          </a:prstGeom>
        </p:spPr>
      </p:pic>
      <p:sp>
        <p:nvSpPr>
          <p:cNvPr id="20" name="文字方塊 19">
            <a:extLst>
              <a:ext uri="{FF2B5EF4-FFF2-40B4-BE49-F238E27FC236}">
                <a16:creationId xmlns:a16="http://schemas.microsoft.com/office/drawing/2014/main" id="{8E71FA42-8F00-4EF2-B58B-DFFC2E782756}"/>
              </a:ext>
            </a:extLst>
          </p:cNvPr>
          <p:cNvSpPr txBox="1"/>
          <p:nvPr/>
        </p:nvSpPr>
        <p:spPr>
          <a:xfrm>
            <a:off x="1775520" y="541059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最佳解</a:t>
            </a:r>
          </a:p>
        </p:txBody>
      </p: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65947295-C020-481C-87E9-3006BBCFC454}"/>
              </a:ext>
            </a:extLst>
          </p:cNvPr>
          <p:cNvCxnSpPr>
            <a:cxnSpLocks/>
          </p:cNvCxnSpPr>
          <p:nvPr/>
        </p:nvCxnSpPr>
        <p:spPr>
          <a:xfrm>
            <a:off x="2224431" y="5751295"/>
            <a:ext cx="343177" cy="241002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20649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935C347-C0E2-4ABE-AB8B-C442D1379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 priori methods</a:t>
            </a:r>
          </a:p>
        </p:txBody>
      </p:sp>
      <p:sp>
        <p:nvSpPr>
          <p:cNvPr id="15" name="內容版面配置區 14">
            <a:extLst>
              <a:ext uri="{FF2B5EF4-FFF2-40B4-BE49-F238E27FC236}">
                <a16:creationId xmlns:a16="http://schemas.microsoft.com/office/drawing/2014/main" id="{06A66773-E532-4588-975F-455F7A9AF7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這個就是柏拉圖解</a:t>
            </a:r>
            <a:endParaRPr lang="en-US" altLang="zh-TW" dirty="0"/>
          </a:p>
          <a:p>
            <a:r>
              <a:rPr lang="zh-TW" altLang="en-US" dirty="0"/>
              <a:t>強力建議看</a:t>
            </a:r>
            <a:r>
              <a:rPr lang="en-US" altLang="zh-TW" dirty="0"/>
              <a:t>[1]</a:t>
            </a:r>
            <a:r>
              <a:rPr lang="zh-TW" altLang="en-US" dirty="0"/>
              <a:t>或者</a:t>
            </a:r>
            <a:r>
              <a:rPr lang="en-US" altLang="zh-TW" dirty="0"/>
              <a:t>[2]</a:t>
            </a:r>
            <a:r>
              <a:rPr lang="zh-TW" altLang="en-US" dirty="0"/>
              <a:t>的第</a:t>
            </a:r>
            <a:r>
              <a:rPr lang="en-US" altLang="zh-TW" dirty="0"/>
              <a:t>16-17</a:t>
            </a:r>
            <a:r>
              <a:rPr lang="zh-TW" altLang="en-US" dirty="0"/>
              <a:t>堂課</a:t>
            </a:r>
            <a:endParaRPr lang="en-US" altLang="zh-TW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34BD50EB-EB18-4AFE-A6E3-BA7B9419E7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5696404"/>
              </p:ext>
            </p:extLst>
          </p:nvPr>
        </p:nvGraphicFramePr>
        <p:xfrm>
          <a:off x="9089994" y="3891280"/>
          <a:ext cx="3102006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4002">
                  <a:extLst>
                    <a:ext uri="{9D8B030D-6E8A-4147-A177-3AD203B41FA5}">
                      <a16:colId xmlns:a16="http://schemas.microsoft.com/office/drawing/2014/main" val="2659575909"/>
                    </a:ext>
                  </a:extLst>
                </a:gridCol>
                <a:gridCol w="1034002">
                  <a:extLst>
                    <a:ext uri="{9D8B030D-6E8A-4147-A177-3AD203B41FA5}">
                      <a16:colId xmlns:a16="http://schemas.microsoft.com/office/drawing/2014/main" val="3915421393"/>
                    </a:ext>
                  </a:extLst>
                </a:gridCol>
                <a:gridCol w="1034002">
                  <a:extLst>
                    <a:ext uri="{9D8B030D-6E8A-4147-A177-3AD203B41FA5}">
                      <a16:colId xmlns:a16="http://schemas.microsoft.com/office/drawing/2014/main" val="39326854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X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F1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F2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1714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-2.5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6.2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20.2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7136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-1.4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1.9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11.4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72888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4.9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24.5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8.7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55294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3.4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11.3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1.9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3125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-1.8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3.2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14.3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0881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4.0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16.0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4.0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74689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2.6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6.5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0.3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49201250"/>
                  </a:ext>
                </a:extLst>
              </a:tr>
            </a:tbl>
          </a:graphicData>
        </a:graphic>
      </p:graphicFrame>
      <p:sp>
        <p:nvSpPr>
          <p:cNvPr id="11" name="文字方塊 10">
            <a:extLst>
              <a:ext uri="{FF2B5EF4-FFF2-40B4-BE49-F238E27FC236}">
                <a16:creationId xmlns:a16="http://schemas.microsoft.com/office/drawing/2014/main" id="{4B59887D-3657-47C2-B51B-8DD6BF6DCECB}"/>
              </a:ext>
            </a:extLst>
          </p:cNvPr>
          <p:cNvSpPr txBox="1"/>
          <p:nvPr/>
        </p:nvSpPr>
        <p:spPr>
          <a:xfrm>
            <a:off x="8236265" y="465313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最佳解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B7FC6361-F693-4730-A2D2-BAE9B82EDE24}"/>
              </a:ext>
            </a:extLst>
          </p:cNvPr>
          <p:cNvSpPr txBox="1"/>
          <p:nvPr/>
        </p:nvSpPr>
        <p:spPr>
          <a:xfrm>
            <a:off x="8236210" y="648647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最佳解</a:t>
            </a:r>
          </a:p>
        </p:txBody>
      </p:sp>
      <p:pic>
        <p:nvPicPr>
          <p:cNvPr id="16" name="圖片 15">
            <a:extLst>
              <a:ext uri="{FF2B5EF4-FFF2-40B4-BE49-F238E27FC236}">
                <a16:creationId xmlns:a16="http://schemas.microsoft.com/office/drawing/2014/main" id="{DF9AE56E-957D-4810-9FBE-C8C7E4241B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18116" y="2924944"/>
            <a:ext cx="4977777" cy="3326984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55CDFB97-1881-4FB2-8A94-0FE6955879D2}"/>
              </a:ext>
            </a:extLst>
          </p:cNvPr>
          <p:cNvSpPr txBox="1"/>
          <p:nvPr/>
        </p:nvSpPr>
        <p:spPr>
          <a:xfrm>
            <a:off x="838200" y="6215876"/>
            <a:ext cx="52064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hlinkClick r:id="rId3"/>
              </a:rPr>
              <a:t>[1] </a:t>
            </a:r>
            <a:r>
              <a:rPr lang="en-US" altLang="zh-TW" sz="12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hlinkClick r:id="rId3"/>
              </a:rPr>
              <a:t>wurmen</a:t>
            </a:r>
            <a:r>
              <a:rPr lang="en-US" altLang="zh-TW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hlinkClick r:id="rId3"/>
              </a:rPr>
              <a:t>, Nondominated Sorting Genetic Algorithm II (NSGA-II)</a:t>
            </a:r>
            <a:endParaRPr lang="en-US" altLang="zh-TW" sz="1200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r>
              <a:rPr lang="en-US" altLang="zh-TW" sz="1200" dirty="0">
                <a:solidFill>
                  <a:srgbClr val="222222"/>
                </a:solidFill>
                <a:latin typeface="Arial" panose="020B0604020202020204" pitchFamily="34" charset="0"/>
                <a:hlinkClick r:id="rId4"/>
              </a:rPr>
              <a:t>[2] </a:t>
            </a:r>
            <a:r>
              <a:rPr lang="en-US" altLang="zh-TW" sz="1200" dirty="0" err="1">
                <a:solidFill>
                  <a:srgbClr val="222222"/>
                </a:solidFill>
                <a:latin typeface="Arial" panose="020B0604020202020204" pitchFamily="34" charset="0"/>
                <a:hlinkClick r:id="rId4"/>
              </a:rPr>
              <a:t>Seyedali</a:t>
            </a:r>
            <a:r>
              <a:rPr lang="en-US" altLang="zh-TW" sz="1200" dirty="0">
                <a:solidFill>
                  <a:srgbClr val="222222"/>
                </a:solidFill>
                <a:latin typeface="Arial" panose="020B0604020202020204" pitchFamily="34" charset="0"/>
                <a:hlinkClick r:id="rId4"/>
              </a:rPr>
              <a:t> </a:t>
            </a:r>
            <a:r>
              <a:rPr lang="en-US" altLang="zh-TW" sz="1200" dirty="0" err="1">
                <a:solidFill>
                  <a:srgbClr val="222222"/>
                </a:solidFill>
                <a:latin typeface="Arial" panose="020B0604020202020204" pitchFamily="34" charset="0"/>
                <a:hlinkClick r:id="rId4"/>
              </a:rPr>
              <a:t>Mirjalili</a:t>
            </a:r>
            <a:r>
              <a:rPr lang="en-US" altLang="zh-TW" sz="1200" dirty="0">
                <a:solidFill>
                  <a:srgbClr val="222222"/>
                </a:solidFill>
                <a:latin typeface="Arial" panose="020B0604020202020204" pitchFamily="34" charset="0"/>
                <a:hlinkClick r:id="rId4"/>
              </a:rPr>
              <a:t>, Multi-objective Optimization Problems and Algorithms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6408725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935C347-C0E2-4ABE-AB8B-C442D1379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總結</a:t>
            </a:r>
            <a:endParaRPr lang="en-US" altLang="zh-TW" dirty="0"/>
          </a:p>
        </p:txBody>
      </p:sp>
      <p:graphicFrame>
        <p:nvGraphicFramePr>
          <p:cNvPr id="3" name="表格 4">
            <a:extLst>
              <a:ext uri="{FF2B5EF4-FFF2-40B4-BE49-F238E27FC236}">
                <a16:creationId xmlns:a16="http://schemas.microsoft.com/office/drawing/2014/main" id="{B313E761-735B-44AF-A153-E49C9CD071A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4511733"/>
              </p:ext>
            </p:extLst>
          </p:nvPr>
        </p:nvGraphicFramePr>
        <p:xfrm>
          <a:off x="838200" y="1825625"/>
          <a:ext cx="10515600" cy="3479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384413811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57481912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908865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2620944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方法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No Preference methods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Posteriori methods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 priori methods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7588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簡述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利用歐式距離將多目標問題</a:t>
                      </a:r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-&gt;</a:t>
                      </a:r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單目標問題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直接為每一目標配上權重，將多目標問題</a:t>
                      </a:r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-&gt;</a:t>
                      </a:r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單目標問題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給你多個最佳解，這些最佳解彼此各有優勢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8512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優點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直觀</a:t>
                      </a:r>
                      <a:endParaRPr lang="en-US" altLang="zh-TW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直觀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屌炸天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9262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缺點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適應值會受到各目標的尺度</a:t>
                      </a:r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物理單位</a:t>
                      </a:r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所影響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1. </a:t>
                      </a:r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適應值會受到各目標的尺度</a:t>
                      </a:r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物理單位</a:t>
                      </a:r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所影響</a:t>
                      </a:r>
                    </a:p>
                    <a:p>
                      <a:pPr algn="l"/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2.</a:t>
                      </a:r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很難決定權重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 algn="l">
                        <a:buAutoNum type="arabicPeriod"/>
                      </a:pPr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計算量龐大且複雜</a:t>
                      </a:r>
                      <a:endParaRPr lang="en-US" altLang="zh-TW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342900" indent="-342900" algn="l">
                        <a:buAutoNum type="arabicPeriod"/>
                      </a:pPr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不會明確給你一個答案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536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補充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特徵篩選相關論文常用的方法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NSGA</a:t>
                      </a:r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系列最為經典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095107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92252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626</Words>
  <Application>Microsoft Office PowerPoint</Application>
  <PresentationFormat>寬螢幕</PresentationFormat>
  <Paragraphs>137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3" baseType="lpstr">
      <vt:lpstr>微軟正黑體</vt:lpstr>
      <vt:lpstr>Arial</vt:lpstr>
      <vt:lpstr>Calibri</vt:lpstr>
      <vt:lpstr>Wingdings</vt:lpstr>
      <vt:lpstr>Office 佈景主題</vt:lpstr>
      <vt:lpstr>多目標最佳化</vt:lpstr>
      <vt:lpstr>問題描述</vt:lpstr>
      <vt:lpstr>分析解決方案</vt:lpstr>
      <vt:lpstr>簡單範例</vt:lpstr>
      <vt:lpstr>No Preference methods</vt:lpstr>
      <vt:lpstr>Posteriori methods</vt:lpstr>
      <vt:lpstr>A priori methods</vt:lpstr>
      <vt:lpstr>總結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多目標最佳化</dc:title>
  <dc:creator>ZongSing_NB2</dc:creator>
  <cp:lastModifiedBy>ZongSing_NB2</cp:lastModifiedBy>
  <cp:revision>4</cp:revision>
  <dcterms:created xsi:type="dcterms:W3CDTF">2021-08-22T05:14:25Z</dcterms:created>
  <dcterms:modified xsi:type="dcterms:W3CDTF">2021-08-22T07:30:59Z</dcterms:modified>
</cp:coreProperties>
</file>