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2AA2C-B178-4104-83B4-120D46705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809A82-1F9B-4F71-910A-FFE6F9AAA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A5D887-1015-4121-AB4E-B6CAEAE3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C8BD75E-4303-4B17-80B9-1898F62B0618}" type="datetimeFigureOut">
              <a:rPr lang="zh-TW" altLang="en-US" smtClean="0"/>
              <a:pPr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BD522-D135-4CB5-AD02-10440895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923B3-AC41-44B1-BBF9-6962776F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985EA2F-20BF-43F8-9B69-FA9FE62DC5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9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E2C62-DF9C-4293-8F73-BE41F20A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309EF9-7BAB-413E-9799-5860A59F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E12378-8A43-4137-B3C9-9D4D00F2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7190BA-4E46-44BC-9B30-092F1961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853558-342A-43ED-B6A8-BCFB6FA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EBDF0D-AF65-47B7-A856-622B9EA7B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E88E7F-3935-481D-88D5-67D9C2D58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C247A-C15D-4618-9ED6-7A5488CC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0CDAA1-3F8F-44A7-85A5-29CCBBB6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D596CF-C20E-4253-A008-2C14A61B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8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874BB-ED24-4631-B19D-D7D27A67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56976-A111-4D98-8CAF-DD8A598D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C90E02-8232-4749-ACE6-47A47E29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C8BD75E-4303-4B17-80B9-1898F62B0618}" type="datetimeFigureOut">
              <a:rPr lang="zh-TW" altLang="en-US" smtClean="0"/>
              <a:pPr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BDECFE-EDFA-4FC2-96DE-2BA75895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0AFFE9-BAEB-461F-AAD7-C3E26748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985EA2F-20BF-43F8-9B69-FA9FE62DC5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09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67417-BB66-478D-AA38-DE899008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A9546E-82E9-447C-86E2-86DB5430E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E10E3E-A67F-4D78-97DA-93158676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03DB4C-30D4-4582-B65E-F7C3D997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5E84A5-E615-488C-9963-37E2E1DF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59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CC891-3121-4A83-AF56-01B328F0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7EE835-6F4C-4A2A-807C-9AD33C873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FE044F-3007-4F73-9E93-60B493791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A4B6F1-AFC6-4BCF-8D5C-07319E7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130349-3AE3-47EC-9CE3-DF0DBBE6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9FE0C2-D3FB-4AA1-AEA5-FF8431FF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32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8B63D-C582-4C37-B62D-7F73D794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5F0CCE-ED82-400C-B695-2586522D7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C12AA-E0C7-4B98-9F1F-096DCE447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CAC10C-2CC0-4D59-81E8-E18065735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C4A226-4392-4477-BA5F-0103223AF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4A5395-7DBE-4A59-9971-D5CFE31F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CD688-5706-4CFE-97B2-46C5E688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17AF80-DA8B-4401-A374-1C1A8A00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56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8646B-9DA7-4764-98A6-EE8D474F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113905-59AB-4E2C-B160-C997481A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C9928C-0B64-45B3-B0F4-BDCCCF08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AAB2A7-5D6E-49DF-A562-4B78FAF7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92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AE9763-733C-4727-AEBD-46B2BF14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C44EF4-2768-4F8E-AB60-EEC398D5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36D640-A7E7-4635-BAE5-762E997C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1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A6CC1-71ED-450F-8F72-75D791E1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7D8D3-71AE-4FAF-9C7D-41BA6207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56CCD7-CFB5-47C8-90CE-C2D72E80A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476EBC-D504-4475-94BD-95AC1B41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B15326-831B-4D18-A846-1FB7FAA1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83D50F-B5F5-4626-91C6-97D0ED41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6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AEED5-1520-4870-B16F-018EE1C9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F50FF2-A798-43DF-9881-1D723E153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101201-541D-4834-8649-F14B64793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E02D8B-E796-4E53-99CD-5A33DCEA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C86D6E-CAC8-4322-BCAF-A44DBBC0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51EED5-56EA-44A6-BD7B-323E765F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6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0D6F5A-2CA6-4DFB-9B24-3D25C71C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1DB8B4-9349-4D46-8B32-53DD4A15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069928-A3AF-4550-A8B8-E0B89256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C8BD75E-4303-4B17-80B9-1898F62B0618}" type="datetimeFigureOut">
              <a:rPr lang="zh-TW" altLang="en-US" smtClean="0"/>
              <a:pPr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E9719E-95A4-497B-B193-201246D4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605A91-D4C2-4AFF-8439-C19BB07AD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985EA2F-20BF-43F8-9B69-FA9FE62DC5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78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pository.ias.ac.in/82736/1/16-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109/4235.9960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AC%A7%E5%87%A0%E9%87%8C%E5%BE%97%E8%B7%9D%E7%A6%B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ernet-ap.com.tw/zh.php?m=911&amp;t=6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rmen/Genetic-Algorithm-for-Job-Shop-Scheduling-and-NSGA-II/blob/master/introduction/NSGA-II/NSGA-II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course/multi-objective-optimization-problems-and-algorithm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multi-objective-optimization-problems-and-algorithms/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11B35-CF98-4337-BB31-D271962B2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多目標最佳化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CC25FF-7084-4EC1-86E9-018822F33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Matthew Huang</a:t>
            </a:r>
          </a:p>
          <a:p>
            <a:r>
              <a:rPr lang="en-US" altLang="zh-TW" dirty="0"/>
              <a:t>2021.08.22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69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E9FD7-D953-4029-80F8-F5340DFC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D5DCAE-B6DA-4820-BECB-AD9747E7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情境</a:t>
            </a:r>
            <a:r>
              <a:rPr lang="en-US" altLang="zh-TW" dirty="0"/>
              <a:t>:</a:t>
            </a:r>
            <a:r>
              <a:rPr lang="zh-TW" altLang="en-US" dirty="0"/>
              <a:t>大雄想從台北車站到高雄車站，可以搭乘的交通工具有</a:t>
            </a:r>
            <a:r>
              <a:rPr lang="en-US" altLang="zh-TW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走路、台鐵、高鐵、計程車、任意門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單目標問題</a:t>
            </a:r>
            <a:r>
              <a:rPr lang="en-US" altLang="zh-TW" dirty="0"/>
              <a:t>:</a:t>
            </a:r>
            <a:r>
              <a:rPr lang="zh-TW" altLang="en-US" dirty="0"/>
              <a:t>只考慮車程 </a:t>
            </a:r>
            <a:r>
              <a:rPr lang="en-US" altLang="zh-TW" dirty="0"/>
              <a:t>or </a:t>
            </a:r>
            <a:r>
              <a:rPr lang="zh-TW" altLang="en-US" dirty="0"/>
              <a:t>只考慮車資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多目標問題</a:t>
            </a:r>
            <a:r>
              <a:rPr lang="en-US" altLang="zh-TW" dirty="0"/>
              <a:t>:</a:t>
            </a:r>
            <a:r>
              <a:rPr lang="zh-TW" altLang="en-US" dirty="0"/>
              <a:t>同時考慮車程和時程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69677F5-BF42-44E6-B8A6-250FE02E7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36969"/>
              </p:ext>
            </p:extLst>
          </p:nvPr>
        </p:nvGraphicFramePr>
        <p:xfrm>
          <a:off x="6457360" y="4632960"/>
          <a:ext cx="5734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660">
                  <a:extLst>
                    <a:ext uri="{9D8B030D-6E8A-4147-A177-3AD203B41FA5}">
                      <a16:colId xmlns:a16="http://schemas.microsoft.com/office/drawing/2014/main" val="846338699"/>
                    </a:ext>
                  </a:extLst>
                </a:gridCol>
                <a:gridCol w="1433660">
                  <a:extLst>
                    <a:ext uri="{9D8B030D-6E8A-4147-A177-3AD203B41FA5}">
                      <a16:colId xmlns:a16="http://schemas.microsoft.com/office/drawing/2014/main" val="604508108"/>
                    </a:ext>
                  </a:extLst>
                </a:gridCol>
                <a:gridCol w="1433660">
                  <a:extLst>
                    <a:ext uri="{9D8B030D-6E8A-4147-A177-3AD203B41FA5}">
                      <a16:colId xmlns:a16="http://schemas.microsoft.com/office/drawing/2014/main" val="2588044224"/>
                    </a:ext>
                  </a:extLst>
                </a:gridCol>
                <a:gridCol w="1433660">
                  <a:extLst>
                    <a:ext uri="{9D8B030D-6E8A-4147-A177-3AD203B41FA5}">
                      <a16:colId xmlns:a16="http://schemas.microsoft.com/office/drawing/2014/main" val="2574910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車程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小時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車資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仟元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資料來源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18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B. 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普悠瑪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127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46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C. 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1233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49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E. 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客運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KLOOL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772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73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分析解決方案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F80A8E-1D6D-4B69-B402-3BFF867E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關於單目標問題和多目標問題分析如下</a:t>
            </a:r>
            <a:endParaRPr lang="en-US" altLang="zh-TW" dirty="0"/>
          </a:p>
          <a:p>
            <a:r>
              <a:rPr lang="zh-TW" altLang="en-US" dirty="0"/>
              <a:t>單目標問題</a:t>
            </a:r>
            <a:r>
              <a:rPr lang="en-US" altLang="zh-TW" dirty="0"/>
              <a:t>:</a:t>
            </a:r>
            <a:r>
              <a:rPr lang="zh-TW" altLang="en-US" dirty="0"/>
              <a:t>在考慮最小化車資下，「走路」最佳；在考慮最小化車程下，「高鐵」最佳</a:t>
            </a:r>
            <a:endParaRPr lang="en-US" altLang="zh-TW" dirty="0"/>
          </a:p>
          <a:p>
            <a:r>
              <a:rPr lang="zh-TW" altLang="en-US" dirty="0"/>
              <a:t>多目標問題</a:t>
            </a:r>
            <a:r>
              <a:rPr lang="en-US" altLang="zh-TW" dirty="0"/>
              <a:t>:</a:t>
            </a:r>
            <a:r>
              <a:rPr lang="zh-TW" altLang="en-US" dirty="0"/>
              <a:t>因為同時考慮車資和車程，所以我們沒辦法輕鬆決定哪個方案最佳，這時就需要用特殊的方法進行求解</a:t>
            </a:r>
            <a:r>
              <a:rPr lang="en-US" altLang="zh-TW" dirty="0"/>
              <a:t>[1]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No Preference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Posteriori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A priori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Interactive methods-&gt;</a:t>
            </a:r>
            <a:r>
              <a:rPr lang="zh-TW" altLang="en-US" dirty="0"/>
              <a:t>我不知道怎麼解釋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4615FB-541D-41FC-835E-658F068C124C}"/>
              </a:ext>
            </a:extLst>
          </p:cNvPr>
          <p:cNvSpPr txBox="1"/>
          <p:nvPr/>
        </p:nvSpPr>
        <p:spPr>
          <a:xfrm>
            <a:off x="838200" y="6215876"/>
            <a:ext cx="6942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[1]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Kalyanmoy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Deb, Multi-objective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optimisation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using evolutionary algorithms: an introduction, 2011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704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簡單範例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4615FB-541D-41FC-835E-658F068C124C}"/>
              </a:ext>
            </a:extLst>
          </p:cNvPr>
          <p:cNvSpPr txBox="1"/>
          <p:nvPr/>
        </p:nvSpPr>
        <p:spPr>
          <a:xfrm>
            <a:off x="838200" y="6215876"/>
            <a:ext cx="5983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[1]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Kalyanmoy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Deb, A Fast and Elitist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Multiobjective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Genetic Algorithm: NSGA-II, 2002</a:t>
            </a:r>
            <a:endParaRPr lang="zh-TW" altLang="en-US" sz="1200" dirty="0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6A66773-E532-4588-975F-455F7A9A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en-US" altLang="zh-TW" dirty="0"/>
              <a:t>NSGAII</a:t>
            </a:r>
            <a:r>
              <a:rPr lang="zh-TW" altLang="en-US" dirty="0"/>
              <a:t>的測試函數，但為了作圖方便，我將邊界設在</a:t>
            </a:r>
            <a:r>
              <a:rPr lang="en-US" altLang="zh-TW" dirty="0"/>
              <a:t>[-5, 5]</a:t>
            </a:r>
            <a:r>
              <a:rPr lang="zh-TW" altLang="en-US" dirty="0"/>
              <a:t>，並且畫出</a:t>
            </a:r>
            <a:r>
              <a:rPr lang="en-US" altLang="zh-TW" dirty="0"/>
              <a:t>7</a:t>
            </a:r>
            <a:r>
              <a:rPr lang="zh-TW" altLang="en-US" dirty="0"/>
              <a:t>點</a:t>
            </a:r>
            <a:endParaRPr lang="en-US" altLang="zh-TW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BE3767-44D3-424F-8E85-E58504D4B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11" y="2780928"/>
            <a:ext cx="4977778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1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 Preference methods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6A66773-E532-4588-975F-455F7A9A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我稱之為距離法，也就是與烏托邦解越近的藍點就是越好的解，通常是採用歐式距離</a:t>
            </a:r>
            <a:r>
              <a:rPr lang="en-US" altLang="zh-TW" dirty="0"/>
              <a:t>(L2)[1]</a:t>
            </a:r>
          </a:p>
          <a:p>
            <a:r>
              <a:rPr lang="zh-TW" altLang="en-US" dirty="0"/>
              <a:t>因為這題是望小，故</a:t>
            </a:r>
            <a:r>
              <a:rPr lang="zh-TW" altLang="en-US" b="1" dirty="0">
                <a:solidFill>
                  <a:srgbClr val="FF0000"/>
                </a:solidFill>
              </a:rPr>
              <a:t>烏托邦解為</a:t>
            </a:r>
            <a:r>
              <a:rPr lang="en-US" altLang="zh-TW" b="1" dirty="0">
                <a:solidFill>
                  <a:srgbClr val="FF0000"/>
                </a:solidFill>
              </a:rPr>
              <a:t>(0, 0)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BE3767-44D3-424F-8E85-E58504D4B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11" y="3212976"/>
            <a:ext cx="4977778" cy="3326984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2287DBF0-B03E-4E7E-A5D1-5967666704BC}"/>
              </a:ext>
            </a:extLst>
          </p:cNvPr>
          <p:cNvSpPr/>
          <p:nvPr/>
        </p:nvSpPr>
        <p:spPr>
          <a:xfrm>
            <a:off x="4151784" y="5877272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00B48B3-C380-409C-97B6-1C337FA31BD0}"/>
              </a:ext>
            </a:extLst>
          </p:cNvPr>
          <p:cNvSpPr txBox="1"/>
          <p:nvPr/>
        </p:nvSpPr>
        <p:spPr>
          <a:xfrm>
            <a:off x="4421873" y="50972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87C9118-370F-4D88-81AC-A7DD8FBADD94}"/>
              </a:ext>
            </a:extLst>
          </p:cNvPr>
          <p:cNvCxnSpPr>
            <a:stCxn id="6" idx="2"/>
          </p:cNvCxnSpPr>
          <p:nvPr/>
        </p:nvCxnSpPr>
        <p:spPr>
          <a:xfrm>
            <a:off x="4860455" y="5466584"/>
            <a:ext cx="299441" cy="4106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6E088E-5606-4C68-8A82-E76507A96097}"/>
              </a:ext>
            </a:extLst>
          </p:cNvPr>
          <p:cNvSpPr txBox="1"/>
          <p:nvPr/>
        </p:nvSpPr>
        <p:spPr>
          <a:xfrm>
            <a:off x="838200" y="6215876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[1] Wiki, </a:t>
            </a:r>
            <a:r>
              <a:rPr lang="zh-TW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歐幾里得距離</a:t>
            </a:r>
            <a:endParaRPr lang="en-US" altLang="zh-TW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[2]</a:t>
            </a:r>
            <a:r>
              <a:rPr lang="zh-TW" altLang="en-US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 思渤科技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, Optimus </a:t>
            </a:r>
            <a:r>
              <a:rPr lang="zh-TW" altLang="en-US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多目標最佳化</a:t>
            </a:r>
            <a:endParaRPr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69473C-45A2-44A0-AE2D-4CB80FADDA30}"/>
              </a:ext>
            </a:extLst>
          </p:cNvPr>
          <p:cNvSpPr txBox="1"/>
          <p:nvPr/>
        </p:nvSpPr>
        <p:spPr>
          <a:xfrm>
            <a:off x="8832304" y="3212976"/>
            <a:ext cx="317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烏托邦解係指，僅考慮邊界範圍下的能達到的理想最佳解，因此烏托邦解是不可行解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870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Posteriori methods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6A66773-E532-4588-975F-455F7A9A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我稱之為權重法，也就是為每一目標配上考量比例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P4</a:t>
            </a:r>
            <a:r>
              <a:rPr lang="zh-TW" altLang="en-US" dirty="0"/>
              <a:t>的點做成下表，其中</a:t>
            </a:r>
            <a:r>
              <a:rPr lang="en-US" altLang="zh-TW" dirty="0"/>
              <a:t>W1</a:t>
            </a:r>
            <a:r>
              <a:rPr lang="zh-TW" altLang="en-US" dirty="0"/>
              <a:t>為</a:t>
            </a:r>
            <a:r>
              <a:rPr lang="en-US" altLang="zh-TW" dirty="0"/>
              <a:t>F1</a:t>
            </a:r>
            <a:r>
              <a:rPr lang="zh-TW" altLang="en-US" dirty="0"/>
              <a:t>的權重</a:t>
            </a:r>
            <a:r>
              <a:rPr lang="en-US" altLang="zh-TW" dirty="0"/>
              <a:t>(0.3)</a:t>
            </a:r>
            <a:r>
              <a:rPr lang="zh-TW" altLang="en-US" dirty="0"/>
              <a:t>；</a:t>
            </a:r>
            <a:r>
              <a:rPr lang="en-US" altLang="zh-TW" dirty="0"/>
              <a:t> W2</a:t>
            </a:r>
            <a:r>
              <a:rPr lang="zh-TW" altLang="en-US" dirty="0"/>
              <a:t>為</a:t>
            </a:r>
            <a:r>
              <a:rPr lang="en-US" altLang="zh-TW" dirty="0"/>
              <a:t>F2</a:t>
            </a:r>
            <a:r>
              <a:rPr lang="zh-TW" altLang="en-US" dirty="0"/>
              <a:t>的權重</a:t>
            </a:r>
            <a:r>
              <a:rPr lang="en-US" altLang="zh-TW" dirty="0"/>
              <a:t>(0.7)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D50EB-EB18-4AFE-A6E3-BA7B9419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82135"/>
              </p:ext>
            </p:extLst>
          </p:nvPr>
        </p:nvGraphicFramePr>
        <p:xfrm>
          <a:off x="8055992" y="3769469"/>
          <a:ext cx="4136008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02">
                  <a:extLst>
                    <a:ext uri="{9D8B030D-6E8A-4147-A177-3AD203B41FA5}">
                      <a16:colId xmlns:a16="http://schemas.microsoft.com/office/drawing/2014/main" val="2659575909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3915421393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3932685439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2405225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Fitness</a:t>
                      </a:r>
                    </a:p>
                    <a:p>
                      <a:pPr algn="ctr"/>
                      <a:r>
                        <a:rPr lang="en-US" altLang="zh-TW" sz="800" dirty="0"/>
                        <a:t>(W1*F1+W2*F2)</a:t>
                      </a:r>
                      <a:endParaRPr lang="zh-TW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71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3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88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13.4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52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1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8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46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201250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FC6361-F693-4730-A2D2-BAE9B82EDE24}"/>
              </a:ext>
            </a:extLst>
          </p:cNvPr>
          <p:cNvSpPr txBox="1"/>
          <p:nvPr/>
        </p:nvSpPr>
        <p:spPr>
          <a:xfrm>
            <a:off x="7178829" y="65066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F9AE56E-957D-4810-9FBE-C8C7E4241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6" y="3358976"/>
            <a:ext cx="4977778" cy="332698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71FA42-8F00-4EF2-B58B-DFFC2E782756}"/>
              </a:ext>
            </a:extLst>
          </p:cNvPr>
          <p:cNvSpPr txBox="1"/>
          <p:nvPr/>
        </p:nvSpPr>
        <p:spPr>
          <a:xfrm>
            <a:off x="1775520" y="54105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5947295-C020-481C-87E9-3006BBCFC454}"/>
              </a:ext>
            </a:extLst>
          </p:cNvPr>
          <p:cNvCxnSpPr>
            <a:cxnSpLocks/>
          </p:cNvCxnSpPr>
          <p:nvPr/>
        </p:nvCxnSpPr>
        <p:spPr>
          <a:xfrm>
            <a:off x="2224431" y="5751295"/>
            <a:ext cx="343177" cy="2410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6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priori methods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6A66773-E532-4588-975F-455F7A9A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這個就是柏拉圖解</a:t>
            </a:r>
            <a:endParaRPr lang="en-US" altLang="zh-TW" dirty="0"/>
          </a:p>
          <a:p>
            <a:r>
              <a:rPr lang="zh-TW" altLang="en-US" dirty="0"/>
              <a:t>強力建議看</a:t>
            </a:r>
            <a:r>
              <a:rPr lang="en-US" altLang="zh-TW" dirty="0"/>
              <a:t>[1]</a:t>
            </a:r>
            <a:r>
              <a:rPr lang="zh-TW" altLang="en-US" dirty="0"/>
              <a:t>或者</a:t>
            </a:r>
            <a:r>
              <a:rPr lang="en-US" altLang="zh-TW" dirty="0"/>
              <a:t>[2]</a:t>
            </a:r>
            <a:r>
              <a:rPr lang="zh-TW" altLang="en-US" dirty="0"/>
              <a:t>的第</a:t>
            </a:r>
            <a:r>
              <a:rPr lang="en-US" altLang="zh-TW" dirty="0"/>
              <a:t>16-17</a:t>
            </a:r>
            <a:r>
              <a:rPr lang="zh-TW" altLang="en-US" dirty="0"/>
              <a:t>堂課</a:t>
            </a:r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D50EB-EB18-4AFE-A6E3-BA7B9419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96404"/>
              </p:ext>
            </p:extLst>
          </p:nvPr>
        </p:nvGraphicFramePr>
        <p:xfrm>
          <a:off x="9089994" y="3891280"/>
          <a:ext cx="31020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02">
                  <a:extLst>
                    <a:ext uri="{9D8B030D-6E8A-4147-A177-3AD203B41FA5}">
                      <a16:colId xmlns:a16="http://schemas.microsoft.com/office/drawing/2014/main" val="2659575909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3915421393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3932685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71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20.2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3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88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52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1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8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46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20125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4B59887D-3657-47C2-B51B-8DD6BF6DCECB}"/>
              </a:ext>
            </a:extLst>
          </p:cNvPr>
          <p:cNvSpPr txBox="1"/>
          <p:nvPr/>
        </p:nvSpPr>
        <p:spPr>
          <a:xfrm>
            <a:off x="8236265" y="46531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FC6361-F693-4730-A2D2-BAE9B82EDE24}"/>
              </a:ext>
            </a:extLst>
          </p:cNvPr>
          <p:cNvSpPr txBox="1"/>
          <p:nvPr/>
        </p:nvSpPr>
        <p:spPr>
          <a:xfrm>
            <a:off x="8236210" y="64864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F9AE56E-957D-4810-9FBE-C8C7E4241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116" y="2924944"/>
            <a:ext cx="4977777" cy="332698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5CDFB97-1881-4FB2-8A94-0FE6955879D2}"/>
              </a:ext>
            </a:extLst>
          </p:cNvPr>
          <p:cNvSpPr txBox="1"/>
          <p:nvPr/>
        </p:nvSpPr>
        <p:spPr>
          <a:xfrm>
            <a:off x="838200" y="6215876"/>
            <a:ext cx="520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[1]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wurmen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, Nondominated Sorting Genetic Algorithm II (NSGA-II)</a:t>
            </a:r>
            <a:endParaRPr lang="en-US" altLang="zh-TW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[2]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Seyedali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Mirjalili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, Multi-objective Optimization Problems and Algorithms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087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  <a:endParaRPr lang="en-US" altLang="zh-TW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B313E761-735B-44AF-A153-E49C9CD07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511733"/>
              </p:ext>
            </p:extLst>
          </p:nvPr>
        </p:nvGraphicFramePr>
        <p:xfrm>
          <a:off x="838200" y="1825625"/>
          <a:ext cx="10515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8441381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748191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90886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62094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 Preference methods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Posteriori methods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 priori methods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5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利用歐式距離將多目標問題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-&gt;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單目標問題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直接為每一目標配上權重，將多目標問題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-&gt;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單目標問題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給你多個最佳解，這些最佳解彼此各有優勢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5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直觀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屌炸天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26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適應值會受到各目標的尺度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物理單位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所影響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適應值會受到各目標的尺度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物理單位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所影響</a:t>
                      </a:r>
                    </a:p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很難決定權重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計算量龐大且複雜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不會明確給你一個答案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補充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特徵篩選相關論文常用的方法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NSGA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系列最為經典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51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22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E0119-D9EE-43FD-BAD5-A2472189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priori methods</a:t>
            </a:r>
            <a:r>
              <a:rPr lang="zh-TW" altLang="en-US" dirty="0"/>
              <a:t>的流程圖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2BF1384-5E6A-4A8B-803C-E7EF965B2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19" y="1825625"/>
            <a:ext cx="2666761" cy="4351338"/>
          </a:xfr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852DF88-DAE8-4684-8F4E-FEDD2FD289FB}"/>
              </a:ext>
            </a:extLst>
          </p:cNvPr>
          <p:cNvSpPr txBox="1"/>
          <p:nvPr/>
        </p:nvSpPr>
        <p:spPr>
          <a:xfrm>
            <a:off x="838200" y="6215876"/>
            <a:ext cx="5206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[1]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Seyedali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Mirjalili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, Multi-objective Optimization Problems and Algorithms</a:t>
            </a:r>
            <a:endParaRPr lang="zh-TW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B8B84D-D1A3-4A7F-865D-171B44206CCA}"/>
              </a:ext>
            </a:extLst>
          </p:cNvPr>
          <p:cNvSpPr txBox="1"/>
          <p:nvPr/>
        </p:nvSpPr>
        <p:spPr>
          <a:xfrm>
            <a:off x="8832304" y="3212976"/>
            <a:ext cx="317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堂課的代碼流程圖，不確定講師是參考哪篇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paper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233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660</Words>
  <Application>Microsoft Office PowerPoint</Application>
  <PresentationFormat>寬螢幕</PresentationFormat>
  <Paragraphs>140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Wingdings</vt:lpstr>
      <vt:lpstr>Office 佈景主題</vt:lpstr>
      <vt:lpstr>多目標最佳化</vt:lpstr>
      <vt:lpstr>問題描述</vt:lpstr>
      <vt:lpstr>分析解決方案</vt:lpstr>
      <vt:lpstr>簡單範例</vt:lpstr>
      <vt:lpstr>No Preference methods</vt:lpstr>
      <vt:lpstr>Posteriori methods</vt:lpstr>
      <vt:lpstr>A priori methods</vt:lpstr>
      <vt:lpstr>總結</vt:lpstr>
      <vt:lpstr>A priori methods的流程圖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多目標最佳化</dc:title>
  <dc:creator>ZongSing_NB2</dc:creator>
  <cp:lastModifiedBy>ZongSing_NB2</cp:lastModifiedBy>
  <cp:revision>5</cp:revision>
  <dcterms:created xsi:type="dcterms:W3CDTF">2021-08-22T05:14:25Z</dcterms:created>
  <dcterms:modified xsi:type="dcterms:W3CDTF">2021-08-22T08:16:05Z</dcterms:modified>
</cp:coreProperties>
</file>