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73" r:id="rId2"/>
    <p:sldId id="256" r:id="rId3"/>
    <p:sldId id="317" r:id="rId4"/>
    <p:sldId id="318" r:id="rId5"/>
    <p:sldId id="319" r:id="rId6"/>
    <p:sldId id="320" r:id="rId7"/>
    <p:sldId id="322" r:id="rId8"/>
    <p:sldId id="32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14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281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421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561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5702" algn="l" defTabSz="45714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2842" algn="l" defTabSz="45714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199982" algn="l" defTabSz="45714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122" algn="l" defTabSz="45714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4A"/>
    <a:srgbClr val="0035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1"/>
    <p:restoredTop sz="96327"/>
  </p:normalViewPr>
  <p:slideViewPr>
    <p:cSldViewPr snapToGrid="0" snapToObjects="1">
      <p:cViewPr varScale="1">
        <p:scale>
          <a:sx n="64" d="100"/>
          <a:sy n="64" d="100"/>
        </p:scale>
        <p:origin x="17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7C796-BE0F-3744-83C9-EAEEF24D51C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26462-DE72-4A40-9DDC-392E8E67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1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47206" y="1696190"/>
            <a:ext cx="3924793" cy="72822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002D4A"/>
                </a:solidFill>
                <a:latin typeface="Arial" charset="0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206" y="2516697"/>
            <a:ext cx="3924793" cy="32884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spc="-30">
                <a:solidFill>
                  <a:srgbClr val="002D4A"/>
                </a:solidFill>
              </a:defRPr>
            </a:lvl1pPr>
            <a:lvl2pPr marL="457215" indent="0" algn="ctr">
              <a:buNone/>
              <a:defRPr/>
            </a:lvl2pPr>
            <a:lvl3pPr marL="914431" indent="0" algn="ctr">
              <a:buNone/>
              <a:defRPr/>
            </a:lvl3pPr>
            <a:lvl4pPr marL="1371645" indent="0" algn="ctr">
              <a:buNone/>
              <a:defRPr/>
            </a:lvl4pPr>
            <a:lvl5pPr marL="1828861" indent="0" algn="ctr">
              <a:buNone/>
              <a:defRPr/>
            </a:lvl5pPr>
            <a:lvl6pPr marL="2286076" indent="0" algn="ctr">
              <a:buNone/>
              <a:defRPr/>
            </a:lvl6pPr>
            <a:lvl7pPr marL="2743292" indent="0" algn="ctr">
              <a:buNone/>
              <a:defRPr/>
            </a:lvl7pPr>
            <a:lvl8pPr marL="3200507" indent="0" algn="ctr">
              <a:buNone/>
              <a:defRPr/>
            </a:lvl8pPr>
            <a:lvl9pPr marL="3657722" indent="0" algn="ctr">
              <a:buNone/>
              <a:defRPr/>
            </a:lvl9pPr>
          </a:lstStyle>
          <a:p>
            <a:r>
              <a:rPr lang="en-GB" dirty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8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47206" y="1696190"/>
            <a:ext cx="3924793" cy="72822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002D4A"/>
                </a:solidFill>
                <a:latin typeface="Arial" charset="0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206" y="2516697"/>
            <a:ext cx="3924793" cy="32884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spc="-30">
                <a:solidFill>
                  <a:srgbClr val="002D4A"/>
                </a:solidFill>
              </a:defRPr>
            </a:lvl1pPr>
            <a:lvl2pPr marL="457215" indent="0" algn="ctr">
              <a:buNone/>
              <a:defRPr/>
            </a:lvl2pPr>
            <a:lvl3pPr marL="914431" indent="0" algn="ctr">
              <a:buNone/>
              <a:defRPr/>
            </a:lvl3pPr>
            <a:lvl4pPr marL="1371645" indent="0" algn="ctr">
              <a:buNone/>
              <a:defRPr/>
            </a:lvl4pPr>
            <a:lvl5pPr marL="1828861" indent="0" algn="ctr">
              <a:buNone/>
              <a:defRPr/>
            </a:lvl5pPr>
            <a:lvl6pPr marL="2286076" indent="0" algn="ctr">
              <a:buNone/>
              <a:defRPr/>
            </a:lvl6pPr>
            <a:lvl7pPr marL="2743292" indent="0" algn="ctr">
              <a:buNone/>
              <a:defRPr/>
            </a:lvl7pPr>
            <a:lvl8pPr marL="3200507" indent="0" algn="ctr">
              <a:buNone/>
              <a:defRPr/>
            </a:lvl8pPr>
            <a:lvl9pPr marL="3657722" indent="0" algn="ctr">
              <a:buNone/>
              <a:defRPr/>
            </a:lvl9pPr>
          </a:lstStyle>
          <a:p>
            <a:r>
              <a:rPr lang="en-GB" dirty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1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47206" y="1696190"/>
            <a:ext cx="3924793" cy="72822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002D4A"/>
                </a:solidFill>
                <a:latin typeface="Arial" charset="0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206" y="2516697"/>
            <a:ext cx="3924793" cy="32884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spc="-30">
                <a:solidFill>
                  <a:srgbClr val="002D4A"/>
                </a:solidFill>
              </a:defRPr>
            </a:lvl1pPr>
            <a:lvl2pPr marL="457215" indent="0" algn="ctr">
              <a:buNone/>
              <a:defRPr/>
            </a:lvl2pPr>
            <a:lvl3pPr marL="914431" indent="0" algn="ctr">
              <a:buNone/>
              <a:defRPr/>
            </a:lvl3pPr>
            <a:lvl4pPr marL="1371645" indent="0" algn="ctr">
              <a:buNone/>
              <a:defRPr/>
            </a:lvl4pPr>
            <a:lvl5pPr marL="1828861" indent="0" algn="ctr">
              <a:buNone/>
              <a:defRPr/>
            </a:lvl5pPr>
            <a:lvl6pPr marL="2286076" indent="0" algn="ctr">
              <a:buNone/>
              <a:defRPr/>
            </a:lvl6pPr>
            <a:lvl7pPr marL="2743292" indent="0" algn="ctr">
              <a:buNone/>
              <a:defRPr/>
            </a:lvl7pPr>
            <a:lvl8pPr marL="3200507" indent="0" algn="ctr">
              <a:buNone/>
              <a:defRPr/>
            </a:lvl8pPr>
            <a:lvl9pPr marL="3657722" indent="0" algn="ctr">
              <a:buNone/>
              <a:defRPr/>
            </a:lvl9pPr>
          </a:lstStyle>
          <a:p>
            <a:r>
              <a:rPr lang="en-GB" dirty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47206" y="1696190"/>
            <a:ext cx="3924793" cy="72822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002D4A"/>
                </a:solidFill>
                <a:latin typeface="Arial" charset="0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206" y="2516697"/>
            <a:ext cx="3924793" cy="32884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spc="-30">
                <a:solidFill>
                  <a:srgbClr val="002D4A"/>
                </a:solidFill>
              </a:defRPr>
            </a:lvl1pPr>
            <a:lvl2pPr marL="457215" indent="0" algn="ctr">
              <a:buNone/>
              <a:defRPr/>
            </a:lvl2pPr>
            <a:lvl3pPr marL="914431" indent="0" algn="ctr">
              <a:buNone/>
              <a:defRPr/>
            </a:lvl3pPr>
            <a:lvl4pPr marL="1371645" indent="0" algn="ctr">
              <a:buNone/>
              <a:defRPr/>
            </a:lvl4pPr>
            <a:lvl5pPr marL="1828861" indent="0" algn="ctr">
              <a:buNone/>
              <a:defRPr/>
            </a:lvl5pPr>
            <a:lvl6pPr marL="2286076" indent="0" algn="ctr">
              <a:buNone/>
              <a:defRPr/>
            </a:lvl6pPr>
            <a:lvl7pPr marL="2743292" indent="0" algn="ctr">
              <a:buNone/>
              <a:defRPr/>
            </a:lvl7pPr>
            <a:lvl8pPr marL="3200507" indent="0" algn="ctr">
              <a:buNone/>
              <a:defRPr/>
            </a:lvl8pPr>
            <a:lvl9pPr marL="3657722" indent="0" algn="ctr">
              <a:buNone/>
              <a:defRPr/>
            </a:lvl9pPr>
          </a:lstStyle>
          <a:p>
            <a:r>
              <a:rPr lang="en-GB" dirty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0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47206" y="1696190"/>
            <a:ext cx="3924793" cy="72822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002D4A"/>
                </a:solidFill>
                <a:latin typeface="Arial" charset="0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206" y="2516697"/>
            <a:ext cx="3924793" cy="32884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spc="-30">
                <a:solidFill>
                  <a:srgbClr val="002D4A"/>
                </a:solidFill>
              </a:defRPr>
            </a:lvl1pPr>
            <a:lvl2pPr marL="457215" indent="0" algn="ctr">
              <a:buNone/>
              <a:defRPr/>
            </a:lvl2pPr>
            <a:lvl3pPr marL="914431" indent="0" algn="ctr">
              <a:buNone/>
              <a:defRPr/>
            </a:lvl3pPr>
            <a:lvl4pPr marL="1371645" indent="0" algn="ctr">
              <a:buNone/>
              <a:defRPr/>
            </a:lvl4pPr>
            <a:lvl5pPr marL="1828861" indent="0" algn="ctr">
              <a:buNone/>
              <a:defRPr/>
            </a:lvl5pPr>
            <a:lvl6pPr marL="2286076" indent="0" algn="ctr">
              <a:buNone/>
              <a:defRPr/>
            </a:lvl6pPr>
            <a:lvl7pPr marL="2743292" indent="0" algn="ctr">
              <a:buNone/>
              <a:defRPr/>
            </a:lvl7pPr>
            <a:lvl8pPr marL="3200507" indent="0" algn="ctr">
              <a:buNone/>
              <a:defRPr/>
            </a:lvl8pPr>
            <a:lvl9pPr marL="3657722" indent="0" algn="ctr">
              <a:buNone/>
              <a:defRPr/>
            </a:lvl9pPr>
          </a:lstStyle>
          <a:p>
            <a:r>
              <a:rPr lang="en-GB" dirty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4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rgbClr val="483F6A"/>
          </a:solidFill>
          <a:latin typeface="Times New Roman"/>
          <a:ea typeface="+mj-ea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ＭＳ Ｐゴシック" charset="-128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ＭＳ Ｐゴシック" charset="-128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ＭＳ Ｐゴシック" charset="-128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ＭＳ Ｐゴシック" charset="-128"/>
          <a:cs typeface="Times New Roman" pitchFamily="18" charset="0"/>
        </a:defRPr>
      </a:lvl5pPr>
      <a:lvl6pPr marL="457215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31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45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61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12" indent="-342912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+mn-ea"/>
          <a:cs typeface="+mn-cs"/>
        </a:defRPr>
      </a:lvl1pPr>
      <a:lvl2pPr marL="457215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+mn-ea"/>
          <a:cs typeface="ＭＳ Ｐゴシック" charset="0"/>
        </a:defRPr>
      </a:lvl2pPr>
      <a:lvl3pPr marL="914431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+mn-ea"/>
          <a:cs typeface="ＭＳ Ｐゴシック" charset="0"/>
        </a:defRPr>
      </a:lvl3pPr>
      <a:lvl4pPr marL="1371645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+mn-ea"/>
          <a:cs typeface="ＭＳ Ｐゴシック" charset="0"/>
        </a:defRPr>
      </a:lvl4pPr>
      <a:lvl5pPr marL="1828861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+mn-ea"/>
          <a:cs typeface="ＭＳ Ｐゴシック" charset="0"/>
        </a:defRPr>
      </a:lvl5pPr>
      <a:lvl6pPr marL="2514684" indent="-22860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99" indent="-22860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114" indent="-22860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329" indent="-22860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5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1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5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1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6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2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7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22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j.nih.gov/ij/plugins/fft-filter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pekg863kek&amp;list=UUzjqC0QFICi3xyqVpwQg9pw" TargetMode="External"/><Relationship Id="rId2" Type="http://schemas.openxmlformats.org/officeDocument/2006/relationships/hyperlink" Target="https://github.com/Zonghan-Barry-Gan/Zonghan-Barry-Ga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tower of the main building with the city in the backgroun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43715" y="1470713"/>
            <a:ext cx="5184775" cy="13208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charset="0"/>
                <a:ea typeface="+mj-ea"/>
                <a:cs typeface="Times New Roman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5pPr>
            <a:lvl6pPr marL="45721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4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6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sz="4400" kern="0" dirty="0"/>
              <a:t>Batch process of images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43715" y="2791513"/>
            <a:ext cx="5400675" cy="214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spc="-30">
                <a:solidFill>
                  <a:srgbClr val="002D4A"/>
                </a:solidFill>
                <a:latin typeface="+mn-lt"/>
                <a:ea typeface="+mn-ea"/>
                <a:cs typeface="+mn-cs"/>
              </a:defRPr>
            </a:lvl1pPr>
            <a:lvl2pPr marL="45721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2pPr>
            <a:lvl3pPr marL="91443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3pPr>
            <a:lvl4pPr marL="137164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4pPr>
            <a:lvl5pPr marL="182886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5pPr>
            <a:lvl6pPr marL="2286076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74329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200507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65772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sz="2000" kern="0" dirty="0">
                <a:latin typeface="Arial" charset="0"/>
                <a:ea typeface="ヒラギノ角ゴ Pro W3" charset="-128"/>
                <a:cs typeface="ヒラギノ角ゴ Pro W3" charset="-128"/>
              </a:rPr>
              <a:t>Image J plugin with Macro</a:t>
            </a:r>
          </a:p>
          <a:p>
            <a:r>
              <a:rPr lang="en-US" altLang="en-US" sz="2000" kern="0" dirty="0">
                <a:latin typeface="Arial" charset="0"/>
                <a:ea typeface="ヒラギノ角ゴ Pro W3" charset="-128"/>
                <a:cs typeface="ヒラギノ角ゴ Pro W3" charset="-128"/>
              </a:rPr>
              <a:t>Z</a:t>
            </a:r>
            <a:r>
              <a:rPr lang="en-US" altLang="zh-CN" sz="2000" kern="0" dirty="0">
                <a:latin typeface="Arial" charset="0"/>
                <a:ea typeface="ヒラギノ角ゴ Pro W3" charset="-128"/>
                <a:cs typeface="ヒラギノ角ゴ Pro W3" charset="-128"/>
              </a:rPr>
              <a:t>onghan Gan </a:t>
            </a:r>
          </a:p>
          <a:p>
            <a:r>
              <a:rPr lang="en-US" altLang="en-US" sz="2000" kern="0" dirty="0">
                <a:latin typeface="Arial" charset="0"/>
                <a:ea typeface="ヒラギノ角ゴ Pro W3" charset="-128"/>
                <a:cs typeface="ヒラギノ角ゴ Pro W3" charset="-128"/>
              </a:rPr>
              <a:t>Division of Biomedical Engineering</a:t>
            </a:r>
          </a:p>
          <a:p>
            <a:r>
              <a:rPr lang="en-US" altLang="en-US" sz="2000" kern="0" dirty="0">
                <a:latin typeface="Arial" charset="0"/>
                <a:ea typeface="ヒラギノ角ゴ Pro W3" charset="-128"/>
                <a:cs typeface="ヒラギノ角ゴ Pro W3" charset="-128"/>
              </a:rPr>
              <a:t>University of Glasgow</a:t>
            </a:r>
          </a:p>
        </p:txBody>
      </p:sp>
    </p:spTree>
    <p:extLst>
      <p:ext uri="{BB962C8B-B14F-4D97-AF65-F5344CB8AC3E}">
        <p14:creationId xmlns:p14="http://schemas.microsoft.com/office/powerpoint/2010/main" val="116971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75" y="1969142"/>
            <a:ext cx="8568951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Filter, Merge, Scale bar for each image</a:t>
            </a:r>
          </a:p>
          <a:p>
            <a:r>
              <a:rPr lang="en-GB" b="1" dirty="0">
                <a:solidFill>
                  <a:srgbClr val="003560"/>
                </a:solidFill>
              </a:rPr>
              <a:t>Present same operation for all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35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5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565" y="1969142"/>
            <a:ext cx="8568951" cy="2303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Realize- Macro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3560"/>
              </a:solidFill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560"/>
                </a:solidFill>
              </a:rPr>
              <a:t>Specified programming language for ImageJ/ Fiji, calling existed functions 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560"/>
                </a:solidFill>
              </a:rPr>
              <a:t>Realized by using loop in macro\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560"/>
                </a:solidFill>
              </a:rPr>
              <a:t>Scale bar parameters comes from your own measurement! Specified the scale bar parameters and filters </a:t>
            </a:r>
            <a:r>
              <a:rPr lang="en-GB" sz="1600">
                <a:solidFill>
                  <a:srgbClr val="003560"/>
                </a:solidFill>
              </a:rPr>
              <a:t>you required.</a:t>
            </a:r>
            <a:endParaRPr lang="en-GB" sz="1600" dirty="0">
              <a:solidFill>
                <a:srgbClr val="003560"/>
              </a:solidFill>
            </a:endParaRPr>
          </a:p>
          <a:p>
            <a:pPr>
              <a:spcAft>
                <a:spcPts val="500"/>
              </a:spcAft>
            </a:pPr>
            <a:endParaRPr lang="en-GB" sz="1600" dirty="0">
              <a:solidFill>
                <a:srgbClr val="0035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4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565" y="1969142"/>
            <a:ext cx="8568951" cy="2364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Loop in Macro</a:t>
            </a:r>
            <a:endParaRPr lang="en-GB" sz="1200" dirty="0">
              <a:solidFill>
                <a:srgbClr val="003560"/>
              </a:solidFill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560"/>
                </a:solidFill>
              </a:rPr>
              <a:t>Very rigid, only loop with number 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560"/>
                </a:solidFill>
              </a:rPr>
              <a:t>Cannot generate new path, depend on existed path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560"/>
                </a:solidFill>
              </a:rPr>
              <a:t>Need another external tool to code (rename) images with number and decode back</a:t>
            </a:r>
            <a:r>
              <a:rPr lang="en-US" altLang="zh-CN" sz="1600" dirty="0">
                <a:solidFill>
                  <a:srgbClr val="003560"/>
                </a:solidFill>
              </a:rPr>
              <a:t>——</a:t>
            </a:r>
            <a:r>
              <a:rPr lang="en-US" altLang="zh-CN" sz="1600" dirty="0" err="1">
                <a:solidFill>
                  <a:srgbClr val="003560"/>
                </a:solidFill>
              </a:rPr>
              <a:t>Avanced</a:t>
            </a:r>
            <a:r>
              <a:rPr lang="en-US" altLang="zh-CN" sz="1600" dirty="0">
                <a:solidFill>
                  <a:srgbClr val="003560"/>
                </a:solidFill>
              </a:rPr>
              <a:t> </a:t>
            </a:r>
            <a:r>
              <a:rPr lang="en-US" altLang="zh-CN" sz="1600" dirty="0" err="1">
                <a:solidFill>
                  <a:srgbClr val="003560"/>
                </a:solidFill>
              </a:rPr>
              <a:t>Renamer</a:t>
            </a:r>
            <a:endParaRPr lang="en-US" altLang="zh-CN" sz="1600" dirty="0">
              <a:solidFill>
                <a:srgbClr val="003560"/>
              </a:solidFill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3560"/>
                </a:solidFill>
              </a:rPr>
              <a:t>The data structure of the fluorescent images taking with the Zeiss software : </a:t>
            </a:r>
            <a:r>
              <a:rPr lang="en-US" sz="1600" dirty="0" err="1">
                <a:solidFill>
                  <a:srgbClr val="003560"/>
                </a:solidFill>
              </a:rPr>
              <a:t>eg.</a:t>
            </a:r>
            <a:r>
              <a:rPr lang="en-US" sz="1600" dirty="0">
                <a:solidFill>
                  <a:srgbClr val="003560"/>
                </a:solidFill>
              </a:rPr>
              <a:t> D:\path\image name\pos 0\imag000.tiff, imag001.tiff, and imag002.tiff (RGB channels)</a:t>
            </a:r>
            <a:endParaRPr lang="en-GB" sz="1600" dirty="0">
              <a:solidFill>
                <a:srgbClr val="0035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8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565" y="1969142"/>
            <a:ext cx="8568951" cy="2675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3560"/>
                </a:solidFill>
              </a:rPr>
              <a:t>General process</a:t>
            </a:r>
            <a:endParaRPr lang="en-GB" sz="1200" dirty="0">
              <a:solidFill>
                <a:srgbClr val="003560"/>
              </a:solidFill>
            </a:endParaRP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GB" sz="1600" dirty="0">
                <a:solidFill>
                  <a:srgbClr val="003560"/>
                </a:solidFill>
              </a:rPr>
              <a:t>When taking an image with the Zeiss software, capture channels in sequence—Green, Red, Blue, then click save as separate images.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3560"/>
                </a:solidFill>
              </a:rPr>
              <a:t>Code (Rename) the folder of each images according to number,; create path for input and output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3560"/>
                </a:solidFill>
              </a:rPr>
              <a:t>Run the plugin in ImageJ/ Fiji 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3560"/>
                </a:solidFill>
              </a:rPr>
              <a:t>Decode (Rename back) the names of the images (final results in the output folder)  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3560"/>
                </a:solidFill>
              </a:rPr>
              <a:t>Pick up best image and manually adjust color balance</a:t>
            </a:r>
            <a:endParaRPr lang="en-GB" sz="1600" dirty="0">
              <a:solidFill>
                <a:srgbClr val="0035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565" y="1414506"/>
            <a:ext cx="8568951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3560"/>
                </a:solidFill>
              </a:rPr>
              <a:t>Specified filter for gel sample——FFT-bandpass filter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GB" sz="1600" dirty="0">
                <a:solidFill>
                  <a:srgbClr val="003560"/>
                </a:solidFill>
              </a:rPr>
              <a:t>Very hard for noise to remove—saturated noise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GB" sz="1600" dirty="0">
                <a:solidFill>
                  <a:srgbClr val="003560"/>
                </a:solidFill>
              </a:rPr>
              <a:t>Different filter—not from intensity, but from spatial distribution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GB" sz="1600" dirty="0">
                <a:solidFill>
                  <a:srgbClr val="003560"/>
                </a:solidFill>
              </a:rPr>
              <a:t>More flexible with macro than manually, realize one-side filter instead of bandpass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03400"/>
          </a:xfrm>
          <a:prstGeom prst="rect">
            <a:avLst/>
          </a:prstGeom>
        </p:spPr>
      </p:pic>
      <p:sp>
        <p:nvSpPr>
          <p:cNvPr id="11" name="TextBox 4">
            <a:extLst>
              <a:ext uri="{FF2B5EF4-FFF2-40B4-BE49-F238E27FC236}">
                <a16:creationId xmlns:a16="http://schemas.microsoft.com/office/drawing/2014/main" id="{B64A106D-4FC4-4571-8224-B03F4D342C74}"/>
              </a:ext>
            </a:extLst>
          </p:cNvPr>
          <p:cNvSpPr txBox="1"/>
          <p:nvPr/>
        </p:nvSpPr>
        <p:spPr>
          <a:xfrm>
            <a:off x="287524" y="6365384"/>
            <a:ext cx="8568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zh-CN" sz="1600" dirty="0">
                <a:hlinkClick r:id="rId3"/>
              </a:rPr>
              <a:t>https://imagej.nih.gov/ij/plugins/fft-filter.html</a:t>
            </a:r>
            <a:endParaRPr lang="en-GB" sz="1600" dirty="0">
              <a:solidFill>
                <a:srgbClr val="0035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53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565" y="1969142"/>
            <a:ext cx="8568951" cy="1805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3560"/>
                </a:solidFill>
              </a:rPr>
              <a:t>The source code today can be found on my </a:t>
            </a:r>
            <a:r>
              <a:rPr lang="en-US" altLang="zh-CN" b="1" dirty="0" err="1">
                <a:solidFill>
                  <a:srgbClr val="003560"/>
                </a:solidFill>
              </a:rPr>
              <a:t>Github</a:t>
            </a:r>
            <a:r>
              <a:rPr lang="en-US" altLang="zh-CN" b="1" dirty="0">
                <a:solidFill>
                  <a:srgbClr val="003560"/>
                </a:solidFill>
              </a:rPr>
              <a:t>.</a:t>
            </a:r>
            <a:endParaRPr lang="en-GB" sz="1200" dirty="0">
              <a:solidFill>
                <a:srgbClr val="003560"/>
              </a:solidFill>
            </a:endParaRPr>
          </a:p>
          <a:p>
            <a:pPr>
              <a:spcAft>
                <a:spcPts val="500"/>
              </a:spcAft>
            </a:pPr>
            <a:r>
              <a:rPr lang="en-US" altLang="zh-CN" sz="1600" dirty="0">
                <a:hlinkClick r:id="rId2"/>
              </a:rPr>
              <a:t>https://github.com/Zonghan-Barry-Gan/Zonghan-Barry-Gan</a:t>
            </a:r>
            <a:endParaRPr lang="en-US" altLang="zh-CN" sz="1600" dirty="0"/>
          </a:p>
          <a:p>
            <a:pPr lvl="0"/>
            <a:r>
              <a:rPr lang="en-US" altLang="zh-CN" b="1" dirty="0">
                <a:solidFill>
                  <a:srgbClr val="003560"/>
                </a:solidFill>
              </a:rPr>
              <a:t>Example Video recorded how to use </a:t>
            </a:r>
            <a:r>
              <a:rPr lang="en-US" altLang="zh-CN" b="1">
                <a:solidFill>
                  <a:srgbClr val="003560"/>
                </a:solidFill>
              </a:rPr>
              <a:t>the plugin</a:t>
            </a:r>
            <a:endParaRPr lang="en-US" altLang="zh-CN" b="1" dirty="0">
              <a:solidFill>
                <a:srgbClr val="003560"/>
              </a:solidFill>
            </a:endParaRPr>
          </a:p>
          <a:p>
            <a:pPr lvl="0">
              <a:spcAft>
                <a:spcPts val="500"/>
              </a:spcAft>
            </a:pPr>
            <a:r>
              <a:rPr lang="en-GB" altLang="zh-CN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www.youtube.com/watch?v=ipekg863kek&amp;list=UUzjqC0QFICi3xyqVpwQg9pw</a:t>
            </a:r>
            <a:endParaRPr lang="en-GB" altLang="zh-CN" sz="1600" dirty="0"/>
          </a:p>
          <a:p>
            <a:pPr lvl="0"/>
            <a:endParaRPr lang="en-GB" altLang="zh-CN" sz="1200" dirty="0">
              <a:solidFill>
                <a:srgbClr val="003560"/>
              </a:solidFill>
            </a:endParaRPr>
          </a:p>
          <a:p>
            <a:pPr>
              <a:spcAft>
                <a:spcPts val="500"/>
              </a:spcAft>
            </a:pPr>
            <a:endParaRPr lang="en-GB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6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tower of the main building with the city in the backgroun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43715" y="1695566"/>
            <a:ext cx="5184775" cy="13208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charset="0"/>
                <a:ea typeface="+mj-ea"/>
                <a:cs typeface="Times New Roman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5pPr>
            <a:lvl6pPr marL="45721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4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6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sz="4400" kern="0" dirty="0"/>
              <a:t>Thanks!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43715" y="3016366"/>
            <a:ext cx="5400675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spc="-30">
                <a:solidFill>
                  <a:srgbClr val="002D4A"/>
                </a:solidFill>
                <a:latin typeface="+mn-lt"/>
                <a:ea typeface="+mn-ea"/>
                <a:cs typeface="+mn-cs"/>
              </a:defRPr>
            </a:lvl1pPr>
            <a:lvl2pPr marL="45721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2pPr>
            <a:lvl3pPr marL="91443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3pPr>
            <a:lvl4pPr marL="137164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4pPr>
            <a:lvl5pPr marL="182886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5pPr>
            <a:lvl6pPr marL="2286076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74329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200507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65772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endParaRPr lang="en-US" altLang="en-US" sz="2000" kern="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65626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1740</TotalTime>
  <Words>333</Words>
  <Application>Microsoft Office PowerPoint</Application>
  <PresentationFormat>全屏显示(4:3)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Howard</dc:creator>
  <cp:lastModifiedBy>Zonghan Gan</cp:lastModifiedBy>
  <cp:revision>73</cp:revision>
  <dcterms:created xsi:type="dcterms:W3CDTF">2016-06-14T09:54:37Z</dcterms:created>
  <dcterms:modified xsi:type="dcterms:W3CDTF">2019-10-12T16:20:23Z</dcterms:modified>
</cp:coreProperties>
</file>