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9" r:id="rId2"/>
    <p:sldId id="304" r:id="rId3"/>
    <p:sldId id="377" r:id="rId4"/>
    <p:sldId id="346" r:id="rId5"/>
    <p:sldId id="351" r:id="rId6"/>
    <p:sldId id="305" r:id="rId7"/>
    <p:sldId id="352" r:id="rId8"/>
    <p:sldId id="336" r:id="rId9"/>
    <p:sldId id="350" r:id="rId10"/>
    <p:sldId id="376" r:id="rId11"/>
    <p:sldId id="355" r:id="rId12"/>
    <p:sldId id="378" r:id="rId13"/>
    <p:sldId id="368" r:id="rId14"/>
    <p:sldId id="369" r:id="rId15"/>
    <p:sldId id="371" r:id="rId16"/>
    <p:sldId id="370" r:id="rId17"/>
    <p:sldId id="372" r:id="rId18"/>
    <p:sldId id="379" r:id="rId19"/>
    <p:sldId id="373" r:id="rId20"/>
    <p:sldId id="374" r:id="rId21"/>
    <p:sldId id="375" r:id="rId22"/>
    <p:sldId id="381" r:id="rId23"/>
    <p:sldId id="353" r:id="rId24"/>
    <p:sldId id="334" r:id="rId25"/>
    <p:sldId id="359" r:id="rId26"/>
    <p:sldId id="358" r:id="rId27"/>
    <p:sldId id="360" r:id="rId28"/>
    <p:sldId id="361" r:id="rId29"/>
    <p:sldId id="362" r:id="rId30"/>
    <p:sldId id="363" r:id="rId31"/>
    <p:sldId id="349" r:id="rId32"/>
    <p:sldId id="367" r:id="rId33"/>
    <p:sldId id="380" r:id="rId34"/>
    <p:sldId id="365" r:id="rId35"/>
    <p:sldId id="323" r:id="rId36"/>
    <p:sldId id="364"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4189"/>
    <a:srgbClr val="11419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9270" autoAdjust="0"/>
  </p:normalViewPr>
  <p:slideViewPr>
    <p:cSldViewPr snapToGrid="0">
      <p:cViewPr varScale="1">
        <p:scale>
          <a:sx n="91" d="100"/>
          <a:sy n="91" d="100"/>
        </p:scale>
        <p:origin x="124"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3CE009-43C9-410A-BAF2-9CBA829CDBCE}" type="datetimeFigureOut">
              <a:rPr lang="zh-CN" altLang="en-US" smtClean="0"/>
              <a:t>2021/6/8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195A3D-0C17-4E3E-832B-62A98C6C1D6E}" type="slidenum">
              <a:rPr lang="zh-CN" altLang="en-US" smtClean="0"/>
              <a:t>‹#›</a:t>
            </a:fld>
            <a:endParaRPr lang="zh-CN" altLang="en-US"/>
          </a:p>
        </p:txBody>
      </p:sp>
    </p:spTree>
    <p:extLst>
      <p:ext uri="{BB962C8B-B14F-4D97-AF65-F5344CB8AC3E}">
        <p14:creationId xmlns:p14="http://schemas.microsoft.com/office/powerpoint/2010/main" val="58854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C0B7B1C-B1AE-46DF-9C35-8FF65D41A5CA}" type="slidenum">
              <a:rPr lang="zh-CN" altLang="en-US" smtClean="0"/>
              <a:t>2</a:t>
            </a:fld>
            <a:endParaRPr lang="zh-CN" altLang="en-US"/>
          </a:p>
        </p:txBody>
      </p:sp>
    </p:spTree>
    <p:extLst>
      <p:ext uri="{BB962C8B-B14F-4D97-AF65-F5344CB8AC3E}">
        <p14:creationId xmlns:p14="http://schemas.microsoft.com/office/powerpoint/2010/main" val="3593568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195A3D-0C17-4E3E-832B-62A98C6C1D6E}" type="slidenum">
              <a:rPr lang="zh-CN" altLang="en-US" smtClean="0"/>
              <a:t>14</a:t>
            </a:fld>
            <a:endParaRPr lang="zh-CN" altLang="en-US"/>
          </a:p>
        </p:txBody>
      </p:sp>
    </p:spTree>
    <p:extLst>
      <p:ext uri="{BB962C8B-B14F-4D97-AF65-F5344CB8AC3E}">
        <p14:creationId xmlns:p14="http://schemas.microsoft.com/office/powerpoint/2010/main" val="4012979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195A3D-0C17-4E3E-832B-62A98C6C1D6E}" type="slidenum">
              <a:rPr lang="zh-CN" altLang="en-US" smtClean="0"/>
              <a:t>15</a:t>
            </a:fld>
            <a:endParaRPr lang="zh-CN" altLang="en-US"/>
          </a:p>
        </p:txBody>
      </p:sp>
    </p:spTree>
    <p:extLst>
      <p:ext uri="{BB962C8B-B14F-4D97-AF65-F5344CB8AC3E}">
        <p14:creationId xmlns:p14="http://schemas.microsoft.com/office/powerpoint/2010/main" val="415532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195A3D-0C17-4E3E-832B-62A98C6C1D6E}" type="slidenum">
              <a:rPr lang="zh-CN" altLang="en-US" smtClean="0"/>
              <a:t>16</a:t>
            </a:fld>
            <a:endParaRPr lang="zh-CN" altLang="en-US"/>
          </a:p>
        </p:txBody>
      </p:sp>
    </p:spTree>
    <p:extLst>
      <p:ext uri="{BB962C8B-B14F-4D97-AF65-F5344CB8AC3E}">
        <p14:creationId xmlns:p14="http://schemas.microsoft.com/office/powerpoint/2010/main" val="2540313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195A3D-0C17-4E3E-832B-62A98C6C1D6E}" type="slidenum">
              <a:rPr lang="zh-CN" altLang="en-US" smtClean="0"/>
              <a:t>17</a:t>
            </a:fld>
            <a:endParaRPr lang="zh-CN" altLang="en-US"/>
          </a:p>
        </p:txBody>
      </p:sp>
    </p:spTree>
    <p:extLst>
      <p:ext uri="{BB962C8B-B14F-4D97-AF65-F5344CB8AC3E}">
        <p14:creationId xmlns:p14="http://schemas.microsoft.com/office/powerpoint/2010/main" val="1741461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195A3D-0C17-4E3E-832B-62A98C6C1D6E}" type="slidenum">
              <a:rPr lang="zh-CN" altLang="en-US" smtClean="0"/>
              <a:t>18</a:t>
            </a:fld>
            <a:endParaRPr lang="zh-CN" altLang="en-US"/>
          </a:p>
        </p:txBody>
      </p:sp>
    </p:spTree>
    <p:extLst>
      <p:ext uri="{BB962C8B-B14F-4D97-AF65-F5344CB8AC3E}">
        <p14:creationId xmlns:p14="http://schemas.microsoft.com/office/powerpoint/2010/main" val="2923630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195A3D-0C17-4E3E-832B-62A98C6C1D6E}" type="slidenum">
              <a:rPr lang="zh-CN" altLang="en-US" smtClean="0"/>
              <a:t>19</a:t>
            </a:fld>
            <a:endParaRPr lang="zh-CN" altLang="en-US"/>
          </a:p>
        </p:txBody>
      </p:sp>
    </p:spTree>
    <p:extLst>
      <p:ext uri="{BB962C8B-B14F-4D97-AF65-F5344CB8AC3E}">
        <p14:creationId xmlns:p14="http://schemas.microsoft.com/office/powerpoint/2010/main" val="3453656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195A3D-0C17-4E3E-832B-62A98C6C1D6E}" type="slidenum">
              <a:rPr lang="zh-CN" altLang="en-US" smtClean="0"/>
              <a:t>20</a:t>
            </a:fld>
            <a:endParaRPr lang="zh-CN" altLang="en-US"/>
          </a:p>
        </p:txBody>
      </p:sp>
    </p:spTree>
    <p:extLst>
      <p:ext uri="{BB962C8B-B14F-4D97-AF65-F5344CB8AC3E}">
        <p14:creationId xmlns:p14="http://schemas.microsoft.com/office/powerpoint/2010/main" val="519140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195A3D-0C17-4E3E-832B-62A98C6C1D6E}" type="slidenum">
              <a:rPr lang="zh-CN" altLang="en-US" smtClean="0"/>
              <a:t>21</a:t>
            </a:fld>
            <a:endParaRPr lang="zh-CN" altLang="en-US"/>
          </a:p>
        </p:txBody>
      </p:sp>
    </p:spTree>
    <p:extLst>
      <p:ext uri="{BB962C8B-B14F-4D97-AF65-F5344CB8AC3E}">
        <p14:creationId xmlns:p14="http://schemas.microsoft.com/office/powerpoint/2010/main" val="6626307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195A3D-0C17-4E3E-832B-62A98C6C1D6E}" type="slidenum">
              <a:rPr lang="zh-CN" altLang="en-US" smtClean="0"/>
              <a:t>22</a:t>
            </a:fld>
            <a:endParaRPr lang="zh-CN" altLang="en-US"/>
          </a:p>
        </p:txBody>
      </p:sp>
    </p:spTree>
    <p:extLst>
      <p:ext uri="{BB962C8B-B14F-4D97-AF65-F5344CB8AC3E}">
        <p14:creationId xmlns:p14="http://schemas.microsoft.com/office/powerpoint/2010/main" val="3267819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195A3D-0C17-4E3E-832B-62A98C6C1D6E}" type="slidenum">
              <a:rPr lang="zh-CN" altLang="en-US" smtClean="0"/>
              <a:t>24</a:t>
            </a:fld>
            <a:endParaRPr lang="zh-CN" altLang="en-US"/>
          </a:p>
        </p:txBody>
      </p:sp>
    </p:spTree>
    <p:extLst>
      <p:ext uri="{BB962C8B-B14F-4D97-AF65-F5344CB8AC3E}">
        <p14:creationId xmlns:p14="http://schemas.microsoft.com/office/powerpoint/2010/main" val="3615557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a:t>随着计算机软硬件的发展，当前各应用程序对存储系统的性能需求也逐渐提升，如左图所示</a:t>
            </a:r>
            <a:endParaRPr lang="en-US" altLang="zh-CN" dirty="0"/>
          </a:p>
          <a:p>
            <a:pPr marL="228600" indent="-228600">
              <a:buAutoNum type="arabicPeriod"/>
            </a:pPr>
            <a:r>
              <a:rPr lang="zh-CN" altLang="en-US" dirty="0"/>
              <a:t>研究新型存储架构有意义</a:t>
            </a:r>
            <a:endParaRPr lang="en-US" altLang="zh-CN" dirty="0"/>
          </a:p>
          <a:p>
            <a:pPr marL="228600" indent="-228600">
              <a:buAutoNum type="arabicPeriod"/>
            </a:pPr>
            <a:r>
              <a:rPr lang="zh-CN" altLang="en-US" dirty="0"/>
              <a:t>研究面向</a:t>
            </a:r>
            <a:r>
              <a:rPr lang="en-US" altLang="zh-CN" dirty="0"/>
              <a:t>DBSM</a:t>
            </a:r>
            <a:r>
              <a:rPr lang="zh-CN" altLang="en-US" dirty="0"/>
              <a:t>的新型存储架构有意义</a:t>
            </a:r>
          </a:p>
        </p:txBody>
      </p:sp>
      <p:sp>
        <p:nvSpPr>
          <p:cNvPr id="4" name="灯片编号占位符 3"/>
          <p:cNvSpPr>
            <a:spLocks noGrp="1"/>
          </p:cNvSpPr>
          <p:nvPr>
            <p:ph type="sldNum" sz="quarter" idx="5"/>
          </p:nvPr>
        </p:nvSpPr>
        <p:spPr/>
        <p:txBody>
          <a:bodyPr/>
          <a:lstStyle/>
          <a:p>
            <a:fld id="{C0195A3D-0C17-4E3E-832B-62A98C6C1D6E}" type="slidenum">
              <a:rPr lang="zh-CN" altLang="en-US" smtClean="0"/>
              <a:t>4</a:t>
            </a:fld>
            <a:endParaRPr lang="zh-CN" altLang="en-US"/>
          </a:p>
        </p:txBody>
      </p:sp>
    </p:spTree>
    <p:extLst>
      <p:ext uri="{BB962C8B-B14F-4D97-AF65-F5344CB8AC3E}">
        <p14:creationId xmlns:p14="http://schemas.microsoft.com/office/powerpoint/2010/main" val="13603631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195A3D-0C17-4E3E-832B-62A98C6C1D6E}" type="slidenum">
              <a:rPr lang="zh-CN" altLang="en-US" smtClean="0"/>
              <a:t>25</a:t>
            </a:fld>
            <a:endParaRPr lang="zh-CN" altLang="en-US"/>
          </a:p>
        </p:txBody>
      </p:sp>
    </p:spTree>
    <p:extLst>
      <p:ext uri="{BB962C8B-B14F-4D97-AF65-F5344CB8AC3E}">
        <p14:creationId xmlns:p14="http://schemas.microsoft.com/office/powerpoint/2010/main" val="117403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195A3D-0C17-4E3E-832B-62A98C6C1D6E}" type="slidenum">
              <a:rPr lang="zh-CN" altLang="en-US" smtClean="0"/>
              <a:t>26</a:t>
            </a:fld>
            <a:endParaRPr lang="zh-CN" altLang="en-US"/>
          </a:p>
        </p:txBody>
      </p:sp>
    </p:spTree>
    <p:extLst>
      <p:ext uri="{BB962C8B-B14F-4D97-AF65-F5344CB8AC3E}">
        <p14:creationId xmlns:p14="http://schemas.microsoft.com/office/powerpoint/2010/main" val="2320470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195A3D-0C17-4E3E-832B-62A98C6C1D6E}" type="slidenum">
              <a:rPr lang="zh-CN" altLang="en-US" smtClean="0"/>
              <a:t>27</a:t>
            </a:fld>
            <a:endParaRPr lang="zh-CN" altLang="en-US"/>
          </a:p>
        </p:txBody>
      </p:sp>
    </p:spTree>
    <p:extLst>
      <p:ext uri="{BB962C8B-B14F-4D97-AF65-F5344CB8AC3E}">
        <p14:creationId xmlns:p14="http://schemas.microsoft.com/office/powerpoint/2010/main" val="41341619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195A3D-0C17-4E3E-832B-62A98C6C1D6E}" type="slidenum">
              <a:rPr lang="zh-CN" altLang="en-US" smtClean="0"/>
              <a:t>28</a:t>
            </a:fld>
            <a:endParaRPr lang="zh-CN" altLang="en-US"/>
          </a:p>
        </p:txBody>
      </p:sp>
    </p:spTree>
    <p:extLst>
      <p:ext uri="{BB962C8B-B14F-4D97-AF65-F5344CB8AC3E}">
        <p14:creationId xmlns:p14="http://schemas.microsoft.com/office/powerpoint/2010/main" val="455935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195A3D-0C17-4E3E-832B-62A98C6C1D6E}" type="slidenum">
              <a:rPr lang="zh-CN" altLang="en-US" smtClean="0"/>
              <a:t>29</a:t>
            </a:fld>
            <a:endParaRPr lang="zh-CN" altLang="en-US"/>
          </a:p>
        </p:txBody>
      </p:sp>
    </p:spTree>
    <p:extLst>
      <p:ext uri="{BB962C8B-B14F-4D97-AF65-F5344CB8AC3E}">
        <p14:creationId xmlns:p14="http://schemas.microsoft.com/office/powerpoint/2010/main" val="4820661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195A3D-0C17-4E3E-832B-62A98C6C1D6E}" type="slidenum">
              <a:rPr lang="zh-CN" altLang="en-US" smtClean="0"/>
              <a:t>30</a:t>
            </a:fld>
            <a:endParaRPr lang="zh-CN" altLang="en-US"/>
          </a:p>
        </p:txBody>
      </p:sp>
    </p:spTree>
    <p:extLst>
      <p:ext uri="{BB962C8B-B14F-4D97-AF65-F5344CB8AC3E}">
        <p14:creationId xmlns:p14="http://schemas.microsoft.com/office/powerpoint/2010/main" val="2796634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研究新型存储架构有意义</a:t>
            </a:r>
            <a:endParaRPr lang="en-US" altLang="zh-CN" dirty="0"/>
          </a:p>
          <a:p>
            <a:pPr marL="228600" indent="-228600">
              <a:buAutoNum type="arabicPeriod"/>
            </a:pPr>
            <a:r>
              <a:rPr lang="zh-CN" altLang="en-US" dirty="0"/>
              <a:t>研究面向</a:t>
            </a:r>
            <a:r>
              <a:rPr lang="en-US" altLang="zh-CN" dirty="0"/>
              <a:t>DBSM</a:t>
            </a:r>
            <a:r>
              <a:rPr lang="zh-CN" altLang="en-US" dirty="0"/>
              <a:t>的新型存储架构有意义</a:t>
            </a:r>
          </a:p>
        </p:txBody>
      </p:sp>
      <p:sp>
        <p:nvSpPr>
          <p:cNvPr id="4" name="灯片编号占位符 3"/>
          <p:cNvSpPr>
            <a:spLocks noGrp="1"/>
          </p:cNvSpPr>
          <p:nvPr>
            <p:ph type="sldNum" sz="quarter" idx="5"/>
          </p:nvPr>
        </p:nvSpPr>
        <p:spPr/>
        <p:txBody>
          <a:bodyPr/>
          <a:lstStyle/>
          <a:p>
            <a:fld id="{C0195A3D-0C17-4E3E-832B-62A98C6C1D6E}" type="slidenum">
              <a:rPr lang="zh-CN" altLang="en-US" smtClean="0"/>
              <a:t>5</a:t>
            </a:fld>
            <a:endParaRPr lang="zh-CN" altLang="en-US"/>
          </a:p>
        </p:txBody>
      </p:sp>
    </p:spTree>
    <p:extLst>
      <p:ext uri="{BB962C8B-B14F-4D97-AF65-F5344CB8AC3E}">
        <p14:creationId xmlns:p14="http://schemas.microsoft.com/office/powerpoint/2010/main" val="1844319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NVM</a:t>
            </a:r>
            <a:r>
              <a:rPr lang="zh-CN" altLang="en-US" dirty="0"/>
              <a:t>的优点，证明基于</a:t>
            </a:r>
            <a:r>
              <a:rPr lang="en-US" altLang="zh-CN" dirty="0"/>
              <a:t>NVM</a:t>
            </a:r>
            <a:r>
              <a:rPr lang="zh-CN" altLang="en-US" dirty="0"/>
              <a:t>的存储系统有研究的意义</a:t>
            </a:r>
          </a:p>
        </p:txBody>
      </p:sp>
      <p:sp>
        <p:nvSpPr>
          <p:cNvPr id="4" name="灯片编号占位符 3"/>
          <p:cNvSpPr>
            <a:spLocks noGrp="1"/>
          </p:cNvSpPr>
          <p:nvPr>
            <p:ph type="sldNum" sz="quarter" idx="5"/>
          </p:nvPr>
        </p:nvSpPr>
        <p:spPr/>
        <p:txBody>
          <a:bodyPr/>
          <a:lstStyle/>
          <a:p>
            <a:fld id="{C0195A3D-0C17-4E3E-832B-62A98C6C1D6E}" type="slidenum">
              <a:rPr lang="zh-CN" altLang="en-US" smtClean="0"/>
              <a:t>6</a:t>
            </a:fld>
            <a:endParaRPr lang="zh-CN" altLang="en-US"/>
          </a:p>
        </p:txBody>
      </p:sp>
    </p:spTree>
    <p:extLst>
      <p:ext uri="{BB962C8B-B14F-4D97-AF65-F5344CB8AC3E}">
        <p14:creationId xmlns:p14="http://schemas.microsoft.com/office/powerpoint/2010/main" val="1285492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NVM</a:t>
            </a:r>
            <a:r>
              <a:rPr lang="zh-CN" altLang="en-US" dirty="0"/>
              <a:t>的优点，证明基于</a:t>
            </a:r>
            <a:r>
              <a:rPr lang="en-US" altLang="zh-CN" dirty="0"/>
              <a:t>NVM</a:t>
            </a:r>
            <a:r>
              <a:rPr lang="zh-CN" altLang="en-US" dirty="0"/>
              <a:t>的存储系统有研究的意义</a:t>
            </a:r>
          </a:p>
          <a:p>
            <a:endParaRPr lang="zh-CN" altLang="en-US" dirty="0"/>
          </a:p>
        </p:txBody>
      </p:sp>
      <p:sp>
        <p:nvSpPr>
          <p:cNvPr id="4" name="灯片编号占位符 3"/>
          <p:cNvSpPr>
            <a:spLocks noGrp="1"/>
          </p:cNvSpPr>
          <p:nvPr>
            <p:ph type="sldNum" sz="quarter" idx="5"/>
          </p:nvPr>
        </p:nvSpPr>
        <p:spPr/>
        <p:txBody>
          <a:bodyPr/>
          <a:lstStyle/>
          <a:p>
            <a:fld id="{C0195A3D-0C17-4E3E-832B-62A98C6C1D6E}" type="slidenum">
              <a:rPr lang="zh-CN" altLang="en-US" smtClean="0"/>
              <a:t>7</a:t>
            </a:fld>
            <a:endParaRPr lang="zh-CN" altLang="en-US"/>
          </a:p>
        </p:txBody>
      </p:sp>
    </p:spTree>
    <p:extLst>
      <p:ext uri="{BB962C8B-B14F-4D97-AF65-F5344CB8AC3E}">
        <p14:creationId xmlns:p14="http://schemas.microsoft.com/office/powerpoint/2010/main" val="232932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说明基于</a:t>
            </a:r>
            <a:r>
              <a:rPr lang="en-US" altLang="zh-CN" dirty="0"/>
              <a:t>NVM</a:t>
            </a:r>
            <a:r>
              <a:rPr lang="zh-CN" altLang="en-US" dirty="0"/>
              <a:t>的存储存在的问题，研究动机</a:t>
            </a:r>
          </a:p>
        </p:txBody>
      </p:sp>
      <p:sp>
        <p:nvSpPr>
          <p:cNvPr id="4" name="灯片编号占位符 3"/>
          <p:cNvSpPr>
            <a:spLocks noGrp="1"/>
          </p:cNvSpPr>
          <p:nvPr>
            <p:ph type="sldNum" sz="quarter" idx="5"/>
          </p:nvPr>
        </p:nvSpPr>
        <p:spPr/>
        <p:txBody>
          <a:bodyPr/>
          <a:lstStyle/>
          <a:p>
            <a:fld id="{C0195A3D-0C17-4E3E-832B-62A98C6C1D6E}" type="slidenum">
              <a:rPr lang="zh-CN" altLang="en-US" smtClean="0"/>
              <a:t>8</a:t>
            </a:fld>
            <a:endParaRPr lang="zh-CN" altLang="en-US"/>
          </a:p>
        </p:txBody>
      </p:sp>
    </p:spTree>
    <p:extLst>
      <p:ext uri="{BB962C8B-B14F-4D97-AF65-F5344CB8AC3E}">
        <p14:creationId xmlns:p14="http://schemas.microsoft.com/office/powerpoint/2010/main" val="1180210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３</a:t>
            </a:r>
            <a:r>
              <a:rPr lang="en-US" altLang="zh-CN" dirty="0"/>
              <a:t>.</a:t>
            </a:r>
            <a:r>
              <a:rPr lang="zh-CN" altLang="en-US" dirty="0"/>
              <a:t>　</a:t>
            </a:r>
            <a:r>
              <a:rPr lang="en-US" altLang="zh-CN" sz="1200" dirty="0"/>
              <a:t>DRAM </a:t>
            </a:r>
            <a:r>
              <a:rPr lang="zh-CN" altLang="en-US" sz="1200" dirty="0"/>
              <a:t>用作辅助内存，</a:t>
            </a:r>
            <a:r>
              <a:rPr lang="en-US" altLang="zh-CN" sz="1200" dirty="0"/>
              <a:t>NVM </a:t>
            </a:r>
            <a:r>
              <a:rPr lang="zh-CN" altLang="en-US" sz="1200" dirty="0"/>
              <a:t>用作主要内存</a:t>
            </a:r>
            <a:endParaRPr lang="en-US" altLang="zh-CN" sz="1200" dirty="0"/>
          </a:p>
          <a:p>
            <a:r>
              <a:rPr lang="zh-CN" altLang="en-US" sz="1200" dirty="0"/>
              <a:t>４</a:t>
            </a:r>
            <a:r>
              <a:rPr lang="en-US" altLang="zh-CN" sz="1200" dirty="0"/>
              <a:t>.</a:t>
            </a:r>
            <a:r>
              <a:rPr lang="zh-CN" altLang="en-US" sz="1200" dirty="0"/>
              <a:t>　</a:t>
            </a:r>
            <a:r>
              <a:rPr lang="en-US" altLang="zh-CN" sz="1200" dirty="0"/>
              <a:t>NVM </a:t>
            </a:r>
            <a:r>
              <a:rPr lang="zh-CN" altLang="en-US" sz="1200" dirty="0"/>
              <a:t>用作主要内存，</a:t>
            </a:r>
            <a:r>
              <a:rPr lang="en-US" altLang="zh-CN" sz="1200" dirty="0"/>
              <a:t> DRAM </a:t>
            </a:r>
            <a:r>
              <a:rPr lang="zh-CN" altLang="en-US" sz="1200" dirty="0"/>
              <a:t>充当缓冲</a:t>
            </a:r>
            <a:endParaRPr lang="zh-CN" altLang="en-US" dirty="0"/>
          </a:p>
        </p:txBody>
      </p:sp>
      <p:sp>
        <p:nvSpPr>
          <p:cNvPr id="4" name="灯片编号占位符 3"/>
          <p:cNvSpPr>
            <a:spLocks noGrp="1"/>
          </p:cNvSpPr>
          <p:nvPr>
            <p:ph type="sldNum" sz="quarter" idx="5"/>
          </p:nvPr>
        </p:nvSpPr>
        <p:spPr/>
        <p:txBody>
          <a:bodyPr/>
          <a:lstStyle/>
          <a:p>
            <a:fld id="{C0195A3D-0C17-4E3E-832B-62A98C6C1D6E}" type="slidenum">
              <a:rPr lang="zh-CN" altLang="en-US" smtClean="0"/>
              <a:t>10</a:t>
            </a:fld>
            <a:endParaRPr lang="zh-CN" altLang="en-US"/>
          </a:p>
        </p:txBody>
      </p:sp>
    </p:spTree>
    <p:extLst>
      <p:ext uri="{BB962C8B-B14F-4D97-AF65-F5344CB8AC3E}">
        <p14:creationId xmlns:p14="http://schemas.microsoft.com/office/powerpoint/2010/main" val="117841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３</a:t>
            </a:r>
            <a:r>
              <a:rPr lang="en-US" altLang="zh-CN" dirty="0"/>
              <a:t>.</a:t>
            </a:r>
            <a:r>
              <a:rPr lang="zh-CN" altLang="en-US" dirty="0"/>
              <a:t>　</a:t>
            </a:r>
            <a:r>
              <a:rPr lang="en-US" altLang="zh-CN" sz="1200" dirty="0"/>
              <a:t>DRAM </a:t>
            </a:r>
            <a:r>
              <a:rPr lang="zh-CN" altLang="en-US" sz="1200" dirty="0"/>
              <a:t>用作辅助内存，</a:t>
            </a:r>
            <a:r>
              <a:rPr lang="en-US" altLang="zh-CN" sz="1200" dirty="0"/>
              <a:t>NVM </a:t>
            </a:r>
            <a:r>
              <a:rPr lang="zh-CN" altLang="en-US" sz="1200" dirty="0"/>
              <a:t>用作主要内存</a:t>
            </a:r>
            <a:endParaRPr lang="en-US" altLang="zh-CN" sz="1200" dirty="0"/>
          </a:p>
          <a:p>
            <a:r>
              <a:rPr lang="zh-CN" altLang="en-US" sz="1200" dirty="0"/>
              <a:t>４</a:t>
            </a:r>
            <a:r>
              <a:rPr lang="en-US" altLang="zh-CN" sz="1200" dirty="0"/>
              <a:t>.</a:t>
            </a:r>
            <a:r>
              <a:rPr lang="zh-CN" altLang="en-US" sz="1200" dirty="0"/>
              <a:t>　</a:t>
            </a:r>
            <a:r>
              <a:rPr lang="en-US" altLang="zh-CN" sz="1200" dirty="0"/>
              <a:t>NVM </a:t>
            </a:r>
            <a:r>
              <a:rPr lang="zh-CN" altLang="en-US" sz="1200" dirty="0"/>
              <a:t>用作主要内存，</a:t>
            </a:r>
            <a:r>
              <a:rPr lang="en-US" altLang="zh-CN" sz="1200" dirty="0"/>
              <a:t> DRAM </a:t>
            </a:r>
            <a:r>
              <a:rPr lang="zh-CN" altLang="en-US" sz="1200" dirty="0"/>
              <a:t>充当缓冲</a:t>
            </a:r>
            <a:endParaRPr lang="zh-CN" altLang="en-US" dirty="0"/>
          </a:p>
        </p:txBody>
      </p:sp>
      <p:sp>
        <p:nvSpPr>
          <p:cNvPr id="4" name="灯片编号占位符 3"/>
          <p:cNvSpPr>
            <a:spLocks noGrp="1"/>
          </p:cNvSpPr>
          <p:nvPr>
            <p:ph type="sldNum" sz="quarter" idx="5"/>
          </p:nvPr>
        </p:nvSpPr>
        <p:spPr/>
        <p:txBody>
          <a:bodyPr/>
          <a:lstStyle/>
          <a:p>
            <a:fld id="{C0195A3D-0C17-4E3E-832B-62A98C6C1D6E}" type="slidenum">
              <a:rPr lang="zh-CN" altLang="en-US" smtClean="0"/>
              <a:t>11</a:t>
            </a:fld>
            <a:endParaRPr lang="zh-CN" altLang="en-US"/>
          </a:p>
        </p:txBody>
      </p:sp>
    </p:spTree>
    <p:extLst>
      <p:ext uri="{BB962C8B-B14F-4D97-AF65-F5344CB8AC3E}">
        <p14:creationId xmlns:p14="http://schemas.microsoft.com/office/powerpoint/2010/main" val="2180146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195A3D-0C17-4E3E-832B-62A98C6C1D6E}" type="slidenum">
              <a:rPr lang="zh-CN" altLang="en-US" smtClean="0"/>
              <a:t>13</a:t>
            </a:fld>
            <a:endParaRPr lang="zh-CN" altLang="en-US"/>
          </a:p>
        </p:txBody>
      </p:sp>
    </p:spTree>
    <p:extLst>
      <p:ext uri="{BB962C8B-B14F-4D97-AF65-F5344CB8AC3E}">
        <p14:creationId xmlns:p14="http://schemas.microsoft.com/office/powerpoint/2010/main" val="1963720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两栏内容">
    <p:bg>
      <p:bgPr>
        <a:blipFill dpi="0" rotWithShape="1">
          <a:blip r:embed="rId2" cstate="print"/>
          <a:srcRect/>
          <a:tile tx="0" ty="0" sx="100000" sy="100000" flip="none" algn="tl"/>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208288"/>
      </p:ext>
    </p:extLst>
  </p:cSld>
  <p:clrMapOvr>
    <a:masterClrMapping/>
  </p:clrMapOvr>
  <mc:AlternateContent xmlns:mc="http://schemas.openxmlformats.org/markup-compatibility/2006" xmlns:p14="http://schemas.microsoft.com/office/powerpoint/2010/main">
    <mc:Choice Requires="p14">
      <p:transition spd="med" p14:dur="600">
        <p:push dir="u"/>
      </p:transition>
    </mc:Choice>
    <mc:Fallback xmlns="">
      <p:transition spd="med">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2021/6/8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2021/6/8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2021/6/8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2021/6/8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0.emf"/><Relationship Id="rId5" Type="http://schemas.microsoft.com/office/2007/relationships/hdphoto" Target="../media/hdphoto2.wdp"/><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2.wdp"/><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4.png"/><Relationship Id="rId5" Type="http://schemas.microsoft.com/office/2007/relationships/hdphoto" Target="../media/hdphoto2.wdp"/><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5.emf"/><Relationship Id="rId5" Type="http://schemas.microsoft.com/office/2007/relationships/hdphoto" Target="../media/hdphoto2.wdp"/><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emf"/><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6.emf"/><Relationship Id="rId5" Type="http://schemas.microsoft.com/office/2007/relationships/hdphoto" Target="../media/hdphoto2.wdp"/><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8.emf"/><Relationship Id="rId5" Type="http://schemas.microsoft.com/office/2007/relationships/hdphoto" Target="../media/hdphoto2.wdp"/><Relationship Id="rId4" Type="http://schemas.openxmlformats.org/officeDocument/2006/relationships/image" Target="../media/image5.png"/><Relationship Id="rId9"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2.emf"/><Relationship Id="rId5" Type="http://schemas.microsoft.com/office/2007/relationships/hdphoto" Target="../media/hdphoto2.wdp"/><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2.emf"/><Relationship Id="rId5" Type="http://schemas.microsoft.com/office/2007/relationships/hdphoto" Target="../media/hdphoto2.wdp"/><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3.emf"/><Relationship Id="rId5" Type="http://schemas.microsoft.com/office/2007/relationships/hdphoto" Target="../media/hdphoto2.wdp"/><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microsoft.com/office/2007/relationships/hdphoto" Target="../media/hdphoto2.wdp"/><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4.png"/><Relationship Id="rId5" Type="http://schemas.microsoft.com/office/2007/relationships/hdphoto" Target="../media/hdphoto2.wdp"/><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26.png"/><Relationship Id="rId5" Type="http://schemas.microsoft.com/office/2007/relationships/hdphoto" Target="../media/hdphoto2.wdp"/><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28.png"/><Relationship Id="rId5" Type="http://schemas.microsoft.com/office/2007/relationships/hdphoto" Target="../media/hdphoto2.wdp"/><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5.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5.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32.emf"/><Relationship Id="rId7" Type="http://schemas.microsoft.com/office/2007/relationships/hdphoto" Target="../media/hdphoto2.wdp"/><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18.emf"/></Relationships>
</file>

<file path=ppt/slides/_rels/slide29.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34.emf"/><Relationship Id="rId5" Type="http://schemas.microsoft.com/office/2007/relationships/hdphoto" Target="../media/hdphoto2.wdp"/><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4" Type="http://schemas.microsoft.com/office/2007/relationships/hdphoto" Target="../media/hdphoto2.wdp"/></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4" Type="http://schemas.microsoft.com/office/2007/relationships/hdphoto" Target="../media/hdphoto2.wdp"/></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4" Type="http://schemas.microsoft.com/office/2007/relationships/hdphoto" Target="../media/hdphoto2.wdp"/></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hyperlink" Target="http://www.yole.fr/index.aspx" TargetMode="External"/><Relationship Id="rId4" Type="http://schemas.microsoft.com/office/2007/relationships/hdphoto" Target="../media/hdphoto2.wdp"/></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microsoft.com/office/2007/relationships/hdphoto" Target="../media/hdphoto2.wdp"/><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png"/><Relationship Id="rId5" Type="http://schemas.microsoft.com/office/2007/relationships/hdphoto" Target="../media/hdphoto2.wdp"/><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jpg"/><Relationship Id="rId5" Type="http://schemas.microsoft.com/office/2007/relationships/hdphoto" Target="../media/hdphoto2.wdp"/><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png"/><Relationship Id="rId5" Type="http://schemas.microsoft.com/office/2007/relationships/hdphoto" Target="../media/hdphoto2.wdp"/><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png"/><Relationship Id="rId5" Type="http://schemas.microsoft.com/office/2007/relationships/hdphoto" Target="../media/hdphoto2.wdp"/><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073239" y="2602081"/>
            <a:ext cx="10045522" cy="707886"/>
          </a:xfrm>
          <a:prstGeom prst="rect">
            <a:avLst/>
          </a:prstGeom>
          <a:noFill/>
        </p:spPr>
        <p:txBody>
          <a:bodyPr wrap="square" rtlCol="0">
            <a:spAutoFit/>
          </a:bodyPr>
          <a:lstStyle/>
          <a:p>
            <a:pPr algn="ctr"/>
            <a:r>
              <a:rPr lang="zh-CN" altLang="en-US" sz="4000" b="1" dirty="0"/>
              <a:t>面向数据库系统的新型存储架构研究与优化</a:t>
            </a:r>
            <a:endParaRPr lang="en-US" altLang="zh-CN" sz="4000" b="1" dirty="0"/>
          </a:p>
        </p:txBody>
      </p:sp>
      <p:sp>
        <p:nvSpPr>
          <p:cNvPr id="3" name="文本框 2"/>
          <p:cNvSpPr txBox="1"/>
          <p:nvPr/>
        </p:nvSpPr>
        <p:spPr>
          <a:xfrm>
            <a:off x="5978387" y="4078710"/>
            <a:ext cx="5535325" cy="523220"/>
          </a:xfrm>
          <a:prstGeom prst="rect">
            <a:avLst/>
          </a:prstGeom>
          <a:noFill/>
        </p:spPr>
        <p:txBody>
          <a:bodyPr wrap="square" rtlCol="0">
            <a:spAutoFit/>
          </a:bodyPr>
          <a:lstStyle/>
          <a:p>
            <a:pPr algn="r"/>
            <a:r>
              <a:rPr lang="zh-CN" altLang="en-US" sz="2800" b="1" dirty="0">
                <a:latin typeface="仿宋" panose="02010609060101010101" pitchFamily="49" charset="-122"/>
                <a:ea typeface="仿宋" panose="02010609060101010101" pitchFamily="49" charset="-122"/>
              </a:rPr>
              <a:t>汇报人：计算机</a:t>
            </a:r>
            <a:r>
              <a:rPr lang="en-US" altLang="zh-CN" sz="2800" b="1" dirty="0">
                <a:latin typeface="仿宋" panose="02010609060101010101" pitchFamily="49" charset="-122"/>
                <a:ea typeface="仿宋" panose="02010609060101010101" pitchFamily="49" charset="-122"/>
              </a:rPr>
              <a:t>1701 </a:t>
            </a:r>
            <a:r>
              <a:rPr lang="zh-CN" altLang="en-US" sz="2800" b="1" dirty="0">
                <a:latin typeface="仿宋" panose="02010609060101010101" pitchFamily="49" charset="-122"/>
                <a:ea typeface="仿宋" panose="02010609060101010101" pitchFamily="49" charset="-122"/>
              </a:rPr>
              <a:t>刘宗惠</a:t>
            </a:r>
            <a:endParaRPr lang="en-US" altLang="zh-CN" sz="2800" b="1" dirty="0">
              <a:latin typeface="仿宋" panose="02010609060101010101" pitchFamily="49" charset="-122"/>
              <a:ea typeface="仿宋" panose="02010609060101010101" pitchFamily="49" charset="-122"/>
            </a:endParaRPr>
          </a:p>
        </p:txBody>
      </p:sp>
      <p:sp>
        <p:nvSpPr>
          <p:cNvPr id="8" name="文本框 2">
            <a:extLst>
              <a:ext uri="{FF2B5EF4-FFF2-40B4-BE49-F238E27FC236}">
                <a16:creationId xmlns:a16="http://schemas.microsoft.com/office/drawing/2014/main" id="{7E3A9A87-03C0-4F7E-9C89-76D0A9D9BAFA}"/>
              </a:ext>
            </a:extLst>
          </p:cNvPr>
          <p:cNvSpPr txBox="1"/>
          <p:nvPr/>
        </p:nvSpPr>
        <p:spPr>
          <a:xfrm>
            <a:off x="7778839" y="4769256"/>
            <a:ext cx="3734873" cy="523220"/>
          </a:xfrm>
          <a:prstGeom prst="rect">
            <a:avLst/>
          </a:prstGeom>
          <a:noFill/>
        </p:spPr>
        <p:txBody>
          <a:bodyPr wrap="square" rtlCol="0">
            <a:spAutoFit/>
          </a:bodyPr>
          <a:lstStyle/>
          <a:p>
            <a:pPr algn="r"/>
            <a:r>
              <a:rPr lang="zh-CN" altLang="en-US" sz="2800" b="1" dirty="0">
                <a:latin typeface="仿宋" panose="02010609060101010101" pitchFamily="49" charset="-122"/>
                <a:ea typeface="仿宋" panose="02010609060101010101" pitchFamily="49" charset="-122"/>
              </a:rPr>
              <a:t>指导老师：杜亚娟</a:t>
            </a:r>
          </a:p>
        </p:txBody>
      </p:sp>
      <p:sp>
        <p:nvSpPr>
          <p:cNvPr id="9" name="文本框 2">
            <a:extLst>
              <a:ext uri="{FF2B5EF4-FFF2-40B4-BE49-F238E27FC236}">
                <a16:creationId xmlns:a16="http://schemas.microsoft.com/office/drawing/2014/main" id="{59DA484D-C6EC-4DE5-AAAB-0C57E4AC96FA}"/>
              </a:ext>
            </a:extLst>
          </p:cNvPr>
          <p:cNvSpPr txBox="1"/>
          <p:nvPr/>
        </p:nvSpPr>
        <p:spPr>
          <a:xfrm>
            <a:off x="9768625" y="5459802"/>
            <a:ext cx="1745087" cy="523220"/>
          </a:xfrm>
          <a:prstGeom prst="rect">
            <a:avLst/>
          </a:prstGeom>
          <a:noFill/>
        </p:spPr>
        <p:txBody>
          <a:bodyPr wrap="square" rtlCol="0">
            <a:spAutoFit/>
          </a:bodyPr>
          <a:lstStyle/>
          <a:p>
            <a:pPr algn="r"/>
            <a:r>
              <a:rPr lang="en-US" altLang="zh-CN" sz="2800" b="1" dirty="0">
                <a:latin typeface="仿宋" panose="02010609060101010101" pitchFamily="49" charset="-122"/>
                <a:ea typeface="仿宋" panose="02010609060101010101" pitchFamily="49" charset="-122"/>
              </a:rPr>
              <a:t>2021.6.8</a:t>
            </a:r>
            <a:endParaRPr lang="zh-CN" altLang="en-US" sz="2800" b="1" dirty="0">
              <a:latin typeface="仿宋" panose="02010609060101010101" pitchFamily="49" charset="-122"/>
              <a:ea typeface="仿宋" panose="02010609060101010101" pitchFamily="49" charset="-122"/>
            </a:endParaRPr>
          </a:p>
        </p:txBody>
      </p:sp>
      <p:pic>
        <p:nvPicPr>
          <p:cNvPr id="4" name="图片 3">
            <a:extLst>
              <a:ext uri="{FF2B5EF4-FFF2-40B4-BE49-F238E27FC236}">
                <a16:creationId xmlns:a16="http://schemas.microsoft.com/office/drawing/2014/main" id="{8451A290-6134-45A5-9E9B-05C10EE8CDFE}"/>
              </a:ext>
            </a:extLst>
          </p:cNvPr>
          <p:cNvPicPr>
            <a:picLocks noChangeAspect="1"/>
          </p:cNvPicPr>
          <p:nvPr/>
        </p:nvPicPr>
        <p:blipFill>
          <a:blip r:embed="rId2"/>
          <a:stretch>
            <a:fillRect/>
          </a:stretch>
        </p:blipFill>
        <p:spPr>
          <a:xfrm>
            <a:off x="0" y="20021"/>
            <a:ext cx="12192000" cy="2068723"/>
          </a:xfrm>
          <a:prstGeom prst="rect">
            <a:avLst/>
          </a:prstGeom>
        </p:spPr>
      </p:pic>
      <p:sp>
        <p:nvSpPr>
          <p:cNvPr id="11" name="文本框 10">
            <a:extLst>
              <a:ext uri="{FF2B5EF4-FFF2-40B4-BE49-F238E27FC236}">
                <a16:creationId xmlns:a16="http://schemas.microsoft.com/office/drawing/2014/main" id="{C240DC64-D931-4740-B0AB-73772C63E794}"/>
              </a:ext>
            </a:extLst>
          </p:cNvPr>
          <p:cNvSpPr txBox="1"/>
          <p:nvPr/>
        </p:nvSpPr>
        <p:spPr>
          <a:xfrm>
            <a:off x="10291922" y="587021"/>
            <a:ext cx="1780309" cy="707886"/>
          </a:xfrm>
          <a:prstGeom prst="rect">
            <a:avLst/>
          </a:prstGeom>
          <a:noFill/>
        </p:spPr>
        <p:txBody>
          <a:bodyPr wrap="square" rtlCol="0">
            <a:spAutoFit/>
          </a:bodyPr>
          <a:lstStyle/>
          <a:p>
            <a:r>
              <a:rPr lang="zh-CN" altLang="en-US" sz="2000" dirty="0">
                <a:solidFill>
                  <a:schemeClr val="bg1"/>
                </a:solidFill>
                <a:latin typeface="隶书" panose="02010509060101010101" pitchFamily="49" charset="-122"/>
                <a:ea typeface="隶书" panose="02010509060101010101" pitchFamily="49" charset="-122"/>
              </a:rPr>
              <a:t>厚德博学</a:t>
            </a:r>
            <a:r>
              <a:rPr lang="zh-CN" altLang="en-US" sz="2000" dirty="0">
                <a:latin typeface="隶书" panose="02010509060101010101" pitchFamily="49" charset="-122"/>
                <a:ea typeface="隶书" panose="02010509060101010101" pitchFamily="49" charset="-122"/>
              </a:rPr>
              <a:t> </a:t>
            </a:r>
            <a:endParaRPr lang="en-US" altLang="zh-CN" sz="2000" dirty="0">
              <a:latin typeface="隶书" panose="02010509060101010101" pitchFamily="49" charset="-122"/>
              <a:ea typeface="隶书" panose="02010509060101010101" pitchFamily="49" charset="-122"/>
            </a:endParaRPr>
          </a:p>
          <a:p>
            <a:r>
              <a:rPr lang="zh-CN" altLang="en-US" sz="2000" dirty="0">
                <a:latin typeface="隶书" panose="02010509060101010101" pitchFamily="49" charset="-122"/>
                <a:ea typeface="隶书" panose="02010509060101010101" pitchFamily="49" charset="-122"/>
              </a:rPr>
              <a:t>   </a:t>
            </a:r>
            <a:r>
              <a:rPr lang="zh-CN" altLang="en-US" sz="2000" dirty="0">
                <a:solidFill>
                  <a:schemeClr val="bg1"/>
                </a:solidFill>
                <a:latin typeface="隶书" panose="02010509060101010101" pitchFamily="49" charset="-122"/>
                <a:ea typeface="隶书" panose="02010509060101010101" pitchFamily="49" charset="-122"/>
              </a:rPr>
              <a:t>追求卓越</a:t>
            </a:r>
          </a:p>
        </p:txBody>
      </p:sp>
      <p:grpSp>
        <p:nvGrpSpPr>
          <p:cNvPr id="12" name="组合 8">
            <a:extLst>
              <a:ext uri="{FF2B5EF4-FFF2-40B4-BE49-F238E27FC236}">
                <a16:creationId xmlns:a16="http://schemas.microsoft.com/office/drawing/2014/main" id="{4E1F7395-999E-4CB7-BA7C-D48828744A7C}"/>
              </a:ext>
            </a:extLst>
          </p:cNvPr>
          <p:cNvGrpSpPr/>
          <p:nvPr/>
        </p:nvGrpSpPr>
        <p:grpSpPr>
          <a:xfrm>
            <a:off x="414147" y="438560"/>
            <a:ext cx="3808521" cy="1004809"/>
            <a:chOff x="8933199" y="178306"/>
            <a:chExt cx="3115793" cy="772512"/>
          </a:xfrm>
        </p:grpSpPr>
        <p:pic>
          <p:nvPicPr>
            <p:cNvPr id="13" name="图片 9">
              <a:extLst>
                <a:ext uri="{FF2B5EF4-FFF2-40B4-BE49-F238E27FC236}">
                  <a16:creationId xmlns:a16="http://schemas.microsoft.com/office/drawing/2014/main" id="{6AA181FC-C1C4-422B-9CBF-8EFD458DB9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14" name="图片 10">
              <a:extLst>
                <a:ext uri="{FF2B5EF4-FFF2-40B4-BE49-F238E27FC236}">
                  <a16:creationId xmlns:a16="http://schemas.microsoft.com/office/drawing/2014/main" id="{DD510932-B7BC-4B08-9A58-4D588BFE82BE}"/>
                </a:ext>
              </a:extLst>
            </p:cNvPr>
            <p:cNvPicPr>
              <a:picLocks noChangeAspect="1"/>
            </p:cNvPicPr>
            <p:nvPr/>
          </p:nvPicPr>
          <p:blipFill rotWithShape="1">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brightnessContrast bright="100000"/>
                      </a14:imgEffect>
                      <a14:imgEffect>
                        <a14:saturation sat="400000"/>
                      </a14:imgEffect>
                    </a14:imgLayer>
                  </a14:imgProps>
                </a:ext>
                <a:ext uri="{28A0092B-C50C-407E-A947-70E740481C1C}">
                  <a14:useLocalDpi xmlns:a14="http://schemas.microsoft.com/office/drawing/2010/main" val="0"/>
                </a:ext>
              </a:extLst>
            </a:blip>
            <a:srcRect t="65268"/>
            <a:stretch>
              <a:fillRect/>
            </a:stretch>
          </p:blipFill>
          <p:spPr>
            <a:xfrm>
              <a:off x="9781547" y="253664"/>
              <a:ext cx="2267445" cy="564644"/>
            </a:xfrm>
            <a:prstGeom prst="rect">
              <a:avLst/>
            </a:prstGeom>
          </p:spPr>
        </p:pic>
      </p:grpSp>
    </p:spTree>
    <p:extLst>
      <p:ext uri="{BB962C8B-B14F-4D97-AF65-F5344CB8AC3E}">
        <p14:creationId xmlns:p14="http://schemas.microsoft.com/office/powerpoint/2010/main" val="2617897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7436"/>
            <a:ext cx="12192000" cy="953009"/>
          </a:xfrm>
          <a:prstGeom prst="rect">
            <a:avLst/>
          </a:prstGeom>
          <a:solidFill>
            <a:srgbClr val="114189"/>
          </a:solidFill>
          <a:ln w="25400">
            <a:solidFill>
              <a:schemeClr val="accent6">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114189"/>
              </a:solidFill>
            </a:endParaRPr>
          </a:p>
        </p:txBody>
      </p:sp>
      <p:sp>
        <p:nvSpPr>
          <p:cNvPr id="3" name="Oval 58"/>
          <p:cNvSpPr/>
          <p:nvPr/>
        </p:nvSpPr>
        <p:spPr>
          <a:xfrm>
            <a:off x="167374" y="65300"/>
            <a:ext cx="777600" cy="777600"/>
          </a:xfrm>
          <a:prstGeom prst="ellipse">
            <a:avLst/>
          </a:prstGeom>
          <a:solidFill>
            <a:srgbClr val="FAC6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900" dirty="0">
              <a:latin typeface="Segoe UI" panose="020B0502040204020203" pitchFamily="34" charset="0"/>
              <a:ea typeface="庞门正道标题体" panose="02010600030101010101" pitchFamily="2" charset="-122"/>
              <a:cs typeface="Segoe UI Historic" panose="020B0502040204020203" pitchFamily="34" charset="0"/>
              <a:sym typeface="+mn-lt"/>
            </a:endParaRPr>
          </a:p>
        </p:txBody>
      </p:sp>
      <p:sp>
        <p:nvSpPr>
          <p:cNvPr id="6" name="文本框 5"/>
          <p:cNvSpPr txBox="1"/>
          <p:nvPr/>
        </p:nvSpPr>
        <p:spPr>
          <a:xfrm>
            <a:off x="223520" y="86014"/>
            <a:ext cx="548268" cy="707886"/>
          </a:xfrm>
          <a:prstGeom prst="rect">
            <a:avLst/>
          </a:prstGeom>
          <a:noFill/>
        </p:spPr>
        <p:txBody>
          <a:bodyPr wrap="square" rtlCol="0">
            <a:spAutoFit/>
          </a:bodyPr>
          <a:lstStyle/>
          <a:p>
            <a:r>
              <a:rPr lang="zh-CN" altLang="en-US" sz="4000" dirty="0">
                <a:solidFill>
                  <a:srgbClr val="FFFFFF"/>
                </a:solidFill>
                <a:latin typeface="+mj-lt"/>
                <a:cs typeface="Times New Roman" panose="02020603050405020304" pitchFamily="18" charset="0"/>
              </a:rPr>
              <a:t>２</a:t>
            </a:r>
          </a:p>
        </p:txBody>
      </p:sp>
      <p:sp>
        <p:nvSpPr>
          <p:cNvPr id="8" name="文本框 7"/>
          <p:cNvSpPr txBox="1"/>
          <p:nvPr/>
        </p:nvSpPr>
        <p:spPr>
          <a:xfrm>
            <a:off x="1036339" y="158170"/>
            <a:ext cx="5967288" cy="646331"/>
          </a:xfrm>
          <a:prstGeom prst="rect">
            <a:avLst/>
          </a:prstGeom>
          <a:noFill/>
        </p:spPr>
        <p:txBody>
          <a:bodyPr wrap="square" rtlCol="0">
            <a:spAutoFit/>
          </a:bodyPr>
          <a:lstStyle/>
          <a:p>
            <a:r>
              <a:rPr lang="zh-CN" altLang="en-US" sz="3600" b="1" dirty="0">
                <a:solidFill>
                  <a:schemeClr val="bg1">
                    <a:lumMod val="95000"/>
                  </a:schemeClr>
                </a:solidFill>
              </a:rPr>
              <a:t>研究现状　</a:t>
            </a:r>
            <a:r>
              <a:rPr lang="zh-CN" altLang="en-US" sz="2800" b="1" dirty="0">
                <a:solidFill>
                  <a:schemeClr val="bg1">
                    <a:lumMod val="95000"/>
                  </a:schemeClr>
                </a:solidFill>
              </a:rPr>
              <a:t>使用</a:t>
            </a:r>
            <a:r>
              <a:rPr lang="en-US" altLang="zh-CN" sz="2800" b="1" dirty="0">
                <a:solidFill>
                  <a:schemeClr val="bg1">
                    <a:lumMod val="95000"/>
                  </a:schemeClr>
                </a:solidFill>
              </a:rPr>
              <a:t>NVM</a:t>
            </a:r>
            <a:r>
              <a:rPr lang="zh-CN" altLang="en-US" sz="2800" b="1" dirty="0">
                <a:solidFill>
                  <a:schemeClr val="bg1">
                    <a:lumMod val="95000"/>
                  </a:schemeClr>
                </a:solidFill>
              </a:rPr>
              <a:t>的存储架构</a:t>
            </a:r>
          </a:p>
        </p:txBody>
      </p:sp>
      <p:grpSp>
        <p:nvGrpSpPr>
          <p:cNvPr id="9" name="组合 8"/>
          <p:cNvGrpSpPr/>
          <p:nvPr/>
        </p:nvGrpSpPr>
        <p:grpSpPr>
          <a:xfrm>
            <a:off x="8993079" y="82812"/>
            <a:ext cx="3115793" cy="772512"/>
            <a:chOff x="8933199" y="178306"/>
            <a:chExt cx="3115793" cy="77251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11" name="图片 10"/>
            <p:cNvPicPr>
              <a:picLocks noChangeAspect="1"/>
            </p:cNvPicPr>
            <p:nvPr/>
          </p:nvPicPr>
          <p:blipFill rotWithShape="1">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brightnessContrast bright="100000"/>
                      </a14:imgEffect>
                      <a14:imgEffect>
                        <a14:saturation sat="400000"/>
                      </a14:imgEffect>
                    </a14:imgLayer>
                  </a14:imgProps>
                </a:ext>
                <a:ext uri="{28A0092B-C50C-407E-A947-70E740481C1C}">
                  <a14:useLocalDpi xmlns:a14="http://schemas.microsoft.com/office/drawing/2010/main" val="0"/>
                </a:ext>
              </a:extLst>
            </a:blip>
            <a:srcRect t="65268"/>
            <a:stretch>
              <a:fillRect/>
            </a:stretch>
          </p:blipFill>
          <p:spPr>
            <a:xfrm>
              <a:off x="9781547" y="253664"/>
              <a:ext cx="2267445" cy="564644"/>
            </a:xfrm>
            <a:prstGeom prst="rect">
              <a:avLst/>
            </a:prstGeom>
          </p:spPr>
        </p:pic>
      </p:grpSp>
      <p:sp>
        <p:nvSpPr>
          <p:cNvPr id="4" name="矩形 3"/>
          <p:cNvSpPr/>
          <p:nvPr/>
        </p:nvSpPr>
        <p:spPr>
          <a:xfrm>
            <a:off x="0" y="6623222"/>
            <a:ext cx="12192000" cy="234778"/>
          </a:xfrm>
          <a:prstGeom prst="rect">
            <a:avLst/>
          </a:prstGeom>
          <a:solidFill>
            <a:srgbClr val="114189"/>
          </a:solidFill>
          <a:ln w="25400">
            <a:solidFill>
              <a:srgbClr val="114189">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A4A67328-4359-4597-BB90-160578F92BDF}"/>
              </a:ext>
            </a:extLst>
          </p:cNvPr>
          <p:cNvSpPr txBox="1"/>
          <p:nvPr/>
        </p:nvSpPr>
        <p:spPr>
          <a:xfrm>
            <a:off x="3244427" y="1056141"/>
            <a:ext cx="5276426" cy="2513701"/>
          </a:xfrm>
          <a:prstGeom prst="rect">
            <a:avLst/>
          </a:prstGeom>
          <a:noFill/>
        </p:spPr>
        <p:txBody>
          <a:bodyPr wrap="square" rtlCol="0">
            <a:spAutoFit/>
          </a:bodyPr>
          <a:lstStyle/>
          <a:p>
            <a:pPr>
              <a:lnSpc>
                <a:spcPct val="150000"/>
              </a:lnSpc>
            </a:pPr>
            <a:r>
              <a:rPr lang="zh-CN" altLang="en-US" sz="3600" b="1" dirty="0">
                <a:latin typeface="仿宋" panose="02010609060101010101" pitchFamily="49" charset="-122"/>
                <a:ea typeface="仿宋" panose="02010609060101010101" pitchFamily="49" charset="-122"/>
              </a:rPr>
              <a:t>现存</a:t>
            </a:r>
            <a:r>
              <a:rPr lang="en-US" altLang="zh-CN" sz="3600" b="1" dirty="0">
                <a:latin typeface="仿宋" panose="02010609060101010101" pitchFamily="49" charset="-122"/>
                <a:ea typeface="仿宋" panose="02010609060101010101" pitchFamily="49" charset="-122"/>
              </a:rPr>
              <a:t>NVM</a:t>
            </a:r>
            <a:r>
              <a:rPr lang="zh-CN" altLang="en-US" sz="3600" b="1" dirty="0">
                <a:latin typeface="仿宋" panose="02010609060101010101" pitchFamily="49" charset="-122"/>
                <a:ea typeface="仿宋" panose="02010609060101010101" pitchFamily="49" charset="-122"/>
              </a:rPr>
              <a:t>的四种架构：</a:t>
            </a:r>
            <a:endParaRPr lang="en-US" altLang="zh-CN" sz="3600" b="1" dirty="0">
              <a:latin typeface="仿宋" panose="02010609060101010101" pitchFamily="49" charset="-122"/>
              <a:ea typeface="仿宋" panose="02010609060101010101" pitchFamily="49" charset="-122"/>
            </a:endParaRPr>
          </a:p>
          <a:p>
            <a:pPr marL="342900" indent="-342900">
              <a:lnSpc>
                <a:spcPct val="150000"/>
              </a:lnSpc>
              <a:buFont typeface="Arial" panose="020B0604020202020204" pitchFamily="34" charset="0"/>
              <a:buChar char="•"/>
            </a:pPr>
            <a:r>
              <a:rPr lang="zh-CN" altLang="en-US" sz="2400" b="1" dirty="0">
                <a:latin typeface="仿宋" panose="02010609060101010101" pitchFamily="49" charset="-122"/>
                <a:ea typeface="仿宋" panose="02010609060101010101" pitchFamily="49" charset="-122"/>
              </a:rPr>
              <a:t>直接代替</a:t>
            </a:r>
            <a:r>
              <a:rPr lang="en-US" altLang="zh-CN" sz="2400" b="1" dirty="0">
                <a:latin typeface="仿宋" panose="02010609060101010101" pitchFamily="49" charset="-122"/>
                <a:ea typeface="仿宋" panose="02010609060101010101" pitchFamily="49" charset="-122"/>
              </a:rPr>
              <a:t>DRAM</a:t>
            </a:r>
            <a:r>
              <a:rPr lang="zh-CN" altLang="en-US" sz="2400" b="1" dirty="0">
                <a:latin typeface="仿宋" panose="02010609060101010101" pitchFamily="49" charset="-122"/>
                <a:ea typeface="仿宋" panose="02010609060101010101" pitchFamily="49" charset="-122"/>
              </a:rPr>
              <a:t>用作主存</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Arulraj</a:t>
            </a:r>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等人</a:t>
            </a:r>
            <a:r>
              <a:rPr lang="zh-CN" altLang="en-US" sz="1400" baseline="30000" dirty="0">
                <a:latin typeface="仿宋" panose="02010609060101010101" pitchFamily="49" charset="-122"/>
                <a:ea typeface="仿宋" panose="02010609060101010101" pitchFamily="49" charset="-122"/>
              </a:rPr>
              <a:t>［５］</a:t>
            </a:r>
            <a:r>
              <a:rPr lang="zh-CN" altLang="en-US" sz="1400" dirty="0">
                <a:latin typeface="仿宋" panose="02010609060101010101" pitchFamily="49" charset="-122"/>
                <a:ea typeface="仿宋" panose="02010609060101010101" pitchFamily="49" charset="-122"/>
              </a:rPr>
              <a:t>）</a:t>
            </a:r>
            <a:endParaRPr lang="en-US" altLang="zh-CN" sz="1400" dirty="0">
              <a:latin typeface="仿宋" panose="02010609060101010101" pitchFamily="49" charset="-122"/>
              <a:ea typeface="仿宋" panose="02010609060101010101" pitchFamily="49" charset="-122"/>
            </a:endParaRPr>
          </a:p>
          <a:p>
            <a:pPr>
              <a:lnSpc>
                <a:spcPct val="150000"/>
              </a:lnSpc>
            </a:pPr>
            <a:r>
              <a:rPr lang="en-US" altLang="zh-CN" sz="2400" dirty="0">
                <a:latin typeface="仿宋" panose="02010609060101010101" pitchFamily="49" charset="-122"/>
                <a:ea typeface="仿宋" panose="02010609060101010101" pitchFamily="49" charset="-122"/>
              </a:rPr>
              <a:t> -</a:t>
            </a:r>
            <a:r>
              <a:rPr lang="zh-CN" altLang="en-US" sz="2400" dirty="0">
                <a:latin typeface="仿宋" panose="02010609060101010101" pitchFamily="49" charset="-122"/>
                <a:ea typeface="仿宋" panose="02010609060101010101" pitchFamily="49" charset="-122"/>
              </a:rPr>
              <a:t>内存容量大</a:t>
            </a:r>
            <a:endParaRPr lang="en-US" altLang="zh-CN" sz="2400" dirty="0">
              <a:latin typeface="仿宋" panose="02010609060101010101" pitchFamily="49" charset="-122"/>
              <a:ea typeface="仿宋" panose="02010609060101010101" pitchFamily="49" charset="-122"/>
            </a:endParaRPr>
          </a:p>
          <a:p>
            <a:pPr>
              <a:lnSpc>
                <a:spcPct val="150000"/>
              </a:lnSpc>
            </a:pPr>
            <a:r>
              <a:rPr lang="zh-CN" altLang="en-US" sz="2400" dirty="0">
                <a:latin typeface="仿宋" panose="02010609060101010101" pitchFamily="49" charset="-122"/>
                <a:ea typeface="仿宋" panose="02010609060101010101" pitchFamily="49" charset="-122"/>
              </a:rPr>
              <a:t> </a:t>
            </a:r>
            <a:r>
              <a:rPr lang="en-US"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和</a:t>
            </a:r>
            <a:r>
              <a:rPr lang="en-US" altLang="zh-CN" sz="2400" dirty="0">
                <a:latin typeface="仿宋" panose="02010609060101010101" pitchFamily="49" charset="-122"/>
                <a:ea typeface="仿宋" panose="02010609060101010101" pitchFamily="49" charset="-122"/>
              </a:rPr>
              <a:t>CPU</a:t>
            </a:r>
            <a:r>
              <a:rPr lang="zh-CN" altLang="en-US" sz="2400" dirty="0">
                <a:latin typeface="仿宋" panose="02010609060101010101" pitchFamily="49" charset="-122"/>
                <a:ea typeface="仿宋" panose="02010609060101010101" pitchFamily="49" charset="-122"/>
              </a:rPr>
              <a:t>之间的</a:t>
            </a:r>
            <a:r>
              <a:rPr lang="zh-CN" altLang="en-US" sz="2400" dirty="0">
                <a:solidFill>
                  <a:srgbClr val="C00000"/>
                </a:solidFill>
                <a:latin typeface="仿宋" panose="02010609060101010101" pitchFamily="49" charset="-122"/>
                <a:ea typeface="仿宋" panose="02010609060101010101" pitchFamily="49" charset="-122"/>
              </a:rPr>
              <a:t>速度差异</a:t>
            </a:r>
            <a:r>
              <a:rPr lang="zh-CN" altLang="en-US" sz="2400" dirty="0">
                <a:latin typeface="仿宋" panose="02010609060101010101" pitchFamily="49" charset="-122"/>
                <a:ea typeface="仿宋" panose="02010609060101010101" pitchFamily="49" charset="-122"/>
              </a:rPr>
              <a:t>扩大</a:t>
            </a:r>
            <a:r>
              <a:rPr lang="en-US" altLang="zh-CN" sz="2400" dirty="0">
                <a:latin typeface="仿宋" panose="02010609060101010101" pitchFamily="49" charset="-122"/>
                <a:ea typeface="仿宋" panose="02010609060101010101" pitchFamily="49" charset="-122"/>
                <a:sym typeface="Wingdings" panose="05000000000000000000" pitchFamily="2" charset="2"/>
              </a:rPr>
              <a:t></a:t>
            </a:r>
            <a:r>
              <a:rPr lang="zh-CN" altLang="en-US" sz="2400" dirty="0">
                <a:latin typeface="仿宋" panose="02010609060101010101" pitchFamily="49" charset="-122"/>
                <a:ea typeface="仿宋" panose="02010609060101010101" pitchFamily="49" charset="-122"/>
                <a:sym typeface="Wingdings" panose="05000000000000000000" pitchFamily="2" charset="2"/>
              </a:rPr>
              <a:t>二义性</a:t>
            </a:r>
            <a:endParaRPr lang="en-US" altLang="zh-CN" sz="2400" dirty="0">
              <a:latin typeface="仿宋" panose="02010609060101010101" pitchFamily="49" charset="-122"/>
              <a:ea typeface="仿宋" panose="02010609060101010101" pitchFamily="49" charset="-122"/>
            </a:endParaRPr>
          </a:p>
        </p:txBody>
      </p:sp>
      <p:sp>
        <p:nvSpPr>
          <p:cNvPr id="16" name="文本框 15">
            <a:extLst>
              <a:ext uri="{FF2B5EF4-FFF2-40B4-BE49-F238E27FC236}">
                <a16:creationId xmlns:a16="http://schemas.microsoft.com/office/drawing/2014/main" id="{F4FDB831-ADD8-4775-B766-DDAB3471C53E}"/>
              </a:ext>
            </a:extLst>
          </p:cNvPr>
          <p:cNvSpPr txBox="1"/>
          <p:nvPr/>
        </p:nvSpPr>
        <p:spPr>
          <a:xfrm>
            <a:off x="682318" y="4533434"/>
            <a:ext cx="1879785" cy="307777"/>
          </a:xfrm>
          <a:prstGeom prst="rect">
            <a:avLst/>
          </a:prstGeom>
          <a:noFill/>
        </p:spPr>
        <p:txBody>
          <a:bodyPr wrap="square" rtlCol="0">
            <a:spAutoFit/>
          </a:bodyPr>
          <a:lstStyle/>
          <a:p>
            <a:r>
              <a:rPr lang="zh-CN" altLang="en-US" sz="1400" dirty="0">
                <a:latin typeface="仿宋" panose="02010609060101010101" pitchFamily="49" charset="-122"/>
                <a:ea typeface="仿宋" panose="02010609060101010101" pitchFamily="49" charset="-122"/>
              </a:rPr>
              <a:t>图２</a:t>
            </a:r>
            <a:r>
              <a:rPr lang="en-US" altLang="zh-CN" sz="1400" dirty="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cs typeface="Mongolian Baiti" panose="03000500000000000000" pitchFamily="66" charset="0"/>
              </a:rPr>
              <a:t>1</a:t>
            </a:r>
            <a:r>
              <a:rPr lang="zh-CN" altLang="en-US" sz="1400" dirty="0">
                <a:latin typeface="仿宋" panose="02010609060101010101" pitchFamily="49" charset="-122"/>
                <a:ea typeface="仿宋" panose="02010609060101010101" pitchFamily="49" charset="-122"/>
                <a:cs typeface="Mongolian Baiti" panose="03000500000000000000" pitchFamily="66" charset="0"/>
              </a:rPr>
              <a:t>　用作</a:t>
            </a:r>
            <a:r>
              <a:rPr lang="zh-CN" altLang="en-US" sz="1400" dirty="0">
                <a:solidFill>
                  <a:srgbClr val="C00000"/>
                </a:solidFill>
                <a:latin typeface="仿宋" panose="02010609060101010101" pitchFamily="49" charset="-122"/>
                <a:ea typeface="仿宋" panose="02010609060101010101" pitchFamily="49" charset="-122"/>
                <a:cs typeface="Mongolian Baiti" panose="03000500000000000000" pitchFamily="66" charset="0"/>
              </a:rPr>
              <a:t>主存</a:t>
            </a:r>
            <a:endParaRPr lang="zh-CN" altLang="en-US" sz="1400" baseline="30000" dirty="0">
              <a:solidFill>
                <a:srgbClr val="C00000"/>
              </a:solidFill>
              <a:latin typeface="仿宋" panose="02010609060101010101" pitchFamily="49" charset="-122"/>
              <a:ea typeface="仿宋" panose="02010609060101010101" pitchFamily="49" charset="-122"/>
            </a:endParaRPr>
          </a:p>
        </p:txBody>
      </p:sp>
      <p:sp>
        <p:nvSpPr>
          <p:cNvPr id="17" name="文本框 16">
            <a:extLst>
              <a:ext uri="{FF2B5EF4-FFF2-40B4-BE49-F238E27FC236}">
                <a16:creationId xmlns:a16="http://schemas.microsoft.com/office/drawing/2014/main" id="{49C3CAF2-98CC-478B-BEFC-71384D07B4AF}"/>
              </a:ext>
            </a:extLst>
          </p:cNvPr>
          <p:cNvSpPr txBox="1"/>
          <p:nvPr/>
        </p:nvSpPr>
        <p:spPr>
          <a:xfrm>
            <a:off x="9378776" y="6153914"/>
            <a:ext cx="1781667" cy="307777"/>
          </a:xfrm>
          <a:prstGeom prst="rect">
            <a:avLst/>
          </a:prstGeom>
          <a:noFill/>
        </p:spPr>
        <p:txBody>
          <a:bodyPr wrap="square" rtlCol="0">
            <a:spAutoFit/>
          </a:bodyPr>
          <a:lstStyle/>
          <a:p>
            <a:r>
              <a:rPr lang="zh-CN" altLang="en-US" sz="1400" dirty="0">
                <a:latin typeface="仿宋" panose="02010609060101010101" pitchFamily="49" charset="-122"/>
                <a:ea typeface="仿宋" panose="02010609060101010101" pitchFamily="49" charset="-122"/>
              </a:rPr>
              <a:t>图２</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cs typeface="Mongolian Baiti" panose="03000500000000000000" pitchFamily="66" charset="0"/>
              </a:rPr>
              <a:t>２　用作</a:t>
            </a:r>
            <a:r>
              <a:rPr lang="zh-CN" altLang="en-US" sz="1400" dirty="0">
                <a:solidFill>
                  <a:srgbClr val="C00000"/>
                </a:solidFill>
                <a:latin typeface="仿宋" panose="02010609060101010101" pitchFamily="49" charset="-122"/>
                <a:ea typeface="仿宋" panose="02010609060101010101" pitchFamily="49" charset="-122"/>
                <a:cs typeface="Mongolian Baiti" panose="03000500000000000000" pitchFamily="66" charset="0"/>
              </a:rPr>
              <a:t>辅存</a:t>
            </a:r>
            <a:endParaRPr lang="zh-CN" altLang="en-US" sz="1400" baseline="30000" dirty="0">
              <a:solidFill>
                <a:srgbClr val="C00000"/>
              </a:solidFill>
              <a:latin typeface="仿宋" panose="02010609060101010101" pitchFamily="49" charset="-122"/>
              <a:ea typeface="仿宋" panose="02010609060101010101" pitchFamily="49" charset="-122"/>
            </a:endParaRPr>
          </a:p>
        </p:txBody>
      </p:sp>
      <p:pic>
        <p:nvPicPr>
          <p:cNvPr id="7" name="图片 6">
            <a:extLst>
              <a:ext uri="{FF2B5EF4-FFF2-40B4-BE49-F238E27FC236}">
                <a16:creationId xmlns:a16="http://schemas.microsoft.com/office/drawing/2014/main" id="{0CCC5106-5074-41D1-88DB-494E0F78499C}"/>
              </a:ext>
            </a:extLst>
          </p:cNvPr>
          <p:cNvPicPr>
            <a:picLocks noChangeAspect="1"/>
          </p:cNvPicPr>
          <p:nvPr/>
        </p:nvPicPr>
        <p:blipFill>
          <a:blip r:embed="rId6"/>
          <a:stretch>
            <a:fillRect/>
          </a:stretch>
        </p:blipFill>
        <p:spPr>
          <a:xfrm>
            <a:off x="-2" y="966287"/>
            <a:ext cx="3244427" cy="3553669"/>
          </a:xfrm>
          <a:prstGeom prst="rect">
            <a:avLst/>
          </a:prstGeom>
        </p:spPr>
      </p:pic>
      <p:pic>
        <p:nvPicPr>
          <p:cNvPr id="13" name="图片 12">
            <a:extLst>
              <a:ext uri="{FF2B5EF4-FFF2-40B4-BE49-F238E27FC236}">
                <a16:creationId xmlns:a16="http://schemas.microsoft.com/office/drawing/2014/main" id="{CB82C1B7-1B0C-4735-A7FF-A8189D109813}"/>
              </a:ext>
            </a:extLst>
          </p:cNvPr>
          <p:cNvPicPr>
            <a:picLocks noChangeAspect="1"/>
          </p:cNvPicPr>
          <p:nvPr/>
        </p:nvPicPr>
        <p:blipFill>
          <a:blip r:embed="rId7"/>
          <a:stretch>
            <a:fillRect/>
          </a:stretch>
        </p:blipFill>
        <p:spPr>
          <a:xfrm>
            <a:off x="8577744" y="2637335"/>
            <a:ext cx="3614256" cy="3375259"/>
          </a:xfrm>
          <a:prstGeom prst="rect">
            <a:avLst/>
          </a:prstGeom>
        </p:spPr>
      </p:pic>
      <p:sp>
        <p:nvSpPr>
          <p:cNvPr id="12" name="矩形 11">
            <a:extLst>
              <a:ext uri="{FF2B5EF4-FFF2-40B4-BE49-F238E27FC236}">
                <a16:creationId xmlns:a16="http://schemas.microsoft.com/office/drawing/2014/main" id="{5C15F4F0-BBD5-4EA7-920D-27DE45D5F575}"/>
              </a:ext>
            </a:extLst>
          </p:cNvPr>
          <p:cNvSpPr/>
          <p:nvPr/>
        </p:nvSpPr>
        <p:spPr>
          <a:xfrm>
            <a:off x="3227875" y="3851326"/>
            <a:ext cx="5243628" cy="1667764"/>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400" b="1" dirty="0">
                <a:latin typeface="仿宋" panose="02010609060101010101" pitchFamily="49" charset="-122"/>
                <a:ea typeface="仿宋" panose="02010609060101010101" pitchFamily="49" charset="-122"/>
              </a:rPr>
              <a:t>NVM</a:t>
            </a:r>
            <a:r>
              <a:rPr lang="zh-CN" altLang="en-US" sz="2400" b="1" dirty="0">
                <a:latin typeface="仿宋" panose="02010609060101010101" pitchFamily="49" charset="-122"/>
                <a:ea typeface="仿宋" panose="02010609060101010101" pitchFamily="49" charset="-122"/>
              </a:rPr>
              <a:t>用作辅助存储器</a:t>
            </a:r>
            <a:r>
              <a:rPr lang="zh-CN" altLang="en-US" sz="1400" dirty="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Kimura H .</a:t>
            </a:r>
            <a:r>
              <a:rPr lang="zh-CN" altLang="en-US" sz="1400" baseline="30000" dirty="0">
                <a:latin typeface="仿宋" panose="02010609060101010101" pitchFamily="49" charset="-122"/>
                <a:ea typeface="仿宋" panose="02010609060101010101" pitchFamily="49" charset="-122"/>
              </a:rPr>
              <a:t>［６］</a:t>
            </a:r>
            <a:r>
              <a:rPr lang="zh-CN" altLang="en-US" sz="1400" dirty="0">
                <a:latin typeface="仿宋" panose="02010609060101010101" pitchFamily="49" charset="-122"/>
                <a:ea typeface="仿宋" panose="02010609060101010101" pitchFamily="49" charset="-122"/>
              </a:rPr>
              <a:t>）</a:t>
            </a:r>
            <a:endParaRPr lang="en-US" altLang="zh-CN" sz="1400" dirty="0">
              <a:latin typeface="仿宋" panose="02010609060101010101" pitchFamily="49" charset="-122"/>
              <a:ea typeface="仿宋" panose="02010609060101010101" pitchFamily="49" charset="-122"/>
            </a:endParaRPr>
          </a:p>
          <a:p>
            <a:pPr>
              <a:lnSpc>
                <a:spcPct val="150000"/>
              </a:lnSpc>
            </a:pPr>
            <a:r>
              <a:rPr lang="en-US" altLang="zh-CN" sz="2400" dirty="0">
                <a:latin typeface="仿宋" panose="02010609060101010101" pitchFamily="49" charset="-122"/>
                <a:ea typeface="仿宋" panose="02010609060101010101" pitchFamily="49" charset="-122"/>
              </a:rPr>
              <a:t> -I/O</a:t>
            </a:r>
            <a:r>
              <a:rPr lang="zh-CN" altLang="en-US" sz="2400" dirty="0">
                <a:latin typeface="仿宋" panose="02010609060101010101" pitchFamily="49" charset="-122"/>
                <a:ea typeface="仿宋" panose="02010609060101010101" pitchFamily="49" charset="-122"/>
              </a:rPr>
              <a:t>时延降低</a:t>
            </a:r>
            <a:endParaRPr lang="en-US" altLang="zh-CN" sz="2400" dirty="0">
              <a:latin typeface="仿宋" panose="02010609060101010101" pitchFamily="49" charset="-122"/>
              <a:ea typeface="仿宋" panose="02010609060101010101" pitchFamily="49" charset="-122"/>
            </a:endParaRPr>
          </a:p>
          <a:p>
            <a:pPr>
              <a:lnSpc>
                <a:spcPct val="150000"/>
              </a:lnSpc>
            </a:pPr>
            <a:r>
              <a:rPr lang="en-US" altLang="zh-CN" sz="2400" dirty="0">
                <a:latin typeface="仿宋" panose="02010609060101010101" pitchFamily="49" charset="-122"/>
                <a:ea typeface="仿宋" panose="02010609060101010101" pitchFamily="49" charset="-122"/>
              </a:rPr>
              <a:t> -</a:t>
            </a:r>
            <a:r>
              <a:rPr lang="zh-CN" altLang="en-US" sz="2400" dirty="0">
                <a:solidFill>
                  <a:srgbClr val="C00000"/>
                </a:solidFill>
                <a:latin typeface="仿宋" panose="02010609060101010101" pitchFamily="49" charset="-122"/>
                <a:ea typeface="仿宋" panose="02010609060101010101" pitchFamily="49" charset="-122"/>
              </a:rPr>
              <a:t>容量</a:t>
            </a:r>
            <a:r>
              <a:rPr lang="zh-CN" altLang="en-US" sz="2400" dirty="0">
                <a:latin typeface="仿宋" panose="02010609060101010101" pitchFamily="49" charset="-122"/>
                <a:ea typeface="仿宋" panose="02010609060101010101" pitchFamily="49" charset="-122"/>
              </a:rPr>
              <a:t>变小且</a:t>
            </a:r>
            <a:r>
              <a:rPr lang="zh-CN" altLang="en-US" sz="2400" dirty="0">
                <a:solidFill>
                  <a:srgbClr val="C00000"/>
                </a:solidFill>
                <a:latin typeface="仿宋" panose="02010609060101010101" pitchFamily="49" charset="-122"/>
                <a:ea typeface="仿宋" panose="02010609060101010101" pitchFamily="49" charset="-122"/>
              </a:rPr>
              <a:t>寿命</a:t>
            </a:r>
            <a:r>
              <a:rPr lang="zh-CN" altLang="en-US" sz="2400" dirty="0">
                <a:latin typeface="仿宋" panose="02010609060101010101" pitchFamily="49" charset="-122"/>
                <a:ea typeface="仿宋" panose="02010609060101010101" pitchFamily="49" charset="-122"/>
              </a:rPr>
              <a:t>减少</a:t>
            </a:r>
            <a:endParaRPr lang="en-US" altLang="zh-CN" sz="2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3335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p:bldP spid="17"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7436"/>
            <a:ext cx="12192000" cy="953009"/>
          </a:xfrm>
          <a:prstGeom prst="rect">
            <a:avLst/>
          </a:prstGeom>
          <a:solidFill>
            <a:srgbClr val="114189"/>
          </a:solidFill>
          <a:ln w="25400">
            <a:solidFill>
              <a:schemeClr val="accent6">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114189"/>
              </a:solidFill>
            </a:endParaRPr>
          </a:p>
        </p:txBody>
      </p:sp>
      <p:sp>
        <p:nvSpPr>
          <p:cNvPr id="3" name="Oval 58"/>
          <p:cNvSpPr/>
          <p:nvPr/>
        </p:nvSpPr>
        <p:spPr>
          <a:xfrm>
            <a:off x="167374" y="65300"/>
            <a:ext cx="777600" cy="777600"/>
          </a:xfrm>
          <a:prstGeom prst="ellipse">
            <a:avLst/>
          </a:prstGeom>
          <a:solidFill>
            <a:srgbClr val="FAC6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900" dirty="0">
              <a:latin typeface="Segoe UI" panose="020B0502040204020203" pitchFamily="34" charset="0"/>
              <a:ea typeface="庞门正道标题体" panose="02010600030101010101" pitchFamily="2" charset="-122"/>
              <a:cs typeface="Segoe UI Historic" panose="020B0502040204020203" pitchFamily="34" charset="0"/>
              <a:sym typeface="+mn-lt"/>
            </a:endParaRPr>
          </a:p>
        </p:txBody>
      </p:sp>
      <p:sp>
        <p:nvSpPr>
          <p:cNvPr id="6" name="文本框 5"/>
          <p:cNvSpPr txBox="1"/>
          <p:nvPr/>
        </p:nvSpPr>
        <p:spPr>
          <a:xfrm>
            <a:off x="223520" y="86014"/>
            <a:ext cx="548268" cy="707886"/>
          </a:xfrm>
          <a:prstGeom prst="rect">
            <a:avLst/>
          </a:prstGeom>
          <a:noFill/>
        </p:spPr>
        <p:txBody>
          <a:bodyPr wrap="square" rtlCol="0">
            <a:spAutoFit/>
          </a:bodyPr>
          <a:lstStyle/>
          <a:p>
            <a:r>
              <a:rPr lang="zh-CN" altLang="en-US" sz="4000" dirty="0">
                <a:solidFill>
                  <a:srgbClr val="FFFFFF"/>
                </a:solidFill>
                <a:latin typeface="+mj-lt"/>
                <a:cs typeface="Times New Roman" panose="02020603050405020304" pitchFamily="18" charset="0"/>
              </a:rPr>
              <a:t>２</a:t>
            </a:r>
          </a:p>
        </p:txBody>
      </p:sp>
      <p:sp>
        <p:nvSpPr>
          <p:cNvPr id="8" name="文本框 7"/>
          <p:cNvSpPr txBox="1"/>
          <p:nvPr/>
        </p:nvSpPr>
        <p:spPr>
          <a:xfrm>
            <a:off x="1036339" y="158170"/>
            <a:ext cx="5967288" cy="646331"/>
          </a:xfrm>
          <a:prstGeom prst="rect">
            <a:avLst/>
          </a:prstGeom>
          <a:noFill/>
        </p:spPr>
        <p:txBody>
          <a:bodyPr wrap="square" rtlCol="0">
            <a:spAutoFit/>
          </a:bodyPr>
          <a:lstStyle/>
          <a:p>
            <a:r>
              <a:rPr lang="zh-CN" altLang="en-US" sz="3600" b="1" dirty="0">
                <a:solidFill>
                  <a:schemeClr val="bg1">
                    <a:lumMod val="95000"/>
                  </a:schemeClr>
                </a:solidFill>
              </a:rPr>
              <a:t>研究现状　</a:t>
            </a:r>
            <a:r>
              <a:rPr lang="zh-CN" altLang="en-US" sz="2800" b="1" dirty="0">
                <a:solidFill>
                  <a:schemeClr val="bg1">
                    <a:lumMod val="95000"/>
                  </a:schemeClr>
                </a:solidFill>
              </a:rPr>
              <a:t>使用</a:t>
            </a:r>
            <a:r>
              <a:rPr lang="en-US" altLang="zh-CN" sz="2800" b="1" dirty="0">
                <a:solidFill>
                  <a:schemeClr val="bg1">
                    <a:lumMod val="95000"/>
                  </a:schemeClr>
                </a:solidFill>
              </a:rPr>
              <a:t>NVM</a:t>
            </a:r>
            <a:r>
              <a:rPr lang="zh-CN" altLang="en-US" sz="2800" b="1" dirty="0">
                <a:solidFill>
                  <a:schemeClr val="bg1">
                    <a:lumMod val="95000"/>
                  </a:schemeClr>
                </a:solidFill>
              </a:rPr>
              <a:t>的存储架构</a:t>
            </a:r>
          </a:p>
        </p:txBody>
      </p:sp>
      <p:grpSp>
        <p:nvGrpSpPr>
          <p:cNvPr id="9" name="组合 8"/>
          <p:cNvGrpSpPr/>
          <p:nvPr/>
        </p:nvGrpSpPr>
        <p:grpSpPr>
          <a:xfrm>
            <a:off x="8993079" y="82812"/>
            <a:ext cx="3115793" cy="772512"/>
            <a:chOff x="8933199" y="178306"/>
            <a:chExt cx="3115793" cy="77251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11" name="图片 10"/>
            <p:cNvPicPr>
              <a:picLocks noChangeAspect="1"/>
            </p:cNvPicPr>
            <p:nvPr/>
          </p:nvPicPr>
          <p:blipFill rotWithShape="1">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brightnessContrast bright="100000"/>
                      </a14:imgEffect>
                      <a14:imgEffect>
                        <a14:saturation sat="400000"/>
                      </a14:imgEffect>
                    </a14:imgLayer>
                  </a14:imgProps>
                </a:ext>
                <a:ext uri="{28A0092B-C50C-407E-A947-70E740481C1C}">
                  <a14:useLocalDpi xmlns:a14="http://schemas.microsoft.com/office/drawing/2010/main" val="0"/>
                </a:ext>
              </a:extLst>
            </a:blip>
            <a:srcRect t="65268"/>
            <a:stretch>
              <a:fillRect/>
            </a:stretch>
          </p:blipFill>
          <p:spPr>
            <a:xfrm>
              <a:off x="9781547" y="253664"/>
              <a:ext cx="2267445" cy="564644"/>
            </a:xfrm>
            <a:prstGeom prst="rect">
              <a:avLst/>
            </a:prstGeom>
          </p:spPr>
        </p:pic>
      </p:grpSp>
      <p:sp>
        <p:nvSpPr>
          <p:cNvPr id="4" name="矩形 3"/>
          <p:cNvSpPr/>
          <p:nvPr/>
        </p:nvSpPr>
        <p:spPr>
          <a:xfrm>
            <a:off x="0" y="6623222"/>
            <a:ext cx="12192000" cy="234778"/>
          </a:xfrm>
          <a:prstGeom prst="rect">
            <a:avLst/>
          </a:prstGeom>
          <a:solidFill>
            <a:srgbClr val="114189"/>
          </a:solidFill>
          <a:ln w="25400">
            <a:solidFill>
              <a:srgbClr val="114189">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A4A67328-4359-4597-BB90-160578F92BDF}"/>
              </a:ext>
            </a:extLst>
          </p:cNvPr>
          <p:cNvSpPr txBox="1"/>
          <p:nvPr/>
        </p:nvSpPr>
        <p:spPr>
          <a:xfrm>
            <a:off x="3816783" y="1003825"/>
            <a:ext cx="4654731" cy="1866858"/>
          </a:xfrm>
          <a:prstGeom prst="rect">
            <a:avLst/>
          </a:prstGeom>
          <a:noFill/>
        </p:spPr>
        <p:txBody>
          <a:bodyPr wrap="square" rtlCol="0">
            <a:spAutoFit/>
          </a:bodyPr>
          <a:lstStyle/>
          <a:p>
            <a:pPr>
              <a:lnSpc>
                <a:spcPct val="150000"/>
              </a:lnSpc>
            </a:pPr>
            <a:r>
              <a:rPr lang="zh-CN" altLang="en-US" sz="3600" b="1" dirty="0">
                <a:latin typeface="仿宋" panose="02010609060101010101" pitchFamily="49" charset="-122"/>
                <a:ea typeface="仿宋" panose="02010609060101010101" pitchFamily="49" charset="-122"/>
              </a:rPr>
              <a:t>现存</a:t>
            </a:r>
            <a:r>
              <a:rPr lang="en-US" altLang="zh-CN" sz="3600" b="1" dirty="0">
                <a:latin typeface="仿宋" panose="02010609060101010101" pitchFamily="49" charset="-122"/>
                <a:ea typeface="仿宋" panose="02010609060101010101" pitchFamily="49" charset="-122"/>
              </a:rPr>
              <a:t>NVM</a:t>
            </a:r>
            <a:r>
              <a:rPr lang="zh-CN" altLang="en-US" sz="3600" b="1" dirty="0">
                <a:latin typeface="仿宋" panose="02010609060101010101" pitchFamily="49" charset="-122"/>
                <a:ea typeface="仿宋" panose="02010609060101010101" pitchFamily="49" charset="-122"/>
              </a:rPr>
              <a:t>的四种架构：</a:t>
            </a:r>
            <a:endParaRPr lang="en-US" altLang="zh-CN" sz="3600" b="1" dirty="0">
              <a:latin typeface="仿宋" panose="02010609060101010101" pitchFamily="49" charset="-122"/>
              <a:ea typeface="仿宋" panose="02010609060101010101" pitchFamily="49" charset="-122"/>
            </a:endParaRPr>
          </a:p>
          <a:p>
            <a:pPr marL="342900" indent="-342900">
              <a:lnSpc>
                <a:spcPct val="150000"/>
              </a:lnSpc>
              <a:buFont typeface="Arial" panose="020B0604020202020204" pitchFamily="34" charset="0"/>
              <a:buChar char="•"/>
            </a:pPr>
            <a:r>
              <a:rPr lang="en-US" altLang="zh-CN" sz="2400" dirty="0">
                <a:latin typeface="仿宋" panose="02010609060101010101" pitchFamily="49" charset="-122"/>
                <a:ea typeface="仿宋" panose="02010609060101010101" pitchFamily="49" charset="-122"/>
              </a:rPr>
              <a:t>DRAM </a:t>
            </a:r>
            <a:r>
              <a:rPr lang="zh-CN" altLang="en-US" sz="2400" dirty="0">
                <a:latin typeface="仿宋" panose="02010609060101010101" pitchFamily="49" charset="-122"/>
                <a:ea typeface="仿宋" panose="02010609060101010101" pitchFamily="49" charset="-122"/>
              </a:rPr>
              <a:t>和</a:t>
            </a:r>
            <a:r>
              <a:rPr lang="en-US" altLang="zh-CN" sz="2400" dirty="0">
                <a:latin typeface="仿宋" panose="02010609060101010101" pitchFamily="49" charset="-122"/>
                <a:ea typeface="仿宋" panose="02010609060101010101" pitchFamily="49" charset="-122"/>
              </a:rPr>
              <a:t>NVM </a:t>
            </a:r>
            <a:r>
              <a:rPr lang="zh-CN" altLang="en-US" sz="2400" dirty="0">
                <a:latin typeface="仿宋" panose="02010609060101010101" pitchFamily="49" charset="-122"/>
                <a:ea typeface="仿宋" panose="02010609060101010101" pitchFamily="49" charset="-122"/>
              </a:rPr>
              <a:t>的混合内存</a:t>
            </a:r>
            <a:r>
              <a:rPr lang="zh-CN" altLang="en-US" sz="2000" dirty="0">
                <a:solidFill>
                  <a:srgbClr val="C00000"/>
                </a:solidFill>
                <a:latin typeface="仿宋" panose="02010609060101010101" pitchFamily="49" charset="-122"/>
                <a:ea typeface="仿宋" panose="02010609060101010101" pitchFamily="49" charset="-122"/>
              </a:rPr>
              <a:t>（平行）</a:t>
            </a:r>
            <a:endParaRPr lang="en-US" altLang="zh-CN" sz="2000" dirty="0">
              <a:solidFill>
                <a:srgbClr val="C00000"/>
              </a:solidFill>
              <a:latin typeface="仿宋" panose="02010609060101010101" pitchFamily="49" charset="-122"/>
              <a:ea typeface="仿宋" panose="02010609060101010101" pitchFamily="49" charset="-122"/>
            </a:endParaRPr>
          </a:p>
          <a:p>
            <a:pPr>
              <a:lnSpc>
                <a:spcPct val="150000"/>
              </a:lnSpc>
            </a:pPr>
            <a:r>
              <a:rPr lang="en-US" altLang="zh-CN" sz="2000" dirty="0">
                <a:solidFill>
                  <a:srgbClr val="C00000"/>
                </a:solidFill>
                <a:latin typeface="仿宋" panose="02010609060101010101" pitchFamily="49" charset="-122"/>
                <a:ea typeface="仿宋" panose="02010609060101010101" pitchFamily="49" charset="-122"/>
              </a:rPr>
              <a:t> -</a:t>
            </a:r>
            <a:r>
              <a:rPr lang="zh-CN" altLang="en-US" sz="2000" dirty="0">
                <a:solidFill>
                  <a:srgbClr val="C00000"/>
                </a:solidFill>
                <a:latin typeface="仿宋" panose="02010609060101010101" pitchFamily="49" charset="-122"/>
                <a:ea typeface="仿宋" panose="02010609060101010101" pitchFamily="49" charset="-122"/>
              </a:rPr>
              <a:t>非常依赖页面缓存预测算法的精度</a:t>
            </a:r>
            <a:endParaRPr lang="en-US" altLang="zh-CN" sz="2400" dirty="0">
              <a:solidFill>
                <a:srgbClr val="C00000"/>
              </a:solidFill>
              <a:latin typeface="仿宋" panose="02010609060101010101" pitchFamily="49" charset="-122"/>
              <a:ea typeface="仿宋" panose="02010609060101010101" pitchFamily="49" charset="-122"/>
            </a:endParaRPr>
          </a:p>
        </p:txBody>
      </p:sp>
      <p:pic>
        <p:nvPicPr>
          <p:cNvPr id="12" name="图片 11">
            <a:extLst>
              <a:ext uri="{FF2B5EF4-FFF2-40B4-BE49-F238E27FC236}">
                <a16:creationId xmlns:a16="http://schemas.microsoft.com/office/drawing/2014/main" id="{4FECEFF6-F623-4572-BB31-C6DF56823945}"/>
              </a:ext>
            </a:extLst>
          </p:cNvPr>
          <p:cNvPicPr>
            <a:picLocks noChangeAspect="1"/>
          </p:cNvPicPr>
          <p:nvPr/>
        </p:nvPicPr>
        <p:blipFill rotWithShape="1">
          <a:blip r:embed="rId6">
            <a:extLst>
              <a:ext uri="{28A0092B-C50C-407E-A947-70E740481C1C}">
                <a14:useLocalDpi xmlns:a14="http://schemas.microsoft.com/office/drawing/2010/main" val="0"/>
              </a:ext>
            </a:extLst>
          </a:blip>
          <a:srcRect l="3821" t="9116" r="6071" b="3884"/>
          <a:stretch/>
        </p:blipFill>
        <p:spPr>
          <a:xfrm>
            <a:off x="47413" y="945573"/>
            <a:ext cx="3481493" cy="3877040"/>
          </a:xfrm>
          <a:prstGeom prst="rect">
            <a:avLst/>
          </a:prstGeom>
        </p:spPr>
      </p:pic>
      <p:pic>
        <p:nvPicPr>
          <p:cNvPr id="14" name="图片 13">
            <a:extLst>
              <a:ext uri="{FF2B5EF4-FFF2-40B4-BE49-F238E27FC236}">
                <a16:creationId xmlns:a16="http://schemas.microsoft.com/office/drawing/2014/main" id="{2DD9AB1F-40B2-4644-91FC-4458D3C4054F}"/>
              </a:ext>
            </a:extLst>
          </p:cNvPr>
          <p:cNvPicPr>
            <a:picLocks noChangeAspect="1"/>
          </p:cNvPicPr>
          <p:nvPr/>
        </p:nvPicPr>
        <p:blipFill rotWithShape="1">
          <a:blip r:embed="rId7">
            <a:extLst>
              <a:ext uri="{28A0092B-C50C-407E-A947-70E740481C1C}">
                <a14:useLocalDpi xmlns:a14="http://schemas.microsoft.com/office/drawing/2010/main" val="0"/>
              </a:ext>
            </a:extLst>
          </a:blip>
          <a:srcRect l="3691"/>
          <a:stretch/>
        </p:blipFill>
        <p:spPr>
          <a:xfrm>
            <a:off x="9259146" y="1784343"/>
            <a:ext cx="2932853" cy="3927455"/>
          </a:xfrm>
          <a:prstGeom prst="rect">
            <a:avLst/>
          </a:prstGeom>
        </p:spPr>
      </p:pic>
      <p:sp>
        <p:nvSpPr>
          <p:cNvPr id="16" name="文本框 15">
            <a:extLst>
              <a:ext uri="{FF2B5EF4-FFF2-40B4-BE49-F238E27FC236}">
                <a16:creationId xmlns:a16="http://schemas.microsoft.com/office/drawing/2014/main" id="{F4FDB831-ADD8-4775-B766-DDAB3471C53E}"/>
              </a:ext>
            </a:extLst>
          </p:cNvPr>
          <p:cNvSpPr txBox="1"/>
          <p:nvPr/>
        </p:nvSpPr>
        <p:spPr>
          <a:xfrm>
            <a:off x="378466" y="4925286"/>
            <a:ext cx="2819385" cy="307777"/>
          </a:xfrm>
          <a:prstGeom prst="rect">
            <a:avLst/>
          </a:prstGeom>
          <a:noFill/>
        </p:spPr>
        <p:txBody>
          <a:bodyPr wrap="square" rtlCol="0">
            <a:spAutoFit/>
          </a:bodyPr>
          <a:lstStyle/>
          <a:p>
            <a:r>
              <a:rPr lang="zh-CN" altLang="en-US" sz="1400" dirty="0">
                <a:latin typeface="仿宋" panose="02010609060101010101" pitchFamily="49" charset="-122"/>
                <a:ea typeface="仿宋" panose="02010609060101010101" pitchFamily="49" charset="-122"/>
              </a:rPr>
              <a:t>图２</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cs typeface="Mongolian Baiti" panose="03000500000000000000" pitchFamily="66" charset="0"/>
              </a:rPr>
              <a:t>３　混合内存</a:t>
            </a:r>
            <a:r>
              <a:rPr lang="zh-CN" altLang="en-US" sz="1400" dirty="0">
                <a:solidFill>
                  <a:srgbClr val="C00000"/>
                </a:solidFill>
                <a:latin typeface="仿宋" panose="02010609060101010101" pitchFamily="49" charset="-122"/>
                <a:ea typeface="仿宋" panose="02010609060101010101" pitchFamily="49" charset="-122"/>
                <a:cs typeface="Mongolian Baiti" panose="03000500000000000000" pitchFamily="66" charset="0"/>
              </a:rPr>
              <a:t>平行</a:t>
            </a:r>
            <a:r>
              <a:rPr lang="zh-CN" altLang="en-US" sz="1400" dirty="0">
                <a:latin typeface="仿宋" panose="02010609060101010101" pitchFamily="49" charset="-122"/>
                <a:ea typeface="仿宋" panose="02010609060101010101" pitchFamily="49" charset="-122"/>
                <a:cs typeface="Mongolian Baiti" panose="03000500000000000000" pitchFamily="66" charset="0"/>
              </a:rPr>
              <a:t>架构</a:t>
            </a:r>
            <a:endParaRPr lang="zh-CN" altLang="en-US" sz="1400" baseline="30000" dirty="0">
              <a:latin typeface="仿宋" panose="02010609060101010101" pitchFamily="49" charset="-122"/>
              <a:ea typeface="仿宋" panose="02010609060101010101" pitchFamily="49" charset="-122"/>
            </a:endParaRPr>
          </a:p>
        </p:txBody>
      </p:sp>
      <p:sp>
        <p:nvSpPr>
          <p:cNvPr id="17" name="文本框 16">
            <a:extLst>
              <a:ext uri="{FF2B5EF4-FFF2-40B4-BE49-F238E27FC236}">
                <a16:creationId xmlns:a16="http://schemas.microsoft.com/office/drawing/2014/main" id="{49C3CAF2-98CC-478B-BEFC-71384D07B4AF}"/>
              </a:ext>
            </a:extLst>
          </p:cNvPr>
          <p:cNvSpPr txBox="1"/>
          <p:nvPr/>
        </p:nvSpPr>
        <p:spPr>
          <a:xfrm>
            <a:off x="9488184" y="5774254"/>
            <a:ext cx="2362384" cy="307777"/>
          </a:xfrm>
          <a:prstGeom prst="rect">
            <a:avLst/>
          </a:prstGeom>
          <a:noFill/>
        </p:spPr>
        <p:txBody>
          <a:bodyPr wrap="square" rtlCol="0">
            <a:spAutoFit/>
          </a:bodyPr>
          <a:lstStyle/>
          <a:p>
            <a:r>
              <a:rPr lang="zh-CN" altLang="en-US" sz="1400" dirty="0">
                <a:latin typeface="仿宋" panose="02010609060101010101" pitchFamily="49" charset="-122"/>
                <a:ea typeface="仿宋" panose="02010609060101010101" pitchFamily="49" charset="-122"/>
              </a:rPr>
              <a:t>图２</a:t>
            </a:r>
            <a:r>
              <a:rPr lang="en-US" altLang="zh-CN" sz="1400" dirty="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cs typeface="Mongolian Baiti" panose="03000500000000000000" pitchFamily="66" charset="0"/>
              </a:rPr>
              <a:t>1</a:t>
            </a:r>
            <a:r>
              <a:rPr lang="zh-CN" altLang="en-US" sz="1400" dirty="0">
                <a:latin typeface="仿宋" panose="02010609060101010101" pitchFamily="49" charset="-122"/>
                <a:ea typeface="仿宋" panose="02010609060101010101" pitchFamily="49" charset="-122"/>
                <a:cs typeface="Mongolian Baiti" panose="03000500000000000000" pitchFamily="66" charset="0"/>
              </a:rPr>
              <a:t>　混合内存</a:t>
            </a:r>
            <a:r>
              <a:rPr lang="zh-CN" altLang="en-US" sz="1400" dirty="0">
                <a:solidFill>
                  <a:srgbClr val="C00000"/>
                </a:solidFill>
                <a:latin typeface="仿宋" panose="02010609060101010101" pitchFamily="49" charset="-122"/>
                <a:ea typeface="仿宋" panose="02010609060101010101" pitchFamily="49" charset="-122"/>
                <a:cs typeface="Mongolian Baiti" panose="03000500000000000000" pitchFamily="66" charset="0"/>
              </a:rPr>
              <a:t>垂直</a:t>
            </a:r>
            <a:r>
              <a:rPr lang="zh-CN" altLang="en-US" sz="1400" dirty="0">
                <a:latin typeface="仿宋" panose="02010609060101010101" pitchFamily="49" charset="-122"/>
                <a:ea typeface="仿宋" panose="02010609060101010101" pitchFamily="49" charset="-122"/>
                <a:cs typeface="Mongolian Baiti" panose="03000500000000000000" pitchFamily="66" charset="0"/>
              </a:rPr>
              <a:t>架构</a:t>
            </a:r>
            <a:endParaRPr lang="zh-CN" altLang="en-US" sz="1400" baseline="30000" dirty="0">
              <a:latin typeface="仿宋" panose="02010609060101010101" pitchFamily="49" charset="-122"/>
              <a:ea typeface="仿宋" panose="02010609060101010101" pitchFamily="49" charset="-122"/>
            </a:endParaRPr>
          </a:p>
        </p:txBody>
      </p:sp>
      <p:sp>
        <p:nvSpPr>
          <p:cNvPr id="7" name="矩形 6">
            <a:extLst>
              <a:ext uri="{FF2B5EF4-FFF2-40B4-BE49-F238E27FC236}">
                <a16:creationId xmlns:a16="http://schemas.microsoft.com/office/drawing/2014/main" id="{75CC28C3-4A21-47D2-A2E4-E0E6367120C8}"/>
              </a:ext>
            </a:extLst>
          </p:cNvPr>
          <p:cNvSpPr/>
          <p:nvPr/>
        </p:nvSpPr>
        <p:spPr>
          <a:xfrm>
            <a:off x="3746276" y="3861657"/>
            <a:ext cx="4691372" cy="2328523"/>
          </a:xfrm>
          <a:prstGeom prst="rect">
            <a:avLst/>
          </a:prstGeom>
        </p:spPr>
        <p:txBody>
          <a:bodyPr wrap="square">
            <a:spAutoFit/>
          </a:bodyPr>
          <a:lstStyle/>
          <a:p>
            <a:pPr>
              <a:lnSpc>
                <a:spcPct val="150000"/>
              </a:lnSpc>
            </a:pPr>
            <a:r>
              <a:rPr lang="zh-CN" altLang="en-US" sz="3600" b="1" dirty="0">
                <a:latin typeface="仿宋" panose="02010609060101010101" pitchFamily="49" charset="-122"/>
                <a:ea typeface="仿宋" panose="02010609060101010101" pitchFamily="49" charset="-122"/>
              </a:rPr>
              <a:t>现存</a:t>
            </a:r>
            <a:r>
              <a:rPr lang="en-US" altLang="zh-CN" sz="3600" b="1" dirty="0">
                <a:latin typeface="仿宋" panose="02010609060101010101" pitchFamily="49" charset="-122"/>
                <a:ea typeface="仿宋" panose="02010609060101010101" pitchFamily="49" charset="-122"/>
              </a:rPr>
              <a:t>NVM</a:t>
            </a:r>
            <a:r>
              <a:rPr lang="zh-CN" altLang="en-US" sz="3600" b="1" dirty="0">
                <a:latin typeface="仿宋" panose="02010609060101010101" pitchFamily="49" charset="-122"/>
                <a:ea typeface="仿宋" panose="02010609060101010101" pitchFamily="49" charset="-122"/>
              </a:rPr>
              <a:t>的四种架构：</a:t>
            </a:r>
            <a:endParaRPr lang="en-US" altLang="zh-CN" sz="3600" b="1" dirty="0">
              <a:latin typeface="仿宋" panose="02010609060101010101" pitchFamily="49" charset="-122"/>
              <a:ea typeface="仿宋" panose="02010609060101010101" pitchFamily="49" charset="-122"/>
            </a:endParaRPr>
          </a:p>
          <a:p>
            <a:pPr marL="457200" indent="-457200">
              <a:lnSpc>
                <a:spcPct val="150000"/>
              </a:lnSpc>
              <a:buFont typeface="Arial" panose="020B0604020202020204" pitchFamily="34" charset="0"/>
              <a:buChar char="•"/>
            </a:pPr>
            <a:r>
              <a:rPr lang="en-US" altLang="zh-CN" sz="2400" dirty="0">
                <a:latin typeface="仿宋" panose="02010609060101010101" pitchFamily="49" charset="-122"/>
                <a:ea typeface="仿宋" panose="02010609060101010101" pitchFamily="49" charset="-122"/>
              </a:rPr>
              <a:t>DRAM </a:t>
            </a:r>
            <a:r>
              <a:rPr lang="zh-CN" altLang="en-US" sz="2400" dirty="0">
                <a:latin typeface="仿宋" panose="02010609060101010101" pitchFamily="49" charset="-122"/>
                <a:ea typeface="仿宋" panose="02010609060101010101" pitchFamily="49" charset="-122"/>
              </a:rPr>
              <a:t>和</a:t>
            </a:r>
            <a:r>
              <a:rPr lang="en-US" altLang="zh-CN" sz="2400" dirty="0">
                <a:latin typeface="仿宋" panose="02010609060101010101" pitchFamily="49" charset="-122"/>
                <a:ea typeface="仿宋" panose="02010609060101010101" pitchFamily="49" charset="-122"/>
              </a:rPr>
              <a:t>NVM </a:t>
            </a:r>
            <a:r>
              <a:rPr lang="zh-CN" altLang="en-US" sz="2400" dirty="0">
                <a:latin typeface="仿宋" panose="02010609060101010101" pitchFamily="49" charset="-122"/>
                <a:ea typeface="仿宋" panose="02010609060101010101" pitchFamily="49" charset="-122"/>
              </a:rPr>
              <a:t>的混合内存</a:t>
            </a:r>
            <a:r>
              <a:rPr lang="zh-CN" altLang="en-US" sz="2000" dirty="0">
                <a:solidFill>
                  <a:srgbClr val="C00000"/>
                </a:solidFill>
                <a:latin typeface="仿宋" panose="02010609060101010101" pitchFamily="49" charset="-122"/>
                <a:ea typeface="仿宋" panose="02010609060101010101" pitchFamily="49" charset="-122"/>
              </a:rPr>
              <a:t>（垂直）</a:t>
            </a:r>
            <a:endParaRPr lang="en-US" altLang="zh-CN" sz="2000" dirty="0">
              <a:solidFill>
                <a:srgbClr val="C00000"/>
              </a:solidFill>
              <a:latin typeface="仿宋" panose="02010609060101010101" pitchFamily="49" charset="-122"/>
              <a:ea typeface="仿宋" panose="02010609060101010101" pitchFamily="49" charset="-122"/>
            </a:endParaRPr>
          </a:p>
          <a:p>
            <a:pPr>
              <a:lnSpc>
                <a:spcPct val="150000"/>
              </a:lnSpc>
            </a:pPr>
            <a:r>
              <a:rPr lang="en-US" altLang="zh-CN" sz="2000" dirty="0">
                <a:solidFill>
                  <a:srgbClr val="C00000"/>
                </a:solidFill>
                <a:latin typeface="仿宋" panose="02010609060101010101" pitchFamily="49" charset="-122"/>
                <a:ea typeface="仿宋" panose="02010609060101010101" pitchFamily="49" charset="-122"/>
              </a:rPr>
              <a:t> </a:t>
            </a:r>
            <a:r>
              <a:rPr lang="en-US" altLang="zh-CN" sz="2000" dirty="0">
                <a:latin typeface="仿宋" panose="02010609060101010101" pitchFamily="49" charset="-122"/>
                <a:ea typeface="仿宋" panose="02010609060101010101" pitchFamily="49" charset="-122"/>
              </a:rPr>
              <a:t>-DRAM</a:t>
            </a:r>
            <a:r>
              <a:rPr lang="zh-CN" altLang="en-US" sz="2000" dirty="0">
                <a:latin typeface="仿宋" panose="02010609060101010101" pitchFamily="49" charset="-122"/>
                <a:ea typeface="仿宋" panose="02010609060101010101" pitchFamily="49" charset="-122"/>
              </a:rPr>
              <a:t>作为</a:t>
            </a:r>
            <a:r>
              <a:rPr lang="en-US" altLang="zh-CN" sz="2000" dirty="0">
                <a:latin typeface="仿宋" panose="02010609060101010101" pitchFamily="49" charset="-122"/>
                <a:ea typeface="仿宋" panose="02010609060101010101" pitchFamily="49" charset="-122"/>
              </a:rPr>
              <a:t>NVM</a:t>
            </a:r>
            <a:r>
              <a:rPr lang="zh-CN" altLang="en-US" sz="2000" dirty="0">
                <a:latin typeface="仿宋" panose="02010609060101010101" pitchFamily="49" charset="-122"/>
                <a:ea typeface="仿宋" panose="02010609060101010101" pitchFamily="49" charset="-122"/>
              </a:rPr>
              <a:t>的</a:t>
            </a:r>
            <a:r>
              <a:rPr lang="en-US" altLang="zh-CN" sz="2000" dirty="0">
                <a:solidFill>
                  <a:srgbClr val="C00000"/>
                </a:solidFill>
                <a:latin typeface="仿宋" panose="02010609060101010101" pitchFamily="49" charset="-122"/>
                <a:ea typeface="仿宋" panose="02010609060101010101" pitchFamily="49" charset="-122"/>
              </a:rPr>
              <a:t>Buffer</a:t>
            </a:r>
            <a:r>
              <a:rPr lang="zh-CN" altLang="en-US" sz="2000" dirty="0">
                <a:latin typeface="仿宋" panose="02010609060101010101" pitchFamily="49" charset="-122"/>
                <a:ea typeface="仿宋" panose="02010609060101010101" pitchFamily="49" charset="-122"/>
              </a:rPr>
              <a:t>，将热度更高的  数据提前提取到</a:t>
            </a:r>
            <a:r>
              <a:rPr lang="en-US" altLang="zh-CN" sz="2000" dirty="0">
                <a:latin typeface="仿宋" panose="02010609060101010101" pitchFamily="49" charset="-122"/>
                <a:ea typeface="仿宋" panose="02010609060101010101" pitchFamily="49" charset="-122"/>
              </a:rPr>
              <a:t>DRAM</a:t>
            </a:r>
            <a:endParaRPr lang="en-US" altLang="zh-CN" sz="2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57489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0"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 presetClass="entr" presetSubtype="0" fill="hold" grpId="1" nodeType="with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p:bldP spid="17" grpId="0"/>
      <p:bldP spid="17" grpId="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077674" y="3236098"/>
            <a:ext cx="10045522" cy="769441"/>
          </a:xfrm>
          <a:prstGeom prst="rect">
            <a:avLst/>
          </a:prstGeom>
          <a:noFill/>
        </p:spPr>
        <p:txBody>
          <a:bodyPr wrap="square" rtlCol="0">
            <a:spAutoFit/>
          </a:bodyPr>
          <a:lstStyle/>
          <a:p>
            <a:pPr algn="ctr"/>
            <a:r>
              <a:rPr lang="zh-CN" altLang="en-US" sz="4400" b="1" dirty="0"/>
              <a:t>本文研究内容</a:t>
            </a:r>
            <a:endParaRPr lang="en-US" altLang="zh-CN" sz="4400" b="1" dirty="0"/>
          </a:p>
        </p:txBody>
      </p:sp>
      <p:pic>
        <p:nvPicPr>
          <p:cNvPr id="4" name="图片 3">
            <a:extLst>
              <a:ext uri="{FF2B5EF4-FFF2-40B4-BE49-F238E27FC236}">
                <a16:creationId xmlns:a16="http://schemas.microsoft.com/office/drawing/2014/main" id="{8451A290-6134-45A5-9E9B-05C10EE8CDFE}"/>
              </a:ext>
            </a:extLst>
          </p:cNvPr>
          <p:cNvPicPr>
            <a:picLocks noChangeAspect="1"/>
          </p:cNvPicPr>
          <p:nvPr/>
        </p:nvPicPr>
        <p:blipFill>
          <a:blip r:embed="rId2"/>
          <a:stretch>
            <a:fillRect/>
          </a:stretch>
        </p:blipFill>
        <p:spPr>
          <a:xfrm>
            <a:off x="0" y="20022"/>
            <a:ext cx="12192000" cy="1061526"/>
          </a:xfrm>
          <a:prstGeom prst="rect">
            <a:avLst/>
          </a:prstGeom>
        </p:spPr>
      </p:pic>
      <p:sp>
        <p:nvSpPr>
          <p:cNvPr id="11" name="文本框 10">
            <a:extLst>
              <a:ext uri="{FF2B5EF4-FFF2-40B4-BE49-F238E27FC236}">
                <a16:creationId xmlns:a16="http://schemas.microsoft.com/office/drawing/2014/main" id="{C240DC64-D931-4740-B0AB-73772C63E794}"/>
              </a:ext>
            </a:extLst>
          </p:cNvPr>
          <p:cNvSpPr txBox="1"/>
          <p:nvPr/>
        </p:nvSpPr>
        <p:spPr>
          <a:xfrm>
            <a:off x="10531461" y="134460"/>
            <a:ext cx="1780309" cy="707886"/>
          </a:xfrm>
          <a:prstGeom prst="rect">
            <a:avLst/>
          </a:prstGeom>
          <a:noFill/>
        </p:spPr>
        <p:txBody>
          <a:bodyPr wrap="square" rtlCol="0">
            <a:spAutoFit/>
          </a:bodyPr>
          <a:lstStyle/>
          <a:p>
            <a:r>
              <a:rPr lang="zh-CN" altLang="en-US" sz="2000" dirty="0">
                <a:solidFill>
                  <a:schemeClr val="bg1"/>
                </a:solidFill>
                <a:latin typeface="隶书" panose="02010509060101010101" pitchFamily="49" charset="-122"/>
                <a:ea typeface="隶书" panose="02010509060101010101" pitchFamily="49" charset="-122"/>
              </a:rPr>
              <a:t>厚德博学</a:t>
            </a:r>
            <a:r>
              <a:rPr lang="zh-CN" altLang="en-US" sz="2000" dirty="0">
                <a:latin typeface="隶书" panose="02010509060101010101" pitchFamily="49" charset="-122"/>
                <a:ea typeface="隶书" panose="02010509060101010101" pitchFamily="49" charset="-122"/>
              </a:rPr>
              <a:t> </a:t>
            </a:r>
            <a:endParaRPr lang="en-US" altLang="zh-CN" sz="2000" dirty="0">
              <a:latin typeface="隶书" panose="02010509060101010101" pitchFamily="49" charset="-122"/>
              <a:ea typeface="隶书" panose="02010509060101010101" pitchFamily="49" charset="-122"/>
            </a:endParaRPr>
          </a:p>
          <a:p>
            <a:r>
              <a:rPr lang="zh-CN" altLang="en-US" sz="2000" dirty="0">
                <a:latin typeface="隶书" panose="02010509060101010101" pitchFamily="49" charset="-122"/>
                <a:ea typeface="隶书" panose="02010509060101010101" pitchFamily="49" charset="-122"/>
              </a:rPr>
              <a:t>   </a:t>
            </a:r>
            <a:r>
              <a:rPr lang="zh-CN" altLang="en-US" sz="2000" dirty="0">
                <a:solidFill>
                  <a:schemeClr val="bg1"/>
                </a:solidFill>
                <a:latin typeface="隶书" panose="02010509060101010101" pitchFamily="49" charset="-122"/>
                <a:ea typeface="隶书" panose="02010509060101010101" pitchFamily="49" charset="-122"/>
              </a:rPr>
              <a:t>追求卓越</a:t>
            </a:r>
          </a:p>
        </p:txBody>
      </p:sp>
      <p:grpSp>
        <p:nvGrpSpPr>
          <p:cNvPr id="12" name="组合 8">
            <a:extLst>
              <a:ext uri="{FF2B5EF4-FFF2-40B4-BE49-F238E27FC236}">
                <a16:creationId xmlns:a16="http://schemas.microsoft.com/office/drawing/2014/main" id="{4E1F7395-999E-4CB7-BA7C-D48828744A7C}"/>
              </a:ext>
            </a:extLst>
          </p:cNvPr>
          <p:cNvGrpSpPr/>
          <p:nvPr/>
        </p:nvGrpSpPr>
        <p:grpSpPr>
          <a:xfrm>
            <a:off x="119770" y="84616"/>
            <a:ext cx="3518166" cy="914615"/>
            <a:chOff x="8933199" y="178306"/>
            <a:chExt cx="3115793" cy="772512"/>
          </a:xfrm>
        </p:grpSpPr>
        <p:pic>
          <p:nvPicPr>
            <p:cNvPr id="13" name="图片 9">
              <a:extLst>
                <a:ext uri="{FF2B5EF4-FFF2-40B4-BE49-F238E27FC236}">
                  <a16:creationId xmlns:a16="http://schemas.microsoft.com/office/drawing/2014/main" id="{6AA181FC-C1C4-422B-9CBF-8EFD458DB9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14" name="图片 10">
              <a:extLst>
                <a:ext uri="{FF2B5EF4-FFF2-40B4-BE49-F238E27FC236}">
                  <a16:creationId xmlns:a16="http://schemas.microsoft.com/office/drawing/2014/main" id="{DD510932-B7BC-4B08-9A58-4D588BFE82BE}"/>
                </a:ext>
              </a:extLst>
            </p:cNvPr>
            <p:cNvPicPr>
              <a:picLocks noChangeAspect="1"/>
            </p:cNvPicPr>
            <p:nvPr/>
          </p:nvPicPr>
          <p:blipFill rotWithShape="1">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brightnessContrast bright="100000"/>
                      </a14:imgEffect>
                      <a14:imgEffect>
                        <a14:saturation sat="400000"/>
                      </a14:imgEffect>
                    </a14:imgLayer>
                  </a14:imgProps>
                </a:ext>
                <a:ext uri="{28A0092B-C50C-407E-A947-70E740481C1C}">
                  <a14:useLocalDpi xmlns:a14="http://schemas.microsoft.com/office/drawing/2010/main" val="0"/>
                </a:ext>
              </a:extLst>
            </a:blip>
            <a:srcRect t="65268"/>
            <a:stretch>
              <a:fillRect/>
            </a:stretch>
          </p:blipFill>
          <p:spPr>
            <a:xfrm>
              <a:off x="9781547" y="253664"/>
              <a:ext cx="2267445" cy="564644"/>
            </a:xfrm>
            <a:prstGeom prst="rect">
              <a:avLst/>
            </a:prstGeom>
          </p:spPr>
        </p:pic>
      </p:grpSp>
      <p:sp>
        <p:nvSpPr>
          <p:cNvPr id="10" name="椭圆 6">
            <a:extLst>
              <a:ext uri="{FF2B5EF4-FFF2-40B4-BE49-F238E27FC236}">
                <a16:creationId xmlns:a16="http://schemas.microsoft.com/office/drawing/2014/main" id="{780419CE-745B-4FED-BD77-CBDB7534BB80}"/>
              </a:ext>
            </a:extLst>
          </p:cNvPr>
          <p:cNvSpPr/>
          <p:nvPr/>
        </p:nvSpPr>
        <p:spPr>
          <a:xfrm>
            <a:off x="5359342" y="1572099"/>
            <a:ext cx="1473316" cy="1409838"/>
          </a:xfrm>
          <a:prstGeom prst="ellipse">
            <a:avLst/>
          </a:prstGeom>
          <a:solidFill>
            <a:srgbClr val="002060"/>
          </a:solidFill>
          <a:ln>
            <a:solidFill>
              <a:srgbClr val="434F5A"/>
            </a:solidFill>
          </a:ln>
        </p:spPr>
        <p:style>
          <a:lnRef idx="2">
            <a:schemeClr val="accent1">
              <a:shade val="50000"/>
            </a:schemeClr>
          </a:lnRef>
          <a:fillRef idx="1">
            <a:schemeClr val="accent1"/>
          </a:fillRef>
          <a:effectRef idx="0">
            <a:schemeClr val="accent1"/>
          </a:effectRef>
          <a:fontRef idx="minor">
            <a:schemeClr val="lt1"/>
          </a:fontRef>
        </p:style>
        <p:txBody>
          <a:bodyPr lIns="86694" tIns="43347" rIns="86694" bIns="43347" rtlCol="0" anchor="ctr"/>
          <a:lstStyle/>
          <a:p>
            <a:pPr algn="ctr"/>
            <a:r>
              <a:rPr lang="en-US" altLang="zh-CN" sz="4600" b="1" dirty="0">
                <a:latin typeface="思源黑体 CN Light" panose="020B0300000000000000" charset="-122"/>
                <a:ea typeface="思源黑体 CN Light" panose="020B0300000000000000" charset="-122"/>
                <a:cs typeface="思源黑体 CN Light" panose="020B0300000000000000" charset="-122"/>
                <a:sym typeface="+mn-lt"/>
              </a:rPr>
              <a:t>3</a:t>
            </a:r>
            <a:endParaRPr lang="zh-CN" altLang="en-US" sz="4600" b="1" dirty="0">
              <a:latin typeface="思源黑体 CN Light" panose="020B0300000000000000" charset="-122"/>
              <a:ea typeface="思源黑体 CN Light" panose="020B0300000000000000" charset="-122"/>
              <a:cs typeface="思源黑体 CN Light" panose="020B0300000000000000" charset="-122"/>
              <a:sym typeface="+mn-lt"/>
            </a:endParaRPr>
          </a:p>
        </p:txBody>
      </p:sp>
      <p:sp>
        <p:nvSpPr>
          <p:cNvPr id="16" name="矩形 3">
            <a:extLst>
              <a:ext uri="{FF2B5EF4-FFF2-40B4-BE49-F238E27FC236}">
                <a16:creationId xmlns:a16="http://schemas.microsoft.com/office/drawing/2014/main" id="{E8EB547F-8195-4341-8B8B-A04C5E4BBCB5}"/>
              </a:ext>
            </a:extLst>
          </p:cNvPr>
          <p:cNvSpPr/>
          <p:nvPr/>
        </p:nvSpPr>
        <p:spPr>
          <a:xfrm>
            <a:off x="0" y="6623222"/>
            <a:ext cx="12192000" cy="234778"/>
          </a:xfrm>
          <a:prstGeom prst="rect">
            <a:avLst/>
          </a:prstGeom>
          <a:solidFill>
            <a:srgbClr val="114189"/>
          </a:solidFill>
          <a:ln w="25400">
            <a:solidFill>
              <a:srgbClr val="114189">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3">
            <a:extLst>
              <a:ext uri="{FF2B5EF4-FFF2-40B4-BE49-F238E27FC236}">
                <a16:creationId xmlns:a16="http://schemas.microsoft.com/office/drawing/2014/main" id="{96FA7E5A-C11E-46C2-B84D-632499F79127}"/>
              </a:ext>
            </a:extLst>
          </p:cNvPr>
          <p:cNvSpPr/>
          <p:nvPr/>
        </p:nvSpPr>
        <p:spPr>
          <a:xfrm>
            <a:off x="3158613" y="3963630"/>
            <a:ext cx="5874773" cy="45719"/>
          </a:xfrm>
          <a:prstGeom prst="rect">
            <a:avLst/>
          </a:prstGeom>
          <a:solidFill>
            <a:srgbClr val="114189"/>
          </a:solidFill>
          <a:ln w="25400">
            <a:solidFill>
              <a:srgbClr val="114189">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
            <a:extLst>
              <a:ext uri="{FF2B5EF4-FFF2-40B4-BE49-F238E27FC236}">
                <a16:creationId xmlns:a16="http://schemas.microsoft.com/office/drawing/2014/main" id="{BEA4E4BC-831A-4278-A814-8C88B586BC98}"/>
              </a:ext>
            </a:extLst>
          </p:cNvPr>
          <p:cNvSpPr txBox="1"/>
          <p:nvPr/>
        </p:nvSpPr>
        <p:spPr>
          <a:xfrm>
            <a:off x="5639248" y="4527328"/>
            <a:ext cx="4202406"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b="1" dirty="0"/>
              <a:t>面向内存数据库的混合内存</a:t>
            </a:r>
            <a:endParaRPr lang="zh-CN" altLang="en-US" sz="4400" b="1" dirty="0"/>
          </a:p>
        </p:txBody>
      </p:sp>
      <p:sp>
        <p:nvSpPr>
          <p:cNvPr id="18" name="文本框 14">
            <a:extLst>
              <a:ext uri="{FF2B5EF4-FFF2-40B4-BE49-F238E27FC236}">
                <a16:creationId xmlns:a16="http://schemas.microsoft.com/office/drawing/2014/main" id="{66F06675-E4C7-4BCC-A605-9CE0B719CA4C}"/>
              </a:ext>
            </a:extLst>
          </p:cNvPr>
          <p:cNvSpPr txBox="1"/>
          <p:nvPr/>
        </p:nvSpPr>
        <p:spPr>
          <a:xfrm>
            <a:off x="5639248" y="5242842"/>
            <a:ext cx="3892060"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b="1" dirty="0"/>
              <a:t>热度感知的性能优化方案</a:t>
            </a:r>
          </a:p>
        </p:txBody>
      </p:sp>
    </p:spTree>
    <p:extLst>
      <p:ext uri="{BB962C8B-B14F-4D97-AF65-F5344CB8AC3E}">
        <p14:creationId xmlns:p14="http://schemas.microsoft.com/office/powerpoint/2010/main" val="2440193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623222"/>
            <a:ext cx="12192000" cy="234778"/>
          </a:xfrm>
          <a:prstGeom prst="rect">
            <a:avLst/>
          </a:prstGeom>
          <a:solidFill>
            <a:srgbClr val="114189"/>
          </a:solidFill>
          <a:ln w="25400">
            <a:solidFill>
              <a:srgbClr val="114189">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86">
            <a:extLst>
              <a:ext uri="{FF2B5EF4-FFF2-40B4-BE49-F238E27FC236}">
                <a16:creationId xmlns:a16="http://schemas.microsoft.com/office/drawing/2014/main" id="{F5F20C6D-D5DF-4689-9F91-E8009E9BC187}"/>
              </a:ext>
            </a:extLst>
          </p:cNvPr>
          <p:cNvSpPr txBox="1"/>
          <p:nvPr/>
        </p:nvSpPr>
        <p:spPr>
          <a:xfrm>
            <a:off x="3562344" y="1077639"/>
            <a:ext cx="5618908" cy="646307"/>
          </a:xfrm>
          <a:prstGeom prst="rect">
            <a:avLst/>
          </a:prstGeom>
          <a:noFill/>
        </p:spPr>
        <p:txBody>
          <a:bodyPr wrap="square" lIns="91417" tIns="45708" rIns="91417" bIns="45708" rtlCol="0">
            <a:spAutoFit/>
          </a:bodyPr>
          <a:lstStyle/>
          <a:p>
            <a:pPr algn="ctr"/>
            <a:r>
              <a:rPr lang="zh-CN" altLang="en-US" sz="3600" b="1" dirty="0">
                <a:solidFill>
                  <a:schemeClr val="tx1">
                    <a:lumMod val="75000"/>
                    <a:lumOff val="25000"/>
                  </a:schemeClr>
                </a:solidFill>
                <a:latin typeface="义启刘圻硬笔行书" panose="02000503000000000000" charset="-122"/>
                <a:ea typeface="义启刘圻硬笔行书" panose="02000503000000000000" charset="-122"/>
              </a:rPr>
              <a:t>传统数据库三层存储架构</a:t>
            </a:r>
          </a:p>
        </p:txBody>
      </p:sp>
      <p:sp>
        <p:nvSpPr>
          <p:cNvPr id="14" name="TextBox 13">
            <a:extLst>
              <a:ext uri="{FF2B5EF4-FFF2-40B4-BE49-F238E27FC236}">
                <a16:creationId xmlns:a16="http://schemas.microsoft.com/office/drawing/2014/main" id="{7495732D-09FE-46A3-939B-2FF6F4EEBE16}"/>
              </a:ext>
            </a:extLst>
          </p:cNvPr>
          <p:cNvSpPr txBox="1"/>
          <p:nvPr/>
        </p:nvSpPr>
        <p:spPr>
          <a:xfrm>
            <a:off x="6371798" y="1974562"/>
            <a:ext cx="3671147" cy="2052741"/>
          </a:xfrm>
          <a:prstGeom prst="rect">
            <a:avLst/>
          </a:prstGeom>
          <a:noFill/>
        </p:spPr>
        <p:txBody>
          <a:bodyPr wrap="square">
            <a:spAutoFit/>
          </a:bodyPr>
          <a:lstStyle/>
          <a:p>
            <a:pPr>
              <a:lnSpc>
                <a:spcPct val="125000"/>
              </a:lnSpc>
            </a:pPr>
            <a:r>
              <a:rPr lang="zh-CN" altLang="en-US" sz="3200" b="1" dirty="0">
                <a:latin typeface="+mj-lt"/>
                <a:ea typeface="仿宋" panose="02010609060101010101" pitchFamily="49" charset="-122"/>
              </a:rPr>
              <a:t>各层数据粒度：</a:t>
            </a:r>
            <a:endParaRPr lang="en-US" altLang="zh-CN" sz="3200" b="1" dirty="0">
              <a:latin typeface="+mj-lt"/>
              <a:ea typeface="仿宋" panose="02010609060101010101" pitchFamily="49" charset="-122"/>
            </a:endParaRPr>
          </a:p>
          <a:p>
            <a:pPr marL="342900" indent="-342900">
              <a:lnSpc>
                <a:spcPct val="125000"/>
              </a:lnSpc>
              <a:buFont typeface="Arial" panose="020B0604020202020204" pitchFamily="34" charset="0"/>
              <a:buChar char="•"/>
            </a:pPr>
            <a:r>
              <a:rPr lang="en-US" altLang="zh-CN" sz="2400" b="1" dirty="0">
                <a:ea typeface="仿宋" panose="02010609060101010101" pitchFamily="49" charset="-122"/>
              </a:rPr>
              <a:t>DRAM</a:t>
            </a:r>
            <a:r>
              <a:rPr lang="zh-CN" altLang="en-US" sz="2400" dirty="0">
                <a:ea typeface="仿宋" panose="02010609060101010101" pitchFamily="49" charset="-122"/>
              </a:rPr>
              <a:t>：</a:t>
            </a:r>
            <a:r>
              <a:rPr lang="en-US" altLang="zh-CN" sz="2400" dirty="0">
                <a:ea typeface="仿宋" panose="02010609060101010101" pitchFamily="49" charset="-122"/>
              </a:rPr>
              <a:t> </a:t>
            </a:r>
            <a:r>
              <a:rPr lang="zh-CN" altLang="en-US" sz="2400" dirty="0">
                <a:ea typeface="仿宋" panose="02010609060101010101" pitchFamily="49" charset="-122"/>
              </a:rPr>
              <a:t>缓存行（</a:t>
            </a:r>
            <a:r>
              <a:rPr lang="en-US" altLang="zh-CN" sz="2400" dirty="0">
                <a:ea typeface="仿宋" panose="02010609060101010101" pitchFamily="49" charset="-122"/>
              </a:rPr>
              <a:t>64B</a:t>
            </a:r>
            <a:r>
              <a:rPr lang="zh-CN" altLang="en-US" sz="2400" dirty="0">
                <a:ea typeface="仿宋" panose="02010609060101010101" pitchFamily="49" charset="-122"/>
              </a:rPr>
              <a:t>）</a:t>
            </a:r>
            <a:endParaRPr lang="en-US" altLang="zh-CN" sz="2400" dirty="0">
              <a:ea typeface="仿宋" panose="02010609060101010101" pitchFamily="49" charset="-122"/>
            </a:endParaRPr>
          </a:p>
          <a:p>
            <a:pPr marL="342900" indent="-342900">
              <a:lnSpc>
                <a:spcPct val="125000"/>
              </a:lnSpc>
              <a:buFont typeface="Arial" panose="020B0604020202020204" pitchFamily="34" charset="0"/>
              <a:buChar char="•"/>
            </a:pPr>
            <a:r>
              <a:rPr lang="en-US" altLang="zh-CN" sz="2400" b="1" dirty="0">
                <a:ea typeface="仿宋" panose="02010609060101010101" pitchFamily="49" charset="-122"/>
              </a:rPr>
              <a:t>NVM</a:t>
            </a:r>
            <a:r>
              <a:rPr lang="zh-CN" altLang="en-US" sz="2400" dirty="0">
                <a:ea typeface="仿宋" panose="02010609060101010101" pitchFamily="49" charset="-122"/>
              </a:rPr>
              <a:t>：页面（４</a:t>
            </a:r>
            <a:r>
              <a:rPr lang="en-US" altLang="zh-CN" sz="2400" dirty="0">
                <a:ea typeface="仿宋" panose="02010609060101010101" pitchFamily="49" charset="-122"/>
              </a:rPr>
              <a:t>KB</a:t>
            </a:r>
            <a:r>
              <a:rPr lang="zh-CN" altLang="en-US" sz="2400" dirty="0">
                <a:ea typeface="仿宋" panose="02010609060101010101" pitchFamily="49" charset="-122"/>
              </a:rPr>
              <a:t>）</a:t>
            </a:r>
            <a:endParaRPr lang="en-US" altLang="zh-CN" sz="2400" dirty="0">
              <a:ea typeface="仿宋" panose="02010609060101010101" pitchFamily="49" charset="-122"/>
            </a:endParaRPr>
          </a:p>
          <a:p>
            <a:pPr marL="342900" indent="-342900">
              <a:lnSpc>
                <a:spcPct val="125000"/>
              </a:lnSpc>
              <a:buFont typeface="Arial" panose="020B0604020202020204" pitchFamily="34" charset="0"/>
              <a:buChar char="•"/>
            </a:pPr>
            <a:r>
              <a:rPr lang="en-US" altLang="zh-CN" sz="2400" b="1" dirty="0">
                <a:ea typeface="仿宋" panose="02010609060101010101" pitchFamily="49" charset="-122"/>
              </a:rPr>
              <a:t>SSD</a:t>
            </a:r>
            <a:r>
              <a:rPr lang="zh-CN" altLang="en-US" sz="2400" b="1" dirty="0">
                <a:ea typeface="仿宋" panose="02010609060101010101" pitchFamily="49" charset="-122"/>
              </a:rPr>
              <a:t>：</a:t>
            </a:r>
            <a:r>
              <a:rPr lang="zh-CN" altLang="en-US" sz="2400" dirty="0">
                <a:ea typeface="仿宋" panose="02010609060101010101" pitchFamily="49" charset="-122"/>
              </a:rPr>
              <a:t>页面（４</a:t>
            </a:r>
            <a:r>
              <a:rPr lang="en-US" altLang="zh-CN" sz="2400" dirty="0">
                <a:ea typeface="仿宋" panose="02010609060101010101" pitchFamily="49" charset="-122"/>
              </a:rPr>
              <a:t>KB</a:t>
            </a:r>
            <a:r>
              <a:rPr lang="zh-CN" altLang="en-US" sz="2400" dirty="0">
                <a:ea typeface="仿宋" panose="02010609060101010101" pitchFamily="49" charset="-122"/>
              </a:rPr>
              <a:t>）</a:t>
            </a:r>
            <a:endParaRPr lang="en-US" altLang="zh-CN" sz="2400" b="1" dirty="0">
              <a:latin typeface="+mj-lt"/>
              <a:ea typeface="仿宋" panose="02010609060101010101" pitchFamily="49" charset="-122"/>
            </a:endParaRPr>
          </a:p>
        </p:txBody>
      </p:sp>
      <p:sp>
        <p:nvSpPr>
          <p:cNvPr id="18" name="矩形 17">
            <a:extLst>
              <a:ext uri="{FF2B5EF4-FFF2-40B4-BE49-F238E27FC236}">
                <a16:creationId xmlns:a16="http://schemas.microsoft.com/office/drawing/2014/main" id="{E694336F-AAE8-42DE-85F3-156EC4CE547B}"/>
              </a:ext>
            </a:extLst>
          </p:cNvPr>
          <p:cNvSpPr/>
          <p:nvPr/>
        </p:nvSpPr>
        <p:spPr>
          <a:xfrm>
            <a:off x="0" y="-7436"/>
            <a:ext cx="12192000" cy="953009"/>
          </a:xfrm>
          <a:prstGeom prst="rect">
            <a:avLst/>
          </a:prstGeom>
          <a:solidFill>
            <a:srgbClr val="114189"/>
          </a:solidFill>
          <a:ln w="25400">
            <a:solidFill>
              <a:schemeClr val="accent6">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114189"/>
              </a:solidFill>
            </a:endParaRPr>
          </a:p>
        </p:txBody>
      </p:sp>
      <p:sp>
        <p:nvSpPr>
          <p:cNvPr id="20" name="Oval 58">
            <a:extLst>
              <a:ext uri="{FF2B5EF4-FFF2-40B4-BE49-F238E27FC236}">
                <a16:creationId xmlns:a16="http://schemas.microsoft.com/office/drawing/2014/main" id="{F8B2E59C-1E73-4E56-8482-1448198C360D}"/>
              </a:ext>
            </a:extLst>
          </p:cNvPr>
          <p:cNvSpPr/>
          <p:nvPr/>
        </p:nvSpPr>
        <p:spPr>
          <a:xfrm>
            <a:off x="167374" y="65300"/>
            <a:ext cx="777600" cy="777600"/>
          </a:xfrm>
          <a:prstGeom prst="ellipse">
            <a:avLst/>
          </a:prstGeom>
          <a:solidFill>
            <a:srgbClr val="FAC6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900" dirty="0">
              <a:latin typeface="Segoe UI" panose="020B0502040204020203" pitchFamily="34" charset="0"/>
              <a:ea typeface="庞门正道标题体" panose="02010600030101010101" pitchFamily="2" charset="-122"/>
              <a:cs typeface="Segoe UI Historic" panose="020B0502040204020203" pitchFamily="34" charset="0"/>
              <a:sym typeface="+mn-lt"/>
            </a:endParaRPr>
          </a:p>
        </p:txBody>
      </p:sp>
      <p:sp>
        <p:nvSpPr>
          <p:cNvPr id="21" name="文本框 20">
            <a:extLst>
              <a:ext uri="{FF2B5EF4-FFF2-40B4-BE49-F238E27FC236}">
                <a16:creationId xmlns:a16="http://schemas.microsoft.com/office/drawing/2014/main" id="{16D682EE-AB32-4D9E-843F-5939DAE9C023}"/>
              </a:ext>
            </a:extLst>
          </p:cNvPr>
          <p:cNvSpPr txBox="1"/>
          <p:nvPr/>
        </p:nvSpPr>
        <p:spPr>
          <a:xfrm>
            <a:off x="223301" y="86549"/>
            <a:ext cx="665746" cy="707886"/>
          </a:xfrm>
          <a:prstGeom prst="rect">
            <a:avLst/>
          </a:prstGeom>
          <a:noFill/>
        </p:spPr>
        <p:txBody>
          <a:bodyPr wrap="square" rtlCol="0">
            <a:spAutoFit/>
          </a:bodyPr>
          <a:lstStyle/>
          <a:p>
            <a:r>
              <a:rPr lang="zh-CN" altLang="en-US" sz="4000" dirty="0">
                <a:solidFill>
                  <a:srgbClr val="FFFFFF"/>
                </a:solidFill>
                <a:latin typeface="Times New Roman" panose="02020603050405020304" pitchFamily="18" charset="0"/>
                <a:cs typeface="Times New Roman" panose="02020603050405020304" pitchFamily="18" charset="0"/>
              </a:rPr>
              <a:t>３</a:t>
            </a:r>
          </a:p>
        </p:txBody>
      </p:sp>
      <p:sp>
        <p:nvSpPr>
          <p:cNvPr id="22" name="文本框 21">
            <a:extLst>
              <a:ext uri="{FF2B5EF4-FFF2-40B4-BE49-F238E27FC236}">
                <a16:creationId xmlns:a16="http://schemas.microsoft.com/office/drawing/2014/main" id="{4C97C849-81FB-4F70-A56D-EC7912B85F40}"/>
              </a:ext>
            </a:extLst>
          </p:cNvPr>
          <p:cNvSpPr txBox="1"/>
          <p:nvPr/>
        </p:nvSpPr>
        <p:spPr>
          <a:xfrm>
            <a:off x="1036339" y="158170"/>
            <a:ext cx="5611596" cy="646331"/>
          </a:xfrm>
          <a:prstGeom prst="rect">
            <a:avLst/>
          </a:prstGeom>
          <a:noFill/>
        </p:spPr>
        <p:txBody>
          <a:bodyPr wrap="square" rtlCol="0">
            <a:spAutoFit/>
          </a:bodyPr>
          <a:lstStyle/>
          <a:p>
            <a:r>
              <a:rPr lang="zh-CN" altLang="en-US" sz="3600" b="1" dirty="0">
                <a:solidFill>
                  <a:schemeClr val="bg1">
                    <a:lumMod val="95000"/>
                  </a:schemeClr>
                </a:solidFill>
              </a:rPr>
              <a:t>本文研究内容</a:t>
            </a:r>
          </a:p>
        </p:txBody>
      </p:sp>
      <p:grpSp>
        <p:nvGrpSpPr>
          <p:cNvPr id="23" name="组合 22">
            <a:extLst>
              <a:ext uri="{FF2B5EF4-FFF2-40B4-BE49-F238E27FC236}">
                <a16:creationId xmlns:a16="http://schemas.microsoft.com/office/drawing/2014/main" id="{97FA9A8B-455A-4673-BB05-43B4667FF078}"/>
              </a:ext>
            </a:extLst>
          </p:cNvPr>
          <p:cNvGrpSpPr/>
          <p:nvPr/>
        </p:nvGrpSpPr>
        <p:grpSpPr>
          <a:xfrm>
            <a:off x="8993079" y="82812"/>
            <a:ext cx="3115793" cy="772512"/>
            <a:chOff x="8933199" y="178306"/>
            <a:chExt cx="3115793" cy="772512"/>
          </a:xfrm>
        </p:grpSpPr>
        <p:pic>
          <p:nvPicPr>
            <p:cNvPr id="24" name="图片 23">
              <a:extLst>
                <a:ext uri="{FF2B5EF4-FFF2-40B4-BE49-F238E27FC236}">
                  <a16:creationId xmlns:a16="http://schemas.microsoft.com/office/drawing/2014/main" id="{E2DEA5F0-A5B6-491F-8E1A-8817D3BAEC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25" name="图片 24">
              <a:extLst>
                <a:ext uri="{FF2B5EF4-FFF2-40B4-BE49-F238E27FC236}">
                  <a16:creationId xmlns:a16="http://schemas.microsoft.com/office/drawing/2014/main" id="{DFEAA0A9-EA33-4E59-8D2F-98A0EE2CC701}"/>
                </a:ext>
              </a:extLst>
            </p:cNvPr>
            <p:cNvPicPr>
              <a:picLocks noChangeAspect="1"/>
            </p:cNvPicPr>
            <p:nvPr/>
          </p:nvPicPr>
          <p:blipFill rotWithShape="1">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brightnessContrast bright="100000"/>
                      </a14:imgEffect>
                      <a14:imgEffect>
                        <a14:saturation sat="400000"/>
                      </a14:imgEffect>
                    </a14:imgLayer>
                  </a14:imgProps>
                </a:ext>
                <a:ext uri="{28A0092B-C50C-407E-A947-70E740481C1C}">
                  <a14:useLocalDpi xmlns:a14="http://schemas.microsoft.com/office/drawing/2010/main" val="0"/>
                </a:ext>
              </a:extLst>
            </a:blip>
            <a:srcRect t="65268"/>
            <a:stretch>
              <a:fillRect/>
            </a:stretch>
          </p:blipFill>
          <p:spPr>
            <a:xfrm>
              <a:off x="9781547" y="253664"/>
              <a:ext cx="2267445" cy="564644"/>
            </a:xfrm>
            <a:prstGeom prst="rect">
              <a:avLst/>
            </a:prstGeom>
          </p:spPr>
        </p:pic>
      </p:grpSp>
      <p:pic>
        <p:nvPicPr>
          <p:cNvPr id="5" name="图片 4">
            <a:extLst>
              <a:ext uri="{FF2B5EF4-FFF2-40B4-BE49-F238E27FC236}">
                <a16:creationId xmlns:a16="http://schemas.microsoft.com/office/drawing/2014/main" id="{28B662D7-70A6-4A30-A607-5691BD05F1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3551" y="2135058"/>
            <a:ext cx="5376652" cy="3455105"/>
          </a:xfrm>
          <a:prstGeom prst="rect">
            <a:avLst/>
          </a:prstGeom>
        </p:spPr>
      </p:pic>
      <p:sp>
        <p:nvSpPr>
          <p:cNvPr id="16" name="TextBox 13">
            <a:extLst>
              <a:ext uri="{FF2B5EF4-FFF2-40B4-BE49-F238E27FC236}">
                <a16:creationId xmlns:a16="http://schemas.microsoft.com/office/drawing/2014/main" id="{5C3038C6-97F4-4D21-9413-5DE2F4D021E3}"/>
              </a:ext>
            </a:extLst>
          </p:cNvPr>
          <p:cNvSpPr txBox="1"/>
          <p:nvPr/>
        </p:nvSpPr>
        <p:spPr>
          <a:xfrm>
            <a:off x="6371798" y="4218644"/>
            <a:ext cx="4743242" cy="2052741"/>
          </a:xfrm>
          <a:prstGeom prst="rect">
            <a:avLst/>
          </a:prstGeom>
          <a:noFill/>
        </p:spPr>
        <p:txBody>
          <a:bodyPr wrap="square">
            <a:spAutoFit/>
          </a:bodyPr>
          <a:lstStyle/>
          <a:p>
            <a:pPr>
              <a:lnSpc>
                <a:spcPct val="125000"/>
              </a:lnSpc>
            </a:pPr>
            <a:r>
              <a:rPr lang="zh-CN" altLang="en-US" sz="3200" b="1" dirty="0">
                <a:latin typeface="+mj-lt"/>
                <a:ea typeface="仿宋" panose="02010609060101010101" pitchFamily="49" charset="-122"/>
              </a:rPr>
              <a:t>数据交换粒度：</a:t>
            </a:r>
            <a:endParaRPr lang="en-US" altLang="zh-CN" sz="3200" b="1" dirty="0">
              <a:latin typeface="+mj-lt"/>
              <a:ea typeface="仿宋" panose="02010609060101010101" pitchFamily="49" charset="-122"/>
            </a:endParaRPr>
          </a:p>
          <a:p>
            <a:pPr marL="342900" indent="-342900">
              <a:lnSpc>
                <a:spcPct val="125000"/>
              </a:lnSpc>
              <a:buFont typeface="Arial" panose="020B0604020202020204" pitchFamily="34" charset="0"/>
              <a:buChar char="•"/>
            </a:pPr>
            <a:r>
              <a:rPr lang="en-US" altLang="zh-CN" sz="2400" b="1" dirty="0">
                <a:ea typeface="仿宋" panose="02010609060101010101" pitchFamily="49" charset="-122"/>
              </a:rPr>
              <a:t>DRAM</a:t>
            </a:r>
            <a:r>
              <a:rPr lang="zh-CN" altLang="en-US" sz="2400" b="1" dirty="0">
                <a:ea typeface="仿宋" panose="02010609060101010101" pitchFamily="49" charset="-122"/>
              </a:rPr>
              <a:t>－</a:t>
            </a:r>
            <a:r>
              <a:rPr lang="en-US" altLang="zh-CN" sz="2400" b="1" dirty="0">
                <a:ea typeface="仿宋" panose="02010609060101010101" pitchFamily="49" charset="-122"/>
              </a:rPr>
              <a:t> NVM </a:t>
            </a:r>
            <a:r>
              <a:rPr lang="zh-CN" altLang="en-US" sz="2400" dirty="0">
                <a:ea typeface="仿宋" panose="02010609060101010101" pitchFamily="49" charset="-122"/>
              </a:rPr>
              <a:t>：</a:t>
            </a:r>
            <a:r>
              <a:rPr lang="en-US" altLang="zh-CN" sz="2400" dirty="0">
                <a:ea typeface="仿宋" panose="02010609060101010101" pitchFamily="49" charset="-122"/>
              </a:rPr>
              <a:t> </a:t>
            </a:r>
            <a:r>
              <a:rPr lang="zh-CN" altLang="en-US" sz="2400" dirty="0">
                <a:ea typeface="仿宋" panose="02010609060101010101" pitchFamily="49" charset="-122"/>
              </a:rPr>
              <a:t>缓存行（</a:t>
            </a:r>
            <a:r>
              <a:rPr lang="en-US" altLang="zh-CN" sz="2400" dirty="0">
                <a:ea typeface="仿宋" panose="02010609060101010101" pitchFamily="49" charset="-122"/>
              </a:rPr>
              <a:t>64B</a:t>
            </a:r>
            <a:r>
              <a:rPr lang="zh-CN" altLang="en-US" sz="2400" dirty="0">
                <a:ea typeface="仿宋" panose="02010609060101010101" pitchFamily="49" charset="-122"/>
              </a:rPr>
              <a:t>）</a:t>
            </a:r>
            <a:endParaRPr lang="en-US" altLang="zh-CN" sz="2400" dirty="0">
              <a:ea typeface="仿宋" panose="02010609060101010101" pitchFamily="49" charset="-122"/>
            </a:endParaRPr>
          </a:p>
          <a:p>
            <a:pPr marL="342900" indent="-342900">
              <a:lnSpc>
                <a:spcPct val="125000"/>
              </a:lnSpc>
              <a:buFont typeface="Arial" panose="020B0604020202020204" pitchFamily="34" charset="0"/>
              <a:buChar char="•"/>
            </a:pPr>
            <a:r>
              <a:rPr lang="en-US" altLang="zh-CN" sz="2400" b="1" dirty="0">
                <a:ea typeface="仿宋" panose="02010609060101010101" pitchFamily="49" charset="-122"/>
              </a:rPr>
              <a:t>NVM</a:t>
            </a:r>
            <a:r>
              <a:rPr lang="zh-CN" altLang="en-US" sz="2400" b="1" dirty="0">
                <a:ea typeface="仿宋" panose="02010609060101010101" pitchFamily="49" charset="-122"/>
              </a:rPr>
              <a:t>－</a:t>
            </a:r>
            <a:r>
              <a:rPr lang="en-US" altLang="zh-CN" sz="2400" b="1" dirty="0">
                <a:ea typeface="仿宋" panose="02010609060101010101" pitchFamily="49" charset="-122"/>
              </a:rPr>
              <a:t> SSD </a:t>
            </a:r>
            <a:r>
              <a:rPr lang="zh-CN" altLang="en-US" sz="2400" dirty="0">
                <a:ea typeface="仿宋" panose="02010609060101010101" pitchFamily="49" charset="-122"/>
              </a:rPr>
              <a:t>：页面（４</a:t>
            </a:r>
            <a:r>
              <a:rPr lang="en-US" altLang="zh-CN" sz="2400" dirty="0">
                <a:ea typeface="仿宋" panose="02010609060101010101" pitchFamily="49" charset="-122"/>
              </a:rPr>
              <a:t>KB</a:t>
            </a:r>
            <a:r>
              <a:rPr lang="zh-CN" altLang="en-US" sz="2400" dirty="0">
                <a:ea typeface="仿宋" panose="02010609060101010101" pitchFamily="49" charset="-122"/>
              </a:rPr>
              <a:t>）</a:t>
            </a:r>
            <a:endParaRPr lang="en-US" altLang="zh-CN" sz="2400" dirty="0">
              <a:ea typeface="仿宋" panose="02010609060101010101" pitchFamily="49" charset="-122"/>
            </a:endParaRPr>
          </a:p>
          <a:p>
            <a:pPr marL="342900" indent="-342900">
              <a:lnSpc>
                <a:spcPct val="125000"/>
              </a:lnSpc>
              <a:buFont typeface="Arial" panose="020B0604020202020204" pitchFamily="34" charset="0"/>
              <a:buChar char="•"/>
            </a:pPr>
            <a:r>
              <a:rPr lang="en-US" altLang="zh-CN" sz="2400" b="1" dirty="0">
                <a:ea typeface="仿宋" panose="02010609060101010101" pitchFamily="49" charset="-122"/>
              </a:rPr>
              <a:t>DRAM</a:t>
            </a:r>
            <a:r>
              <a:rPr lang="zh-CN" altLang="en-US" sz="2400" b="1" dirty="0">
                <a:ea typeface="仿宋" panose="02010609060101010101" pitchFamily="49" charset="-122"/>
              </a:rPr>
              <a:t>－</a:t>
            </a:r>
            <a:r>
              <a:rPr lang="en-US" altLang="zh-CN" sz="2400" b="1" dirty="0">
                <a:ea typeface="仿宋" panose="02010609060101010101" pitchFamily="49" charset="-122"/>
              </a:rPr>
              <a:t> SSD</a:t>
            </a:r>
            <a:r>
              <a:rPr lang="zh-CN" altLang="en-US" sz="2400" b="1" dirty="0">
                <a:ea typeface="仿宋" panose="02010609060101010101" pitchFamily="49" charset="-122"/>
              </a:rPr>
              <a:t>：</a:t>
            </a:r>
            <a:r>
              <a:rPr lang="zh-CN" altLang="en-US" sz="2400" dirty="0">
                <a:ea typeface="仿宋" panose="02010609060101010101" pitchFamily="49" charset="-122"/>
              </a:rPr>
              <a:t>页面（４</a:t>
            </a:r>
            <a:r>
              <a:rPr lang="en-US" altLang="zh-CN" sz="2400" dirty="0">
                <a:ea typeface="仿宋" panose="02010609060101010101" pitchFamily="49" charset="-122"/>
              </a:rPr>
              <a:t>KB</a:t>
            </a:r>
            <a:r>
              <a:rPr lang="zh-CN" altLang="en-US" sz="2400" dirty="0">
                <a:ea typeface="仿宋" panose="02010609060101010101" pitchFamily="49" charset="-122"/>
              </a:rPr>
              <a:t>）</a:t>
            </a:r>
            <a:endParaRPr lang="en-US" altLang="zh-CN" sz="2400" b="1" dirty="0">
              <a:latin typeface="+mj-lt"/>
              <a:ea typeface="仿宋" panose="02010609060101010101" pitchFamily="49" charset="-122"/>
            </a:endParaRPr>
          </a:p>
        </p:txBody>
      </p:sp>
      <p:sp>
        <p:nvSpPr>
          <p:cNvPr id="3" name="文本框 2">
            <a:extLst>
              <a:ext uri="{FF2B5EF4-FFF2-40B4-BE49-F238E27FC236}">
                <a16:creationId xmlns:a16="http://schemas.microsoft.com/office/drawing/2014/main" id="{964C7B4B-7DCA-4EF8-A35C-B3475C2E52A2}"/>
              </a:ext>
            </a:extLst>
          </p:cNvPr>
          <p:cNvSpPr txBox="1"/>
          <p:nvPr/>
        </p:nvSpPr>
        <p:spPr>
          <a:xfrm>
            <a:off x="443551" y="1435920"/>
            <a:ext cx="2794102" cy="523220"/>
          </a:xfrm>
          <a:prstGeom prst="rect">
            <a:avLst/>
          </a:prstGeom>
          <a:noFill/>
        </p:spPr>
        <p:txBody>
          <a:bodyPr wrap="square" rtlCol="0">
            <a:spAutoFit/>
          </a:bodyPr>
          <a:lstStyle/>
          <a:p>
            <a:r>
              <a:rPr lang="en-US" altLang="zh-CN" sz="2800" dirty="0">
                <a:solidFill>
                  <a:srgbClr val="FF0000"/>
                </a:solidFill>
                <a:latin typeface="仿宋" panose="02010609060101010101" pitchFamily="49" charset="-122"/>
                <a:ea typeface="仿宋" panose="02010609060101010101" pitchFamily="49" charset="-122"/>
              </a:rPr>
              <a:t>NVM</a:t>
            </a:r>
            <a:r>
              <a:rPr lang="zh-CN" altLang="en-US" sz="2800" dirty="0">
                <a:solidFill>
                  <a:srgbClr val="FF0000"/>
                </a:solidFill>
                <a:latin typeface="仿宋" panose="02010609060101010101" pitchFamily="49" charset="-122"/>
                <a:ea typeface="仿宋" panose="02010609060101010101" pitchFamily="49" charset="-122"/>
              </a:rPr>
              <a:t>可字节寻址</a:t>
            </a:r>
          </a:p>
        </p:txBody>
      </p:sp>
      <p:sp>
        <p:nvSpPr>
          <p:cNvPr id="17" name="文本框 16">
            <a:extLst>
              <a:ext uri="{FF2B5EF4-FFF2-40B4-BE49-F238E27FC236}">
                <a16:creationId xmlns:a16="http://schemas.microsoft.com/office/drawing/2014/main" id="{C0A1F340-A23E-49A9-8494-5F57ACC585C9}"/>
              </a:ext>
            </a:extLst>
          </p:cNvPr>
          <p:cNvSpPr txBox="1"/>
          <p:nvPr/>
        </p:nvSpPr>
        <p:spPr>
          <a:xfrm>
            <a:off x="1903402" y="5665001"/>
            <a:ext cx="2668501" cy="276999"/>
          </a:xfrm>
          <a:prstGeom prst="rect">
            <a:avLst/>
          </a:prstGeom>
          <a:noFill/>
        </p:spPr>
        <p:txBody>
          <a:bodyPr wrap="square" rtlCol="0">
            <a:spAutoFit/>
          </a:bodyPr>
          <a:lstStyle/>
          <a:p>
            <a:r>
              <a:rPr lang="zh-CN" altLang="en-US" sz="1200" dirty="0">
                <a:latin typeface="仿宋" panose="02010609060101010101" pitchFamily="49" charset="-122"/>
                <a:ea typeface="仿宋" panose="02010609060101010101" pitchFamily="49" charset="-122"/>
              </a:rPr>
              <a:t>图３</a:t>
            </a:r>
            <a:r>
              <a:rPr lang="en-US" altLang="zh-CN" sz="1200" dirty="0">
                <a:latin typeface="仿宋" panose="02010609060101010101" pitchFamily="49" charset="-122"/>
                <a:ea typeface="仿宋" panose="02010609060101010101" pitchFamily="49" charset="-122"/>
              </a:rPr>
              <a:t>.</a:t>
            </a:r>
            <a:r>
              <a:rPr lang="zh-CN" altLang="en-US" sz="1200" dirty="0">
                <a:latin typeface="仿宋" panose="02010609060101010101" pitchFamily="49" charset="-122"/>
                <a:ea typeface="仿宋" panose="02010609060101010101" pitchFamily="49" charset="-122"/>
              </a:rPr>
              <a:t>１　</a:t>
            </a:r>
            <a:r>
              <a:rPr lang="en-US" altLang="zh-CN" sz="1200" dirty="0">
                <a:latin typeface="仿宋" panose="02010609060101010101" pitchFamily="49" charset="-122"/>
                <a:ea typeface="仿宋" panose="02010609060101010101" pitchFamily="49" charset="-122"/>
              </a:rPr>
              <a:t>DRAM</a:t>
            </a:r>
            <a:r>
              <a:rPr lang="zh-CN" altLang="en-US" sz="1200" dirty="0">
                <a:latin typeface="仿宋" panose="02010609060101010101" pitchFamily="49" charset="-122"/>
                <a:ea typeface="仿宋" panose="02010609060101010101" pitchFamily="49" charset="-122"/>
              </a:rPr>
              <a:t>－</a:t>
            </a:r>
            <a:r>
              <a:rPr lang="en-US" altLang="zh-CN" sz="1200" dirty="0">
                <a:latin typeface="仿宋" panose="02010609060101010101" pitchFamily="49" charset="-122"/>
                <a:ea typeface="仿宋" panose="02010609060101010101" pitchFamily="49" charset="-122"/>
              </a:rPr>
              <a:t>NVM</a:t>
            </a:r>
            <a:r>
              <a:rPr lang="zh-CN" altLang="en-US" sz="1200" dirty="0">
                <a:latin typeface="仿宋" panose="02010609060101010101" pitchFamily="49" charset="-122"/>
                <a:ea typeface="仿宋" panose="02010609060101010101" pitchFamily="49" charset="-122"/>
              </a:rPr>
              <a:t>－</a:t>
            </a:r>
            <a:r>
              <a:rPr lang="en-US" altLang="zh-CN" sz="1200" dirty="0">
                <a:latin typeface="仿宋" panose="02010609060101010101" pitchFamily="49" charset="-122"/>
                <a:ea typeface="仿宋" panose="02010609060101010101" pitchFamily="49" charset="-122"/>
              </a:rPr>
              <a:t>SSD</a:t>
            </a:r>
            <a:r>
              <a:rPr lang="zh-CN" altLang="en-US" sz="1200" dirty="0">
                <a:latin typeface="仿宋" panose="02010609060101010101" pitchFamily="49" charset="-122"/>
                <a:ea typeface="仿宋" panose="02010609060101010101" pitchFamily="49" charset="-122"/>
              </a:rPr>
              <a:t>三层架构</a:t>
            </a:r>
          </a:p>
        </p:txBody>
      </p:sp>
    </p:spTree>
    <p:extLst>
      <p:ext uri="{BB962C8B-B14F-4D97-AF65-F5344CB8AC3E}">
        <p14:creationId xmlns:p14="http://schemas.microsoft.com/office/powerpoint/2010/main" val="813235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623222"/>
            <a:ext cx="12192000" cy="234778"/>
          </a:xfrm>
          <a:prstGeom prst="rect">
            <a:avLst/>
          </a:prstGeom>
          <a:solidFill>
            <a:srgbClr val="114189"/>
          </a:solidFill>
          <a:ln w="25400">
            <a:solidFill>
              <a:srgbClr val="114189">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86">
            <a:extLst>
              <a:ext uri="{FF2B5EF4-FFF2-40B4-BE49-F238E27FC236}">
                <a16:creationId xmlns:a16="http://schemas.microsoft.com/office/drawing/2014/main" id="{F5F20C6D-D5DF-4689-9F91-E8009E9BC187}"/>
              </a:ext>
            </a:extLst>
          </p:cNvPr>
          <p:cNvSpPr txBox="1"/>
          <p:nvPr/>
        </p:nvSpPr>
        <p:spPr>
          <a:xfrm>
            <a:off x="3553809" y="1111179"/>
            <a:ext cx="5084382" cy="646307"/>
          </a:xfrm>
          <a:prstGeom prst="rect">
            <a:avLst/>
          </a:prstGeom>
          <a:noFill/>
        </p:spPr>
        <p:txBody>
          <a:bodyPr wrap="square" lIns="91417" tIns="45708" rIns="91417" bIns="45708" rtlCol="0">
            <a:spAutoFit/>
          </a:bodyPr>
          <a:lstStyle/>
          <a:p>
            <a:pPr algn="ctr"/>
            <a:r>
              <a:rPr lang="zh-CN" altLang="en-US" sz="3600" b="1" dirty="0">
                <a:solidFill>
                  <a:schemeClr val="tx1">
                    <a:lumMod val="75000"/>
                    <a:lumOff val="25000"/>
                  </a:schemeClr>
                </a:solidFill>
                <a:latin typeface="义启刘圻硬笔行书" panose="02000503000000000000" charset="-122"/>
                <a:ea typeface="义启刘圻硬笔行书" panose="02000503000000000000" charset="-122"/>
              </a:rPr>
              <a:t>缓存行粒度的</a:t>
            </a:r>
            <a:r>
              <a:rPr lang="en-US" altLang="zh-CN" sz="3600" b="1" dirty="0">
                <a:solidFill>
                  <a:schemeClr val="tx1">
                    <a:lumMod val="75000"/>
                    <a:lumOff val="25000"/>
                  </a:schemeClr>
                </a:solidFill>
                <a:latin typeface="义启刘圻硬笔行书" panose="02000503000000000000" charset="-122"/>
                <a:ea typeface="义启刘圻硬笔行书" panose="02000503000000000000" charset="-122"/>
              </a:rPr>
              <a:t>NVM</a:t>
            </a:r>
            <a:r>
              <a:rPr lang="zh-CN" altLang="en-US" sz="3600" b="1" dirty="0">
                <a:solidFill>
                  <a:schemeClr val="tx1">
                    <a:lumMod val="75000"/>
                    <a:lumOff val="25000"/>
                  </a:schemeClr>
                </a:solidFill>
                <a:latin typeface="义启刘圻硬笔行书" panose="02000503000000000000" charset="-122"/>
                <a:ea typeface="义启刘圻硬笔行书" panose="02000503000000000000" charset="-122"/>
              </a:rPr>
              <a:t>页面</a:t>
            </a:r>
          </a:p>
        </p:txBody>
      </p:sp>
      <p:sp>
        <p:nvSpPr>
          <p:cNvPr id="14" name="TextBox 13">
            <a:extLst>
              <a:ext uri="{FF2B5EF4-FFF2-40B4-BE49-F238E27FC236}">
                <a16:creationId xmlns:a16="http://schemas.microsoft.com/office/drawing/2014/main" id="{7495732D-09FE-46A3-939B-2FF6F4EEBE16}"/>
              </a:ext>
            </a:extLst>
          </p:cNvPr>
          <p:cNvSpPr txBox="1"/>
          <p:nvPr/>
        </p:nvSpPr>
        <p:spPr>
          <a:xfrm>
            <a:off x="6621929" y="1975573"/>
            <a:ext cx="3671147" cy="3745513"/>
          </a:xfrm>
          <a:prstGeom prst="rect">
            <a:avLst/>
          </a:prstGeom>
          <a:noFill/>
        </p:spPr>
        <p:txBody>
          <a:bodyPr wrap="square">
            <a:spAutoFit/>
          </a:bodyPr>
          <a:lstStyle/>
          <a:p>
            <a:pPr marL="342900" indent="-342900">
              <a:lnSpc>
                <a:spcPct val="125000"/>
              </a:lnSpc>
              <a:buFont typeface="Arial" panose="020B0604020202020204" pitchFamily="34" charset="0"/>
              <a:buChar char="•"/>
            </a:pPr>
            <a:r>
              <a:rPr lang="en-US" altLang="zh-CN" sz="2400" b="1" dirty="0">
                <a:ea typeface="仿宋" panose="02010609060101010101" pitchFamily="49" charset="-122"/>
              </a:rPr>
              <a:t>resident</a:t>
            </a:r>
            <a:r>
              <a:rPr lang="zh-CN" altLang="en-US" sz="2400" dirty="0">
                <a:ea typeface="仿宋" panose="02010609060101010101" pitchFamily="49" charset="-122"/>
              </a:rPr>
              <a:t>：标记</a:t>
            </a:r>
            <a:r>
              <a:rPr lang="zh-CN" altLang="en-US" sz="2400" dirty="0">
                <a:solidFill>
                  <a:srgbClr val="C00000"/>
                </a:solidFill>
                <a:ea typeface="仿宋" panose="02010609060101010101" pitchFamily="49" charset="-122"/>
              </a:rPr>
              <a:t>已经缓存</a:t>
            </a:r>
            <a:r>
              <a:rPr lang="zh-CN" altLang="en-US" sz="2400" dirty="0">
                <a:ea typeface="仿宋" panose="02010609060101010101" pitchFamily="49" charset="-122"/>
              </a:rPr>
              <a:t>进</a:t>
            </a:r>
            <a:r>
              <a:rPr lang="en-US" altLang="zh-CN" sz="2400" dirty="0">
                <a:ea typeface="仿宋" panose="02010609060101010101" pitchFamily="49" charset="-122"/>
              </a:rPr>
              <a:t>DRAM </a:t>
            </a:r>
            <a:r>
              <a:rPr lang="zh-CN" altLang="en-US" sz="2400" dirty="0">
                <a:ea typeface="仿宋" panose="02010609060101010101" pitchFamily="49" charset="-122"/>
              </a:rPr>
              <a:t>中的缓存行</a:t>
            </a:r>
            <a:endParaRPr lang="en-US" altLang="zh-CN" sz="2400" dirty="0">
              <a:ea typeface="仿宋" panose="02010609060101010101" pitchFamily="49" charset="-122"/>
            </a:endParaRPr>
          </a:p>
          <a:p>
            <a:pPr marL="342900" indent="-342900">
              <a:lnSpc>
                <a:spcPct val="125000"/>
              </a:lnSpc>
              <a:buFont typeface="Arial" panose="020B0604020202020204" pitchFamily="34" charset="0"/>
              <a:buChar char="•"/>
            </a:pPr>
            <a:r>
              <a:rPr lang="en-US" altLang="zh-CN" sz="2400" b="1" dirty="0">
                <a:ea typeface="仿宋" panose="02010609060101010101" pitchFamily="49" charset="-122"/>
              </a:rPr>
              <a:t>dirty</a:t>
            </a:r>
            <a:r>
              <a:rPr lang="zh-CN" altLang="en-US" sz="2400" dirty="0">
                <a:ea typeface="仿宋" panose="02010609060101010101" pitchFamily="49" charset="-122"/>
              </a:rPr>
              <a:t>：标记</a:t>
            </a:r>
            <a:r>
              <a:rPr lang="en-US" altLang="zh-CN" sz="2400" dirty="0">
                <a:ea typeface="仿宋" panose="02010609060101010101" pitchFamily="49" charset="-122"/>
              </a:rPr>
              <a:t>DRAM </a:t>
            </a:r>
            <a:r>
              <a:rPr lang="zh-CN" altLang="en-US" sz="2400" dirty="0">
                <a:ea typeface="仿宋" panose="02010609060101010101" pitchFamily="49" charset="-122"/>
              </a:rPr>
              <a:t>中被修改的</a:t>
            </a:r>
            <a:r>
              <a:rPr lang="zh-CN" altLang="en-US" sz="2400" dirty="0">
                <a:solidFill>
                  <a:srgbClr val="C00000"/>
                </a:solidFill>
                <a:ea typeface="仿宋" panose="02010609060101010101" pitchFamily="49" charset="-122"/>
              </a:rPr>
              <a:t>脏</a:t>
            </a:r>
            <a:r>
              <a:rPr lang="zh-CN" altLang="en-US" sz="2400" dirty="0">
                <a:ea typeface="仿宋" panose="02010609060101010101" pitchFamily="49" charset="-122"/>
              </a:rPr>
              <a:t>缓存行</a:t>
            </a:r>
            <a:endParaRPr lang="en-US" altLang="zh-CN" sz="2400" dirty="0">
              <a:ea typeface="仿宋" panose="02010609060101010101" pitchFamily="49" charset="-122"/>
            </a:endParaRPr>
          </a:p>
          <a:p>
            <a:pPr marL="342900" indent="-342900">
              <a:lnSpc>
                <a:spcPct val="125000"/>
              </a:lnSpc>
              <a:buFont typeface="Arial" panose="020B0604020202020204" pitchFamily="34" charset="0"/>
              <a:buChar char="•"/>
            </a:pPr>
            <a:r>
              <a:rPr lang="en-US" altLang="zh-CN" sz="2400" b="1" dirty="0">
                <a:ea typeface="仿宋" panose="02010609060101010101" pitchFamily="49" charset="-122"/>
              </a:rPr>
              <a:t>r</a:t>
            </a:r>
            <a:r>
              <a:rPr lang="zh-CN" altLang="en-US" sz="2400" b="1" dirty="0">
                <a:ea typeface="仿宋" panose="02010609060101010101" pitchFamily="49" charset="-122"/>
              </a:rPr>
              <a:t>：判断该页面是否被全部缓存进</a:t>
            </a:r>
            <a:r>
              <a:rPr lang="en-US" altLang="zh-CN" sz="2400" b="1" dirty="0">
                <a:ea typeface="仿宋" panose="02010609060101010101" pitchFamily="49" charset="-122"/>
              </a:rPr>
              <a:t>DRAM </a:t>
            </a:r>
            <a:r>
              <a:rPr lang="zh-CN" altLang="en-US" sz="2400" b="1" dirty="0">
                <a:ea typeface="仿宋" panose="02010609060101010101" pitchFamily="49" charset="-122"/>
              </a:rPr>
              <a:t>中</a:t>
            </a:r>
            <a:endParaRPr lang="en-US" altLang="zh-CN" sz="2400" dirty="0">
              <a:ea typeface="仿宋" panose="02010609060101010101" pitchFamily="49" charset="-122"/>
            </a:endParaRPr>
          </a:p>
          <a:p>
            <a:pPr marL="342900" indent="-342900">
              <a:lnSpc>
                <a:spcPct val="125000"/>
              </a:lnSpc>
              <a:buFont typeface="Arial" panose="020B0604020202020204" pitchFamily="34" charset="0"/>
              <a:buChar char="•"/>
            </a:pPr>
            <a:r>
              <a:rPr lang="en-US" altLang="zh-CN" sz="2400" b="1" dirty="0">
                <a:ea typeface="仿宋" panose="02010609060101010101" pitchFamily="49" charset="-122"/>
              </a:rPr>
              <a:t>d</a:t>
            </a:r>
            <a:r>
              <a:rPr lang="zh-CN" altLang="en-US" sz="2400" b="1" dirty="0">
                <a:ea typeface="仿宋" panose="02010609060101010101" pitchFamily="49" charset="-122"/>
              </a:rPr>
              <a:t>：判断该页面是否被完全修改</a:t>
            </a:r>
            <a:endParaRPr lang="en-US" altLang="zh-CN" sz="2400" b="1" dirty="0">
              <a:latin typeface="+mj-lt"/>
              <a:ea typeface="仿宋" panose="02010609060101010101" pitchFamily="49" charset="-122"/>
            </a:endParaRPr>
          </a:p>
        </p:txBody>
      </p:sp>
      <p:sp>
        <p:nvSpPr>
          <p:cNvPr id="18" name="矩形 17">
            <a:extLst>
              <a:ext uri="{FF2B5EF4-FFF2-40B4-BE49-F238E27FC236}">
                <a16:creationId xmlns:a16="http://schemas.microsoft.com/office/drawing/2014/main" id="{E694336F-AAE8-42DE-85F3-156EC4CE547B}"/>
              </a:ext>
            </a:extLst>
          </p:cNvPr>
          <p:cNvSpPr/>
          <p:nvPr/>
        </p:nvSpPr>
        <p:spPr>
          <a:xfrm>
            <a:off x="0" y="-7436"/>
            <a:ext cx="12192000" cy="953009"/>
          </a:xfrm>
          <a:prstGeom prst="rect">
            <a:avLst/>
          </a:prstGeom>
          <a:solidFill>
            <a:srgbClr val="114189"/>
          </a:solidFill>
          <a:ln w="25400">
            <a:solidFill>
              <a:schemeClr val="accent6">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114189"/>
              </a:solidFill>
            </a:endParaRPr>
          </a:p>
        </p:txBody>
      </p:sp>
      <p:sp>
        <p:nvSpPr>
          <p:cNvPr id="20" name="Oval 58">
            <a:extLst>
              <a:ext uri="{FF2B5EF4-FFF2-40B4-BE49-F238E27FC236}">
                <a16:creationId xmlns:a16="http://schemas.microsoft.com/office/drawing/2014/main" id="{F8B2E59C-1E73-4E56-8482-1448198C360D}"/>
              </a:ext>
            </a:extLst>
          </p:cNvPr>
          <p:cNvSpPr/>
          <p:nvPr/>
        </p:nvSpPr>
        <p:spPr>
          <a:xfrm>
            <a:off x="167374" y="65300"/>
            <a:ext cx="777600" cy="777600"/>
          </a:xfrm>
          <a:prstGeom prst="ellipse">
            <a:avLst/>
          </a:prstGeom>
          <a:solidFill>
            <a:srgbClr val="FAC6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900" dirty="0">
              <a:latin typeface="Segoe UI" panose="020B0502040204020203" pitchFamily="34" charset="0"/>
              <a:ea typeface="庞门正道标题体" panose="02010600030101010101" pitchFamily="2" charset="-122"/>
              <a:cs typeface="Segoe UI Historic" panose="020B0502040204020203" pitchFamily="34" charset="0"/>
              <a:sym typeface="+mn-lt"/>
            </a:endParaRPr>
          </a:p>
        </p:txBody>
      </p:sp>
      <p:sp>
        <p:nvSpPr>
          <p:cNvPr id="21" name="文本框 20">
            <a:extLst>
              <a:ext uri="{FF2B5EF4-FFF2-40B4-BE49-F238E27FC236}">
                <a16:creationId xmlns:a16="http://schemas.microsoft.com/office/drawing/2014/main" id="{16D682EE-AB32-4D9E-843F-5939DAE9C023}"/>
              </a:ext>
            </a:extLst>
          </p:cNvPr>
          <p:cNvSpPr txBox="1"/>
          <p:nvPr/>
        </p:nvSpPr>
        <p:spPr>
          <a:xfrm>
            <a:off x="223301" y="86549"/>
            <a:ext cx="665746" cy="707886"/>
          </a:xfrm>
          <a:prstGeom prst="rect">
            <a:avLst/>
          </a:prstGeom>
          <a:noFill/>
        </p:spPr>
        <p:txBody>
          <a:bodyPr wrap="square" rtlCol="0">
            <a:spAutoFit/>
          </a:bodyPr>
          <a:lstStyle/>
          <a:p>
            <a:r>
              <a:rPr lang="zh-CN" altLang="en-US" sz="4000" dirty="0">
                <a:solidFill>
                  <a:srgbClr val="FFFFFF"/>
                </a:solidFill>
                <a:latin typeface="Times New Roman" panose="02020603050405020304" pitchFamily="18" charset="0"/>
                <a:cs typeface="Times New Roman" panose="02020603050405020304" pitchFamily="18" charset="0"/>
              </a:rPr>
              <a:t>３</a:t>
            </a:r>
          </a:p>
        </p:txBody>
      </p:sp>
      <p:sp>
        <p:nvSpPr>
          <p:cNvPr id="22" name="文本框 21">
            <a:extLst>
              <a:ext uri="{FF2B5EF4-FFF2-40B4-BE49-F238E27FC236}">
                <a16:creationId xmlns:a16="http://schemas.microsoft.com/office/drawing/2014/main" id="{4C97C849-81FB-4F70-A56D-EC7912B85F40}"/>
              </a:ext>
            </a:extLst>
          </p:cNvPr>
          <p:cNvSpPr txBox="1"/>
          <p:nvPr/>
        </p:nvSpPr>
        <p:spPr>
          <a:xfrm>
            <a:off x="1036339" y="158170"/>
            <a:ext cx="5611596" cy="646331"/>
          </a:xfrm>
          <a:prstGeom prst="rect">
            <a:avLst/>
          </a:prstGeom>
          <a:noFill/>
        </p:spPr>
        <p:txBody>
          <a:bodyPr wrap="square" rtlCol="0">
            <a:spAutoFit/>
          </a:bodyPr>
          <a:lstStyle/>
          <a:p>
            <a:r>
              <a:rPr lang="zh-CN" altLang="en-US" sz="3600" b="1" dirty="0">
                <a:solidFill>
                  <a:schemeClr val="bg1">
                    <a:lumMod val="95000"/>
                  </a:schemeClr>
                </a:solidFill>
              </a:rPr>
              <a:t>本文研究内容</a:t>
            </a:r>
          </a:p>
        </p:txBody>
      </p:sp>
      <p:grpSp>
        <p:nvGrpSpPr>
          <p:cNvPr id="23" name="组合 22">
            <a:extLst>
              <a:ext uri="{FF2B5EF4-FFF2-40B4-BE49-F238E27FC236}">
                <a16:creationId xmlns:a16="http://schemas.microsoft.com/office/drawing/2014/main" id="{97FA9A8B-455A-4673-BB05-43B4667FF078}"/>
              </a:ext>
            </a:extLst>
          </p:cNvPr>
          <p:cNvGrpSpPr/>
          <p:nvPr/>
        </p:nvGrpSpPr>
        <p:grpSpPr>
          <a:xfrm>
            <a:off x="8993079" y="82812"/>
            <a:ext cx="3115793" cy="772512"/>
            <a:chOff x="8933199" y="178306"/>
            <a:chExt cx="3115793" cy="772512"/>
          </a:xfrm>
        </p:grpSpPr>
        <p:pic>
          <p:nvPicPr>
            <p:cNvPr id="24" name="图片 23">
              <a:extLst>
                <a:ext uri="{FF2B5EF4-FFF2-40B4-BE49-F238E27FC236}">
                  <a16:creationId xmlns:a16="http://schemas.microsoft.com/office/drawing/2014/main" id="{E2DEA5F0-A5B6-491F-8E1A-8817D3BAEC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25" name="图片 24">
              <a:extLst>
                <a:ext uri="{FF2B5EF4-FFF2-40B4-BE49-F238E27FC236}">
                  <a16:creationId xmlns:a16="http://schemas.microsoft.com/office/drawing/2014/main" id="{DFEAA0A9-EA33-4E59-8D2F-98A0EE2CC701}"/>
                </a:ext>
              </a:extLst>
            </p:cNvPr>
            <p:cNvPicPr>
              <a:picLocks noChangeAspect="1"/>
            </p:cNvPicPr>
            <p:nvPr/>
          </p:nvPicPr>
          <p:blipFill rotWithShape="1">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brightnessContrast bright="100000"/>
                      </a14:imgEffect>
                      <a14:imgEffect>
                        <a14:saturation sat="400000"/>
                      </a14:imgEffect>
                    </a14:imgLayer>
                  </a14:imgProps>
                </a:ext>
                <a:ext uri="{28A0092B-C50C-407E-A947-70E740481C1C}">
                  <a14:useLocalDpi xmlns:a14="http://schemas.microsoft.com/office/drawing/2010/main" val="0"/>
                </a:ext>
              </a:extLst>
            </a:blip>
            <a:srcRect t="65268"/>
            <a:stretch>
              <a:fillRect/>
            </a:stretch>
          </p:blipFill>
          <p:spPr>
            <a:xfrm>
              <a:off x="9781547" y="253664"/>
              <a:ext cx="2267445" cy="564644"/>
            </a:xfrm>
            <a:prstGeom prst="rect">
              <a:avLst/>
            </a:prstGeom>
          </p:spPr>
        </p:pic>
      </p:grpSp>
      <p:pic>
        <p:nvPicPr>
          <p:cNvPr id="2" name="图片 1">
            <a:extLst>
              <a:ext uri="{FF2B5EF4-FFF2-40B4-BE49-F238E27FC236}">
                <a16:creationId xmlns:a16="http://schemas.microsoft.com/office/drawing/2014/main" id="{EDD96AF8-D476-4B3A-9739-8998FBF7E5CE}"/>
              </a:ext>
            </a:extLst>
          </p:cNvPr>
          <p:cNvPicPr>
            <a:picLocks noChangeAspect="1"/>
          </p:cNvPicPr>
          <p:nvPr/>
        </p:nvPicPr>
        <p:blipFill>
          <a:blip r:embed="rId6"/>
          <a:stretch>
            <a:fillRect/>
          </a:stretch>
        </p:blipFill>
        <p:spPr>
          <a:xfrm>
            <a:off x="0" y="1974562"/>
            <a:ext cx="6144924" cy="3257745"/>
          </a:xfrm>
          <a:prstGeom prst="rect">
            <a:avLst/>
          </a:prstGeom>
        </p:spPr>
      </p:pic>
      <p:sp>
        <p:nvSpPr>
          <p:cNvPr id="15" name="文本框 14">
            <a:extLst>
              <a:ext uri="{FF2B5EF4-FFF2-40B4-BE49-F238E27FC236}">
                <a16:creationId xmlns:a16="http://schemas.microsoft.com/office/drawing/2014/main" id="{AD7B54A0-DCB1-4E60-9A61-8205E3C5D116}"/>
              </a:ext>
            </a:extLst>
          </p:cNvPr>
          <p:cNvSpPr txBox="1"/>
          <p:nvPr/>
        </p:nvSpPr>
        <p:spPr>
          <a:xfrm>
            <a:off x="2038870" y="5367503"/>
            <a:ext cx="2668501" cy="276999"/>
          </a:xfrm>
          <a:prstGeom prst="rect">
            <a:avLst/>
          </a:prstGeom>
          <a:noFill/>
        </p:spPr>
        <p:txBody>
          <a:bodyPr wrap="square" rtlCol="0">
            <a:spAutoFit/>
          </a:bodyPr>
          <a:lstStyle/>
          <a:p>
            <a:r>
              <a:rPr lang="zh-CN" altLang="en-US" sz="1200" dirty="0">
                <a:latin typeface="仿宋" panose="02010609060101010101" pitchFamily="49" charset="-122"/>
                <a:ea typeface="仿宋" panose="02010609060101010101" pitchFamily="49" charset="-122"/>
              </a:rPr>
              <a:t>图３</a:t>
            </a:r>
            <a:r>
              <a:rPr lang="en-US" altLang="zh-CN" sz="1200" dirty="0">
                <a:latin typeface="仿宋" panose="02010609060101010101" pitchFamily="49" charset="-122"/>
                <a:ea typeface="仿宋" panose="02010609060101010101" pitchFamily="49" charset="-122"/>
              </a:rPr>
              <a:t>.</a:t>
            </a:r>
            <a:r>
              <a:rPr lang="zh-CN" altLang="en-US" sz="1200" dirty="0">
                <a:latin typeface="仿宋" panose="02010609060101010101" pitchFamily="49" charset="-122"/>
                <a:ea typeface="仿宋" panose="02010609060101010101" pitchFamily="49" charset="-122"/>
              </a:rPr>
              <a:t>２　缓存行粒度的</a:t>
            </a:r>
            <a:r>
              <a:rPr lang="en-US" altLang="zh-CN" sz="1200" dirty="0">
                <a:latin typeface="仿宋" panose="02010609060101010101" pitchFamily="49" charset="-122"/>
                <a:ea typeface="仿宋" panose="02010609060101010101" pitchFamily="49" charset="-122"/>
              </a:rPr>
              <a:t>NVM</a:t>
            </a:r>
            <a:r>
              <a:rPr lang="zh-CN" altLang="en-US" sz="1200" dirty="0">
                <a:latin typeface="仿宋" panose="02010609060101010101" pitchFamily="49" charset="-122"/>
                <a:ea typeface="仿宋" panose="02010609060101010101" pitchFamily="49" charset="-122"/>
              </a:rPr>
              <a:t>页面</a:t>
            </a:r>
          </a:p>
        </p:txBody>
      </p:sp>
    </p:spTree>
    <p:extLst>
      <p:ext uri="{BB962C8B-B14F-4D97-AF65-F5344CB8AC3E}">
        <p14:creationId xmlns:p14="http://schemas.microsoft.com/office/powerpoint/2010/main" val="410633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623222"/>
            <a:ext cx="12192000" cy="234778"/>
          </a:xfrm>
          <a:prstGeom prst="rect">
            <a:avLst/>
          </a:prstGeom>
          <a:solidFill>
            <a:srgbClr val="114189"/>
          </a:solidFill>
          <a:ln w="25400">
            <a:solidFill>
              <a:srgbClr val="114189">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86">
            <a:extLst>
              <a:ext uri="{FF2B5EF4-FFF2-40B4-BE49-F238E27FC236}">
                <a16:creationId xmlns:a16="http://schemas.microsoft.com/office/drawing/2014/main" id="{F5F20C6D-D5DF-4689-9F91-E8009E9BC187}"/>
              </a:ext>
            </a:extLst>
          </p:cNvPr>
          <p:cNvSpPr txBox="1"/>
          <p:nvPr/>
        </p:nvSpPr>
        <p:spPr>
          <a:xfrm>
            <a:off x="5760629" y="1136344"/>
            <a:ext cx="5599156" cy="646307"/>
          </a:xfrm>
          <a:prstGeom prst="rect">
            <a:avLst/>
          </a:prstGeom>
          <a:noFill/>
        </p:spPr>
        <p:txBody>
          <a:bodyPr wrap="square" lIns="91417" tIns="45708" rIns="91417" bIns="45708" rtlCol="0">
            <a:spAutoFit/>
          </a:bodyPr>
          <a:lstStyle/>
          <a:p>
            <a:pPr algn="ctr"/>
            <a:r>
              <a:rPr lang="zh-CN" altLang="en-US" sz="3600" b="1" dirty="0">
                <a:solidFill>
                  <a:schemeClr val="tx1">
                    <a:lumMod val="75000"/>
                    <a:lumOff val="25000"/>
                  </a:schemeClr>
                </a:solidFill>
                <a:latin typeface="义启刘圻硬笔行书" panose="02000503000000000000" charset="-122"/>
                <a:ea typeface="义启刘圻硬笔行书" panose="02000503000000000000" charset="-122"/>
              </a:rPr>
              <a:t>当前系统性能评估</a:t>
            </a:r>
          </a:p>
        </p:txBody>
      </p:sp>
      <p:sp>
        <p:nvSpPr>
          <p:cNvPr id="18" name="矩形 17">
            <a:extLst>
              <a:ext uri="{FF2B5EF4-FFF2-40B4-BE49-F238E27FC236}">
                <a16:creationId xmlns:a16="http://schemas.microsoft.com/office/drawing/2014/main" id="{E694336F-AAE8-42DE-85F3-156EC4CE547B}"/>
              </a:ext>
            </a:extLst>
          </p:cNvPr>
          <p:cNvSpPr/>
          <p:nvPr/>
        </p:nvSpPr>
        <p:spPr>
          <a:xfrm>
            <a:off x="0" y="-7436"/>
            <a:ext cx="12192000" cy="953009"/>
          </a:xfrm>
          <a:prstGeom prst="rect">
            <a:avLst/>
          </a:prstGeom>
          <a:solidFill>
            <a:srgbClr val="114189"/>
          </a:solidFill>
          <a:ln w="25400">
            <a:solidFill>
              <a:schemeClr val="accent6">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114189"/>
              </a:solidFill>
            </a:endParaRPr>
          </a:p>
        </p:txBody>
      </p:sp>
      <p:sp>
        <p:nvSpPr>
          <p:cNvPr id="20" name="Oval 58">
            <a:extLst>
              <a:ext uri="{FF2B5EF4-FFF2-40B4-BE49-F238E27FC236}">
                <a16:creationId xmlns:a16="http://schemas.microsoft.com/office/drawing/2014/main" id="{F8B2E59C-1E73-4E56-8482-1448198C360D}"/>
              </a:ext>
            </a:extLst>
          </p:cNvPr>
          <p:cNvSpPr/>
          <p:nvPr/>
        </p:nvSpPr>
        <p:spPr>
          <a:xfrm>
            <a:off x="167374" y="65300"/>
            <a:ext cx="777600" cy="777600"/>
          </a:xfrm>
          <a:prstGeom prst="ellipse">
            <a:avLst/>
          </a:prstGeom>
          <a:solidFill>
            <a:srgbClr val="FAC6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900" dirty="0">
              <a:latin typeface="Segoe UI" panose="020B0502040204020203" pitchFamily="34" charset="0"/>
              <a:ea typeface="庞门正道标题体" panose="02010600030101010101" pitchFamily="2" charset="-122"/>
              <a:cs typeface="Segoe UI Historic" panose="020B0502040204020203" pitchFamily="34" charset="0"/>
              <a:sym typeface="+mn-lt"/>
            </a:endParaRPr>
          </a:p>
        </p:txBody>
      </p:sp>
      <p:sp>
        <p:nvSpPr>
          <p:cNvPr id="21" name="文本框 20">
            <a:extLst>
              <a:ext uri="{FF2B5EF4-FFF2-40B4-BE49-F238E27FC236}">
                <a16:creationId xmlns:a16="http://schemas.microsoft.com/office/drawing/2014/main" id="{16D682EE-AB32-4D9E-843F-5939DAE9C023}"/>
              </a:ext>
            </a:extLst>
          </p:cNvPr>
          <p:cNvSpPr txBox="1"/>
          <p:nvPr/>
        </p:nvSpPr>
        <p:spPr>
          <a:xfrm>
            <a:off x="223301" y="86549"/>
            <a:ext cx="665746" cy="707886"/>
          </a:xfrm>
          <a:prstGeom prst="rect">
            <a:avLst/>
          </a:prstGeom>
          <a:noFill/>
        </p:spPr>
        <p:txBody>
          <a:bodyPr wrap="square" rtlCol="0">
            <a:spAutoFit/>
          </a:bodyPr>
          <a:lstStyle/>
          <a:p>
            <a:r>
              <a:rPr lang="zh-CN" altLang="en-US" sz="4000" dirty="0">
                <a:solidFill>
                  <a:srgbClr val="FFFFFF"/>
                </a:solidFill>
                <a:latin typeface="Times New Roman" panose="02020603050405020304" pitchFamily="18" charset="0"/>
                <a:cs typeface="Times New Roman" panose="02020603050405020304" pitchFamily="18" charset="0"/>
              </a:rPr>
              <a:t>３</a:t>
            </a:r>
          </a:p>
        </p:txBody>
      </p:sp>
      <p:sp>
        <p:nvSpPr>
          <p:cNvPr id="22" name="文本框 21">
            <a:extLst>
              <a:ext uri="{FF2B5EF4-FFF2-40B4-BE49-F238E27FC236}">
                <a16:creationId xmlns:a16="http://schemas.microsoft.com/office/drawing/2014/main" id="{4C97C849-81FB-4F70-A56D-EC7912B85F40}"/>
              </a:ext>
            </a:extLst>
          </p:cNvPr>
          <p:cNvSpPr txBox="1"/>
          <p:nvPr/>
        </p:nvSpPr>
        <p:spPr>
          <a:xfrm>
            <a:off x="1036339" y="158170"/>
            <a:ext cx="5611596" cy="646331"/>
          </a:xfrm>
          <a:prstGeom prst="rect">
            <a:avLst/>
          </a:prstGeom>
          <a:noFill/>
        </p:spPr>
        <p:txBody>
          <a:bodyPr wrap="square" rtlCol="0">
            <a:spAutoFit/>
          </a:bodyPr>
          <a:lstStyle/>
          <a:p>
            <a:r>
              <a:rPr lang="zh-CN" altLang="en-US" sz="3600" b="1" dirty="0">
                <a:solidFill>
                  <a:schemeClr val="bg1">
                    <a:lumMod val="95000"/>
                  </a:schemeClr>
                </a:solidFill>
              </a:rPr>
              <a:t>本文研究内容</a:t>
            </a:r>
          </a:p>
        </p:txBody>
      </p:sp>
      <p:grpSp>
        <p:nvGrpSpPr>
          <p:cNvPr id="23" name="组合 22">
            <a:extLst>
              <a:ext uri="{FF2B5EF4-FFF2-40B4-BE49-F238E27FC236}">
                <a16:creationId xmlns:a16="http://schemas.microsoft.com/office/drawing/2014/main" id="{97FA9A8B-455A-4673-BB05-43B4667FF078}"/>
              </a:ext>
            </a:extLst>
          </p:cNvPr>
          <p:cNvGrpSpPr/>
          <p:nvPr/>
        </p:nvGrpSpPr>
        <p:grpSpPr>
          <a:xfrm>
            <a:off x="8993079" y="82812"/>
            <a:ext cx="3115793" cy="772512"/>
            <a:chOff x="8933199" y="178306"/>
            <a:chExt cx="3115793" cy="772512"/>
          </a:xfrm>
        </p:grpSpPr>
        <p:pic>
          <p:nvPicPr>
            <p:cNvPr id="24" name="图片 23">
              <a:extLst>
                <a:ext uri="{FF2B5EF4-FFF2-40B4-BE49-F238E27FC236}">
                  <a16:creationId xmlns:a16="http://schemas.microsoft.com/office/drawing/2014/main" id="{E2DEA5F0-A5B6-491F-8E1A-8817D3BAEC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25" name="图片 24">
              <a:extLst>
                <a:ext uri="{FF2B5EF4-FFF2-40B4-BE49-F238E27FC236}">
                  <a16:creationId xmlns:a16="http://schemas.microsoft.com/office/drawing/2014/main" id="{DFEAA0A9-EA33-4E59-8D2F-98A0EE2CC701}"/>
                </a:ext>
              </a:extLst>
            </p:cNvPr>
            <p:cNvPicPr>
              <a:picLocks noChangeAspect="1"/>
            </p:cNvPicPr>
            <p:nvPr/>
          </p:nvPicPr>
          <p:blipFill rotWithShape="1">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brightnessContrast bright="100000"/>
                      </a14:imgEffect>
                      <a14:imgEffect>
                        <a14:saturation sat="400000"/>
                      </a14:imgEffect>
                    </a14:imgLayer>
                  </a14:imgProps>
                </a:ext>
                <a:ext uri="{28A0092B-C50C-407E-A947-70E740481C1C}">
                  <a14:useLocalDpi xmlns:a14="http://schemas.microsoft.com/office/drawing/2010/main" val="0"/>
                </a:ext>
              </a:extLst>
            </a:blip>
            <a:srcRect t="65268"/>
            <a:stretch>
              <a:fillRect/>
            </a:stretch>
          </p:blipFill>
          <p:spPr>
            <a:xfrm>
              <a:off x="9781547" y="253664"/>
              <a:ext cx="2267445" cy="564644"/>
            </a:xfrm>
            <a:prstGeom prst="rect">
              <a:avLst/>
            </a:prstGeom>
          </p:spPr>
        </p:pic>
      </p:grpSp>
      <p:pic>
        <p:nvPicPr>
          <p:cNvPr id="2" name="图片 1">
            <a:extLst>
              <a:ext uri="{FF2B5EF4-FFF2-40B4-BE49-F238E27FC236}">
                <a16:creationId xmlns:a16="http://schemas.microsoft.com/office/drawing/2014/main" id="{25EEC345-F173-408A-9A2C-72C2D712E1CF}"/>
              </a:ext>
            </a:extLst>
          </p:cNvPr>
          <p:cNvPicPr>
            <a:picLocks noChangeAspect="1"/>
          </p:cNvPicPr>
          <p:nvPr/>
        </p:nvPicPr>
        <p:blipFill rotWithShape="1">
          <a:blip r:embed="rId6"/>
          <a:srcRect r="5297"/>
          <a:stretch/>
        </p:blipFill>
        <p:spPr>
          <a:xfrm>
            <a:off x="10309" y="945000"/>
            <a:ext cx="4964853" cy="2599767"/>
          </a:xfrm>
          <a:prstGeom prst="rect">
            <a:avLst/>
          </a:prstGeom>
        </p:spPr>
      </p:pic>
      <p:sp>
        <p:nvSpPr>
          <p:cNvPr id="3" name="文本框 2">
            <a:extLst>
              <a:ext uri="{FF2B5EF4-FFF2-40B4-BE49-F238E27FC236}">
                <a16:creationId xmlns:a16="http://schemas.microsoft.com/office/drawing/2014/main" id="{413E6BE4-ACD4-41E7-8280-38537402A4B0}"/>
              </a:ext>
            </a:extLst>
          </p:cNvPr>
          <p:cNvSpPr txBox="1"/>
          <p:nvPr/>
        </p:nvSpPr>
        <p:spPr>
          <a:xfrm>
            <a:off x="1586004" y="3452027"/>
            <a:ext cx="2202529" cy="276999"/>
          </a:xfrm>
          <a:prstGeom prst="rect">
            <a:avLst/>
          </a:prstGeom>
          <a:noFill/>
        </p:spPr>
        <p:txBody>
          <a:bodyPr wrap="square" rtlCol="0">
            <a:spAutoFit/>
          </a:bodyPr>
          <a:lstStyle/>
          <a:p>
            <a:r>
              <a:rPr lang="zh-CN" altLang="en-US" sz="1200" dirty="0">
                <a:latin typeface="仿宋" panose="02010609060101010101" pitchFamily="49" charset="-122"/>
                <a:ea typeface="仿宋" panose="02010609060101010101" pitchFamily="49" charset="-122"/>
              </a:rPr>
              <a:t>图３</a:t>
            </a:r>
            <a:r>
              <a:rPr lang="en-US" altLang="zh-CN" sz="1200" dirty="0">
                <a:latin typeface="仿宋" panose="02010609060101010101" pitchFamily="49" charset="-122"/>
                <a:ea typeface="仿宋" panose="02010609060101010101" pitchFamily="49" charset="-122"/>
              </a:rPr>
              <a:t>.</a:t>
            </a:r>
            <a:r>
              <a:rPr lang="zh-CN" altLang="en-US" sz="1200" dirty="0">
                <a:latin typeface="仿宋" panose="02010609060101010101" pitchFamily="49" charset="-122"/>
                <a:ea typeface="仿宋" panose="02010609060101010101" pitchFamily="49" charset="-122"/>
              </a:rPr>
              <a:t>３　命中／未命中次数</a:t>
            </a:r>
          </a:p>
        </p:txBody>
      </p:sp>
      <p:pic>
        <p:nvPicPr>
          <p:cNvPr id="15" name="图片 14">
            <a:extLst>
              <a:ext uri="{FF2B5EF4-FFF2-40B4-BE49-F238E27FC236}">
                <a16:creationId xmlns:a16="http://schemas.microsoft.com/office/drawing/2014/main" id="{0A06FD2F-0DAB-4B7B-9854-73B4B0353BA7}"/>
              </a:ext>
            </a:extLst>
          </p:cNvPr>
          <p:cNvPicPr>
            <a:picLocks noChangeAspect="1"/>
          </p:cNvPicPr>
          <p:nvPr/>
        </p:nvPicPr>
        <p:blipFill>
          <a:blip r:embed="rId7"/>
          <a:stretch>
            <a:fillRect/>
          </a:stretch>
        </p:blipFill>
        <p:spPr>
          <a:xfrm>
            <a:off x="0" y="3685266"/>
            <a:ext cx="5015503" cy="2467796"/>
          </a:xfrm>
          <a:prstGeom prst="rect">
            <a:avLst/>
          </a:prstGeom>
        </p:spPr>
      </p:pic>
      <p:sp>
        <p:nvSpPr>
          <p:cNvPr id="16" name="文本框 15">
            <a:extLst>
              <a:ext uri="{FF2B5EF4-FFF2-40B4-BE49-F238E27FC236}">
                <a16:creationId xmlns:a16="http://schemas.microsoft.com/office/drawing/2014/main" id="{6281C00E-797A-46CB-A0FC-463C2716A7F1}"/>
              </a:ext>
            </a:extLst>
          </p:cNvPr>
          <p:cNvSpPr txBox="1"/>
          <p:nvPr/>
        </p:nvSpPr>
        <p:spPr>
          <a:xfrm>
            <a:off x="1586004" y="6249642"/>
            <a:ext cx="2413383" cy="276999"/>
          </a:xfrm>
          <a:prstGeom prst="rect">
            <a:avLst/>
          </a:prstGeom>
          <a:noFill/>
        </p:spPr>
        <p:txBody>
          <a:bodyPr wrap="square" rtlCol="0">
            <a:spAutoFit/>
          </a:bodyPr>
          <a:lstStyle/>
          <a:p>
            <a:r>
              <a:rPr lang="zh-CN" altLang="en-US" sz="1200" dirty="0">
                <a:latin typeface="仿宋" panose="02010609060101010101" pitchFamily="49" charset="-122"/>
                <a:ea typeface="仿宋" panose="02010609060101010101" pitchFamily="49" charset="-122"/>
              </a:rPr>
              <a:t>图３</a:t>
            </a:r>
            <a:r>
              <a:rPr lang="en-US" altLang="zh-CN" sz="1200" dirty="0">
                <a:latin typeface="仿宋" panose="02010609060101010101" pitchFamily="49" charset="-122"/>
                <a:ea typeface="仿宋" panose="02010609060101010101" pitchFamily="49" charset="-122"/>
              </a:rPr>
              <a:t>.</a:t>
            </a:r>
            <a:r>
              <a:rPr lang="zh-CN" altLang="en-US" sz="1200" dirty="0">
                <a:latin typeface="仿宋" panose="02010609060101010101" pitchFamily="49" charset="-122"/>
                <a:ea typeface="仿宋" panose="02010609060101010101" pitchFamily="49" charset="-122"/>
              </a:rPr>
              <a:t>４　命中／未命中系统时延</a:t>
            </a:r>
          </a:p>
        </p:txBody>
      </p:sp>
      <p:sp>
        <p:nvSpPr>
          <p:cNvPr id="6" name="文本框 5">
            <a:extLst>
              <a:ext uri="{FF2B5EF4-FFF2-40B4-BE49-F238E27FC236}">
                <a16:creationId xmlns:a16="http://schemas.microsoft.com/office/drawing/2014/main" id="{D9DA996C-EB12-439E-A34E-31EAA9DA45E7}"/>
              </a:ext>
            </a:extLst>
          </p:cNvPr>
          <p:cNvSpPr txBox="1"/>
          <p:nvPr/>
        </p:nvSpPr>
        <p:spPr>
          <a:xfrm>
            <a:off x="6467588" y="2014050"/>
            <a:ext cx="4507561"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latin typeface="仿宋" panose="02010609060101010101" pitchFamily="49" charset="-122"/>
                <a:ea typeface="仿宋" panose="02010609060101010101" pitchFamily="49" charset="-122"/>
              </a:rPr>
              <a:t>未命中次数总是高于命中次数</a:t>
            </a:r>
          </a:p>
        </p:txBody>
      </p:sp>
      <p:sp>
        <p:nvSpPr>
          <p:cNvPr id="19" name="文本框 18">
            <a:extLst>
              <a:ext uri="{FF2B5EF4-FFF2-40B4-BE49-F238E27FC236}">
                <a16:creationId xmlns:a16="http://schemas.microsoft.com/office/drawing/2014/main" id="{1EF9D3F9-8F00-4522-B247-6933CB3BFC59}"/>
              </a:ext>
            </a:extLst>
          </p:cNvPr>
          <p:cNvSpPr txBox="1"/>
          <p:nvPr/>
        </p:nvSpPr>
        <p:spPr>
          <a:xfrm>
            <a:off x="6467588" y="3741271"/>
            <a:ext cx="4816785" cy="222176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400" dirty="0">
                <a:latin typeface="仿宋" panose="02010609060101010101" pitchFamily="49" charset="-122"/>
                <a:ea typeface="仿宋" panose="02010609060101010101" pitchFamily="49" charset="-122"/>
              </a:rPr>
              <a:t>当</a:t>
            </a:r>
            <a:r>
              <a:rPr lang="en-US" altLang="zh-CN" sz="2400" dirty="0">
                <a:solidFill>
                  <a:srgbClr val="C00000"/>
                </a:solidFill>
                <a:latin typeface="仿宋" panose="02010609060101010101" pitchFamily="49" charset="-122"/>
                <a:ea typeface="仿宋" panose="02010609060101010101" pitchFamily="49" charset="-122"/>
              </a:rPr>
              <a:t>NVM</a:t>
            </a:r>
            <a:r>
              <a:rPr lang="zh-CN" altLang="en-US" sz="2400" dirty="0">
                <a:solidFill>
                  <a:srgbClr val="C00000"/>
                </a:solidFill>
                <a:latin typeface="仿宋" panose="02010609060101010101" pitchFamily="49" charset="-122"/>
                <a:ea typeface="仿宋" panose="02010609060101010101" pitchFamily="49" charset="-122"/>
              </a:rPr>
              <a:t>未命中</a:t>
            </a:r>
            <a:r>
              <a:rPr lang="zh-CN" altLang="en-US" sz="2400" dirty="0">
                <a:latin typeface="仿宋" panose="02010609060101010101" pitchFamily="49" charset="-122"/>
                <a:ea typeface="仿宋" panose="02010609060101010101" pitchFamily="49" charset="-122"/>
              </a:rPr>
              <a:t>时，系统</a:t>
            </a:r>
            <a:r>
              <a:rPr lang="zh-CN" altLang="en-US" sz="2400" dirty="0">
                <a:solidFill>
                  <a:srgbClr val="C00000"/>
                </a:solidFill>
                <a:latin typeface="仿宋" panose="02010609060101010101" pitchFamily="49" charset="-122"/>
                <a:ea typeface="仿宋" panose="02010609060101010101" pitchFamily="49" charset="-122"/>
              </a:rPr>
              <a:t>向下访问</a:t>
            </a:r>
            <a:r>
              <a:rPr lang="en-US" altLang="zh-CN" sz="2400" dirty="0">
                <a:solidFill>
                  <a:srgbClr val="C00000"/>
                </a:solidFill>
                <a:latin typeface="仿宋" panose="02010609060101010101" pitchFamily="49" charset="-122"/>
                <a:ea typeface="仿宋" panose="02010609060101010101" pitchFamily="49" charset="-122"/>
              </a:rPr>
              <a:t>SSD</a:t>
            </a:r>
            <a:r>
              <a:rPr lang="zh-CN" altLang="en-US" sz="2400" dirty="0">
                <a:latin typeface="仿宋" panose="02010609060101010101" pitchFamily="49" charset="-122"/>
                <a:ea typeface="仿宋" panose="02010609060101010101" pitchFamily="49" charset="-122"/>
              </a:rPr>
              <a:t>，会造成明显</a:t>
            </a:r>
            <a:r>
              <a:rPr lang="zh-CN" altLang="en-US" sz="2400" dirty="0">
                <a:solidFill>
                  <a:srgbClr val="C00000"/>
                </a:solidFill>
                <a:latin typeface="仿宋" panose="02010609060101010101" pitchFamily="49" charset="-122"/>
                <a:ea typeface="仿宋" panose="02010609060101010101" pitchFamily="49" charset="-122"/>
              </a:rPr>
              <a:t>更大的时延</a:t>
            </a:r>
            <a:endParaRPr lang="en-US" altLang="zh-CN" sz="2400" dirty="0">
              <a:solidFill>
                <a:srgbClr val="C00000"/>
              </a:solidFill>
              <a:latin typeface="仿宋" panose="02010609060101010101" pitchFamily="49" charset="-122"/>
              <a:ea typeface="仿宋" panose="02010609060101010101" pitchFamily="49" charset="-122"/>
            </a:endParaRPr>
          </a:p>
          <a:p>
            <a:pPr marL="285750" indent="-285750">
              <a:lnSpc>
                <a:spcPct val="150000"/>
              </a:lnSpc>
              <a:buFont typeface="Arial" panose="020B0604020202020204" pitchFamily="34" charset="0"/>
              <a:buChar char="•"/>
            </a:pPr>
            <a:r>
              <a:rPr lang="zh-CN" altLang="en-US" sz="2400" dirty="0">
                <a:latin typeface="仿宋" panose="02010609060101010101" pitchFamily="49" charset="-122"/>
                <a:ea typeface="仿宋" panose="02010609060101010101" pitchFamily="49" charset="-122"/>
              </a:rPr>
              <a:t>提升</a:t>
            </a:r>
            <a:r>
              <a:rPr lang="en-US" altLang="zh-CN" sz="2400" dirty="0">
                <a:latin typeface="仿宋" panose="02010609060101010101" pitchFamily="49" charset="-122"/>
                <a:ea typeface="仿宋" panose="02010609060101010101" pitchFamily="49" charset="-122"/>
              </a:rPr>
              <a:t>NVM</a:t>
            </a:r>
            <a:r>
              <a:rPr lang="zh-CN" altLang="en-US" sz="2400" dirty="0">
                <a:latin typeface="仿宋" panose="02010609060101010101" pitchFamily="49" charset="-122"/>
                <a:ea typeface="仿宋" panose="02010609060101010101" pitchFamily="49" charset="-122"/>
              </a:rPr>
              <a:t>的命中率有助于提升存储系统性能</a:t>
            </a:r>
          </a:p>
        </p:txBody>
      </p:sp>
    </p:spTree>
    <p:extLst>
      <p:ext uri="{BB962C8B-B14F-4D97-AF65-F5344CB8AC3E}">
        <p14:creationId xmlns:p14="http://schemas.microsoft.com/office/powerpoint/2010/main" val="375435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623222"/>
            <a:ext cx="12192000" cy="234778"/>
          </a:xfrm>
          <a:prstGeom prst="rect">
            <a:avLst/>
          </a:prstGeom>
          <a:solidFill>
            <a:srgbClr val="114189"/>
          </a:solidFill>
          <a:ln w="25400">
            <a:solidFill>
              <a:srgbClr val="114189">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86">
            <a:extLst>
              <a:ext uri="{FF2B5EF4-FFF2-40B4-BE49-F238E27FC236}">
                <a16:creationId xmlns:a16="http://schemas.microsoft.com/office/drawing/2014/main" id="{F5F20C6D-D5DF-4689-9F91-E8009E9BC187}"/>
              </a:ext>
            </a:extLst>
          </p:cNvPr>
          <p:cNvSpPr txBox="1"/>
          <p:nvPr/>
        </p:nvSpPr>
        <p:spPr>
          <a:xfrm>
            <a:off x="3296422" y="1176805"/>
            <a:ext cx="5599156" cy="646307"/>
          </a:xfrm>
          <a:prstGeom prst="rect">
            <a:avLst/>
          </a:prstGeom>
          <a:noFill/>
        </p:spPr>
        <p:txBody>
          <a:bodyPr wrap="square" lIns="91417" tIns="45708" rIns="91417" bIns="45708" rtlCol="0">
            <a:spAutoFit/>
          </a:bodyPr>
          <a:lstStyle/>
          <a:p>
            <a:pPr algn="ctr"/>
            <a:r>
              <a:rPr lang="zh-CN" altLang="en-US" sz="3600" b="1" dirty="0">
                <a:solidFill>
                  <a:schemeClr val="tx1">
                    <a:lumMod val="75000"/>
                    <a:lumOff val="25000"/>
                  </a:schemeClr>
                </a:solidFill>
                <a:latin typeface="义启刘圻硬笔行书" panose="02000503000000000000" charset="-122"/>
                <a:ea typeface="义启刘圻硬笔行书" panose="02000503000000000000" charset="-122"/>
              </a:rPr>
              <a:t>影响存储系统性能的因素</a:t>
            </a:r>
          </a:p>
        </p:txBody>
      </p:sp>
      <p:sp>
        <p:nvSpPr>
          <p:cNvPr id="18" name="矩形 17">
            <a:extLst>
              <a:ext uri="{FF2B5EF4-FFF2-40B4-BE49-F238E27FC236}">
                <a16:creationId xmlns:a16="http://schemas.microsoft.com/office/drawing/2014/main" id="{E694336F-AAE8-42DE-85F3-156EC4CE547B}"/>
              </a:ext>
            </a:extLst>
          </p:cNvPr>
          <p:cNvSpPr/>
          <p:nvPr/>
        </p:nvSpPr>
        <p:spPr>
          <a:xfrm>
            <a:off x="0" y="-7436"/>
            <a:ext cx="12192000" cy="953009"/>
          </a:xfrm>
          <a:prstGeom prst="rect">
            <a:avLst/>
          </a:prstGeom>
          <a:solidFill>
            <a:srgbClr val="114189"/>
          </a:solidFill>
          <a:ln w="25400">
            <a:solidFill>
              <a:schemeClr val="accent6">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114189"/>
              </a:solidFill>
            </a:endParaRPr>
          </a:p>
        </p:txBody>
      </p:sp>
      <p:sp>
        <p:nvSpPr>
          <p:cNvPr id="20" name="Oval 58">
            <a:extLst>
              <a:ext uri="{FF2B5EF4-FFF2-40B4-BE49-F238E27FC236}">
                <a16:creationId xmlns:a16="http://schemas.microsoft.com/office/drawing/2014/main" id="{F8B2E59C-1E73-4E56-8482-1448198C360D}"/>
              </a:ext>
            </a:extLst>
          </p:cNvPr>
          <p:cNvSpPr/>
          <p:nvPr/>
        </p:nvSpPr>
        <p:spPr>
          <a:xfrm>
            <a:off x="167374" y="65300"/>
            <a:ext cx="777600" cy="777600"/>
          </a:xfrm>
          <a:prstGeom prst="ellipse">
            <a:avLst/>
          </a:prstGeom>
          <a:solidFill>
            <a:srgbClr val="FAC6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900" dirty="0">
              <a:latin typeface="Segoe UI" panose="020B0502040204020203" pitchFamily="34" charset="0"/>
              <a:ea typeface="庞门正道标题体" panose="02010600030101010101" pitchFamily="2" charset="-122"/>
              <a:cs typeface="Segoe UI Historic" panose="020B0502040204020203" pitchFamily="34" charset="0"/>
              <a:sym typeface="+mn-lt"/>
            </a:endParaRPr>
          </a:p>
        </p:txBody>
      </p:sp>
      <p:sp>
        <p:nvSpPr>
          <p:cNvPr id="21" name="文本框 20">
            <a:extLst>
              <a:ext uri="{FF2B5EF4-FFF2-40B4-BE49-F238E27FC236}">
                <a16:creationId xmlns:a16="http://schemas.microsoft.com/office/drawing/2014/main" id="{16D682EE-AB32-4D9E-843F-5939DAE9C023}"/>
              </a:ext>
            </a:extLst>
          </p:cNvPr>
          <p:cNvSpPr txBox="1"/>
          <p:nvPr/>
        </p:nvSpPr>
        <p:spPr>
          <a:xfrm>
            <a:off x="223301" y="86549"/>
            <a:ext cx="665746" cy="707886"/>
          </a:xfrm>
          <a:prstGeom prst="rect">
            <a:avLst/>
          </a:prstGeom>
          <a:noFill/>
        </p:spPr>
        <p:txBody>
          <a:bodyPr wrap="square" rtlCol="0">
            <a:spAutoFit/>
          </a:bodyPr>
          <a:lstStyle/>
          <a:p>
            <a:r>
              <a:rPr lang="zh-CN" altLang="en-US" sz="4000" dirty="0">
                <a:solidFill>
                  <a:srgbClr val="FFFFFF"/>
                </a:solidFill>
                <a:latin typeface="Times New Roman" panose="02020603050405020304" pitchFamily="18" charset="0"/>
                <a:cs typeface="Times New Roman" panose="02020603050405020304" pitchFamily="18" charset="0"/>
              </a:rPr>
              <a:t>３</a:t>
            </a:r>
          </a:p>
        </p:txBody>
      </p:sp>
      <p:sp>
        <p:nvSpPr>
          <p:cNvPr id="22" name="文本框 21">
            <a:extLst>
              <a:ext uri="{FF2B5EF4-FFF2-40B4-BE49-F238E27FC236}">
                <a16:creationId xmlns:a16="http://schemas.microsoft.com/office/drawing/2014/main" id="{4C97C849-81FB-4F70-A56D-EC7912B85F40}"/>
              </a:ext>
            </a:extLst>
          </p:cNvPr>
          <p:cNvSpPr txBox="1"/>
          <p:nvPr/>
        </p:nvSpPr>
        <p:spPr>
          <a:xfrm>
            <a:off x="1036339" y="158170"/>
            <a:ext cx="5611596" cy="646331"/>
          </a:xfrm>
          <a:prstGeom prst="rect">
            <a:avLst/>
          </a:prstGeom>
          <a:noFill/>
        </p:spPr>
        <p:txBody>
          <a:bodyPr wrap="square" rtlCol="0">
            <a:spAutoFit/>
          </a:bodyPr>
          <a:lstStyle/>
          <a:p>
            <a:r>
              <a:rPr lang="zh-CN" altLang="en-US" sz="3600" b="1" dirty="0">
                <a:solidFill>
                  <a:schemeClr val="bg1">
                    <a:lumMod val="95000"/>
                  </a:schemeClr>
                </a:solidFill>
              </a:rPr>
              <a:t>本文研究内容</a:t>
            </a:r>
          </a:p>
        </p:txBody>
      </p:sp>
      <p:grpSp>
        <p:nvGrpSpPr>
          <p:cNvPr id="23" name="组合 22">
            <a:extLst>
              <a:ext uri="{FF2B5EF4-FFF2-40B4-BE49-F238E27FC236}">
                <a16:creationId xmlns:a16="http://schemas.microsoft.com/office/drawing/2014/main" id="{97FA9A8B-455A-4673-BB05-43B4667FF078}"/>
              </a:ext>
            </a:extLst>
          </p:cNvPr>
          <p:cNvGrpSpPr/>
          <p:nvPr/>
        </p:nvGrpSpPr>
        <p:grpSpPr>
          <a:xfrm>
            <a:off x="8993079" y="82812"/>
            <a:ext cx="3115793" cy="772512"/>
            <a:chOff x="8933199" y="178306"/>
            <a:chExt cx="3115793" cy="772512"/>
          </a:xfrm>
        </p:grpSpPr>
        <p:pic>
          <p:nvPicPr>
            <p:cNvPr id="24" name="图片 23">
              <a:extLst>
                <a:ext uri="{FF2B5EF4-FFF2-40B4-BE49-F238E27FC236}">
                  <a16:creationId xmlns:a16="http://schemas.microsoft.com/office/drawing/2014/main" id="{E2DEA5F0-A5B6-491F-8E1A-8817D3BAEC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25" name="图片 24">
              <a:extLst>
                <a:ext uri="{FF2B5EF4-FFF2-40B4-BE49-F238E27FC236}">
                  <a16:creationId xmlns:a16="http://schemas.microsoft.com/office/drawing/2014/main" id="{DFEAA0A9-EA33-4E59-8D2F-98A0EE2CC701}"/>
                </a:ext>
              </a:extLst>
            </p:cNvPr>
            <p:cNvPicPr>
              <a:picLocks noChangeAspect="1"/>
            </p:cNvPicPr>
            <p:nvPr/>
          </p:nvPicPr>
          <p:blipFill rotWithShape="1">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brightnessContrast bright="100000"/>
                      </a14:imgEffect>
                      <a14:imgEffect>
                        <a14:saturation sat="400000"/>
                      </a14:imgEffect>
                    </a14:imgLayer>
                  </a14:imgProps>
                </a:ext>
                <a:ext uri="{28A0092B-C50C-407E-A947-70E740481C1C}">
                  <a14:useLocalDpi xmlns:a14="http://schemas.microsoft.com/office/drawing/2010/main" val="0"/>
                </a:ext>
              </a:extLst>
            </a:blip>
            <a:srcRect t="65268"/>
            <a:stretch>
              <a:fillRect/>
            </a:stretch>
          </p:blipFill>
          <p:spPr>
            <a:xfrm>
              <a:off x="9781547" y="253664"/>
              <a:ext cx="2267445" cy="564644"/>
            </a:xfrm>
            <a:prstGeom prst="rect">
              <a:avLst/>
            </a:prstGeom>
          </p:spPr>
        </p:pic>
      </p:grpSp>
      <p:pic>
        <p:nvPicPr>
          <p:cNvPr id="3" name="图片 2">
            <a:extLst>
              <a:ext uri="{FF2B5EF4-FFF2-40B4-BE49-F238E27FC236}">
                <a16:creationId xmlns:a16="http://schemas.microsoft.com/office/drawing/2014/main" id="{CD7AFE11-78B9-4AC3-8C2D-EF6952899866}"/>
              </a:ext>
            </a:extLst>
          </p:cNvPr>
          <p:cNvPicPr>
            <a:picLocks noChangeAspect="1"/>
          </p:cNvPicPr>
          <p:nvPr/>
        </p:nvPicPr>
        <p:blipFill rotWithShape="1">
          <a:blip r:embed="rId6"/>
          <a:srcRect t="12950"/>
          <a:stretch/>
        </p:blipFill>
        <p:spPr>
          <a:xfrm>
            <a:off x="0" y="1769435"/>
            <a:ext cx="6096000" cy="3116629"/>
          </a:xfrm>
          <a:prstGeom prst="rect">
            <a:avLst/>
          </a:prstGeom>
        </p:spPr>
      </p:pic>
      <p:sp>
        <p:nvSpPr>
          <p:cNvPr id="5" name="文本框 4">
            <a:extLst>
              <a:ext uri="{FF2B5EF4-FFF2-40B4-BE49-F238E27FC236}">
                <a16:creationId xmlns:a16="http://schemas.microsoft.com/office/drawing/2014/main" id="{59821E36-4426-490A-8229-51669EB77680}"/>
              </a:ext>
            </a:extLst>
          </p:cNvPr>
          <p:cNvSpPr txBox="1"/>
          <p:nvPr/>
        </p:nvSpPr>
        <p:spPr>
          <a:xfrm>
            <a:off x="4019881" y="5565227"/>
            <a:ext cx="5256107" cy="760657"/>
          </a:xfrm>
          <a:prstGeom prst="rect">
            <a:avLst/>
          </a:prstGeom>
          <a:noFill/>
        </p:spPr>
        <p:txBody>
          <a:bodyPr wrap="square" rtlCol="0">
            <a:spAutoFit/>
          </a:bodyPr>
          <a:lstStyle/>
          <a:p>
            <a:pPr>
              <a:lnSpc>
                <a:spcPct val="150000"/>
              </a:lnSpc>
            </a:pPr>
            <a:r>
              <a:rPr lang="en-US" altLang="zh-CN" sz="3200" dirty="0">
                <a:latin typeface="华文仿宋" panose="02010600040101010101" pitchFamily="2" charset="-122"/>
                <a:ea typeface="华文仿宋" panose="02010600040101010101" pitchFamily="2" charset="-122"/>
              </a:rPr>
              <a:t>NVM</a:t>
            </a:r>
            <a:r>
              <a:rPr lang="zh-CN" altLang="en-US" sz="3200" dirty="0">
                <a:latin typeface="华文仿宋" panose="02010600040101010101" pitchFamily="2" charset="-122"/>
                <a:ea typeface="华文仿宋" panose="02010600040101010101" pitchFamily="2" charset="-122"/>
              </a:rPr>
              <a:t>中缓存行</a:t>
            </a:r>
            <a:r>
              <a:rPr lang="zh-CN" altLang="en-US" sz="3200" dirty="0">
                <a:solidFill>
                  <a:srgbClr val="C00000"/>
                </a:solidFill>
                <a:latin typeface="华文仿宋" panose="02010600040101010101" pitchFamily="2" charset="-122"/>
                <a:ea typeface="华文仿宋" panose="02010600040101010101" pitchFamily="2" charset="-122"/>
              </a:rPr>
              <a:t>热度分布不均</a:t>
            </a:r>
            <a:endParaRPr lang="en-US" altLang="zh-CN" sz="3200" dirty="0">
              <a:solidFill>
                <a:srgbClr val="C00000"/>
              </a:solidFill>
              <a:latin typeface="华文仿宋" panose="02010600040101010101" pitchFamily="2" charset="-122"/>
              <a:ea typeface="华文仿宋" panose="02010600040101010101" pitchFamily="2" charset="-122"/>
            </a:endParaRPr>
          </a:p>
        </p:txBody>
      </p:sp>
      <p:sp>
        <p:nvSpPr>
          <p:cNvPr id="14" name="文本框 13">
            <a:extLst>
              <a:ext uri="{FF2B5EF4-FFF2-40B4-BE49-F238E27FC236}">
                <a16:creationId xmlns:a16="http://schemas.microsoft.com/office/drawing/2014/main" id="{BCC8F022-BA35-4119-BDFD-F429641B3C3E}"/>
              </a:ext>
            </a:extLst>
          </p:cNvPr>
          <p:cNvSpPr txBox="1"/>
          <p:nvPr/>
        </p:nvSpPr>
        <p:spPr>
          <a:xfrm>
            <a:off x="1623986" y="5087146"/>
            <a:ext cx="2848028" cy="276999"/>
          </a:xfrm>
          <a:prstGeom prst="rect">
            <a:avLst/>
          </a:prstGeom>
          <a:noFill/>
        </p:spPr>
        <p:txBody>
          <a:bodyPr wrap="square" rtlCol="0">
            <a:spAutoFit/>
          </a:bodyPr>
          <a:lstStyle/>
          <a:p>
            <a:r>
              <a:rPr lang="zh-CN" altLang="en-US" sz="1200" dirty="0">
                <a:latin typeface="仿宋" panose="02010609060101010101" pitchFamily="49" charset="-122"/>
                <a:ea typeface="仿宋" panose="02010609060101010101" pitchFamily="49" charset="-122"/>
              </a:rPr>
              <a:t>图３</a:t>
            </a:r>
            <a:r>
              <a:rPr lang="en-US" altLang="zh-CN" sz="1200" dirty="0">
                <a:latin typeface="仿宋" panose="02010609060101010101" pitchFamily="49" charset="-122"/>
                <a:ea typeface="仿宋" panose="02010609060101010101" pitchFamily="49" charset="-122"/>
              </a:rPr>
              <a:t>.</a:t>
            </a:r>
            <a:r>
              <a:rPr lang="zh-CN" altLang="en-US" sz="1200" dirty="0">
                <a:latin typeface="仿宋" panose="02010609060101010101" pitchFamily="49" charset="-122"/>
                <a:ea typeface="仿宋" panose="02010609060101010101" pitchFamily="49" charset="-122"/>
              </a:rPr>
              <a:t>５　</a:t>
            </a:r>
            <a:r>
              <a:rPr lang="en-US" altLang="zh-CN" sz="1200" dirty="0">
                <a:latin typeface="仿宋" panose="02010609060101010101" pitchFamily="49" charset="-122"/>
                <a:ea typeface="仿宋" panose="02010609060101010101" pitchFamily="49" charset="-122"/>
              </a:rPr>
              <a:t>NVM</a:t>
            </a:r>
            <a:r>
              <a:rPr lang="zh-CN" altLang="en-US" sz="1200" dirty="0">
                <a:latin typeface="仿宋" panose="02010609060101010101" pitchFamily="49" charset="-122"/>
                <a:ea typeface="仿宋" panose="02010609060101010101" pitchFamily="49" charset="-122"/>
              </a:rPr>
              <a:t>中各页面缓存行热度差异</a:t>
            </a:r>
          </a:p>
        </p:txBody>
      </p:sp>
      <p:pic>
        <p:nvPicPr>
          <p:cNvPr id="6" name="图片 5">
            <a:extLst>
              <a:ext uri="{FF2B5EF4-FFF2-40B4-BE49-F238E27FC236}">
                <a16:creationId xmlns:a16="http://schemas.microsoft.com/office/drawing/2014/main" id="{95C9C3BD-0688-4334-84E1-59402632E01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63708" y="2500908"/>
            <a:ext cx="857250" cy="485775"/>
          </a:xfrm>
          <a:prstGeom prst="rect">
            <a:avLst/>
          </a:prstGeom>
        </p:spPr>
      </p:pic>
      <p:pic>
        <p:nvPicPr>
          <p:cNvPr id="8" name="图片 7">
            <a:extLst>
              <a:ext uri="{FF2B5EF4-FFF2-40B4-BE49-F238E27FC236}">
                <a16:creationId xmlns:a16="http://schemas.microsoft.com/office/drawing/2014/main" id="{B6936D4C-C87A-45F1-96A7-DBE6E2F0EB9C}"/>
              </a:ext>
            </a:extLst>
          </p:cNvPr>
          <p:cNvPicPr>
            <a:picLocks noChangeAspect="1"/>
          </p:cNvPicPr>
          <p:nvPr/>
        </p:nvPicPr>
        <p:blipFill rotWithShape="1">
          <a:blip r:embed="rId8">
            <a:extLst>
              <a:ext uri="{28A0092B-C50C-407E-A947-70E740481C1C}">
                <a14:useLocalDpi xmlns:a14="http://schemas.microsoft.com/office/drawing/2010/main" val="0"/>
              </a:ext>
            </a:extLst>
          </a:blip>
          <a:srcRect t="12312" b="2137"/>
          <a:stretch/>
        </p:blipFill>
        <p:spPr>
          <a:xfrm>
            <a:off x="9989546" y="2511365"/>
            <a:ext cx="857250" cy="407439"/>
          </a:xfrm>
          <a:prstGeom prst="rect">
            <a:avLst/>
          </a:prstGeom>
        </p:spPr>
      </p:pic>
      <p:pic>
        <p:nvPicPr>
          <p:cNvPr id="10" name="图片 9">
            <a:extLst>
              <a:ext uri="{FF2B5EF4-FFF2-40B4-BE49-F238E27FC236}">
                <a16:creationId xmlns:a16="http://schemas.microsoft.com/office/drawing/2014/main" id="{ACD7DEC0-5D4C-4475-ADF5-C2357370C11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90753" y="1760520"/>
            <a:ext cx="1009650" cy="685800"/>
          </a:xfrm>
          <a:prstGeom prst="rect">
            <a:avLst/>
          </a:prstGeom>
        </p:spPr>
      </p:pic>
      <p:sp>
        <p:nvSpPr>
          <p:cNvPr id="11" name="矩形 10">
            <a:extLst>
              <a:ext uri="{FF2B5EF4-FFF2-40B4-BE49-F238E27FC236}">
                <a16:creationId xmlns:a16="http://schemas.microsoft.com/office/drawing/2014/main" id="{74053E2E-C462-4C1B-A01E-1D73772A5733}"/>
              </a:ext>
            </a:extLst>
          </p:cNvPr>
          <p:cNvSpPr/>
          <p:nvPr/>
        </p:nvSpPr>
        <p:spPr>
          <a:xfrm>
            <a:off x="6863708" y="2495551"/>
            <a:ext cx="372639" cy="548854"/>
          </a:xfrm>
          <a:prstGeom prst="rect">
            <a:avLst/>
          </a:prstGeom>
          <a:noFill/>
          <a:ln w="28575">
            <a:solidFill>
              <a:srgbClr val="FF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5EAACDFD-82A3-4529-91E9-3FD07511B536}"/>
              </a:ext>
            </a:extLst>
          </p:cNvPr>
          <p:cNvSpPr/>
          <p:nvPr/>
        </p:nvSpPr>
        <p:spPr>
          <a:xfrm>
            <a:off x="10176497" y="2440657"/>
            <a:ext cx="372639" cy="548854"/>
          </a:xfrm>
          <a:prstGeom prst="rect">
            <a:avLst/>
          </a:prstGeom>
          <a:noFill/>
          <a:ln w="28575">
            <a:solidFill>
              <a:srgbClr val="FF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8F31C884-5EB9-4A4E-8810-A35F68BE6899}"/>
              </a:ext>
            </a:extLst>
          </p:cNvPr>
          <p:cNvSpPr/>
          <p:nvPr/>
        </p:nvSpPr>
        <p:spPr>
          <a:xfrm>
            <a:off x="4829387" y="2140373"/>
            <a:ext cx="494453" cy="2281091"/>
          </a:xfrm>
          <a:prstGeom prst="rect">
            <a:avLst/>
          </a:prstGeom>
          <a:noFill/>
          <a:ln w="38100">
            <a:solidFill>
              <a:srgbClr val="FF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D9A1C53E-F205-40B2-B802-10C5FBA68F2C}"/>
              </a:ext>
            </a:extLst>
          </p:cNvPr>
          <p:cNvSpPr txBox="1"/>
          <p:nvPr/>
        </p:nvSpPr>
        <p:spPr>
          <a:xfrm>
            <a:off x="6267401" y="3261676"/>
            <a:ext cx="2241974" cy="1323439"/>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热页面中包含冷的缓存行</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NVM</a:t>
            </a:r>
            <a:r>
              <a:rPr lang="zh-CN" altLang="en-US" sz="2000" dirty="0">
                <a:latin typeface="仿宋" panose="02010609060101010101" pitchFamily="49" charset="-122"/>
                <a:ea typeface="仿宋" panose="02010609060101010101" pitchFamily="49" charset="-122"/>
              </a:rPr>
              <a:t>，</a:t>
            </a:r>
            <a:r>
              <a:rPr lang="zh-CN" altLang="en-US" sz="2000" dirty="0">
                <a:solidFill>
                  <a:srgbClr val="C00000"/>
                </a:solidFill>
                <a:latin typeface="仿宋" panose="02010609060101010101" pitchFamily="49" charset="-122"/>
                <a:ea typeface="仿宋" panose="02010609060101010101" pitchFamily="49" charset="-122"/>
              </a:rPr>
              <a:t>冷</a:t>
            </a:r>
            <a:r>
              <a:rPr lang="en-US" altLang="zh-CN" sz="2000" dirty="0">
                <a:solidFill>
                  <a:srgbClr val="C00000"/>
                </a:solidFill>
                <a:latin typeface="仿宋" panose="02010609060101010101" pitchFamily="49" charset="-122"/>
                <a:ea typeface="仿宋" panose="02010609060101010101" pitchFamily="49" charset="-122"/>
              </a:rPr>
              <a:t>CL</a:t>
            </a:r>
            <a:r>
              <a:rPr lang="zh-CN" altLang="en-US" sz="2000" dirty="0">
                <a:solidFill>
                  <a:srgbClr val="C00000"/>
                </a:solidFill>
                <a:latin typeface="仿宋" panose="02010609060101010101" pitchFamily="49" charset="-122"/>
                <a:ea typeface="仿宋" panose="02010609060101010101" pitchFamily="49" charset="-122"/>
              </a:rPr>
              <a:t>会占据</a:t>
            </a:r>
            <a:r>
              <a:rPr lang="en-US" altLang="zh-CN" sz="2000" dirty="0">
                <a:solidFill>
                  <a:srgbClr val="C00000"/>
                </a:solidFill>
                <a:latin typeface="仿宋" panose="02010609060101010101" pitchFamily="49" charset="-122"/>
                <a:ea typeface="仿宋" panose="02010609060101010101" pitchFamily="49" charset="-122"/>
              </a:rPr>
              <a:t>NVM</a:t>
            </a:r>
            <a:r>
              <a:rPr lang="zh-CN" altLang="en-US" sz="2000" dirty="0">
                <a:solidFill>
                  <a:srgbClr val="C00000"/>
                </a:solidFill>
                <a:latin typeface="仿宋" panose="02010609060101010101" pitchFamily="49" charset="-122"/>
                <a:ea typeface="仿宋" panose="02010609060101010101" pitchFamily="49" charset="-122"/>
              </a:rPr>
              <a:t>空间</a:t>
            </a:r>
            <a:r>
              <a:rPr lang="zh-CN" altLang="en-US" sz="2000" dirty="0">
                <a:latin typeface="仿宋" panose="02010609060101010101" pitchFamily="49" charset="-122"/>
                <a:ea typeface="仿宋" panose="02010609060101010101" pitchFamily="49" charset="-122"/>
              </a:rPr>
              <a:t>降低命中率</a:t>
            </a:r>
          </a:p>
        </p:txBody>
      </p:sp>
      <p:sp>
        <p:nvSpPr>
          <p:cNvPr id="27" name="文本框 26">
            <a:extLst>
              <a:ext uri="{FF2B5EF4-FFF2-40B4-BE49-F238E27FC236}">
                <a16:creationId xmlns:a16="http://schemas.microsoft.com/office/drawing/2014/main" id="{5C34BCDD-BA2A-4D5E-9BC9-8346BBD25D3E}"/>
              </a:ext>
            </a:extLst>
          </p:cNvPr>
          <p:cNvSpPr txBox="1"/>
          <p:nvPr/>
        </p:nvSpPr>
        <p:spPr>
          <a:xfrm>
            <a:off x="9134125" y="3298733"/>
            <a:ext cx="2457382" cy="1323439"/>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冷页面中包含热的缓存行</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SSD</a:t>
            </a:r>
            <a:r>
              <a:rPr lang="zh-CN" altLang="en-US" sz="2000" dirty="0">
                <a:latin typeface="仿宋" panose="02010609060101010101" pitchFamily="49" charset="-122"/>
                <a:ea typeface="仿宋" panose="02010609060101010101" pitchFamily="49" charset="-122"/>
              </a:rPr>
              <a:t>，</a:t>
            </a:r>
            <a:r>
              <a:rPr lang="zh-CN" altLang="en-US" sz="2000" dirty="0">
                <a:solidFill>
                  <a:srgbClr val="C00000"/>
                </a:solidFill>
                <a:latin typeface="仿宋" panose="02010609060101010101" pitchFamily="49" charset="-122"/>
                <a:ea typeface="仿宋" panose="02010609060101010101" pitchFamily="49" charset="-122"/>
              </a:rPr>
              <a:t>频繁进行</a:t>
            </a:r>
            <a:r>
              <a:rPr lang="en-US" altLang="zh-CN" sz="2000" dirty="0">
                <a:solidFill>
                  <a:srgbClr val="C00000"/>
                </a:solidFill>
                <a:latin typeface="仿宋" panose="02010609060101010101" pitchFamily="49" charset="-122"/>
                <a:ea typeface="仿宋" panose="02010609060101010101" pitchFamily="49" charset="-122"/>
              </a:rPr>
              <a:t>SSD</a:t>
            </a:r>
            <a:r>
              <a:rPr lang="zh-CN" altLang="en-US" sz="2000" dirty="0">
                <a:solidFill>
                  <a:srgbClr val="C00000"/>
                </a:solidFill>
                <a:latin typeface="仿宋" panose="02010609060101010101" pitchFamily="49" charset="-122"/>
                <a:ea typeface="仿宋" panose="02010609060101010101" pitchFamily="49" charset="-122"/>
              </a:rPr>
              <a:t>的</a:t>
            </a:r>
            <a:r>
              <a:rPr lang="en-US" altLang="zh-CN" sz="2000" dirty="0">
                <a:solidFill>
                  <a:srgbClr val="C00000"/>
                </a:solidFill>
                <a:latin typeface="仿宋" panose="02010609060101010101" pitchFamily="49" charset="-122"/>
                <a:ea typeface="仿宋" panose="02010609060101010101" pitchFamily="49" charset="-122"/>
              </a:rPr>
              <a:t>I/O</a:t>
            </a:r>
            <a:r>
              <a:rPr lang="zh-CN" altLang="en-US" sz="2000" dirty="0">
                <a:solidFill>
                  <a:srgbClr val="C00000"/>
                </a:solidFill>
                <a:latin typeface="仿宋" panose="02010609060101010101" pitchFamily="49" charset="-122"/>
                <a:ea typeface="仿宋" panose="02010609060101010101" pitchFamily="49" charset="-122"/>
              </a:rPr>
              <a:t>操作</a:t>
            </a:r>
            <a:r>
              <a:rPr lang="zh-CN" altLang="en-US" sz="2000" dirty="0">
                <a:latin typeface="仿宋" panose="02010609060101010101" pitchFamily="49" charset="-122"/>
                <a:ea typeface="仿宋" panose="02010609060101010101" pitchFamily="49" charset="-122"/>
              </a:rPr>
              <a:t>，降低命中率</a:t>
            </a:r>
          </a:p>
        </p:txBody>
      </p:sp>
    </p:spTree>
    <p:extLst>
      <p:ext uri="{BB962C8B-B14F-4D97-AF65-F5344CB8AC3E}">
        <p14:creationId xmlns:p14="http://schemas.microsoft.com/office/powerpoint/2010/main" val="77075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animBg="1"/>
      <p:bldP spid="26" grpId="0" animBg="1"/>
      <p:bldP spid="7" grpId="0"/>
      <p:bldP spid="2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623222"/>
            <a:ext cx="12192000" cy="234778"/>
          </a:xfrm>
          <a:prstGeom prst="rect">
            <a:avLst/>
          </a:prstGeom>
          <a:solidFill>
            <a:srgbClr val="114189"/>
          </a:solidFill>
          <a:ln w="25400">
            <a:solidFill>
              <a:srgbClr val="114189">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86">
            <a:extLst>
              <a:ext uri="{FF2B5EF4-FFF2-40B4-BE49-F238E27FC236}">
                <a16:creationId xmlns:a16="http://schemas.microsoft.com/office/drawing/2014/main" id="{F5F20C6D-D5DF-4689-9F91-E8009E9BC187}"/>
              </a:ext>
            </a:extLst>
          </p:cNvPr>
          <p:cNvSpPr txBox="1"/>
          <p:nvPr/>
        </p:nvSpPr>
        <p:spPr>
          <a:xfrm>
            <a:off x="-88055" y="1150797"/>
            <a:ext cx="12368109" cy="646307"/>
          </a:xfrm>
          <a:prstGeom prst="rect">
            <a:avLst/>
          </a:prstGeom>
          <a:noFill/>
        </p:spPr>
        <p:txBody>
          <a:bodyPr wrap="square" lIns="91417" tIns="45708" rIns="91417" bIns="45708" rtlCol="0">
            <a:spAutoFit/>
          </a:bodyPr>
          <a:lstStyle/>
          <a:p>
            <a:pPr algn="ctr"/>
            <a:r>
              <a:rPr lang="zh-CN" altLang="en-US" sz="3600" b="1" dirty="0">
                <a:solidFill>
                  <a:schemeClr val="tx1">
                    <a:lumMod val="75000"/>
                    <a:lumOff val="25000"/>
                  </a:schemeClr>
                </a:solidFill>
                <a:latin typeface="义启刘圻硬笔行书" panose="02000503000000000000" charset="-122"/>
                <a:ea typeface="义启刘圻硬笔行书" panose="02000503000000000000" charset="-122"/>
              </a:rPr>
              <a:t>热度感知的性能优化方案</a:t>
            </a:r>
            <a:r>
              <a:rPr lang="en-US" altLang="zh-CN" sz="3600" b="1" dirty="0">
                <a:solidFill>
                  <a:schemeClr val="tx1">
                    <a:lumMod val="75000"/>
                    <a:lumOff val="25000"/>
                  </a:schemeClr>
                </a:solidFill>
                <a:latin typeface="义启刘圻硬笔行书" panose="02000503000000000000" charset="-122"/>
                <a:ea typeface="义启刘圻硬笔行书" panose="02000503000000000000" charset="-122"/>
              </a:rPr>
              <a:t>-</a:t>
            </a:r>
            <a:r>
              <a:rPr lang="zh-CN" altLang="en-US" sz="3600" b="1" dirty="0">
                <a:solidFill>
                  <a:schemeClr val="tx1">
                    <a:lumMod val="75000"/>
                    <a:lumOff val="25000"/>
                  </a:schemeClr>
                </a:solidFill>
                <a:latin typeface="义启刘圻硬笔行书" panose="02000503000000000000" charset="-122"/>
                <a:ea typeface="义启刘圻硬笔行书" panose="02000503000000000000" charset="-122"/>
              </a:rPr>
              <a:t>影子Ｂ＋树索引方法</a:t>
            </a:r>
          </a:p>
        </p:txBody>
      </p:sp>
      <p:sp>
        <p:nvSpPr>
          <p:cNvPr id="18" name="矩形 17">
            <a:extLst>
              <a:ext uri="{FF2B5EF4-FFF2-40B4-BE49-F238E27FC236}">
                <a16:creationId xmlns:a16="http://schemas.microsoft.com/office/drawing/2014/main" id="{E694336F-AAE8-42DE-85F3-156EC4CE547B}"/>
              </a:ext>
            </a:extLst>
          </p:cNvPr>
          <p:cNvSpPr/>
          <p:nvPr/>
        </p:nvSpPr>
        <p:spPr>
          <a:xfrm>
            <a:off x="0" y="-7436"/>
            <a:ext cx="12192000" cy="953009"/>
          </a:xfrm>
          <a:prstGeom prst="rect">
            <a:avLst/>
          </a:prstGeom>
          <a:solidFill>
            <a:srgbClr val="114189"/>
          </a:solidFill>
          <a:ln w="25400">
            <a:solidFill>
              <a:schemeClr val="accent6">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114189"/>
              </a:solidFill>
            </a:endParaRPr>
          </a:p>
        </p:txBody>
      </p:sp>
      <p:sp>
        <p:nvSpPr>
          <p:cNvPr id="20" name="Oval 58">
            <a:extLst>
              <a:ext uri="{FF2B5EF4-FFF2-40B4-BE49-F238E27FC236}">
                <a16:creationId xmlns:a16="http://schemas.microsoft.com/office/drawing/2014/main" id="{F8B2E59C-1E73-4E56-8482-1448198C360D}"/>
              </a:ext>
            </a:extLst>
          </p:cNvPr>
          <p:cNvSpPr/>
          <p:nvPr/>
        </p:nvSpPr>
        <p:spPr>
          <a:xfrm>
            <a:off x="167374" y="65300"/>
            <a:ext cx="777600" cy="777600"/>
          </a:xfrm>
          <a:prstGeom prst="ellipse">
            <a:avLst/>
          </a:prstGeom>
          <a:solidFill>
            <a:srgbClr val="FAC6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900" dirty="0">
              <a:latin typeface="Segoe UI" panose="020B0502040204020203" pitchFamily="34" charset="0"/>
              <a:ea typeface="庞门正道标题体" panose="02010600030101010101" pitchFamily="2" charset="-122"/>
              <a:cs typeface="Segoe UI Historic" panose="020B0502040204020203" pitchFamily="34" charset="0"/>
              <a:sym typeface="+mn-lt"/>
            </a:endParaRPr>
          </a:p>
        </p:txBody>
      </p:sp>
      <p:sp>
        <p:nvSpPr>
          <p:cNvPr id="21" name="文本框 20">
            <a:extLst>
              <a:ext uri="{FF2B5EF4-FFF2-40B4-BE49-F238E27FC236}">
                <a16:creationId xmlns:a16="http://schemas.microsoft.com/office/drawing/2014/main" id="{16D682EE-AB32-4D9E-843F-5939DAE9C023}"/>
              </a:ext>
            </a:extLst>
          </p:cNvPr>
          <p:cNvSpPr txBox="1"/>
          <p:nvPr/>
        </p:nvSpPr>
        <p:spPr>
          <a:xfrm>
            <a:off x="223301" y="86549"/>
            <a:ext cx="665746" cy="707886"/>
          </a:xfrm>
          <a:prstGeom prst="rect">
            <a:avLst/>
          </a:prstGeom>
          <a:noFill/>
        </p:spPr>
        <p:txBody>
          <a:bodyPr wrap="square" rtlCol="0">
            <a:spAutoFit/>
          </a:bodyPr>
          <a:lstStyle/>
          <a:p>
            <a:r>
              <a:rPr lang="zh-CN" altLang="en-US" sz="4000" dirty="0">
                <a:solidFill>
                  <a:srgbClr val="FFFFFF"/>
                </a:solidFill>
                <a:latin typeface="Times New Roman" panose="02020603050405020304" pitchFamily="18" charset="0"/>
                <a:cs typeface="Times New Roman" panose="02020603050405020304" pitchFamily="18" charset="0"/>
              </a:rPr>
              <a:t>３</a:t>
            </a:r>
          </a:p>
        </p:txBody>
      </p:sp>
      <p:sp>
        <p:nvSpPr>
          <p:cNvPr id="22" name="文本框 21">
            <a:extLst>
              <a:ext uri="{FF2B5EF4-FFF2-40B4-BE49-F238E27FC236}">
                <a16:creationId xmlns:a16="http://schemas.microsoft.com/office/drawing/2014/main" id="{4C97C849-81FB-4F70-A56D-EC7912B85F40}"/>
              </a:ext>
            </a:extLst>
          </p:cNvPr>
          <p:cNvSpPr txBox="1"/>
          <p:nvPr/>
        </p:nvSpPr>
        <p:spPr>
          <a:xfrm>
            <a:off x="1036339" y="158170"/>
            <a:ext cx="5611596" cy="646331"/>
          </a:xfrm>
          <a:prstGeom prst="rect">
            <a:avLst/>
          </a:prstGeom>
          <a:noFill/>
        </p:spPr>
        <p:txBody>
          <a:bodyPr wrap="square" rtlCol="0">
            <a:spAutoFit/>
          </a:bodyPr>
          <a:lstStyle/>
          <a:p>
            <a:r>
              <a:rPr lang="zh-CN" altLang="en-US" sz="3600" b="1" dirty="0">
                <a:solidFill>
                  <a:schemeClr val="bg1">
                    <a:lumMod val="95000"/>
                  </a:schemeClr>
                </a:solidFill>
              </a:rPr>
              <a:t>本文研究内容</a:t>
            </a:r>
          </a:p>
        </p:txBody>
      </p:sp>
      <p:grpSp>
        <p:nvGrpSpPr>
          <p:cNvPr id="23" name="组合 22">
            <a:extLst>
              <a:ext uri="{FF2B5EF4-FFF2-40B4-BE49-F238E27FC236}">
                <a16:creationId xmlns:a16="http://schemas.microsoft.com/office/drawing/2014/main" id="{97FA9A8B-455A-4673-BB05-43B4667FF078}"/>
              </a:ext>
            </a:extLst>
          </p:cNvPr>
          <p:cNvGrpSpPr/>
          <p:nvPr/>
        </p:nvGrpSpPr>
        <p:grpSpPr>
          <a:xfrm>
            <a:off x="8993079" y="82812"/>
            <a:ext cx="3115793" cy="772512"/>
            <a:chOff x="8933199" y="178306"/>
            <a:chExt cx="3115793" cy="772512"/>
          </a:xfrm>
        </p:grpSpPr>
        <p:pic>
          <p:nvPicPr>
            <p:cNvPr id="24" name="图片 23">
              <a:extLst>
                <a:ext uri="{FF2B5EF4-FFF2-40B4-BE49-F238E27FC236}">
                  <a16:creationId xmlns:a16="http://schemas.microsoft.com/office/drawing/2014/main" id="{E2DEA5F0-A5B6-491F-8E1A-8817D3BAEC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25" name="图片 24">
              <a:extLst>
                <a:ext uri="{FF2B5EF4-FFF2-40B4-BE49-F238E27FC236}">
                  <a16:creationId xmlns:a16="http://schemas.microsoft.com/office/drawing/2014/main" id="{DFEAA0A9-EA33-4E59-8D2F-98A0EE2CC701}"/>
                </a:ext>
              </a:extLst>
            </p:cNvPr>
            <p:cNvPicPr>
              <a:picLocks noChangeAspect="1"/>
            </p:cNvPicPr>
            <p:nvPr/>
          </p:nvPicPr>
          <p:blipFill rotWithShape="1">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brightnessContrast bright="100000"/>
                      </a14:imgEffect>
                      <a14:imgEffect>
                        <a14:saturation sat="400000"/>
                      </a14:imgEffect>
                    </a14:imgLayer>
                  </a14:imgProps>
                </a:ext>
                <a:ext uri="{28A0092B-C50C-407E-A947-70E740481C1C}">
                  <a14:useLocalDpi xmlns:a14="http://schemas.microsoft.com/office/drawing/2010/main" val="0"/>
                </a:ext>
              </a:extLst>
            </a:blip>
            <a:srcRect t="65268"/>
            <a:stretch>
              <a:fillRect/>
            </a:stretch>
          </p:blipFill>
          <p:spPr>
            <a:xfrm>
              <a:off x="9781547" y="253664"/>
              <a:ext cx="2267445" cy="564644"/>
            </a:xfrm>
            <a:prstGeom prst="rect">
              <a:avLst/>
            </a:prstGeom>
          </p:spPr>
        </p:pic>
      </p:grpSp>
      <p:pic>
        <p:nvPicPr>
          <p:cNvPr id="5" name="图片 4">
            <a:extLst>
              <a:ext uri="{FF2B5EF4-FFF2-40B4-BE49-F238E27FC236}">
                <a16:creationId xmlns:a16="http://schemas.microsoft.com/office/drawing/2014/main" id="{29539B7F-C675-47BC-8D51-14BA233FF303}"/>
              </a:ext>
            </a:extLst>
          </p:cNvPr>
          <p:cNvPicPr>
            <a:picLocks noChangeAspect="1"/>
          </p:cNvPicPr>
          <p:nvPr/>
        </p:nvPicPr>
        <p:blipFill rotWithShape="1">
          <a:blip r:embed="rId6"/>
          <a:srcRect l="1" t="7689" r="411"/>
          <a:stretch/>
        </p:blipFill>
        <p:spPr>
          <a:xfrm>
            <a:off x="-1" y="1823112"/>
            <a:ext cx="5533814" cy="4800110"/>
          </a:xfrm>
          <a:prstGeom prst="rect">
            <a:avLst/>
          </a:prstGeom>
        </p:spPr>
      </p:pic>
      <p:sp>
        <p:nvSpPr>
          <p:cNvPr id="16" name="文本框 15">
            <a:extLst>
              <a:ext uri="{FF2B5EF4-FFF2-40B4-BE49-F238E27FC236}">
                <a16:creationId xmlns:a16="http://schemas.microsoft.com/office/drawing/2014/main" id="{6C01E46F-3409-47B5-B611-201D6C46FAA0}"/>
              </a:ext>
            </a:extLst>
          </p:cNvPr>
          <p:cNvSpPr txBox="1"/>
          <p:nvPr/>
        </p:nvSpPr>
        <p:spPr>
          <a:xfrm>
            <a:off x="5829933" y="1931473"/>
            <a:ext cx="5908254" cy="2246769"/>
          </a:xfrm>
          <a:prstGeom prst="rect">
            <a:avLst/>
          </a:prstGeom>
          <a:noFill/>
        </p:spPr>
        <p:txBody>
          <a:bodyPr wrap="square" rtlCol="0">
            <a:spAutoFit/>
          </a:bodyPr>
          <a:lstStyle/>
          <a:p>
            <a:r>
              <a:rPr lang="zh-CN" altLang="en-US" sz="2800" b="1" dirty="0">
                <a:latin typeface="仿宋" panose="02010609060101010101" pitchFamily="49" charset="-122"/>
                <a:ea typeface="仿宋" panose="02010609060101010101" pitchFamily="49" charset="-122"/>
              </a:rPr>
              <a:t>特点：</a:t>
            </a:r>
            <a:endParaRPr lang="en-US" altLang="zh-CN" sz="2800" b="1" dirty="0">
              <a:latin typeface="仿宋" panose="02010609060101010101" pitchFamily="49" charset="-122"/>
              <a:ea typeface="仿宋" panose="02010609060101010101" pitchFamily="49" charset="-122"/>
            </a:endParaRPr>
          </a:p>
          <a:p>
            <a:pPr marL="457200" indent="-457200">
              <a:buFont typeface="Arial" panose="020B0604020202020204" pitchFamily="34" charset="0"/>
              <a:buChar char="•"/>
            </a:pPr>
            <a:r>
              <a:rPr lang="zh-CN" altLang="en-US" sz="2800" dirty="0">
                <a:latin typeface="仿宋" panose="02010609060101010101" pitchFamily="49" charset="-122"/>
                <a:ea typeface="仿宋" panose="02010609060101010101" pitchFamily="49" charset="-122"/>
              </a:rPr>
              <a:t>逻辑树和影子树节点</a:t>
            </a:r>
            <a:r>
              <a:rPr lang="zh-CN" altLang="en-US" sz="2800" dirty="0">
                <a:solidFill>
                  <a:srgbClr val="C00000"/>
                </a:solidFill>
                <a:latin typeface="仿宋" panose="02010609060101010101" pitchFamily="49" charset="-122"/>
                <a:ea typeface="仿宋" panose="02010609060101010101" pitchFamily="49" charset="-122"/>
              </a:rPr>
              <a:t>一一对应</a:t>
            </a:r>
            <a:endParaRPr lang="en-US" altLang="zh-CN" sz="2800" dirty="0">
              <a:solidFill>
                <a:srgbClr val="C00000"/>
              </a:solidFill>
              <a:latin typeface="仿宋" panose="02010609060101010101" pitchFamily="49" charset="-122"/>
              <a:ea typeface="仿宋" panose="02010609060101010101" pitchFamily="49" charset="-122"/>
            </a:endParaRPr>
          </a:p>
          <a:p>
            <a:pPr marL="457200" indent="-457200">
              <a:buFont typeface="Arial" panose="020B0604020202020204" pitchFamily="34" charset="0"/>
              <a:buChar char="•"/>
            </a:pPr>
            <a:r>
              <a:rPr lang="zh-CN" altLang="en-US" sz="2800" dirty="0">
                <a:latin typeface="仿宋" panose="02010609060101010101" pitchFamily="49" charset="-122"/>
                <a:ea typeface="仿宋" panose="02010609060101010101" pitchFamily="49" charset="-122"/>
              </a:rPr>
              <a:t>两棵树均为</a:t>
            </a:r>
            <a:r>
              <a:rPr lang="en-US" altLang="zh-CN" sz="2800" dirty="0">
                <a:latin typeface="仿宋" panose="02010609060101010101" pitchFamily="49" charset="-122"/>
                <a:ea typeface="仿宋" panose="02010609060101010101" pitchFamily="49" charset="-122"/>
              </a:rPr>
              <a:t>B+</a:t>
            </a:r>
            <a:r>
              <a:rPr lang="zh-CN" altLang="en-US" sz="2800" dirty="0">
                <a:latin typeface="仿宋" panose="02010609060101010101" pitchFamily="49" charset="-122"/>
                <a:ea typeface="仿宋" panose="02010609060101010101" pitchFamily="49" charset="-122"/>
              </a:rPr>
              <a:t>树（</a:t>
            </a:r>
            <a:r>
              <a:rPr lang="en-US" altLang="zh-CN" sz="2800" dirty="0">
                <a:solidFill>
                  <a:srgbClr val="C00000"/>
                </a:solidFill>
                <a:latin typeface="仿宋" panose="02010609060101010101" pitchFamily="49" charset="-122"/>
                <a:ea typeface="仿宋" panose="02010609060101010101" pitchFamily="49" charset="-122"/>
              </a:rPr>
              <a:t>key</a:t>
            </a:r>
            <a:r>
              <a:rPr lang="zh-CN" altLang="en-US" sz="2800" dirty="0">
                <a:solidFill>
                  <a:srgbClr val="C00000"/>
                </a:solidFill>
                <a:latin typeface="仿宋" panose="02010609060101010101" pitchFamily="49" charset="-122"/>
                <a:ea typeface="仿宋" panose="02010609060101010101" pitchFamily="49" charset="-122"/>
              </a:rPr>
              <a:t>值 </a:t>
            </a:r>
            <a:r>
              <a:rPr lang="en-US" altLang="zh-CN" sz="2800" dirty="0">
                <a:solidFill>
                  <a:srgbClr val="C00000"/>
                </a:solidFill>
                <a:latin typeface="仿宋" panose="02010609060101010101" pitchFamily="49" charset="-122"/>
                <a:ea typeface="仿宋" panose="02010609060101010101" pitchFamily="49" charset="-122"/>
              </a:rPr>
              <a:t>&amp;&amp; </a:t>
            </a:r>
            <a:r>
              <a:rPr lang="zh-CN" altLang="en-US" sz="2800" dirty="0">
                <a:solidFill>
                  <a:srgbClr val="C00000"/>
                </a:solidFill>
                <a:latin typeface="仿宋" panose="02010609060101010101" pitchFamily="49" charset="-122"/>
                <a:ea typeface="仿宋" panose="02010609060101010101" pitchFamily="49" charset="-122"/>
              </a:rPr>
              <a:t>热度</a:t>
            </a:r>
            <a:r>
              <a:rPr lang="zh-CN" altLang="en-US" sz="2800" dirty="0">
                <a:latin typeface="仿宋" panose="02010609060101010101" pitchFamily="49" charset="-122"/>
                <a:ea typeface="仿宋" panose="02010609060101010101" pitchFamily="49" charset="-122"/>
              </a:rPr>
              <a:t>）</a:t>
            </a:r>
            <a:endParaRPr lang="en-US" altLang="zh-CN" sz="2800" dirty="0">
              <a:latin typeface="仿宋" panose="02010609060101010101" pitchFamily="49" charset="-122"/>
              <a:ea typeface="仿宋" panose="02010609060101010101" pitchFamily="49" charset="-122"/>
            </a:endParaRPr>
          </a:p>
          <a:p>
            <a:pPr marL="457200" indent="-457200">
              <a:buFont typeface="Arial" panose="020B0604020202020204" pitchFamily="34" charset="0"/>
              <a:buChar char="•"/>
            </a:pPr>
            <a:r>
              <a:rPr lang="zh-CN" altLang="en-US" sz="2800" dirty="0">
                <a:latin typeface="仿宋" panose="02010609060101010101" pitchFamily="49" charset="-122"/>
                <a:ea typeface="仿宋" panose="02010609060101010101" pitchFamily="49" charset="-122"/>
              </a:rPr>
              <a:t>根据</a:t>
            </a:r>
            <a:r>
              <a:rPr lang="zh-CN" altLang="en-US" sz="2800" dirty="0">
                <a:solidFill>
                  <a:srgbClr val="C00000"/>
                </a:solidFill>
                <a:latin typeface="仿宋" panose="02010609060101010101" pitchFamily="49" charset="-122"/>
                <a:ea typeface="仿宋" panose="02010609060101010101" pitchFamily="49" charset="-122"/>
              </a:rPr>
              <a:t>热度</a:t>
            </a:r>
            <a:r>
              <a:rPr lang="zh-CN" altLang="en-US" sz="2800" dirty="0">
                <a:latin typeface="仿宋" panose="02010609060101010101" pitchFamily="49" charset="-122"/>
                <a:ea typeface="仿宋" panose="02010609060101010101" pitchFamily="49" charset="-122"/>
              </a:rPr>
              <a:t>每隔一段时间调整一次索引树的结构</a:t>
            </a:r>
          </a:p>
        </p:txBody>
      </p:sp>
      <p:sp>
        <p:nvSpPr>
          <p:cNvPr id="19" name="文本框 18">
            <a:extLst>
              <a:ext uri="{FF2B5EF4-FFF2-40B4-BE49-F238E27FC236}">
                <a16:creationId xmlns:a16="http://schemas.microsoft.com/office/drawing/2014/main" id="{408E9D1F-98E2-4832-A916-B50B386D1E69}"/>
              </a:ext>
            </a:extLst>
          </p:cNvPr>
          <p:cNvSpPr txBox="1"/>
          <p:nvPr/>
        </p:nvSpPr>
        <p:spPr>
          <a:xfrm>
            <a:off x="5829933" y="4414358"/>
            <a:ext cx="5908253" cy="954107"/>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solidFill>
                  <a:srgbClr val="C00000"/>
                </a:solidFill>
                <a:latin typeface="仿宋" panose="02010609060101010101" pitchFamily="49" charset="-122"/>
                <a:ea typeface="仿宋" panose="02010609060101010101" pitchFamily="49" charset="-122"/>
              </a:rPr>
              <a:t>不改变逻辑树的结构，仅通过改变</a:t>
            </a:r>
            <a:r>
              <a:rPr lang="zh-CN" altLang="en-US" sz="2800" b="1" dirty="0">
                <a:solidFill>
                  <a:srgbClr val="C00000"/>
                </a:solidFill>
                <a:latin typeface="仿宋" panose="02010609060101010101" pitchFamily="49" charset="-122"/>
                <a:ea typeface="仿宋" panose="02010609060101010101" pitchFamily="49" charset="-122"/>
              </a:rPr>
              <a:t>影子树的指针</a:t>
            </a:r>
            <a:r>
              <a:rPr lang="zh-CN" altLang="en-US" sz="2800" dirty="0">
                <a:solidFill>
                  <a:srgbClr val="C00000"/>
                </a:solidFill>
                <a:latin typeface="仿宋" panose="02010609060101010101" pitchFamily="49" charset="-122"/>
                <a:ea typeface="仿宋" panose="02010609060101010101" pitchFamily="49" charset="-122"/>
              </a:rPr>
              <a:t>指向完成调整</a:t>
            </a:r>
          </a:p>
        </p:txBody>
      </p:sp>
      <p:cxnSp>
        <p:nvCxnSpPr>
          <p:cNvPr id="8" name="直接箭头连接符 7">
            <a:extLst>
              <a:ext uri="{FF2B5EF4-FFF2-40B4-BE49-F238E27FC236}">
                <a16:creationId xmlns:a16="http://schemas.microsoft.com/office/drawing/2014/main" id="{BC3A5A27-9016-4909-8961-C6337ED95549}"/>
              </a:ext>
            </a:extLst>
          </p:cNvPr>
          <p:cNvCxnSpPr>
            <a:stCxn id="19" idx="1"/>
          </p:cNvCxnSpPr>
          <p:nvPr/>
        </p:nvCxnSpPr>
        <p:spPr>
          <a:xfrm flipH="1" flipV="1">
            <a:off x="3522133" y="2939627"/>
            <a:ext cx="2307800" cy="195178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372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623222"/>
            <a:ext cx="12192000" cy="234778"/>
          </a:xfrm>
          <a:prstGeom prst="rect">
            <a:avLst/>
          </a:prstGeom>
          <a:solidFill>
            <a:srgbClr val="114189"/>
          </a:solidFill>
          <a:ln w="25400">
            <a:solidFill>
              <a:srgbClr val="114189">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86">
            <a:extLst>
              <a:ext uri="{FF2B5EF4-FFF2-40B4-BE49-F238E27FC236}">
                <a16:creationId xmlns:a16="http://schemas.microsoft.com/office/drawing/2014/main" id="{F5F20C6D-D5DF-4689-9F91-E8009E9BC187}"/>
              </a:ext>
            </a:extLst>
          </p:cNvPr>
          <p:cNvSpPr txBox="1"/>
          <p:nvPr/>
        </p:nvSpPr>
        <p:spPr>
          <a:xfrm>
            <a:off x="-88055" y="1150797"/>
            <a:ext cx="12368109" cy="646307"/>
          </a:xfrm>
          <a:prstGeom prst="rect">
            <a:avLst/>
          </a:prstGeom>
          <a:noFill/>
        </p:spPr>
        <p:txBody>
          <a:bodyPr wrap="square" lIns="91417" tIns="45708" rIns="91417" bIns="45708" rtlCol="0">
            <a:spAutoFit/>
          </a:bodyPr>
          <a:lstStyle/>
          <a:p>
            <a:pPr algn="ctr"/>
            <a:r>
              <a:rPr lang="zh-CN" altLang="en-US" sz="3600" b="1" dirty="0">
                <a:solidFill>
                  <a:schemeClr val="tx1">
                    <a:lumMod val="75000"/>
                    <a:lumOff val="25000"/>
                  </a:schemeClr>
                </a:solidFill>
                <a:latin typeface="义启刘圻硬笔行书" panose="02000503000000000000" charset="-122"/>
                <a:ea typeface="义启刘圻硬笔行书" panose="02000503000000000000" charset="-122"/>
              </a:rPr>
              <a:t>影子Ｂ＋树索引方法</a:t>
            </a:r>
            <a:r>
              <a:rPr lang="en-US" altLang="zh-CN" sz="3600" b="1" dirty="0">
                <a:solidFill>
                  <a:schemeClr val="tx1">
                    <a:lumMod val="75000"/>
                    <a:lumOff val="25000"/>
                  </a:schemeClr>
                </a:solidFill>
                <a:latin typeface="义启刘圻硬笔行书" panose="02000503000000000000" charset="-122"/>
                <a:ea typeface="义启刘圻硬笔行书" panose="02000503000000000000" charset="-122"/>
              </a:rPr>
              <a:t>-</a:t>
            </a:r>
            <a:r>
              <a:rPr lang="zh-CN" altLang="en-US" sz="3600" b="1" dirty="0">
                <a:solidFill>
                  <a:schemeClr val="tx1">
                    <a:lumMod val="75000"/>
                    <a:lumOff val="25000"/>
                  </a:schemeClr>
                </a:solidFill>
                <a:latin typeface="义启刘圻硬笔行书" panose="02000503000000000000" charset="-122"/>
                <a:ea typeface="义启刘圻硬笔行书" panose="02000503000000000000" charset="-122"/>
              </a:rPr>
              <a:t>结构</a:t>
            </a:r>
          </a:p>
        </p:txBody>
      </p:sp>
      <p:sp>
        <p:nvSpPr>
          <p:cNvPr id="18" name="矩形 17">
            <a:extLst>
              <a:ext uri="{FF2B5EF4-FFF2-40B4-BE49-F238E27FC236}">
                <a16:creationId xmlns:a16="http://schemas.microsoft.com/office/drawing/2014/main" id="{E694336F-AAE8-42DE-85F3-156EC4CE547B}"/>
              </a:ext>
            </a:extLst>
          </p:cNvPr>
          <p:cNvSpPr/>
          <p:nvPr/>
        </p:nvSpPr>
        <p:spPr>
          <a:xfrm>
            <a:off x="0" y="-7436"/>
            <a:ext cx="12192000" cy="953009"/>
          </a:xfrm>
          <a:prstGeom prst="rect">
            <a:avLst/>
          </a:prstGeom>
          <a:solidFill>
            <a:srgbClr val="114189"/>
          </a:solidFill>
          <a:ln w="25400">
            <a:solidFill>
              <a:schemeClr val="accent6">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114189"/>
              </a:solidFill>
            </a:endParaRPr>
          </a:p>
        </p:txBody>
      </p:sp>
      <p:sp>
        <p:nvSpPr>
          <p:cNvPr id="20" name="Oval 58">
            <a:extLst>
              <a:ext uri="{FF2B5EF4-FFF2-40B4-BE49-F238E27FC236}">
                <a16:creationId xmlns:a16="http://schemas.microsoft.com/office/drawing/2014/main" id="{F8B2E59C-1E73-4E56-8482-1448198C360D}"/>
              </a:ext>
            </a:extLst>
          </p:cNvPr>
          <p:cNvSpPr/>
          <p:nvPr/>
        </p:nvSpPr>
        <p:spPr>
          <a:xfrm>
            <a:off x="167374" y="65300"/>
            <a:ext cx="777600" cy="777600"/>
          </a:xfrm>
          <a:prstGeom prst="ellipse">
            <a:avLst/>
          </a:prstGeom>
          <a:solidFill>
            <a:srgbClr val="FAC6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900" dirty="0">
              <a:latin typeface="Segoe UI" panose="020B0502040204020203" pitchFamily="34" charset="0"/>
              <a:ea typeface="庞门正道标题体" panose="02010600030101010101" pitchFamily="2" charset="-122"/>
              <a:cs typeface="Segoe UI Historic" panose="020B0502040204020203" pitchFamily="34" charset="0"/>
              <a:sym typeface="+mn-lt"/>
            </a:endParaRPr>
          </a:p>
        </p:txBody>
      </p:sp>
      <p:sp>
        <p:nvSpPr>
          <p:cNvPr id="21" name="文本框 20">
            <a:extLst>
              <a:ext uri="{FF2B5EF4-FFF2-40B4-BE49-F238E27FC236}">
                <a16:creationId xmlns:a16="http://schemas.microsoft.com/office/drawing/2014/main" id="{16D682EE-AB32-4D9E-843F-5939DAE9C023}"/>
              </a:ext>
            </a:extLst>
          </p:cNvPr>
          <p:cNvSpPr txBox="1"/>
          <p:nvPr/>
        </p:nvSpPr>
        <p:spPr>
          <a:xfrm>
            <a:off x="223301" y="86549"/>
            <a:ext cx="665746" cy="707886"/>
          </a:xfrm>
          <a:prstGeom prst="rect">
            <a:avLst/>
          </a:prstGeom>
          <a:noFill/>
        </p:spPr>
        <p:txBody>
          <a:bodyPr wrap="square" rtlCol="0">
            <a:spAutoFit/>
          </a:bodyPr>
          <a:lstStyle/>
          <a:p>
            <a:r>
              <a:rPr lang="zh-CN" altLang="en-US" sz="4000" dirty="0">
                <a:solidFill>
                  <a:srgbClr val="FFFFFF"/>
                </a:solidFill>
                <a:latin typeface="Times New Roman" panose="02020603050405020304" pitchFamily="18" charset="0"/>
                <a:cs typeface="Times New Roman" panose="02020603050405020304" pitchFamily="18" charset="0"/>
              </a:rPr>
              <a:t>３</a:t>
            </a:r>
          </a:p>
        </p:txBody>
      </p:sp>
      <p:sp>
        <p:nvSpPr>
          <p:cNvPr id="22" name="文本框 21">
            <a:extLst>
              <a:ext uri="{FF2B5EF4-FFF2-40B4-BE49-F238E27FC236}">
                <a16:creationId xmlns:a16="http://schemas.microsoft.com/office/drawing/2014/main" id="{4C97C849-81FB-4F70-A56D-EC7912B85F40}"/>
              </a:ext>
            </a:extLst>
          </p:cNvPr>
          <p:cNvSpPr txBox="1"/>
          <p:nvPr/>
        </p:nvSpPr>
        <p:spPr>
          <a:xfrm>
            <a:off x="1036339" y="158170"/>
            <a:ext cx="5611596" cy="646331"/>
          </a:xfrm>
          <a:prstGeom prst="rect">
            <a:avLst/>
          </a:prstGeom>
          <a:noFill/>
        </p:spPr>
        <p:txBody>
          <a:bodyPr wrap="square" rtlCol="0">
            <a:spAutoFit/>
          </a:bodyPr>
          <a:lstStyle/>
          <a:p>
            <a:r>
              <a:rPr lang="zh-CN" altLang="en-US" sz="3600" b="1" dirty="0">
                <a:solidFill>
                  <a:schemeClr val="bg1">
                    <a:lumMod val="95000"/>
                  </a:schemeClr>
                </a:solidFill>
              </a:rPr>
              <a:t>本文研究内容</a:t>
            </a:r>
          </a:p>
        </p:txBody>
      </p:sp>
      <p:grpSp>
        <p:nvGrpSpPr>
          <p:cNvPr id="23" name="组合 22">
            <a:extLst>
              <a:ext uri="{FF2B5EF4-FFF2-40B4-BE49-F238E27FC236}">
                <a16:creationId xmlns:a16="http://schemas.microsoft.com/office/drawing/2014/main" id="{97FA9A8B-455A-4673-BB05-43B4667FF078}"/>
              </a:ext>
            </a:extLst>
          </p:cNvPr>
          <p:cNvGrpSpPr/>
          <p:nvPr/>
        </p:nvGrpSpPr>
        <p:grpSpPr>
          <a:xfrm>
            <a:off x="8993079" y="82812"/>
            <a:ext cx="3115793" cy="772512"/>
            <a:chOff x="8933199" y="178306"/>
            <a:chExt cx="3115793" cy="772512"/>
          </a:xfrm>
        </p:grpSpPr>
        <p:pic>
          <p:nvPicPr>
            <p:cNvPr id="24" name="图片 23">
              <a:extLst>
                <a:ext uri="{FF2B5EF4-FFF2-40B4-BE49-F238E27FC236}">
                  <a16:creationId xmlns:a16="http://schemas.microsoft.com/office/drawing/2014/main" id="{E2DEA5F0-A5B6-491F-8E1A-8817D3BAEC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25" name="图片 24">
              <a:extLst>
                <a:ext uri="{FF2B5EF4-FFF2-40B4-BE49-F238E27FC236}">
                  <a16:creationId xmlns:a16="http://schemas.microsoft.com/office/drawing/2014/main" id="{DFEAA0A9-EA33-4E59-8D2F-98A0EE2CC701}"/>
                </a:ext>
              </a:extLst>
            </p:cNvPr>
            <p:cNvPicPr>
              <a:picLocks noChangeAspect="1"/>
            </p:cNvPicPr>
            <p:nvPr/>
          </p:nvPicPr>
          <p:blipFill rotWithShape="1">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brightnessContrast bright="100000"/>
                      </a14:imgEffect>
                      <a14:imgEffect>
                        <a14:saturation sat="400000"/>
                      </a14:imgEffect>
                    </a14:imgLayer>
                  </a14:imgProps>
                </a:ext>
                <a:ext uri="{28A0092B-C50C-407E-A947-70E740481C1C}">
                  <a14:useLocalDpi xmlns:a14="http://schemas.microsoft.com/office/drawing/2010/main" val="0"/>
                </a:ext>
              </a:extLst>
            </a:blip>
            <a:srcRect t="65268"/>
            <a:stretch>
              <a:fillRect/>
            </a:stretch>
          </p:blipFill>
          <p:spPr>
            <a:xfrm>
              <a:off x="9781547" y="253664"/>
              <a:ext cx="2267445" cy="564644"/>
            </a:xfrm>
            <a:prstGeom prst="rect">
              <a:avLst/>
            </a:prstGeom>
          </p:spPr>
        </p:pic>
      </p:grpSp>
      <p:pic>
        <p:nvPicPr>
          <p:cNvPr id="5" name="图片 4">
            <a:extLst>
              <a:ext uri="{FF2B5EF4-FFF2-40B4-BE49-F238E27FC236}">
                <a16:creationId xmlns:a16="http://schemas.microsoft.com/office/drawing/2014/main" id="{29539B7F-C675-47BC-8D51-14BA233FF303}"/>
              </a:ext>
            </a:extLst>
          </p:cNvPr>
          <p:cNvPicPr>
            <a:picLocks noChangeAspect="1"/>
          </p:cNvPicPr>
          <p:nvPr/>
        </p:nvPicPr>
        <p:blipFill rotWithShape="1">
          <a:blip r:embed="rId6"/>
          <a:srcRect l="1" t="7689" r="411"/>
          <a:stretch/>
        </p:blipFill>
        <p:spPr>
          <a:xfrm>
            <a:off x="3329092" y="1797104"/>
            <a:ext cx="5533814" cy="4800110"/>
          </a:xfrm>
          <a:prstGeom prst="rect">
            <a:avLst/>
          </a:prstGeom>
        </p:spPr>
      </p:pic>
      <p:sp>
        <p:nvSpPr>
          <p:cNvPr id="3" name="文本框 2">
            <a:extLst>
              <a:ext uri="{FF2B5EF4-FFF2-40B4-BE49-F238E27FC236}">
                <a16:creationId xmlns:a16="http://schemas.microsoft.com/office/drawing/2014/main" id="{9C523C62-E745-4F2B-BF81-EC2994D81A60}"/>
              </a:ext>
            </a:extLst>
          </p:cNvPr>
          <p:cNvSpPr txBox="1"/>
          <p:nvPr/>
        </p:nvSpPr>
        <p:spPr>
          <a:xfrm>
            <a:off x="167374" y="1390342"/>
            <a:ext cx="3008510" cy="4868640"/>
          </a:xfrm>
          <a:prstGeom prst="rect">
            <a:avLst/>
          </a:prstGeom>
          <a:noFill/>
        </p:spPr>
        <p:txBody>
          <a:bodyPr wrap="square" rtlCol="0">
            <a:spAutoFit/>
          </a:bodyPr>
          <a:lstStyle/>
          <a:p>
            <a:r>
              <a:rPr lang="zh-CN" altLang="en-US" sz="2800" b="1" dirty="0">
                <a:latin typeface="仿宋" panose="02010609060101010101" pitchFamily="49" charset="-122"/>
                <a:ea typeface="仿宋" panose="02010609060101010101" pitchFamily="49" charset="-122"/>
              </a:rPr>
              <a:t>逻辑树：</a:t>
            </a:r>
            <a:endParaRPr lang="en-US" altLang="zh-CN" sz="2800" b="1" dirty="0">
              <a:latin typeface="仿宋" panose="02010609060101010101" pitchFamily="49" charset="-122"/>
              <a:ea typeface="仿宋" panose="02010609060101010101" pitchFamily="49" charset="-122"/>
            </a:endParaRPr>
          </a:p>
          <a:p>
            <a:pPr marL="342900" indent="-342900">
              <a:buFont typeface="Arial" panose="020B0604020202020204" pitchFamily="34" charset="0"/>
              <a:buChar char="•"/>
            </a:pPr>
            <a:r>
              <a:rPr lang="zh-CN" altLang="en-US" sz="2400" b="1" dirty="0">
                <a:latin typeface="仿宋" panose="02010609060101010101" pitchFamily="49" charset="-122"/>
                <a:ea typeface="仿宋" panose="02010609060101010101" pitchFamily="49" charset="-122"/>
              </a:rPr>
              <a:t>非叶节点</a:t>
            </a:r>
            <a:r>
              <a:rPr lang="zh-CN" altLang="en-US" sz="28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Key</a:t>
            </a:r>
            <a:r>
              <a:rPr lang="zh-CN" altLang="en-US" sz="2000" dirty="0">
                <a:latin typeface="仿宋" panose="02010609060101010101" pitchFamily="49" charset="-122"/>
                <a:ea typeface="仿宋" panose="02010609060101010101" pitchFamily="49" charset="-122"/>
              </a:rPr>
              <a:t>，指针，</a:t>
            </a:r>
            <a:r>
              <a:rPr lang="en-US" altLang="zh-CN" sz="2000" dirty="0">
                <a:solidFill>
                  <a:srgbClr val="C00000"/>
                </a:solidFill>
                <a:latin typeface="仿宋" panose="02010609060101010101" pitchFamily="49" charset="-122"/>
                <a:ea typeface="仿宋" panose="02010609060101010101" pitchFamily="49" charset="-122"/>
              </a:rPr>
              <a:t>next</a:t>
            </a:r>
            <a:r>
              <a:rPr lang="zh-CN" altLang="en-US" sz="2000" dirty="0">
                <a:solidFill>
                  <a:srgbClr val="C00000"/>
                </a:solidFill>
                <a:latin typeface="仿宋" panose="02010609060101010101" pitchFamily="49" charset="-122"/>
                <a:ea typeface="仿宋" panose="02010609060101010101" pitchFamily="49" charset="-122"/>
              </a:rPr>
              <a:t>指针</a:t>
            </a:r>
            <a:endParaRPr lang="en-US" altLang="zh-CN" sz="2000" dirty="0">
              <a:solidFill>
                <a:srgbClr val="C00000"/>
              </a:solidFill>
              <a:latin typeface="仿宋" panose="02010609060101010101" pitchFamily="49" charset="-122"/>
              <a:ea typeface="仿宋" panose="02010609060101010101" pitchFamily="49" charset="-122"/>
            </a:endParaRPr>
          </a:p>
          <a:p>
            <a:pPr marL="457200" indent="-457200">
              <a:buFont typeface="Arial" panose="020B0604020202020204" pitchFamily="34" charset="0"/>
              <a:buChar char="•"/>
            </a:pPr>
            <a:r>
              <a:rPr lang="zh-CN" altLang="en-US" sz="2400" b="1" dirty="0">
                <a:latin typeface="仿宋" panose="02010609060101010101" pitchFamily="49" charset="-122"/>
                <a:ea typeface="仿宋" panose="02010609060101010101" pitchFamily="49" charset="-122"/>
              </a:rPr>
              <a:t>叶节点：</a:t>
            </a:r>
            <a:endParaRPr lang="en-US"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err="1">
                <a:latin typeface="仿宋" panose="02010609060101010101" pitchFamily="49" charset="-122"/>
                <a:ea typeface="仿宋" panose="02010609060101010101" pitchFamily="49" charset="-122"/>
              </a:rPr>
              <a:t>pid</a:t>
            </a:r>
            <a:r>
              <a:rPr lang="zh-CN" altLang="en-US" sz="2400" b="1" dirty="0">
                <a:latin typeface="仿宋" panose="02010609060101010101" pitchFamily="49" charset="-122"/>
                <a:ea typeface="仿宋" panose="02010609060101010101" pitchFamily="49" charset="-122"/>
              </a:rPr>
              <a:t>：编号，唯一</a:t>
            </a:r>
            <a:endParaRPr lang="en-US"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rPr>
              <a:t>offset</a:t>
            </a:r>
            <a:r>
              <a:rPr lang="zh-CN" altLang="en-US" sz="2400" b="1" dirty="0">
                <a:latin typeface="仿宋" panose="02010609060101010101" pitchFamily="49" charset="-122"/>
                <a:ea typeface="仿宋" panose="02010609060101010101" pitchFamily="49" charset="-122"/>
              </a:rPr>
              <a:t>：偏移地址</a:t>
            </a:r>
            <a:endParaRPr lang="en-US"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rPr>
              <a:t>shadow</a:t>
            </a:r>
            <a:r>
              <a:rPr lang="zh-CN" altLang="en-US" sz="2400" b="1" dirty="0">
                <a:latin typeface="仿宋" panose="02010609060101010101" pitchFamily="49" charset="-122"/>
                <a:ea typeface="仿宋" panose="02010609060101010101" pitchFamily="49" charset="-122"/>
              </a:rPr>
              <a:t>指针：指对应的影子树节点</a:t>
            </a:r>
            <a:endParaRPr lang="en-US"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solidFill>
                  <a:srgbClr val="C00000"/>
                </a:solidFill>
                <a:latin typeface="仿宋" panose="02010609060101010101" pitchFamily="49" charset="-122"/>
                <a:ea typeface="仿宋" panose="02010609060101010101" pitchFamily="49" charset="-122"/>
              </a:rPr>
              <a:t>Access counter</a:t>
            </a:r>
            <a:r>
              <a:rPr lang="zh-CN" altLang="en-US" sz="2400" b="1" dirty="0">
                <a:solidFill>
                  <a:srgbClr val="C00000"/>
                </a:solidFill>
                <a:latin typeface="仿宋" panose="02010609060101010101" pitchFamily="49" charset="-122"/>
                <a:ea typeface="仿宋" panose="02010609060101010101" pitchFamily="49" charset="-122"/>
              </a:rPr>
              <a:t>：访问计数器，记录热度</a:t>
            </a:r>
          </a:p>
        </p:txBody>
      </p:sp>
      <p:sp>
        <p:nvSpPr>
          <p:cNvPr id="6" name="矩形 5">
            <a:extLst>
              <a:ext uri="{FF2B5EF4-FFF2-40B4-BE49-F238E27FC236}">
                <a16:creationId xmlns:a16="http://schemas.microsoft.com/office/drawing/2014/main" id="{B9F8DB33-BE09-4C4C-AD27-B5D087728C8E}"/>
              </a:ext>
            </a:extLst>
          </p:cNvPr>
          <p:cNvSpPr/>
          <p:nvPr/>
        </p:nvSpPr>
        <p:spPr>
          <a:xfrm>
            <a:off x="3273692" y="1797104"/>
            <a:ext cx="5653923" cy="1281143"/>
          </a:xfrm>
          <a:prstGeom prst="rect">
            <a:avLst/>
          </a:prstGeom>
          <a:noFill/>
          <a:ln w="38100">
            <a:solidFill>
              <a:srgbClr val="FF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EAE2EB12-D739-42F7-AA49-4EDB92F587A4}"/>
              </a:ext>
            </a:extLst>
          </p:cNvPr>
          <p:cNvSpPr txBox="1"/>
          <p:nvPr/>
        </p:nvSpPr>
        <p:spPr>
          <a:xfrm>
            <a:off x="8862906" y="3712147"/>
            <a:ext cx="3008510" cy="2098651"/>
          </a:xfrm>
          <a:prstGeom prst="rect">
            <a:avLst/>
          </a:prstGeom>
          <a:noFill/>
        </p:spPr>
        <p:txBody>
          <a:bodyPr wrap="square" rtlCol="0">
            <a:spAutoFit/>
          </a:bodyPr>
          <a:lstStyle/>
          <a:p>
            <a:r>
              <a:rPr lang="zh-CN" altLang="en-US" sz="2800" b="1" dirty="0">
                <a:latin typeface="仿宋" panose="02010609060101010101" pitchFamily="49" charset="-122"/>
                <a:ea typeface="仿宋" panose="02010609060101010101" pitchFamily="49" charset="-122"/>
              </a:rPr>
              <a:t>影子树：</a:t>
            </a:r>
            <a:endParaRPr lang="en-US" altLang="zh-CN" sz="2800" b="1" dirty="0">
              <a:latin typeface="仿宋" panose="02010609060101010101" pitchFamily="49" charset="-122"/>
              <a:ea typeface="仿宋" panose="02010609060101010101" pitchFamily="49" charset="-122"/>
            </a:endParaRPr>
          </a:p>
          <a:p>
            <a:pPr marL="342900" indent="-342900">
              <a:lnSpc>
                <a:spcPct val="150000"/>
              </a:lnSpc>
              <a:buFont typeface="Arial" panose="020B0604020202020204" pitchFamily="34" charset="0"/>
              <a:buChar char="•"/>
            </a:pPr>
            <a:r>
              <a:rPr lang="zh-CN" altLang="en-US" sz="2400" b="1" dirty="0">
                <a:latin typeface="仿宋" panose="02010609060101010101" pitchFamily="49" charset="-122"/>
                <a:ea typeface="仿宋" panose="02010609060101010101" pitchFamily="49" charset="-122"/>
              </a:rPr>
              <a:t>叶节点：</a:t>
            </a:r>
            <a:endParaRPr lang="en-US"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solidFill>
                  <a:srgbClr val="C00000"/>
                </a:solidFill>
                <a:latin typeface="仿宋" panose="02010609060101010101" pitchFamily="49" charset="-122"/>
                <a:ea typeface="仿宋" panose="02010609060101010101" pitchFamily="49" charset="-122"/>
              </a:rPr>
              <a:t>Logical</a:t>
            </a:r>
            <a:r>
              <a:rPr lang="zh-CN" altLang="en-US" sz="2400" b="1" dirty="0">
                <a:solidFill>
                  <a:srgbClr val="C00000"/>
                </a:solidFill>
                <a:latin typeface="仿宋" panose="02010609060101010101" pitchFamily="49" charset="-122"/>
                <a:ea typeface="仿宋" panose="02010609060101010101" pitchFamily="49" charset="-122"/>
              </a:rPr>
              <a:t>指针：指向对应的逻辑树叶节点</a:t>
            </a:r>
            <a:endParaRPr lang="en-US" altLang="zh-CN" sz="2400" b="1" dirty="0">
              <a:solidFill>
                <a:srgbClr val="C00000"/>
              </a:solidFill>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FD28EB11-4B06-4BCE-8BA3-EEAB3F0B5710}"/>
              </a:ext>
            </a:extLst>
          </p:cNvPr>
          <p:cNvSpPr/>
          <p:nvPr/>
        </p:nvSpPr>
        <p:spPr>
          <a:xfrm>
            <a:off x="3273692" y="5202238"/>
            <a:ext cx="5653923" cy="1281143"/>
          </a:xfrm>
          <a:prstGeom prst="rect">
            <a:avLst/>
          </a:prstGeom>
          <a:noFill/>
          <a:ln w="38100">
            <a:solidFill>
              <a:srgbClr val="FF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79849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50" fill="hold"/>
                                        <p:tgtEl>
                                          <p:spTgt spid="3"/>
                                        </p:tgtEl>
                                        <p:attrNameLst>
                                          <p:attrName>ppt_x</p:attrName>
                                        </p:attrNameLst>
                                      </p:cBhvr>
                                      <p:tavLst>
                                        <p:tav tm="0">
                                          <p:val>
                                            <p:strVal val="#ppt_x"/>
                                          </p:val>
                                        </p:tav>
                                        <p:tav tm="100000">
                                          <p:val>
                                            <p:strVal val="#ppt_x"/>
                                          </p:val>
                                        </p:tav>
                                      </p:tavLst>
                                    </p:anim>
                                    <p:anim calcmode="lin" valueType="num">
                                      <p:cBhvr additive="base">
                                        <p:cTn id="8" dur="25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250" fill="hold"/>
                                        <p:tgtEl>
                                          <p:spTgt spid="6"/>
                                        </p:tgtEl>
                                        <p:attrNameLst>
                                          <p:attrName>ppt_x</p:attrName>
                                        </p:attrNameLst>
                                      </p:cBhvr>
                                      <p:tavLst>
                                        <p:tav tm="0">
                                          <p:val>
                                            <p:strVal val="#ppt_x"/>
                                          </p:val>
                                        </p:tav>
                                        <p:tav tm="100000">
                                          <p:val>
                                            <p:strVal val="#ppt_x"/>
                                          </p:val>
                                        </p:tav>
                                      </p:tavLst>
                                    </p:anim>
                                    <p:anim calcmode="lin" valueType="num">
                                      <p:cBhvr additive="base">
                                        <p:cTn id="12" dur="25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250" fill="hold"/>
                                        <p:tgtEl>
                                          <p:spTgt spid="26"/>
                                        </p:tgtEl>
                                        <p:attrNameLst>
                                          <p:attrName>ppt_x</p:attrName>
                                        </p:attrNameLst>
                                      </p:cBhvr>
                                      <p:tavLst>
                                        <p:tav tm="0">
                                          <p:val>
                                            <p:strVal val="#ppt_x"/>
                                          </p:val>
                                        </p:tav>
                                        <p:tav tm="100000">
                                          <p:val>
                                            <p:strVal val="#ppt_x"/>
                                          </p:val>
                                        </p:tav>
                                      </p:tavLst>
                                    </p:anim>
                                    <p:anim calcmode="lin" valueType="num">
                                      <p:cBhvr additive="base">
                                        <p:cTn id="18" dur="250" fill="hold"/>
                                        <p:tgtEl>
                                          <p:spTgt spid="2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additive="base">
                                        <p:cTn id="21" dur="250" fill="hold"/>
                                        <p:tgtEl>
                                          <p:spTgt spid="27"/>
                                        </p:tgtEl>
                                        <p:attrNameLst>
                                          <p:attrName>ppt_x</p:attrName>
                                        </p:attrNameLst>
                                      </p:cBhvr>
                                      <p:tavLst>
                                        <p:tav tm="0">
                                          <p:val>
                                            <p:strVal val="#ppt_x"/>
                                          </p:val>
                                        </p:tav>
                                        <p:tav tm="100000">
                                          <p:val>
                                            <p:strVal val="#ppt_x"/>
                                          </p:val>
                                        </p:tav>
                                      </p:tavLst>
                                    </p:anim>
                                    <p:anim calcmode="lin" valueType="num">
                                      <p:cBhvr additive="base">
                                        <p:cTn id="22" dur="250" fill="hold"/>
                                        <p:tgtEl>
                                          <p:spTgt spid="27"/>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250" fill="hold"/>
                                        <p:tgtEl>
                                          <p:spTgt spid="27"/>
                                        </p:tgtEl>
                                        <p:attrNameLst>
                                          <p:attrName>ppt_x</p:attrName>
                                        </p:attrNameLst>
                                      </p:cBhvr>
                                      <p:tavLst>
                                        <p:tav tm="0">
                                          <p:val>
                                            <p:strVal val="#ppt_x"/>
                                          </p:val>
                                        </p:tav>
                                        <p:tav tm="100000">
                                          <p:val>
                                            <p:strVal val="#ppt_x"/>
                                          </p:val>
                                        </p:tav>
                                      </p:tavLst>
                                    </p:anim>
                                    <p:anim calcmode="lin" valueType="num">
                                      <p:cBhvr additive="base">
                                        <p:cTn id="26" dur="25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26" grpId="0"/>
      <p:bldP spid="27" grpId="0" animBg="1"/>
      <p:bldP spid="27"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623222"/>
            <a:ext cx="12192000" cy="234778"/>
          </a:xfrm>
          <a:prstGeom prst="rect">
            <a:avLst/>
          </a:prstGeom>
          <a:solidFill>
            <a:srgbClr val="114189"/>
          </a:solidFill>
          <a:ln w="25400">
            <a:solidFill>
              <a:srgbClr val="114189">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86">
            <a:extLst>
              <a:ext uri="{FF2B5EF4-FFF2-40B4-BE49-F238E27FC236}">
                <a16:creationId xmlns:a16="http://schemas.microsoft.com/office/drawing/2014/main" id="{F5F20C6D-D5DF-4689-9F91-E8009E9BC187}"/>
              </a:ext>
            </a:extLst>
          </p:cNvPr>
          <p:cNvSpPr txBox="1"/>
          <p:nvPr/>
        </p:nvSpPr>
        <p:spPr>
          <a:xfrm>
            <a:off x="616373" y="1061189"/>
            <a:ext cx="11155679" cy="646307"/>
          </a:xfrm>
          <a:prstGeom prst="rect">
            <a:avLst/>
          </a:prstGeom>
          <a:noFill/>
        </p:spPr>
        <p:txBody>
          <a:bodyPr wrap="square" lIns="91417" tIns="45708" rIns="91417" bIns="45708" rtlCol="0">
            <a:spAutoFit/>
          </a:bodyPr>
          <a:lstStyle/>
          <a:p>
            <a:pPr algn="ctr"/>
            <a:r>
              <a:rPr lang="zh-CN" altLang="en-US" sz="3600" b="1" dirty="0">
                <a:solidFill>
                  <a:schemeClr val="tx1">
                    <a:lumMod val="75000"/>
                    <a:lumOff val="25000"/>
                  </a:schemeClr>
                </a:solidFill>
                <a:latin typeface="义启刘圻硬笔行书" panose="02000503000000000000" charset="-122"/>
                <a:ea typeface="义启刘圻硬笔行书" panose="02000503000000000000" charset="-122"/>
              </a:rPr>
              <a:t>影子Ｂ＋树的基本操作－热度感知的动态调整策略</a:t>
            </a:r>
          </a:p>
        </p:txBody>
      </p:sp>
      <p:sp>
        <p:nvSpPr>
          <p:cNvPr id="18" name="矩形 17">
            <a:extLst>
              <a:ext uri="{FF2B5EF4-FFF2-40B4-BE49-F238E27FC236}">
                <a16:creationId xmlns:a16="http://schemas.microsoft.com/office/drawing/2014/main" id="{E694336F-AAE8-42DE-85F3-156EC4CE547B}"/>
              </a:ext>
            </a:extLst>
          </p:cNvPr>
          <p:cNvSpPr/>
          <p:nvPr/>
        </p:nvSpPr>
        <p:spPr>
          <a:xfrm>
            <a:off x="0" y="-7436"/>
            <a:ext cx="12192000" cy="953009"/>
          </a:xfrm>
          <a:prstGeom prst="rect">
            <a:avLst/>
          </a:prstGeom>
          <a:solidFill>
            <a:srgbClr val="114189"/>
          </a:solidFill>
          <a:ln w="25400">
            <a:solidFill>
              <a:schemeClr val="accent6">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114189"/>
              </a:solidFill>
            </a:endParaRPr>
          </a:p>
        </p:txBody>
      </p:sp>
      <p:sp>
        <p:nvSpPr>
          <p:cNvPr id="20" name="Oval 58">
            <a:extLst>
              <a:ext uri="{FF2B5EF4-FFF2-40B4-BE49-F238E27FC236}">
                <a16:creationId xmlns:a16="http://schemas.microsoft.com/office/drawing/2014/main" id="{F8B2E59C-1E73-4E56-8482-1448198C360D}"/>
              </a:ext>
            </a:extLst>
          </p:cNvPr>
          <p:cNvSpPr/>
          <p:nvPr/>
        </p:nvSpPr>
        <p:spPr>
          <a:xfrm>
            <a:off x="167374" y="65300"/>
            <a:ext cx="777600" cy="777600"/>
          </a:xfrm>
          <a:prstGeom prst="ellipse">
            <a:avLst/>
          </a:prstGeom>
          <a:solidFill>
            <a:srgbClr val="FAC6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900" dirty="0">
              <a:latin typeface="Segoe UI" panose="020B0502040204020203" pitchFamily="34" charset="0"/>
              <a:ea typeface="庞门正道标题体" panose="02010600030101010101" pitchFamily="2" charset="-122"/>
              <a:cs typeface="Segoe UI Historic" panose="020B0502040204020203" pitchFamily="34" charset="0"/>
              <a:sym typeface="+mn-lt"/>
            </a:endParaRPr>
          </a:p>
        </p:txBody>
      </p:sp>
      <p:sp>
        <p:nvSpPr>
          <p:cNvPr id="21" name="文本框 20">
            <a:extLst>
              <a:ext uri="{FF2B5EF4-FFF2-40B4-BE49-F238E27FC236}">
                <a16:creationId xmlns:a16="http://schemas.microsoft.com/office/drawing/2014/main" id="{16D682EE-AB32-4D9E-843F-5939DAE9C023}"/>
              </a:ext>
            </a:extLst>
          </p:cNvPr>
          <p:cNvSpPr txBox="1"/>
          <p:nvPr/>
        </p:nvSpPr>
        <p:spPr>
          <a:xfrm>
            <a:off x="223301" y="86549"/>
            <a:ext cx="665746" cy="707886"/>
          </a:xfrm>
          <a:prstGeom prst="rect">
            <a:avLst/>
          </a:prstGeom>
          <a:noFill/>
        </p:spPr>
        <p:txBody>
          <a:bodyPr wrap="square" rtlCol="0">
            <a:spAutoFit/>
          </a:bodyPr>
          <a:lstStyle/>
          <a:p>
            <a:r>
              <a:rPr lang="zh-CN" altLang="en-US" sz="4000" dirty="0">
                <a:solidFill>
                  <a:srgbClr val="FFFFFF"/>
                </a:solidFill>
                <a:latin typeface="Times New Roman" panose="02020603050405020304" pitchFamily="18" charset="0"/>
                <a:cs typeface="Times New Roman" panose="02020603050405020304" pitchFamily="18" charset="0"/>
              </a:rPr>
              <a:t>３</a:t>
            </a:r>
          </a:p>
        </p:txBody>
      </p:sp>
      <p:sp>
        <p:nvSpPr>
          <p:cNvPr id="22" name="文本框 21">
            <a:extLst>
              <a:ext uri="{FF2B5EF4-FFF2-40B4-BE49-F238E27FC236}">
                <a16:creationId xmlns:a16="http://schemas.microsoft.com/office/drawing/2014/main" id="{4C97C849-81FB-4F70-A56D-EC7912B85F40}"/>
              </a:ext>
            </a:extLst>
          </p:cNvPr>
          <p:cNvSpPr txBox="1"/>
          <p:nvPr/>
        </p:nvSpPr>
        <p:spPr>
          <a:xfrm>
            <a:off x="1036339" y="158170"/>
            <a:ext cx="5611596" cy="646331"/>
          </a:xfrm>
          <a:prstGeom prst="rect">
            <a:avLst/>
          </a:prstGeom>
          <a:noFill/>
        </p:spPr>
        <p:txBody>
          <a:bodyPr wrap="square" rtlCol="0">
            <a:spAutoFit/>
          </a:bodyPr>
          <a:lstStyle/>
          <a:p>
            <a:r>
              <a:rPr lang="zh-CN" altLang="en-US" sz="3600" b="1" dirty="0">
                <a:solidFill>
                  <a:schemeClr val="bg1">
                    <a:lumMod val="95000"/>
                  </a:schemeClr>
                </a:solidFill>
              </a:rPr>
              <a:t>本文研究内容</a:t>
            </a:r>
          </a:p>
        </p:txBody>
      </p:sp>
      <p:grpSp>
        <p:nvGrpSpPr>
          <p:cNvPr id="23" name="组合 22">
            <a:extLst>
              <a:ext uri="{FF2B5EF4-FFF2-40B4-BE49-F238E27FC236}">
                <a16:creationId xmlns:a16="http://schemas.microsoft.com/office/drawing/2014/main" id="{97FA9A8B-455A-4673-BB05-43B4667FF078}"/>
              </a:ext>
            </a:extLst>
          </p:cNvPr>
          <p:cNvGrpSpPr/>
          <p:nvPr/>
        </p:nvGrpSpPr>
        <p:grpSpPr>
          <a:xfrm>
            <a:off x="8993079" y="82812"/>
            <a:ext cx="3115793" cy="772512"/>
            <a:chOff x="8933199" y="178306"/>
            <a:chExt cx="3115793" cy="772512"/>
          </a:xfrm>
        </p:grpSpPr>
        <p:pic>
          <p:nvPicPr>
            <p:cNvPr id="24" name="图片 23">
              <a:extLst>
                <a:ext uri="{FF2B5EF4-FFF2-40B4-BE49-F238E27FC236}">
                  <a16:creationId xmlns:a16="http://schemas.microsoft.com/office/drawing/2014/main" id="{E2DEA5F0-A5B6-491F-8E1A-8817D3BAEC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25" name="图片 24">
              <a:extLst>
                <a:ext uri="{FF2B5EF4-FFF2-40B4-BE49-F238E27FC236}">
                  <a16:creationId xmlns:a16="http://schemas.microsoft.com/office/drawing/2014/main" id="{DFEAA0A9-EA33-4E59-8D2F-98A0EE2CC701}"/>
                </a:ext>
              </a:extLst>
            </p:cNvPr>
            <p:cNvPicPr>
              <a:picLocks noChangeAspect="1"/>
            </p:cNvPicPr>
            <p:nvPr/>
          </p:nvPicPr>
          <p:blipFill rotWithShape="1">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brightnessContrast bright="100000"/>
                      </a14:imgEffect>
                      <a14:imgEffect>
                        <a14:saturation sat="400000"/>
                      </a14:imgEffect>
                    </a14:imgLayer>
                  </a14:imgProps>
                </a:ext>
                <a:ext uri="{28A0092B-C50C-407E-A947-70E740481C1C}">
                  <a14:useLocalDpi xmlns:a14="http://schemas.microsoft.com/office/drawing/2010/main" val="0"/>
                </a:ext>
              </a:extLst>
            </a:blip>
            <a:srcRect t="65268"/>
            <a:stretch>
              <a:fillRect/>
            </a:stretch>
          </p:blipFill>
          <p:spPr>
            <a:xfrm>
              <a:off x="9781547" y="253664"/>
              <a:ext cx="2267445" cy="564644"/>
            </a:xfrm>
            <a:prstGeom prst="rect">
              <a:avLst/>
            </a:prstGeom>
          </p:spPr>
        </p:pic>
      </p:grpSp>
      <p:pic>
        <p:nvPicPr>
          <p:cNvPr id="2" name="图片 1">
            <a:extLst>
              <a:ext uri="{FF2B5EF4-FFF2-40B4-BE49-F238E27FC236}">
                <a16:creationId xmlns:a16="http://schemas.microsoft.com/office/drawing/2014/main" id="{D0C58A73-C34A-49A6-ACA8-6A2643C4DD05}"/>
              </a:ext>
            </a:extLst>
          </p:cNvPr>
          <p:cNvPicPr>
            <a:picLocks noChangeAspect="1"/>
          </p:cNvPicPr>
          <p:nvPr/>
        </p:nvPicPr>
        <p:blipFill>
          <a:blip r:embed="rId6"/>
          <a:stretch>
            <a:fillRect/>
          </a:stretch>
        </p:blipFill>
        <p:spPr>
          <a:xfrm>
            <a:off x="0" y="1658635"/>
            <a:ext cx="6793653" cy="4915726"/>
          </a:xfrm>
          <a:prstGeom prst="rect">
            <a:avLst/>
          </a:prstGeom>
        </p:spPr>
      </p:pic>
      <p:sp>
        <p:nvSpPr>
          <p:cNvPr id="3" name="矩形 2">
            <a:extLst>
              <a:ext uri="{FF2B5EF4-FFF2-40B4-BE49-F238E27FC236}">
                <a16:creationId xmlns:a16="http://schemas.microsoft.com/office/drawing/2014/main" id="{C979D81C-FBD0-43C8-AC4B-B7668EF73AA5}"/>
              </a:ext>
            </a:extLst>
          </p:cNvPr>
          <p:cNvSpPr/>
          <p:nvPr/>
        </p:nvSpPr>
        <p:spPr>
          <a:xfrm>
            <a:off x="272226" y="4369576"/>
            <a:ext cx="2394192" cy="767816"/>
          </a:xfrm>
          <a:prstGeom prst="rect">
            <a:avLst/>
          </a:prstGeom>
          <a:noFill/>
          <a:ln w="38100">
            <a:solidFill>
              <a:srgbClr val="FF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9B7C21C7-9D70-4BF3-8953-AFD02F05B9C1}"/>
              </a:ext>
            </a:extLst>
          </p:cNvPr>
          <p:cNvSpPr/>
          <p:nvPr/>
        </p:nvSpPr>
        <p:spPr>
          <a:xfrm>
            <a:off x="1493753" y="3515442"/>
            <a:ext cx="970242" cy="379484"/>
          </a:xfrm>
          <a:prstGeom prst="rect">
            <a:avLst/>
          </a:prstGeom>
          <a:noFill/>
          <a:ln w="38100">
            <a:solidFill>
              <a:srgbClr val="FF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774AF24A-9533-4BEA-96D0-17F5B6BCE5A2}"/>
              </a:ext>
            </a:extLst>
          </p:cNvPr>
          <p:cNvSpPr/>
          <p:nvPr/>
        </p:nvSpPr>
        <p:spPr>
          <a:xfrm>
            <a:off x="3504037" y="2251712"/>
            <a:ext cx="2833941" cy="767816"/>
          </a:xfrm>
          <a:prstGeom prst="rect">
            <a:avLst/>
          </a:prstGeom>
          <a:noFill/>
          <a:ln w="38100">
            <a:solidFill>
              <a:srgbClr val="FF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83D4106B-1B02-4619-9091-7F9CBFA09D6D}"/>
              </a:ext>
            </a:extLst>
          </p:cNvPr>
          <p:cNvSpPr txBox="1"/>
          <p:nvPr/>
        </p:nvSpPr>
        <p:spPr>
          <a:xfrm>
            <a:off x="7077876" y="2463749"/>
            <a:ext cx="4362594" cy="2246769"/>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solidFill>
                  <a:srgbClr val="C00000"/>
                </a:solidFill>
                <a:latin typeface="仿宋" panose="02010609060101010101" pitchFamily="49" charset="-122"/>
                <a:ea typeface="仿宋" panose="02010609060101010101" pitchFamily="49" charset="-122"/>
              </a:rPr>
              <a:t>一段时间后</a:t>
            </a:r>
            <a:r>
              <a:rPr lang="zh-CN" altLang="en-US" sz="2800" dirty="0">
                <a:latin typeface="仿宋" panose="02010609060101010101" pitchFamily="49" charset="-122"/>
                <a:ea typeface="仿宋" panose="02010609060101010101" pitchFamily="49" charset="-122"/>
              </a:rPr>
              <a:t>，系统进行动态调整，</a:t>
            </a:r>
            <a:r>
              <a:rPr lang="zh-CN" altLang="en-US" sz="2800" dirty="0">
                <a:solidFill>
                  <a:srgbClr val="C00000"/>
                </a:solidFill>
                <a:latin typeface="仿宋" panose="02010609060101010101" pitchFamily="49" charset="-122"/>
                <a:ea typeface="仿宋" panose="02010609060101010101" pitchFamily="49" charset="-122"/>
              </a:rPr>
              <a:t>热度相近</a:t>
            </a:r>
            <a:r>
              <a:rPr lang="zh-CN" altLang="en-US" sz="2800" dirty="0">
                <a:latin typeface="仿宋" panose="02010609060101010101" pitchFamily="49" charset="-122"/>
                <a:ea typeface="仿宋" panose="02010609060101010101" pitchFamily="49" charset="-122"/>
              </a:rPr>
              <a:t>的缓存行组成页面</a:t>
            </a:r>
            <a:endParaRPr lang="en-US" altLang="zh-CN" sz="2800" dirty="0">
              <a:latin typeface="仿宋" panose="02010609060101010101" pitchFamily="49" charset="-122"/>
              <a:ea typeface="仿宋" panose="02010609060101010101" pitchFamily="49" charset="-122"/>
            </a:endParaRPr>
          </a:p>
          <a:p>
            <a:endParaRPr lang="en-US" altLang="zh-CN" sz="2800" dirty="0">
              <a:latin typeface="仿宋" panose="02010609060101010101" pitchFamily="49" charset="-122"/>
              <a:ea typeface="仿宋" panose="02010609060101010101" pitchFamily="49" charset="-122"/>
            </a:endParaRPr>
          </a:p>
          <a:p>
            <a:pPr marL="457200" indent="-457200">
              <a:buFont typeface="Arial" panose="020B0604020202020204" pitchFamily="34" charset="0"/>
              <a:buChar char="•"/>
            </a:pPr>
            <a:r>
              <a:rPr lang="zh-CN" altLang="en-US" sz="2800" dirty="0">
                <a:latin typeface="仿宋" panose="02010609060101010101" pitchFamily="49" charset="-122"/>
                <a:ea typeface="仿宋" panose="02010609060101010101" pitchFamily="49" charset="-122"/>
              </a:rPr>
              <a:t>不改变逻辑树的结构</a:t>
            </a:r>
          </a:p>
        </p:txBody>
      </p:sp>
    </p:spTree>
    <p:extLst>
      <p:ext uri="{BB962C8B-B14F-4D97-AF65-F5344CB8AC3E}">
        <p14:creationId xmlns:p14="http://schemas.microsoft.com/office/powerpoint/2010/main" val="3668250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1">
            <a:extLst>
              <a:ext uri="{FF2B5EF4-FFF2-40B4-BE49-F238E27FC236}">
                <a16:creationId xmlns:a16="http://schemas.microsoft.com/office/drawing/2014/main" id="{B3728561-8809-4404-8955-2B19ED3A5118}"/>
              </a:ext>
            </a:extLst>
          </p:cNvPr>
          <p:cNvSpPr/>
          <p:nvPr/>
        </p:nvSpPr>
        <p:spPr>
          <a:xfrm>
            <a:off x="0" y="-16767"/>
            <a:ext cx="12192000" cy="953009"/>
          </a:xfrm>
          <a:prstGeom prst="rect">
            <a:avLst/>
          </a:prstGeom>
          <a:solidFill>
            <a:srgbClr val="114189"/>
          </a:solidFill>
          <a:ln w="25400">
            <a:solidFill>
              <a:schemeClr val="accent6">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114189"/>
              </a:solidFill>
            </a:endParaRPr>
          </a:p>
        </p:txBody>
      </p:sp>
      <p:grpSp>
        <p:nvGrpSpPr>
          <p:cNvPr id="22" name="组合 8">
            <a:extLst>
              <a:ext uri="{FF2B5EF4-FFF2-40B4-BE49-F238E27FC236}">
                <a16:creationId xmlns:a16="http://schemas.microsoft.com/office/drawing/2014/main" id="{D4F525A6-597C-4C46-A62D-8B028FDA37B8}"/>
              </a:ext>
            </a:extLst>
          </p:cNvPr>
          <p:cNvGrpSpPr/>
          <p:nvPr/>
        </p:nvGrpSpPr>
        <p:grpSpPr>
          <a:xfrm>
            <a:off x="8993079" y="82812"/>
            <a:ext cx="3115793" cy="772512"/>
            <a:chOff x="8933199" y="178306"/>
            <a:chExt cx="3115793" cy="772512"/>
          </a:xfrm>
        </p:grpSpPr>
        <p:pic>
          <p:nvPicPr>
            <p:cNvPr id="23" name="图片 9">
              <a:extLst>
                <a:ext uri="{FF2B5EF4-FFF2-40B4-BE49-F238E27FC236}">
                  <a16:creationId xmlns:a16="http://schemas.microsoft.com/office/drawing/2014/main" id="{D5CA7382-84D8-42C3-862C-2F562AFD2D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24" name="图片 10">
              <a:extLst>
                <a:ext uri="{FF2B5EF4-FFF2-40B4-BE49-F238E27FC236}">
                  <a16:creationId xmlns:a16="http://schemas.microsoft.com/office/drawing/2014/main" id="{AA3C57BB-942C-401A-ADA6-F2A43D196FC2}"/>
                </a:ext>
              </a:extLst>
            </p:cNvPr>
            <p:cNvPicPr>
              <a:picLocks noChangeAspect="1"/>
            </p:cNvPicPr>
            <p:nvPr/>
          </p:nvPicPr>
          <p:blipFill rotWithShape="1">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brightnessContrast bright="100000"/>
                      </a14:imgEffect>
                      <a14:imgEffect>
                        <a14:saturation sat="400000"/>
                      </a14:imgEffect>
                    </a14:imgLayer>
                  </a14:imgProps>
                </a:ext>
                <a:ext uri="{28A0092B-C50C-407E-A947-70E740481C1C}">
                  <a14:useLocalDpi xmlns:a14="http://schemas.microsoft.com/office/drawing/2010/main" val="0"/>
                </a:ext>
              </a:extLst>
            </a:blip>
            <a:srcRect t="65268"/>
            <a:stretch>
              <a:fillRect/>
            </a:stretch>
          </p:blipFill>
          <p:spPr>
            <a:xfrm>
              <a:off x="9781547" y="253664"/>
              <a:ext cx="2267445" cy="564644"/>
            </a:xfrm>
            <a:prstGeom prst="rect">
              <a:avLst/>
            </a:prstGeom>
          </p:spPr>
        </p:pic>
      </p:grpSp>
      <p:grpSp>
        <p:nvGrpSpPr>
          <p:cNvPr id="27" name="组合 23">
            <a:extLst>
              <a:ext uri="{FF2B5EF4-FFF2-40B4-BE49-F238E27FC236}">
                <a16:creationId xmlns:a16="http://schemas.microsoft.com/office/drawing/2014/main" id="{EC41E854-3528-461C-9DB6-CC1389445C11}"/>
              </a:ext>
            </a:extLst>
          </p:cNvPr>
          <p:cNvGrpSpPr/>
          <p:nvPr/>
        </p:nvGrpSpPr>
        <p:grpSpPr bwMode="auto">
          <a:xfrm>
            <a:off x="5576199" y="1906103"/>
            <a:ext cx="4188275" cy="566477"/>
            <a:chOff x="0" y="0"/>
            <a:chExt cx="3648404" cy="487680"/>
          </a:xfrm>
        </p:grpSpPr>
        <p:sp>
          <p:nvSpPr>
            <p:cNvPr id="28" name="矩形 1">
              <a:extLst>
                <a:ext uri="{FF2B5EF4-FFF2-40B4-BE49-F238E27FC236}">
                  <a16:creationId xmlns:a16="http://schemas.microsoft.com/office/drawing/2014/main" id="{B992BFFB-5DDC-49CA-AE56-FA9E9C253364}"/>
                </a:ext>
              </a:extLst>
            </p:cNvPr>
            <p:cNvSpPr>
              <a:spLocks noChangeArrowheads="1"/>
            </p:cNvSpPr>
            <p:nvPr/>
          </p:nvSpPr>
          <p:spPr bwMode="auto">
            <a:xfrm>
              <a:off x="609597" y="0"/>
              <a:ext cx="3038807" cy="487680"/>
            </a:xfrm>
            <a:prstGeom prst="rect">
              <a:avLst/>
            </a:prstGeom>
            <a:solidFill>
              <a:srgbClr val="114189"/>
            </a:solidFill>
            <a:ln>
              <a:noFill/>
            </a:ln>
            <a:extLst>
              <a:ext uri="{91240B29-F687-4F45-9708-019B960494DF}">
                <a14:hiddenLine xmlns:a14="http://schemas.microsoft.com/office/drawing/2010/main" w="12700">
                  <a:solidFill>
                    <a:srgbClr val="42719B"/>
                  </a:solidFill>
                  <a:bevel/>
                </a14:hiddenLine>
              </a:ext>
            </a:extLst>
          </p:spPr>
          <p:txBody>
            <a:bodyPr anchor="ctr"/>
            <a:lstStyle>
              <a:lvl1pPr indent="4572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2400" dirty="0">
                  <a:solidFill>
                    <a:srgbClr val="FFFFFF"/>
                  </a:solidFill>
                  <a:latin typeface="+mn-lt"/>
                  <a:ea typeface="+mn-ea"/>
                  <a:cs typeface="+mn-ea"/>
                  <a:sym typeface="+mn-lt"/>
                </a:rPr>
                <a:t>研究背景及意义</a:t>
              </a:r>
            </a:p>
          </p:txBody>
        </p:sp>
        <p:sp>
          <p:nvSpPr>
            <p:cNvPr id="29" name="矩形 4">
              <a:extLst>
                <a:ext uri="{FF2B5EF4-FFF2-40B4-BE49-F238E27FC236}">
                  <a16:creationId xmlns:a16="http://schemas.microsoft.com/office/drawing/2014/main" id="{A2F7766C-400D-480A-A4B5-13B10AD37E37}"/>
                </a:ext>
              </a:extLst>
            </p:cNvPr>
            <p:cNvSpPr>
              <a:spLocks noChangeArrowheads="1"/>
            </p:cNvSpPr>
            <p:nvPr/>
          </p:nvSpPr>
          <p:spPr bwMode="auto">
            <a:xfrm>
              <a:off x="0" y="0"/>
              <a:ext cx="609600" cy="487680"/>
            </a:xfrm>
            <a:prstGeom prst="rect">
              <a:avLst/>
            </a:prstGeom>
            <a:solidFill>
              <a:schemeClr val="bg1">
                <a:lumMod val="50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r>
                <a:rPr lang="en-US" altLang="zh-CN">
                  <a:solidFill>
                    <a:srgbClr val="FFFFFF"/>
                  </a:solidFill>
                  <a:latin typeface="+mn-lt"/>
                  <a:ea typeface="+mn-ea"/>
                  <a:cs typeface="+mn-ea"/>
                  <a:sym typeface="+mn-lt"/>
                </a:rPr>
                <a:t>1</a:t>
              </a:r>
              <a:endParaRPr lang="zh-CN" altLang="en-US">
                <a:solidFill>
                  <a:srgbClr val="FFFFFF"/>
                </a:solidFill>
                <a:latin typeface="+mn-lt"/>
                <a:ea typeface="+mn-ea"/>
                <a:cs typeface="+mn-ea"/>
                <a:sym typeface="+mn-lt"/>
              </a:endParaRPr>
            </a:p>
          </p:txBody>
        </p:sp>
        <p:sp>
          <p:nvSpPr>
            <p:cNvPr id="30" name="等腰三角形 13">
              <a:extLst>
                <a:ext uri="{FF2B5EF4-FFF2-40B4-BE49-F238E27FC236}">
                  <a16:creationId xmlns:a16="http://schemas.microsoft.com/office/drawing/2014/main" id="{70CBB49D-C4D0-45AA-9AD2-3282C648709D}"/>
                </a:ext>
              </a:extLst>
            </p:cNvPr>
            <p:cNvSpPr>
              <a:spLocks noChangeAspect="1" noChangeArrowheads="1"/>
            </p:cNvSpPr>
            <p:nvPr/>
          </p:nvSpPr>
          <p:spPr bwMode="auto">
            <a:xfrm rot="5400000">
              <a:off x="599121" y="178353"/>
              <a:ext cx="151927" cy="130971"/>
            </a:xfrm>
            <a:prstGeom prst="triangle">
              <a:avLst>
                <a:gd name="adj" fmla="val 50000"/>
              </a:avLst>
            </a:prstGeom>
            <a:solidFill>
              <a:srgbClr val="3E3D4F"/>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endParaRPr lang="zh-CN" altLang="zh-CN">
                <a:solidFill>
                  <a:srgbClr val="FFFFFF"/>
                </a:solidFill>
                <a:latin typeface="+mn-lt"/>
                <a:ea typeface="+mn-ea"/>
                <a:cs typeface="+mn-ea"/>
                <a:sym typeface="+mn-lt"/>
              </a:endParaRPr>
            </a:p>
          </p:txBody>
        </p:sp>
      </p:grpSp>
      <p:sp>
        <p:nvSpPr>
          <p:cNvPr id="43" name="文本框 38">
            <a:extLst>
              <a:ext uri="{FF2B5EF4-FFF2-40B4-BE49-F238E27FC236}">
                <a16:creationId xmlns:a16="http://schemas.microsoft.com/office/drawing/2014/main" id="{AFEC5256-EE0E-42CF-853D-A60CDDB066F6}"/>
              </a:ext>
            </a:extLst>
          </p:cNvPr>
          <p:cNvSpPr txBox="1"/>
          <p:nvPr/>
        </p:nvSpPr>
        <p:spPr>
          <a:xfrm>
            <a:off x="1781964" y="3499646"/>
            <a:ext cx="2023108" cy="584775"/>
          </a:xfrm>
          <a:prstGeom prst="rect">
            <a:avLst/>
          </a:prstGeom>
          <a:noFill/>
        </p:spPr>
        <p:txBody>
          <a:bodyPr wrap="square" lIns="91438" tIns="45719" rIns="91438" bIns="45719" rtlCol="0">
            <a:spAutoFit/>
          </a:bodyPr>
          <a:lstStyle/>
          <a:p>
            <a:r>
              <a:rPr lang="en-US" altLang="zh-CN" sz="3200" b="1" dirty="0">
                <a:solidFill>
                  <a:prstClr val="white">
                    <a:lumMod val="65000"/>
                  </a:prstClr>
                </a:solidFill>
                <a:cs typeface="+mn-ea"/>
                <a:sym typeface="+mn-lt"/>
              </a:rPr>
              <a:t>CONTENTS</a:t>
            </a:r>
            <a:endParaRPr lang="zh-CN" altLang="en-US" sz="3200" b="1" dirty="0">
              <a:solidFill>
                <a:prstClr val="white">
                  <a:lumMod val="65000"/>
                </a:prstClr>
              </a:solidFill>
              <a:cs typeface="+mn-ea"/>
              <a:sym typeface="+mn-lt"/>
            </a:endParaRPr>
          </a:p>
        </p:txBody>
      </p:sp>
      <p:sp>
        <p:nvSpPr>
          <p:cNvPr id="44" name="文本框 11">
            <a:extLst>
              <a:ext uri="{FF2B5EF4-FFF2-40B4-BE49-F238E27FC236}">
                <a16:creationId xmlns:a16="http://schemas.microsoft.com/office/drawing/2014/main" id="{953D62D9-E059-4E4D-86E2-33BF45D6F910}"/>
              </a:ext>
            </a:extLst>
          </p:cNvPr>
          <p:cNvSpPr txBox="1"/>
          <p:nvPr/>
        </p:nvSpPr>
        <p:spPr>
          <a:xfrm>
            <a:off x="2051479" y="2896327"/>
            <a:ext cx="1484077" cy="646329"/>
          </a:xfrm>
          <a:prstGeom prst="rect">
            <a:avLst/>
          </a:prstGeom>
          <a:noFill/>
        </p:spPr>
        <p:txBody>
          <a:bodyPr wrap="square" lIns="91438" tIns="45719" rIns="91438" bIns="45719" rtlCol="0">
            <a:spAutoFit/>
          </a:bodyPr>
          <a:lstStyle/>
          <a:p>
            <a:r>
              <a:rPr lang="zh-CN" altLang="en-US" sz="3600" b="1" dirty="0">
                <a:solidFill>
                  <a:srgbClr val="11419C"/>
                </a:solidFill>
                <a:cs typeface="+mn-ea"/>
                <a:sym typeface="+mn-lt"/>
              </a:rPr>
              <a:t>目 录</a:t>
            </a:r>
          </a:p>
        </p:txBody>
      </p:sp>
      <p:cxnSp>
        <p:nvCxnSpPr>
          <p:cNvPr id="45" name="直接连接符 44">
            <a:extLst>
              <a:ext uri="{FF2B5EF4-FFF2-40B4-BE49-F238E27FC236}">
                <a16:creationId xmlns:a16="http://schemas.microsoft.com/office/drawing/2014/main" id="{6F2EA2CD-B8EA-4F45-81CE-815957271E02}"/>
              </a:ext>
            </a:extLst>
          </p:cNvPr>
          <p:cNvCxnSpPr>
            <a:cxnSpLocks/>
          </p:cNvCxnSpPr>
          <p:nvPr/>
        </p:nvCxnSpPr>
        <p:spPr>
          <a:xfrm>
            <a:off x="3866971" y="2561667"/>
            <a:ext cx="0" cy="220196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6" name="组合 23">
            <a:extLst>
              <a:ext uri="{FF2B5EF4-FFF2-40B4-BE49-F238E27FC236}">
                <a16:creationId xmlns:a16="http://schemas.microsoft.com/office/drawing/2014/main" id="{9C657B3D-B3B8-4D13-A5F9-4BACCA7EAF64}"/>
              </a:ext>
            </a:extLst>
          </p:cNvPr>
          <p:cNvGrpSpPr/>
          <p:nvPr/>
        </p:nvGrpSpPr>
        <p:grpSpPr bwMode="auto">
          <a:xfrm>
            <a:off x="5574141" y="2683838"/>
            <a:ext cx="4188274" cy="566477"/>
            <a:chOff x="0" y="0"/>
            <a:chExt cx="3648404" cy="487680"/>
          </a:xfrm>
        </p:grpSpPr>
        <p:sp>
          <p:nvSpPr>
            <p:cNvPr id="49" name="矩形 1">
              <a:extLst>
                <a:ext uri="{FF2B5EF4-FFF2-40B4-BE49-F238E27FC236}">
                  <a16:creationId xmlns:a16="http://schemas.microsoft.com/office/drawing/2014/main" id="{7BDFBFAD-DDCA-44EF-AE53-FD82E13F3583}"/>
                </a:ext>
              </a:extLst>
            </p:cNvPr>
            <p:cNvSpPr>
              <a:spLocks noChangeArrowheads="1"/>
            </p:cNvSpPr>
            <p:nvPr/>
          </p:nvSpPr>
          <p:spPr bwMode="auto">
            <a:xfrm>
              <a:off x="609597" y="0"/>
              <a:ext cx="3038807" cy="487680"/>
            </a:xfrm>
            <a:prstGeom prst="rect">
              <a:avLst/>
            </a:prstGeom>
            <a:solidFill>
              <a:srgbClr val="114189"/>
            </a:solidFill>
            <a:ln>
              <a:noFill/>
            </a:ln>
            <a:extLst>
              <a:ext uri="{91240B29-F687-4F45-9708-019B960494DF}">
                <a14:hiddenLine xmlns:a14="http://schemas.microsoft.com/office/drawing/2010/main" w="12700">
                  <a:solidFill>
                    <a:srgbClr val="42719B"/>
                  </a:solidFill>
                  <a:bevel/>
                </a14:hiddenLine>
              </a:ext>
            </a:extLst>
          </p:spPr>
          <p:txBody>
            <a:bodyPr anchor="ctr"/>
            <a:lstStyle>
              <a:lvl1pPr indent="4572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2400" dirty="0">
                  <a:solidFill>
                    <a:srgbClr val="FFFFFF"/>
                  </a:solidFill>
                  <a:latin typeface="+mn-lt"/>
                  <a:ea typeface="+mn-ea"/>
                  <a:cs typeface="+mn-ea"/>
                  <a:sym typeface="+mn-lt"/>
                </a:rPr>
                <a:t>研究现状</a:t>
              </a:r>
            </a:p>
          </p:txBody>
        </p:sp>
        <p:sp>
          <p:nvSpPr>
            <p:cNvPr id="50" name="矩形 4">
              <a:extLst>
                <a:ext uri="{FF2B5EF4-FFF2-40B4-BE49-F238E27FC236}">
                  <a16:creationId xmlns:a16="http://schemas.microsoft.com/office/drawing/2014/main" id="{87B4BD3E-F696-4819-801B-4477E906EEF5}"/>
                </a:ext>
              </a:extLst>
            </p:cNvPr>
            <p:cNvSpPr>
              <a:spLocks noChangeArrowheads="1"/>
            </p:cNvSpPr>
            <p:nvPr/>
          </p:nvSpPr>
          <p:spPr bwMode="auto">
            <a:xfrm>
              <a:off x="0" y="0"/>
              <a:ext cx="609600" cy="487680"/>
            </a:xfrm>
            <a:prstGeom prst="rect">
              <a:avLst/>
            </a:prstGeom>
            <a:solidFill>
              <a:schemeClr val="bg1">
                <a:lumMod val="50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r>
                <a:rPr lang="en-US" altLang="zh-CN" dirty="0">
                  <a:solidFill>
                    <a:srgbClr val="FFFFFF"/>
                  </a:solidFill>
                  <a:latin typeface="+mn-lt"/>
                  <a:ea typeface="+mn-ea"/>
                  <a:cs typeface="+mn-ea"/>
                  <a:sym typeface="+mn-lt"/>
                </a:rPr>
                <a:t>2</a:t>
              </a:r>
              <a:endParaRPr lang="zh-CN" altLang="en-US" dirty="0">
                <a:solidFill>
                  <a:srgbClr val="FFFFFF"/>
                </a:solidFill>
                <a:latin typeface="+mn-lt"/>
                <a:ea typeface="+mn-ea"/>
                <a:cs typeface="+mn-ea"/>
                <a:sym typeface="+mn-lt"/>
              </a:endParaRPr>
            </a:p>
          </p:txBody>
        </p:sp>
        <p:sp>
          <p:nvSpPr>
            <p:cNvPr id="51" name="等腰三角形 13">
              <a:extLst>
                <a:ext uri="{FF2B5EF4-FFF2-40B4-BE49-F238E27FC236}">
                  <a16:creationId xmlns:a16="http://schemas.microsoft.com/office/drawing/2014/main" id="{7E69E656-D2A3-499A-A963-BCE780432345}"/>
                </a:ext>
              </a:extLst>
            </p:cNvPr>
            <p:cNvSpPr>
              <a:spLocks noChangeAspect="1" noChangeArrowheads="1"/>
            </p:cNvSpPr>
            <p:nvPr/>
          </p:nvSpPr>
          <p:spPr bwMode="auto">
            <a:xfrm rot="5400000">
              <a:off x="599121" y="178353"/>
              <a:ext cx="151927" cy="130971"/>
            </a:xfrm>
            <a:prstGeom prst="triangle">
              <a:avLst>
                <a:gd name="adj" fmla="val 50000"/>
              </a:avLst>
            </a:prstGeom>
            <a:solidFill>
              <a:srgbClr val="3E3D4F"/>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endParaRPr lang="zh-CN" altLang="zh-CN">
                <a:solidFill>
                  <a:srgbClr val="FFFFFF"/>
                </a:solidFill>
                <a:latin typeface="+mn-lt"/>
                <a:ea typeface="+mn-ea"/>
                <a:cs typeface="+mn-ea"/>
                <a:sym typeface="+mn-lt"/>
              </a:endParaRPr>
            </a:p>
          </p:txBody>
        </p:sp>
      </p:grpSp>
      <p:grpSp>
        <p:nvGrpSpPr>
          <p:cNvPr id="52" name="组合 23">
            <a:extLst>
              <a:ext uri="{FF2B5EF4-FFF2-40B4-BE49-F238E27FC236}">
                <a16:creationId xmlns:a16="http://schemas.microsoft.com/office/drawing/2014/main" id="{D773635E-0296-4B9E-89E0-F7F5875085B2}"/>
              </a:ext>
            </a:extLst>
          </p:cNvPr>
          <p:cNvGrpSpPr/>
          <p:nvPr/>
        </p:nvGrpSpPr>
        <p:grpSpPr bwMode="auto">
          <a:xfrm>
            <a:off x="5574141" y="3461573"/>
            <a:ext cx="4188274" cy="532228"/>
            <a:chOff x="0" y="0"/>
            <a:chExt cx="3648404" cy="487680"/>
          </a:xfrm>
        </p:grpSpPr>
        <p:sp>
          <p:nvSpPr>
            <p:cNvPr id="53" name="矩形 1">
              <a:extLst>
                <a:ext uri="{FF2B5EF4-FFF2-40B4-BE49-F238E27FC236}">
                  <a16:creationId xmlns:a16="http://schemas.microsoft.com/office/drawing/2014/main" id="{8F54F856-A5F5-40D6-8B9B-7619BCE92D37}"/>
                </a:ext>
              </a:extLst>
            </p:cNvPr>
            <p:cNvSpPr>
              <a:spLocks noChangeArrowheads="1"/>
            </p:cNvSpPr>
            <p:nvPr/>
          </p:nvSpPr>
          <p:spPr bwMode="auto">
            <a:xfrm>
              <a:off x="609597" y="0"/>
              <a:ext cx="3038807" cy="487680"/>
            </a:xfrm>
            <a:prstGeom prst="rect">
              <a:avLst/>
            </a:prstGeom>
            <a:solidFill>
              <a:srgbClr val="114189"/>
            </a:solidFill>
            <a:ln>
              <a:noFill/>
            </a:ln>
            <a:extLst>
              <a:ext uri="{91240B29-F687-4F45-9708-019B960494DF}">
                <a14:hiddenLine xmlns:a14="http://schemas.microsoft.com/office/drawing/2010/main" w="12700">
                  <a:solidFill>
                    <a:srgbClr val="42719B"/>
                  </a:solidFill>
                  <a:bevel/>
                </a14:hiddenLine>
              </a:ext>
            </a:extLst>
          </p:spPr>
          <p:txBody>
            <a:bodyPr anchor="ctr"/>
            <a:lstStyle>
              <a:lvl1pPr indent="4572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2400" dirty="0">
                  <a:solidFill>
                    <a:srgbClr val="FFFFFF"/>
                  </a:solidFill>
                  <a:latin typeface="+mn-lt"/>
                  <a:ea typeface="+mn-ea"/>
                  <a:cs typeface="+mn-ea"/>
                  <a:sym typeface="+mn-lt"/>
                </a:rPr>
                <a:t>本文研究内容</a:t>
              </a:r>
            </a:p>
          </p:txBody>
        </p:sp>
        <p:sp>
          <p:nvSpPr>
            <p:cNvPr id="55" name="矩形 4">
              <a:extLst>
                <a:ext uri="{FF2B5EF4-FFF2-40B4-BE49-F238E27FC236}">
                  <a16:creationId xmlns:a16="http://schemas.microsoft.com/office/drawing/2014/main" id="{975D1731-B438-46E0-BB2F-423C28EEB4A5}"/>
                </a:ext>
              </a:extLst>
            </p:cNvPr>
            <p:cNvSpPr>
              <a:spLocks noChangeArrowheads="1"/>
            </p:cNvSpPr>
            <p:nvPr/>
          </p:nvSpPr>
          <p:spPr bwMode="auto">
            <a:xfrm>
              <a:off x="0" y="0"/>
              <a:ext cx="609600" cy="487680"/>
            </a:xfrm>
            <a:prstGeom prst="rect">
              <a:avLst/>
            </a:prstGeom>
            <a:solidFill>
              <a:schemeClr val="bg1">
                <a:lumMod val="50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r>
                <a:rPr lang="en-US" altLang="zh-CN" dirty="0">
                  <a:solidFill>
                    <a:srgbClr val="FFFFFF"/>
                  </a:solidFill>
                  <a:latin typeface="+mn-lt"/>
                  <a:ea typeface="+mn-ea"/>
                  <a:cs typeface="+mn-ea"/>
                  <a:sym typeface="+mn-lt"/>
                </a:rPr>
                <a:t>3</a:t>
              </a:r>
              <a:endParaRPr lang="zh-CN" altLang="en-US" dirty="0">
                <a:solidFill>
                  <a:srgbClr val="FFFFFF"/>
                </a:solidFill>
                <a:latin typeface="+mn-lt"/>
                <a:ea typeface="+mn-ea"/>
                <a:cs typeface="+mn-ea"/>
                <a:sym typeface="+mn-lt"/>
              </a:endParaRPr>
            </a:p>
          </p:txBody>
        </p:sp>
        <p:sp>
          <p:nvSpPr>
            <p:cNvPr id="58" name="等腰三角形 13">
              <a:extLst>
                <a:ext uri="{FF2B5EF4-FFF2-40B4-BE49-F238E27FC236}">
                  <a16:creationId xmlns:a16="http://schemas.microsoft.com/office/drawing/2014/main" id="{5DA3233B-A287-421F-84A0-96D0E15C8FDD}"/>
                </a:ext>
              </a:extLst>
            </p:cNvPr>
            <p:cNvSpPr>
              <a:spLocks noChangeAspect="1" noChangeArrowheads="1"/>
            </p:cNvSpPr>
            <p:nvPr/>
          </p:nvSpPr>
          <p:spPr bwMode="auto">
            <a:xfrm rot="5400000">
              <a:off x="599121" y="178353"/>
              <a:ext cx="151927" cy="130971"/>
            </a:xfrm>
            <a:prstGeom prst="triangle">
              <a:avLst>
                <a:gd name="adj" fmla="val 50000"/>
              </a:avLst>
            </a:prstGeom>
            <a:solidFill>
              <a:srgbClr val="3E3D4F"/>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endParaRPr lang="zh-CN" altLang="zh-CN">
                <a:solidFill>
                  <a:srgbClr val="FFFFFF"/>
                </a:solidFill>
                <a:latin typeface="+mn-lt"/>
                <a:ea typeface="+mn-ea"/>
                <a:cs typeface="+mn-ea"/>
                <a:sym typeface="+mn-lt"/>
              </a:endParaRPr>
            </a:p>
          </p:txBody>
        </p:sp>
      </p:grpSp>
      <p:grpSp>
        <p:nvGrpSpPr>
          <p:cNvPr id="59" name="组合 23">
            <a:extLst>
              <a:ext uri="{FF2B5EF4-FFF2-40B4-BE49-F238E27FC236}">
                <a16:creationId xmlns:a16="http://schemas.microsoft.com/office/drawing/2014/main" id="{15A7B9E6-60C7-47B5-8A1A-F748EA7EAF87}"/>
              </a:ext>
            </a:extLst>
          </p:cNvPr>
          <p:cNvGrpSpPr/>
          <p:nvPr/>
        </p:nvGrpSpPr>
        <p:grpSpPr bwMode="auto">
          <a:xfrm>
            <a:off x="5574141" y="4265957"/>
            <a:ext cx="4186216" cy="532228"/>
            <a:chOff x="0" y="0"/>
            <a:chExt cx="3648404" cy="487680"/>
          </a:xfrm>
        </p:grpSpPr>
        <p:sp>
          <p:nvSpPr>
            <p:cNvPr id="60" name="矩形 1">
              <a:extLst>
                <a:ext uri="{FF2B5EF4-FFF2-40B4-BE49-F238E27FC236}">
                  <a16:creationId xmlns:a16="http://schemas.microsoft.com/office/drawing/2014/main" id="{BFBC0E75-B8F4-4E6A-830C-5AB2EEFB836B}"/>
                </a:ext>
              </a:extLst>
            </p:cNvPr>
            <p:cNvSpPr>
              <a:spLocks noChangeArrowheads="1"/>
            </p:cNvSpPr>
            <p:nvPr/>
          </p:nvSpPr>
          <p:spPr bwMode="auto">
            <a:xfrm>
              <a:off x="609597" y="0"/>
              <a:ext cx="3038807" cy="487680"/>
            </a:xfrm>
            <a:prstGeom prst="rect">
              <a:avLst/>
            </a:prstGeom>
            <a:solidFill>
              <a:srgbClr val="114189"/>
            </a:solidFill>
            <a:ln>
              <a:noFill/>
            </a:ln>
            <a:extLst>
              <a:ext uri="{91240B29-F687-4F45-9708-019B960494DF}">
                <a14:hiddenLine xmlns:a14="http://schemas.microsoft.com/office/drawing/2010/main" w="12700">
                  <a:solidFill>
                    <a:srgbClr val="42719B"/>
                  </a:solidFill>
                  <a:bevel/>
                </a14:hiddenLine>
              </a:ext>
            </a:extLst>
          </p:spPr>
          <p:txBody>
            <a:bodyPr anchor="ctr"/>
            <a:lstStyle>
              <a:lvl1pPr indent="4572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2400" dirty="0">
                  <a:solidFill>
                    <a:srgbClr val="FFFFFF"/>
                  </a:solidFill>
                  <a:latin typeface="+mn-lt"/>
                  <a:ea typeface="+mn-ea"/>
                  <a:cs typeface="+mn-ea"/>
                  <a:sym typeface="+mn-lt"/>
                </a:rPr>
                <a:t>模拟实验与结果分析</a:t>
              </a:r>
            </a:p>
          </p:txBody>
        </p:sp>
        <p:sp>
          <p:nvSpPr>
            <p:cNvPr id="61" name="矩形 4">
              <a:extLst>
                <a:ext uri="{FF2B5EF4-FFF2-40B4-BE49-F238E27FC236}">
                  <a16:creationId xmlns:a16="http://schemas.microsoft.com/office/drawing/2014/main" id="{0C6E957F-536F-44F3-A683-712A1B6FD5FE}"/>
                </a:ext>
              </a:extLst>
            </p:cNvPr>
            <p:cNvSpPr>
              <a:spLocks noChangeArrowheads="1"/>
            </p:cNvSpPr>
            <p:nvPr/>
          </p:nvSpPr>
          <p:spPr bwMode="auto">
            <a:xfrm>
              <a:off x="0" y="0"/>
              <a:ext cx="609600" cy="487680"/>
            </a:xfrm>
            <a:prstGeom prst="rect">
              <a:avLst/>
            </a:prstGeom>
            <a:solidFill>
              <a:schemeClr val="bg1">
                <a:lumMod val="50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r>
                <a:rPr lang="en-US" altLang="zh-CN" dirty="0">
                  <a:solidFill>
                    <a:srgbClr val="FFFFFF"/>
                  </a:solidFill>
                  <a:latin typeface="+mn-lt"/>
                  <a:ea typeface="+mn-ea"/>
                  <a:cs typeface="+mn-ea"/>
                  <a:sym typeface="+mn-lt"/>
                </a:rPr>
                <a:t>4</a:t>
              </a:r>
              <a:endParaRPr lang="zh-CN" altLang="en-US" dirty="0">
                <a:solidFill>
                  <a:srgbClr val="FFFFFF"/>
                </a:solidFill>
                <a:latin typeface="+mn-lt"/>
                <a:ea typeface="+mn-ea"/>
                <a:cs typeface="+mn-ea"/>
                <a:sym typeface="+mn-lt"/>
              </a:endParaRPr>
            </a:p>
          </p:txBody>
        </p:sp>
        <p:sp>
          <p:nvSpPr>
            <p:cNvPr id="62" name="等腰三角形 13">
              <a:extLst>
                <a:ext uri="{FF2B5EF4-FFF2-40B4-BE49-F238E27FC236}">
                  <a16:creationId xmlns:a16="http://schemas.microsoft.com/office/drawing/2014/main" id="{D3507E9D-FB18-42BA-B43B-A37D35158847}"/>
                </a:ext>
              </a:extLst>
            </p:cNvPr>
            <p:cNvSpPr>
              <a:spLocks noChangeAspect="1" noChangeArrowheads="1"/>
            </p:cNvSpPr>
            <p:nvPr/>
          </p:nvSpPr>
          <p:spPr bwMode="auto">
            <a:xfrm rot="5400000">
              <a:off x="599121" y="178353"/>
              <a:ext cx="151927" cy="130971"/>
            </a:xfrm>
            <a:prstGeom prst="triangle">
              <a:avLst>
                <a:gd name="adj" fmla="val 50000"/>
              </a:avLst>
            </a:prstGeom>
            <a:solidFill>
              <a:srgbClr val="3E3D4F"/>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endParaRPr lang="zh-CN" altLang="zh-CN">
                <a:solidFill>
                  <a:srgbClr val="FFFFFF"/>
                </a:solidFill>
                <a:latin typeface="+mn-lt"/>
                <a:ea typeface="+mn-ea"/>
                <a:cs typeface="+mn-ea"/>
                <a:sym typeface="+mn-lt"/>
              </a:endParaRPr>
            </a:p>
          </p:txBody>
        </p:sp>
      </p:grpSp>
      <p:grpSp>
        <p:nvGrpSpPr>
          <p:cNvPr id="71" name="组合 23">
            <a:extLst>
              <a:ext uri="{FF2B5EF4-FFF2-40B4-BE49-F238E27FC236}">
                <a16:creationId xmlns:a16="http://schemas.microsoft.com/office/drawing/2014/main" id="{261656B7-B7AD-48CD-97D3-17123D2FD4AA}"/>
              </a:ext>
            </a:extLst>
          </p:cNvPr>
          <p:cNvGrpSpPr/>
          <p:nvPr/>
        </p:nvGrpSpPr>
        <p:grpSpPr bwMode="auto">
          <a:xfrm>
            <a:off x="5574141" y="5040922"/>
            <a:ext cx="4186216" cy="532228"/>
            <a:chOff x="0" y="0"/>
            <a:chExt cx="3648404" cy="487680"/>
          </a:xfrm>
        </p:grpSpPr>
        <p:sp>
          <p:nvSpPr>
            <p:cNvPr id="72" name="矩形 1">
              <a:extLst>
                <a:ext uri="{FF2B5EF4-FFF2-40B4-BE49-F238E27FC236}">
                  <a16:creationId xmlns:a16="http://schemas.microsoft.com/office/drawing/2014/main" id="{8BF8B0BC-C087-4E6B-842B-A44907874A70}"/>
                </a:ext>
              </a:extLst>
            </p:cNvPr>
            <p:cNvSpPr>
              <a:spLocks noChangeArrowheads="1"/>
            </p:cNvSpPr>
            <p:nvPr/>
          </p:nvSpPr>
          <p:spPr bwMode="auto">
            <a:xfrm>
              <a:off x="609597" y="0"/>
              <a:ext cx="3038807" cy="487680"/>
            </a:xfrm>
            <a:prstGeom prst="rect">
              <a:avLst/>
            </a:prstGeom>
            <a:solidFill>
              <a:srgbClr val="114189"/>
            </a:solidFill>
            <a:ln>
              <a:noFill/>
            </a:ln>
            <a:extLst>
              <a:ext uri="{91240B29-F687-4F45-9708-019B960494DF}">
                <a14:hiddenLine xmlns:a14="http://schemas.microsoft.com/office/drawing/2010/main" w="12700">
                  <a:solidFill>
                    <a:srgbClr val="42719B"/>
                  </a:solidFill>
                  <a:bevel/>
                </a14:hiddenLine>
              </a:ext>
            </a:extLst>
          </p:spPr>
          <p:txBody>
            <a:bodyPr anchor="ctr"/>
            <a:lstStyle>
              <a:lvl1pPr indent="4572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2400" dirty="0">
                  <a:solidFill>
                    <a:srgbClr val="FFFFFF"/>
                  </a:solidFill>
                  <a:latin typeface="+mn-lt"/>
                  <a:ea typeface="+mn-ea"/>
                  <a:cs typeface="+mn-ea"/>
                  <a:sym typeface="+mn-lt"/>
                </a:rPr>
                <a:t>总结与展望</a:t>
              </a:r>
            </a:p>
          </p:txBody>
        </p:sp>
        <p:sp>
          <p:nvSpPr>
            <p:cNvPr id="73" name="矩形 4">
              <a:extLst>
                <a:ext uri="{FF2B5EF4-FFF2-40B4-BE49-F238E27FC236}">
                  <a16:creationId xmlns:a16="http://schemas.microsoft.com/office/drawing/2014/main" id="{7F3AA8DD-9D4A-4D1E-897C-6B44B64EF512}"/>
                </a:ext>
              </a:extLst>
            </p:cNvPr>
            <p:cNvSpPr>
              <a:spLocks noChangeArrowheads="1"/>
            </p:cNvSpPr>
            <p:nvPr/>
          </p:nvSpPr>
          <p:spPr bwMode="auto">
            <a:xfrm>
              <a:off x="0" y="0"/>
              <a:ext cx="609600" cy="487680"/>
            </a:xfrm>
            <a:prstGeom prst="rect">
              <a:avLst/>
            </a:prstGeom>
            <a:solidFill>
              <a:schemeClr val="bg1">
                <a:lumMod val="50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r>
                <a:rPr lang="en-US" altLang="zh-CN" dirty="0">
                  <a:solidFill>
                    <a:srgbClr val="FFFFFF"/>
                  </a:solidFill>
                  <a:latin typeface="+mn-lt"/>
                  <a:ea typeface="+mn-ea"/>
                  <a:cs typeface="+mn-ea"/>
                  <a:sym typeface="+mn-lt"/>
                </a:rPr>
                <a:t>5</a:t>
              </a:r>
              <a:endParaRPr lang="zh-CN" altLang="en-US" dirty="0">
                <a:solidFill>
                  <a:srgbClr val="FFFFFF"/>
                </a:solidFill>
                <a:latin typeface="+mn-lt"/>
                <a:ea typeface="+mn-ea"/>
                <a:cs typeface="+mn-ea"/>
                <a:sym typeface="+mn-lt"/>
              </a:endParaRPr>
            </a:p>
          </p:txBody>
        </p:sp>
        <p:sp>
          <p:nvSpPr>
            <p:cNvPr id="74" name="等腰三角形 13">
              <a:extLst>
                <a:ext uri="{FF2B5EF4-FFF2-40B4-BE49-F238E27FC236}">
                  <a16:creationId xmlns:a16="http://schemas.microsoft.com/office/drawing/2014/main" id="{17538003-89C2-4313-B66A-2D3C78EBBB98}"/>
                </a:ext>
              </a:extLst>
            </p:cNvPr>
            <p:cNvSpPr>
              <a:spLocks noChangeAspect="1" noChangeArrowheads="1"/>
            </p:cNvSpPr>
            <p:nvPr/>
          </p:nvSpPr>
          <p:spPr bwMode="auto">
            <a:xfrm rot="5400000">
              <a:off x="599121" y="178353"/>
              <a:ext cx="151927" cy="130971"/>
            </a:xfrm>
            <a:prstGeom prst="triangle">
              <a:avLst>
                <a:gd name="adj" fmla="val 50000"/>
              </a:avLst>
            </a:prstGeom>
            <a:solidFill>
              <a:srgbClr val="3E3D4F"/>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endParaRPr lang="zh-CN" altLang="zh-CN">
                <a:solidFill>
                  <a:srgbClr val="FFFFFF"/>
                </a:solidFill>
                <a:latin typeface="+mn-lt"/>
                <a:ea typeface="+mn-ea"/>
                <a:cs typeface="+mn-ea"/>
                <a:sym typeface="+mn-lt"/>
              </a:endParaRPr>
            </a:p>
          </p:txBody>
        </p:sp>
      </p:grpSp>
    </p:spTree>
    <p:extLst>
      <p:ext uri="{BB962C8B-B14F-4D97-AF65-F5344CB8AC3E}">
        <p14:creationId xmlns:p14="http://schemas.microsoft.com/office/powerpoint/2010/main" val="1331365659"/>
      </p:ext>
    </p:extLst>
  </p:cSld>
  <p:clrMapOvr>
    <a:masterClrMapping/>
  </p:clrMapOvr>
  <mc:AlternateContent xmlns:mc="http://schemas.openxmlformats.org/markup-compatibility/2006" xmlns:p14="http://schemas.microsoft.com/office/powerpoint/2010/main">
    <mc:Choice Requires="p14">
      <p:transition>
        <p:push dir="u"/>
      </p:transition>
    </mc:Choice>
    <mc:Fallback xmlns="">
      <p:transition spd="med">
        <p:push dir="u"/>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623222"/>
            <a:ext cx="12192000" cy="234778"/>
          </a:xfrm>
          <a:prstGeom prst="rect">
            <a:avLst/>
          </a:prstGeom>
          <a:solidFill>
            <a:srgbClr val="114189"/>
          </a:solidFill>
          <a:ln w="25400">
            <a:solidFill>
              <a:srgbClr val="114189">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86">
            <a:extLst>
              <a:ext uri="{FF2B5EF4-FFF2-40B4-BE49-F238E27FC236}">
                <a16:creationId xmlns:a16="http://schemas.microsoft.com/office/drawing/2014/main" id="{F5F20C6D-D5DF-4689-9F91-E8009E9BC187}"/>
              </a:ext>
            </a:extLst>
          </p:cNvPr>
          <p:cNvSpPr txBox="1"/>
          <p:nvPr/>
        </p:nvSpPr>
        <p:spPr>
          <a:xfrm>
            <a:off x="616373" y="1061189"/>
            <a:ext cx="11155679" cy="646307"/>
          </a:xfrm>
          <a:prstGeom prst="rect">
            <a:avLst/>
          </a:prstGeom>
          <a:noFill/>
        </p:spPr>
        <p:txBody>
          <a:bodyPr wrap="square" lIns="91417" tIns="45708" rIns="91417" bIns="45708" rtlCol="0">
            <a:spAutoFit/>
          </a:bodyPr>
          <a:lstStyle/>
          <a:p>
            <a:pPr algn="ctr"/>
            <a:r>
              <a:rPr lang="zh-CN" altLang="en-US" sz="3600" b="1" dirty="0">
                <a:solidFill>
                  <a:schemeClr val="tx1">
                    <a:lumMod val="75000"/>
                    <a:lumOff val="25000"/>
                  </a:schemeClr>
                </a:solidFill>
                <a:latin typeface="义启刘圻硬笔行书" panose="02000503000000000000" charset="-122"/>
                <a:ea typeface="义启刘圻硬笔行书" panose="02000503000000000000" charset="-122"/>
              </a:rPr>
              <a:t>影子Ｂ＋树的基本操作－插入策略</a:t>
            </a:r>
          </a:p>
        </p:txBody>
      </p:sp>
      <p:sp>
        <p:nvSpPr>
          <p:cNvPr id="18" name="矩形 17">
            <a:extLst>
              <a:ext uri="{FF2B5EF4-FFF2-40B4-BE49-F238E27FC236}">
                <a16:creationId xmlns:a16="http://schemas.microsoft.com/office/drawing/2014/main" id="{E694336F-AAE8-42DE-85F3-156EC4CE547B}"/>
              </a:ext>
            </a:extLst>
          </p:cNvPr>
          <p:cNvSpPr/>
          <p:nvPr/>
        </p:nvSpPr>
        <p:spPr>
          <a:xfrm>
            <a:off x="0" y="-7436"/>
            <a:ext cx="12192000" cy="953009"/>
          </a:xfrm>
          <a:prstGeom prst="rect">
            <a:avLst/>
          </a:prstGeom>
          <a:solidFill>
            <a:srgbClr val="114189"/>
          </a:solidFill>
          <a:ln w="25400">
            <a:solidFill>
              <a:schemeClr val="accent6">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114189"/>
              </a:solidFill>
            </a:endParaRPr>
          </a:p>
        </p:txBody>
      </p:sp>
      <p:sp>
        <p:nvSpPr>
          <p:cNvPr id="20" name="Oval 58">
            <a:extLst>
              <a:ext uri="{FF2B5EF4-FFF2-40B4-BE49-F238E27FC236}">
                <a16:creationId xmlns:a16="http://schemas.microsoft.com/office/drawing/2014/main" id="{F8B2E59C-1E73-4E56-8482-1448198C360D}"/>
              </a:ext>
            </a:extLst>
          </p:cNvPr>
          <p:cNvSpPr/>
          <p:nvPr/>
        </p:nvSpPr>
        <p:spPr>
          <a:xfrm>
            <a:off x="167374" y="65300"/>
            <a:ext cx="777600" cy="777600"/>
          </a:xfrm>
          <a:prstGeom prst="ellipse">
            <a:avLst/>
          </a:prstGeom>
          <a:solidFill>
            <a:srgbClr val="FAC6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900" dirty="0">
              <a:latin typeface="Segoe UI" panose="020B0502040204020203" pitchFamily="34" charset="0"/>
              <a:ea typeface="庞门正道标题体" panose="02010600030101010101" pitchFamily="2" charset="-122"/>
              <a:cs typeface="Segoe UI Historic" panose="020B0502040204020203" pitchFamily="34" charset="0"/>
              <a:sym typeface="+mn-lt"/>
            </a:endParaRPr>
          </a:p>
        </p:txBody>
      </p:sp>
      <p:sp>
        <p:nvSpPr>
          <p:cNvPr id="21" name="文本框 20">
            <a:extLst>
              <a:ext uri="{FF2B5EF4-FFF2-40B4-BE49-F238E27FC236}">
                <a16:creationId xmlns:a16="http://schemas.microsoft.com/office/drawing/2014/main" id="{16D682EE-AB32-4D9E-843F-5939DAE9C023}"/>
              </a:ext>
            </a:extLst>
          </p:cNvPr>
          <p:cNvSpPr txBox="1"/>
          <p:nvPr/>
        </p:nvSpPr>
        <p:spPr>
          <a:xfrm>
            <a:off x="223301" y="86549"/>
            <a:ext cx="665746" cy="707886"/>
          </a:xfrm>
          <a:prstGeom prst="rect">
            <a:avLst/>
          </a:prstGeom>
          <a:noFill/>
        </p:spPr>
        <p:txBody>
          <a:bodyPr wrap="square" rtlCol="0">
            <a:spAutoFit/>
          </a:bodyPr>
          <a:lstStyle/>
          <a:p>
            <a:r>
              <a:rPr lang="zh-CN" altLang="en-US" sz="4000" dirty="0">
                <a:solidFill>
                  <a:srgbClr val="FFFFFF"/>
                </a:solidFill>
                <a:latin typeface="Times New Roman" panose="02020603050405020304" pitchFamily="18" charset="0"/>
                <a:cs typeface="Times New Roman" panose="02020603050405020304" pitchFamily="18" charset="0"/>
              </a:rPr>
              <a:t>３</a:t>
            </a:r>
          </a:p>
        </p:txBody>
      </p:sp>
      <p:sp>
        <p:nvSpPr>
          <p:cNvPr id="22" name="文本框 21">
            <a:extLst>
              <a:ext uri="{FF2B5EF4-FFF2-40B4-BE49-F238E27FC236}">
                <a16:creationId xmlns:a16="http://schemas.microsoft.com/office/drawing/2014/main" id="{4C97C849-81FB-4F70-A56D-EC7912B85F40}"/>
              </a:ext>
            </a:extLst>
          </p:cNvPr>
          <p:cNvSpPr txBox="1"/>
          <p:nvPr/>
        </p:nvSpPr>
        <p:spPr>
          <a:xfrm>
            <a:off x="1036339" y="158170"/>
            <a:ext cx="5611596" cy="646331"/>
          </a:xfrm>
          <a:prstGeom prst="rect">
            <a:avLst/>
          </a:prstGeom>
          <a:noFill/>
        </p:spPr>
        <p:txBody>
          <a:bodyPr wrap="square" rtlCol="0">
            <a:spAutoFit/>
          </a:bodyPr>
          <a:lstStyle/>
          <a:p>
            <a:r>
              <a:rPr lang="zh-CN" altLang="en-US" sz="3600" b="1" dirty="0">
                <a:solidFill>
                  <a:schemeClr val="bg1">
                    <a:lumMod val="95000"/>
                  </a:schemeClr>
                </a:solidFill>
              </a:rPr>
              <a:t>本文研究内容</a:t>
            </a:r>
          </a:p>
        </p:txBody>
      </p:sp>
      <p:grpSp>
        <p:nvGrpSpPr>
          <p:cNvPr id="23" name="组合 22">
            <a:extLst>
              <a:ext uri="{FF2B5EF4-FFF2-40B4-BE49-F238E27FC236}">
                <a16:creationId xmlns:a16="http://schemas.microsoft.com/office/drawing/2014/main" id="{97FA9A8B-455A-4673-BB05-43B4667FF078}"/>
              </a:ext>
            </a:extLst>
          </p:cNvPr>
          <p:cNvGrpSpPr/>
          <p:nvPr/>
        </p:nvGrpSpPr>
        <p:grpSpPr>
          <a:xfrm>
            <a:off x="8993079" y="82812"/>
            <a:ext cx="3115793" cy="772512"/>
            <a:chOff x="8933199" y="178306"/>
            <a:chExt cx="3115793" cy="772512"/>
          </a:xfrm>
        </p:grpSpPr>
        <p:pic>
          <p:nvPicPr>
            <p:cNvPr id="24" name="图片 23">
              <a:extLst>
                <a:ext uri="{FF2B5EF4-FFF2-40B4-BE49-F238E27FC236}">
                  <a16:creationId xmlns:a16="http://schemas.microsoft.com/office/drawing/2014/main" id="{E2DEA5F0-A5B6-491F-8E1A-8817D3BAEC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25" name="图片 24">
              <a:extLst>
                <a:ext uri="{FF2B5EF4-FFF2-40B4-BE49-F238E27FC236}">
                  <a16:creationId xmlns:a16="http://schemas.microsoft.com/office/drawing/2014/main" id="{DFEAA0A9-EA33-4E59-8D2F-98A0EE2CC701}"/>
                </a:ext>
              </a:extLst>
            </p:cNvPr>
            <p:cNvPicPr>
              <a:picLocks noChangeAspect="1"/>
            </p:cNvPicPr>
            <p:nvPr/>
          </p:nvPicPr>
          <p:blipFill rotWithShape="1">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brightnessContrast bright="100000"/>
                      </a14:imgEffect>
                      <a14:imgEffect>
                        <a14:saturation sat="400000"/>
                      </a14:imgEffect>
                    </a14:imgLayer>
                  </a14:imgProps>
                </a:ext>
                <a:ext uri="{28A0092B-C50C-407E-A947-70E740481C1C}">
                  <a14:useLocalDpi xmlns:a14="http://schemas.microsoft.com/office/drawing/2010/main" val="0"/>
                </a:ext>
              </a:extLst>
            </a:blip>
            <a:srcRect t="65268"/>
            <a:stretch>
              <a:fillRect/>
            </a:stretch>
          </p:blipFill>
          <p:spPr>
            <a:xfrm>
              <a:off x="9781547" y="253664"/>
              <a:ext cx="2267445" cy="564644"/>
            </a:xfrm>
            <a:prstGeom prst="rect">
              <a:avLst/>
            </a:prstGeom>
          </p:spPr>
        </p:pic>
      </p:grpSp>
      <p:pic>
        <p:nvPicPr>
          <p:cNvPr id="8" name="图片 7">
            <a:extLst>
              <a:ext uri="{FF2B5EF4-FFF2-40B4-BE49-F238E27FC236}">
                <a16:creationId xmlns:a16="http://schemas.microsoft.com/office/drawing/2014/main" id="{A743959F-69A1-4C7A-B9F9-B870431ACF6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3301" y="1707496"/>
            <a:ext cx="5689821" cy="2850957"/>
          </a:xfrm>
          <a:prstGeom prst="rect">
            <a:avLst/>
          </a:prstGeom>
        </p:spPr>
      </p:pic>
      <p:pic>
        <p:nvPicPr>
          <p:cNvPr id="10" name="图片 9">
            <a:extLst>
              <a:ext uri="{FF2B5EF4-FFF2-40B4-BE49-F238E27FC236}">
                <a16:creationId xmlns:a16="http://schemas.microsoft.com/office/drawing/2014/main" id="{29924CE5-045C-4C03-AFF8-F3113121ACD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78879" y="1707496"/>
            <a:ext cx="5689820" cy="2850957"/>
          </a:xfrm>
          <a:prstGeom prst="rect">
            <a:avLst/>
          </a:prstGeom>
        </p:spPr>
      </p:pic>
      <p:sp>
        <p:nvSpPr>
          <p:cNvPr id="11" name="文本框 10">
            <a:extLst>
              <a:ext uri="{FF2B5EF4-FFF2-40B4-BE49-F238E27FC236}">
                <a16:creationId xmlns:a16="http://schemas.microsoft.com/office/drawing/2014/main" id="{9EC94197-18D3-44AF-8057-EF84CD0FBFB1}"/>
              </a:ext>
            </a:extLst>
          </p:cNvPr>
          <p:cNvSpPr txBox="1"/>
          <p:nvPr/>
        </p:nvSpPr>
        <p:spPr>
          <a:xfrm>
            <a:off x="1131148" y="4558453"/>
            <a:ext cx="4619412" cy="369332"/>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假设一棵深度为</a:t>
            </a:r>
            <a:r>
              <a:rPr lang="en-US" altLang="zh-CN" dirty="0">
                <a:latin typeface="仿宋" panose="02010609060101010101" pitchFamily="49" charset="-122"/>
                <a:ea typeface="仿宋" panose="02010609060101010101" pitchFamily="49" charset="-122"/>
              </a:rPr>
              <a:t>4</a:t>
            </a:r>
            <a:r>
              <a:rPr lang="zh-CN" altLang="en-US" dirty="0">
                <a:latin typeface="仿宋" panose="02010609060101010101" pitchFamily="49" charset="-122"/>
                <a:ea typeface="仿宋" panose="02010609060101010101" pitchFamily="49" charset="-122"/>
              </a:rPr>
              <a:t>，阶为</a:t>
            </a:r>
            <a:r>
              <a:rPr lang="en-US" altLang="zh-CN" dirty="0">
                <a:latin typeface="仿宋" panose="02010609060101010101" pitchFamily="49" charset="-122"/>
                <a:ea typeface="仿宋" panose="02010609060101010101" pitchFamily="49" charset="-122"/>
              </a:rPr>
              <a:t>3</a:t>
            </a:r>
            <a:r>
              <a:rPr lang="zh-CN" altLang="en-US" dirty="0">
                <a:latin typeface="仿宋" panose="02010609060101010101" pitchFamily="49" charset="-122"/>
                <a:ea typeface="仿宋" panose="02010609060101010101" pitchFamily="49" charset="-122"/>
              </a:rPr>
              <a:t>的</a:t>
            </a:r>
            <a:r>
              <a:rPr lang="en-US" altLang="zh-CN" dirty="0">
                <a:latin typeface="仿宋" panose="02010609060101010101" pitchFamily="49" charset="-122"/>
                <a:ea typeface="仿宋" panose="02010609060101010101" pitchFamily="49" charset="-122"/>
              </a:rPr>
              <a:t>B+</a:t>
            </a:r>
            <a:r>
              <a:rPr lang="zh-CN" altLang="en-US" dirty="0">
                <a:latin typeface="仿宋" panose="02010609060101010101" pitchFamily="49" charset="-122"/>
                <a:ea typeface="仿宋" panose="02010609060101010101" pitchFamily="49" charset="-122"/>
              </a:rPr>
              <a:t>树，插入</a:t>
            </a:r>
            <a:r>
              <a:rPr lang="en-US" altLang="zh-CN" dirty="0">
                <a:latin typeface="仿宋" panose="02010609060101010101" pitchFamily="49" charset="-122"/>
                <a:ea typeface="仿宋" panose="02010609060101010101" pitchFamily="49" charset="-122"/>
              </a:rPr>
              <a:t>13</a:t>
            </a:r>
            <a:r>
              <a:rPr lang="zh-CN" altLang="en-US" dirty="0">
                <a:latin typeface="仿宋" panose="02010609060101010101" pitchFamily="49" charset="-122"/>
                <a:ea typeface="仿宋" panose="02010609060101010101" pitchFamily="49" charset="-122"/>
              </a:rPr>
              <a:t>时</a:t>
            </a:r>
          </a:p>
        </p:txBody>
      </p:sp>
      <p:sp>
        <p:nvSpPr>
          <p:cNvPr id="26" name="文本框 25">
            <a:extLst>
              <a:ext uri="{FF2B5EF4-FFF2-40B4-BE49-F238E27FC236}">
                <a16:creationId xmlns:a16="http://schemas.microsoft.com/office/drawing/2014/main" id="{1189DD31-597D-4BB0-B06B-35CA11AD190A}"/>
              </a:ext>
            </a:extLst>
          </p:cNvPr>
          <p:cNvSpPr txBox="1"/>
          <p:nvPr/>
        </p:nvSpPr>
        <p:spPr>
          <a:xfrm>
            <a:off x="6878321" y="4558453"/>
            <a:ext cx="4619412" cy="369332"/>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假设一棵深度为</a:t>
            </a:r>
            <a:r>
              <a:rPr lang="en-US" altLang="zh-CN" dirty="0">
                <a:latin typeface="仿宋" panose="02010609060101010101" pitchFamily="49" charset="-122"/>
                <a:ea typeface="仿宋" panose="02010609060101010101" pitchFamily="49" charset="-122"/>
              </a:rPr>
              <a:t>4</a:t>
            </a:r>
            <a:r>
              <a:rPr lang="zh-CN" altLang="en-US" dirty="0">
                <a:latin typeface="仿宋" panose="02010609060101010101" pitchFamily="49" charset="-122"/>
                <a:ea typeface="仿宋" panose="02010609060101010101" pitchFamily="49" charset="-122"/>
              </a:rPr>
              <a:t>，阶为</a:t>
            </a:r>
            <a:r>
              <a:rPr lang="en-US" altLang="zh-CN" dirty="0">
                <a:latin typeface="仿宋" panose="02010609060101010101" pitchFamily="49" charset="-122"/>
                <a:ea typeface="仿宋" panose="02010609060101010101" pitchFamily="49" charset="-122"/>
              </a:rPr>
              <a:t>3</a:t>
            </a:r>
            <a:r>
              <a:rPr lang="zh-CN" altLang="en-US" dirty="0">
                <a:latin typeface="仿宋" panose="02010609060101010101" pitchFamily="49" charset="-122"/>
                <a:ea typeface="仿宋" panose="02010609060101010101" pitchFamily="49" charset="-122"/>
              </a:rPr>
              <a:t>的</a:t>
            </a:r>
            <a:r>
              <a:rPr lang="en-US" altLang="zh-CN" dirty="0">
                <a:latin typeface="仿宋" panose="02010609060101010101" pitchFamily="49" charset="-122"/>
                <a:ea typeface="仿宋" panose="02010609060101010101" pitchFamily="49" charset="-122"/>
              </a:rPr>
              <a:t>B+</a:t>
            </a:r>
            <a:r>
              <a:rPr lang="zh-CN" altLang="en-US" dirty="0">
                <a:latin typeface="仿宋" panose="02010609060101010101" pitchFamily="49" charset="-122"/>
                <a:ea typeface="仿宋" panose="02010609060101010101" pitchFamily="49" charset="-122"/>
              </a:rPr>
              <a:t>树，插入</a:t>
            </a:r>
            <a:r>
              <a:rPr lang="en-US" altLang="zh-CN" dirty="0">
                <a:latin typeface="仿宋" panose="02010609060101010101" pitchFamily="49" charset="-122"/>
                <a:ea typeface="仿宋" panose="02010609060101010101" pitchFamily="49" charset="-122"/>
              </a:rPr>
              <a:t>95</a:t>
            </a:r>
            <a:r>
              <a:rPr lang="zh-CN" altLang="en-US" dirty="0">
                <a:latin typeface="仿宋" panose="02010609060101010101" pitchFamily="49" charset="-122"/>
                <a:ea typeface="仿宋" panose="02010609060101010101" pitchFamily="49" charset="-122"/>
              </a:rPr>
              <a:t>时</a:t>
            </a:r>
          </a:p>
        </p:txBody>
      </p:sp>
      <p:sp>
        <p:nvSpPr>
          <p:cNvPr id="12" name="矩形 11">
            <a:extLst>
              <a:ext uri="{FF2B5EF4-FFF2-40B4-BE49-F238E27FC236}">
                <a16:creationId xmlns:a16="http://schemas.microsoft.com/office/drawing/2014/main" id="{9C64EB66-94EC-4B81-9504-08F5108155E5}"/>
              </a:ext>
            </a:extLst>
          </p:cNvPr>
          <p:cNvSpPr/>
          <p:nvPr/>
        </p:nvSpPr>
        <p:spPr>
          <a:xfrm>
            <a:off x="6278879" y="5150504"/>
            <a:ext cx="5724644" cy="1113766"/>
          </a:xfrm>
          <a:prstGeom prst="rect">
            <a:avLst/>
          </a:prstGeom>
        </p:spPr>
        <p:txBody>
          <a:bodyPr wrap="none">
            <a:spAutoFit/>
          </a:bodyPr>
          <a:lstStyle/>
          <a:p>
            <a:pPr>
              <a:lnSpc>
                <a:spcPct val="150000"/>
              </a:lnSpc>
            </a:pPr>
            <a:r>
              <a:rPr lang="zh-CN" altLang="en-US" sz="2400" dirty="0">
                <a:solidFill>
                  <a:srgbClr val="444444"/>
                </a:solidFill>
                <a:latin typeface="仿宋" panose="02010609060101010101" pitchFamily="49" charset="-122"/>
                <a:ea typeface="仿宋" panose="02010609060101010101" pitchFamily="49" charset="-122"/>
              </a:rPr>
              <a:t>被插入关键字所在的结点含有关键字数目</a:t>
            </a:r>
            <a:endParaRPr lang="en-US" altLang="zh-CN" sz="2400" dirty="0">
              <a:solidFill>
                <a:srgbClr val="444444"/>
              </a:solidFill>
              <a:latin typeface="仿宋" panose="02010609060101010101" pitchFamily="49" charset="-122"/>
              <a:ea typeface="仿宋" panose="02010609060101010101" pitchFamily="49" charset="-122"/>
            </a:endParaRPr>
          </a:p>
          <a:p>
            <a:pPr>
              <a:lnSpc>
                <a:spcPct val="150000"/>
              </a:lnSpc>
            </a:pPr>
            <a:r>
              <a:rPr lang="zh-CN" altLang="en-US" sz="2400" dirty="0">
                <a:solidFill>
                  <a:srgbClr val="C00000"/>
                </a:solidFill>
                <a:latin typeface="仿宋" panose="02010609060101010101" pitchFamily="49" charset="-122"/>
                <a:ea typeface="仿宋" panose="02010609060101010101" pitchFamily="49" charset="-122"/>
              </a:rPr>
              <a:t>等于阶数 </a:t>
            </a:r>
            <a:r>
              <a:rPr lang="en-US" altLang="zh-CN" sz="2400" dirty="0">
                <a:solidFill>
                  <a:srgbClr val="C00000"/>
                </a:solidFill>
                <a:latin typeface="仿宋" panose="02010609060101010101" pitchFamily="49" charset="-122"/>
                <a:ea typeface="仿宋" panose="02010609060101010101" pitchFamily="49" charset="-122"/>
              </a:rPr>
              <a:t>M</a:t>
            </a:r>
            <a:r>
              <a:rPr lang="zh-CN" altLang="en-US" sz="2400" dirty="0">
                <a:solidFill>
                  <a:srgbClr val="C00000"/>
                </a:solidFill>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“分裂”该节点，可递归</a:t>
            </a:r>
          </a:p>
        </p:txBody>
      </p:sp>
      <p:sp>
        <p:nvSpPr>
          <p:cNvPr id="27" name="矩形 26">
            <a:extLst>
              <a:ext uri="{FF2B5EF4-FFF2-40B4-BE49-F238E27FC236}">
                <a16:creationId xmlns:a16="http://schemas.microsoft.com/office/drawing/2014/main" id="{FCF86234-641F-402D-8F0F-5F8F667CDDE1}"/>
              </a:ext>
            </a:extLst>
          </p:cNvPr>
          <p:cNvSpPr/>
          <p:nvPr/>
        </p:nvSpPr>
        <p:spPr>
          <a:xfrm>
            <a:off x="469568" y="5139787"/>
            <a:ext cx="5724644" cy="1113766"/>
          </a:xfrm>
          <a:prstGeom prst="rect">
            <a:avLst/>
          </a:prstGeom>
        </p:spPr>
        <p:txBody>
          <a:bodyPr wrap="none">
            <a:spAutoFit/>
          </a:bodyPr>
          <a:lstStyle/>
          <a:p>
            <a:pPr>
              <a:lnSpc>
                <a:spcPct val="150000"/>
              </a:lnSpc>
            </a:pPr>
            <a:r>
              <a:rPr lang="zh-CN" altLang="en-US" sz="2400" dirty="0">
                <a:solidFill>
                  <a:srgbClr val="444444"/>
                </a:solidFill>
                <a:latin typeface="仿宋" panose="02010609060101010101" pitchFamily="49" charset="-122"/>
                <a:ea typeface="仿宋" panose="02010609060101010101" pitchFamily="49" charset="-122"/>
              </a:rPr>
              <a:t>被插入关键字所在的结点含有关键字数目</a:t>
            </a:r>
            <a:endParaRPr lang="en-US" altLang="zh-CN" sz="2400" dirty="0">
              <a:solidFill>
                <a:srgbClr val="444444"/>
              </a:solidFill>
              <a:latin typeface="仿宋" panose="02010609060101010101" pitchFamily="49" charset="-122"/>
              <a:ea typeface="仿宋" panose="02010609060101010101" pitchFamily="49" charset="-122"/>
            </a:endParaRPr>
          </a:p>
          <a:p>
            <a:pPr>
              <a:lnSpc>
                <a:spcPct val="150000"/>
              </a:lnSpc>
            </a:pPr>
            <a:r>
              <a:rPr lang="zh-CN" altLang="en-US" sz="2400" dirty="0">
                <a:solidFill>
                  <a:srgbClr val="C00000"/>
                </a:solidFill>
                <a:latin typeface="仿宋" panose="02010609060101010101" pitchFamily="49" charset="-122"/>
                <a:ea typeface="仿宋" panose="02010609060101010101" pitchFamily="49" charset="-122"/>
              </a:rPr>
              <a:t>小于阶数 </a:t>
            </a:r>
            <a:r>
              <a:rPr lang="en-US" altLang="zh-CN" sz="2400" dirty="0">
                <a:solidFill>
                  <a:srgbClr val="C00000"/>
                </a:solidFill>
                <a:latin typeface="仿宋" panose="02010609060101010101" pitchFamily="49" charset="-122"/>
                <a:ea typeface="仿宋" panose="02010609060101010101" pitchFamily="49" charset="-122"/>
              </a:rPr>
              <a:t>M</a:t>
            </a:r>
            <a:r>
              <a:rPr lang="zh-CN" altLang="en-US" sz="2400" dirty="0">
                <a:solidFill>
                  <a:srgbClr val="C00000"/>
                </a:solidFill>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直接插入</a:t>
            </a:r>
          </a:p>
        </p:txBody>
      </p:sp>
    </p:spTree>
    <p:extLst>
      <p:ext uri="{BB962C8B-B14F-4D97-AF65-F5344CB8AC3E}">
        <p14:creationId xmlns:p14="http://schemas.microsoft.com/office/powerpoint/2010/main" val="3851905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623222"/>
            <a:ext cx="12192000" cy="234778"/>
          </a:xfrm>
          <a:prstGeom prst="rect">
            <a:avLst/>
          </a:prstGeom>
          <a:solidFill>
            <a:srgbClr val="114189"/>
          </a:solidFill>
          <a:ln w="25400">
            <a:solidFill>
              <a:srgbClr val="114189">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86">
            <a:extLst>
              <a:ext uri="{FF2B5EF4-FFF2-40B4-BE49-F238E27FC236}">
                <a16:creationId xmlns:a16="http://schemas.microsoft.com/office/drawing/2014/main" id="{F5F20C6D-D5DF-4689-9F91-E8009E9BC187}"/>
              </a:ext>
            </a:extLst>
          </p:cNvPr>
          <p:cNvSpPr txBox="1"/>
          <p:nvPr/>
        </p:nvSpPr>
        <p:spPr>
          <a:xfrm>
            <a:off x="616373" y="1061189"/>
            <a:ext cx="11155679" cy="646307"/>
          </a:xfrm>
          <a:prstGeom prst="rect">
            <a:avLst/>
          </a:prstGeom>
          <a:noFill/>
        </p:spPr>
        <p:txBody>
          <a:bodyPr wrap="square" lIns="91417" tIns="45708" rIns="91417" bIns="45708" rtlCol="0">
            <a:spAutoFit/>
          </a:bodyPr>
          <a:lstStyle/>
          <a:p>
            <a:pPr algn="ctr"/>
            <a:r>
              <a:rPr lang="zh-CN" altLang="en-US" sz="3600" b="1" dirty="0">
                <a:solidFill>
                  <a:schemeClr val="tx1">
                    <a:lumMod val="75000"/>
                    <a:lumOff val="25000"/>
                  </a:schemeClr>
                </a:solidFill>
                <a:latin typeface="义启刘圻硬笔行书" panose="02000503000000000000" charset="-122"/>
                <a:ea typeface="义启刘圻硬笔行书" panose="02000503000000000000" charset="-122"/>
              </a:rPr>
              <a:t>影子Ｂ＋树的基本操作－删除策略</a:t>
            </a:r>
          </a:p>
        </p:txBody>
      </p:sp>
      <p:sp>
        <p:nvSpPr>
          <p:cNvPr id="18" name="矩形 17">
            <a:extLst>
              <a:ext uri="{FF2B5EF4-FFF2-40B4-BE49-F238E27FC236}">
                <a16:creationId xmlns:a16="http://schemas.microsoft.com/office/drawing/2014/main" id="{E694336F-AAE8-42DE-85F3-156EC4CE547B}"/>
              </a:ext>
            </a:extLst>
          </p:cNvPr>
          <p:cNvSpPr/>
          <p:nvPr/>
        </p:nvSpPr>
        <p:spPr>
          <a:xfrm>
            <a:off x="0" y="-7436"/>
            <a:ext cx="12192000" cy="953009"/>
          </a:xfrm>
          <a:prstGeom prst="rect">
            <a:avLst/>
          </a:prstGeom>
          <a:solidFill>
            <a:srgbClr val="114189"/>
          </a:solidFill>
          <a:ln w="25400">
            <a:solidFill>
              <a:schemeClr val="accent6">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114189"/>
              </a:solidFill>
            </a:endParaRPr>
          </a:p>
        </p:txBody>
      </p:sp>
      <p:sp>
        <p:nvSpPr>
          <p:cNvPr id="20" name="Oval 58">
            <a:extLst>
              <a:ext uri="{FF2B5EF4-FFF2-40B4-BE49-F238E27FC236}">
                <a16:creationId xmlns:a16="http://schemas.microsoft.com/office/drawing/2014/main" id="{F8B2E59C-1E73-4E56-8482-1448198C360D}"/>
              </a:ext>
            </a:extLst>
          </p:cNvPr>
          <p:cNvSpPr/>
          <p:nvPr/>
        </p:nvSpPr>
        <p:spPr>
          <a:xfrm>
            <a:off x="167374" y="65300"/>
            <a:ext cx="777600" cy="777600"/>
          </a:xfrm>
          <a:prstGeom prst="ellipse">
            <a:avLst/>
          </a:prstGeom>
          <a:solidFill>
            <a:srgbClr val="FAC6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900" dirty="0">
              <a:latin typeface="Segoe UI" panose="020B0502040204020203" pitchFamily="34" charset="0"/>
              <a:ea typeface="庞门正道标题体" panose="02010600030101010101" pitchFamily="2" charset="-122"/>
              <a:cs typeface="Segoe UI Historic" panose="020B0502040204020203" pitchFamily="34" charset="0"/>
              <a:sym typeface="+mn-lt"/>
            </a:endParaRPr>
          </a:p>
        </p:txBody>
      </p:sp>
      <p:sp>
        <p:nvSpPr>
          <p:cNvPr id="21" name="文本框 20">
            <a:extLst>
              <a:ext uri="{FF2B5EF4-FFF2-40B4-BE49-F238E27FC236}">
                <a16:creationId xmlns:a16="http://schemas.microsoft.com/office/drawing/2014/main" id="{16D682EE-AB32-4D9E-843F-5939DAE9C023}"/>
              </a:ext>
            </a:extLst>
          </p:cNvPr>
          <p:cNvSpPr txBox="1"/>
          <p:nvPr/>
        </p:nvSpPr>
        <p:spPr>
          <a:xfrm>
            <a:off x="223301" y="86549"/>
            <a:ext cx="665746" cy="707886"/>
          </a:xfrm>
          <a:prstGeom prst="rect">
            <a:avLst/>
          </a:prstGeom>
          <a:noFill/>
        </p:spPr>
        <p:txBody>
          <a:bodyPr wrap="square" rtlCol="0">
            <a:spAutoFit/>
          </a:bodyPr>
          <a:lstStyle/>
          <a:p>
            <a:r>
              <a:rPr lang="zh-CN" altLang="en-US" sz="4000" dirty="0">
                <a:solidFill>
                  <a:srgbClr val="FFFFFF"/>
                </a:solidFill>
                <a:latin typeface="Times New Roman" panose="02020603050405020304" pitchFamily="18" charset="0"/>
                <a:cs typeface="Times New Roman" panose="02020603050405020304" pitchFamily="18" charset="0"/>
              </a:rPr>
              <a:t>３</a:t>
            </a:r>
          </a:p>
        </p:txBody>
      </p:sp>
      <p:sp>
        <p:nvSpPr>
          <p:cNvPr id="22" name="文本框 21">
            <a:extLst>
              <a:ext uri="{FF2B5EF4-FFF2-40B4-BE49-F238E27FC236}">
                <a16:creationId xmlns:a16="http://schemas.microsoft.com/office/drawing/2014/main" id="{4C97C849-81FB-4F70-A56D-EC7912B85F40}"/>
              </a:ext>
            </a:extLst>
          </p:cNvPr>
          <p:cNvSpPr txBox="1"/>
          <p:nvPr/>
        </p:nvSpPr>
        <p:spPr>
          <a:xfrm>
            <a:off x="1036339" y="158170"/>
            <a:ext cx="5611596" cy="646331"/>
          </a:xfrm>
          <a:prstGeom prst="rect">
            <a:avLst/>
          </a:prstGeom>
          <a:noFill/>
        </p:spPr>
        <p:txBody>
          <a:bodyPr wrap="square" rtlCol="0">
            <a:spAutoFit/>
          </a:bodyPr>
          <a:lstStyle/>
          <a:p>
            <a:r>
              <a:rPr lang="zh-CN" altLang="en-US" sz="3600" b="1" dirty="0">
                <a:solidFill>
                  <a:schemeClr val="bg1">
                    <a:lumMod val="95000"/>
                  </a:schemeClr>
                </a:solidFill>
              </a:rPr>
              <a:t>本文研究内容</a:t>
            </a:r>
          </a:p>
        </p:txBody>
      </p:sp>
      <p:grpSp>
        <p:nvGrpSpPr>
          <p:cNvPr id="23" name="组合 22">
            <a:extLst>
              <a:ext uri="{FF2B5EF4-FFF2-40B4-BE49-F238E27FC236}">
                <a16:creationId xmlns:a16="http://schemas.microsoft.com/office/drawing/2014/main" id="{97FA9A8B-455A-4673-BB05-43B4667FF078}"/>
              </a:ext>
            </a:extLst>
          </p:cNvPr>
          <p:cNvGrpSpPr/>
          <p:nvPr/>
        </p:nvGrpSpPr>
        <p:grpSpPr>
          <a:xfrm>
            <a:off x="8993079" y="82812"/>
            <a:ext cx="3115793" cy="772512"/>
            <a:chOff x="8933199" y="178306"/>
            <a:chExt cx="3115793" cy="772512"/>
          </a:xfrm>
        </p:grpSpPr>
        <p:pic>
          <p:nvPicPr>
            <p:cNvPr id="24" name="图片 23">
              <a:extLst>
                <a:ext uri="{FF2B5EF4-FFF2-40B4-BE49-F238E27FC236}">
                  <a16:creationId xmlns:a16="http://schemas.microsoft.com/office/drawing/2014/main" id="{E2DEA5F0-A5B6-491F-8E1A-8817D3BAEC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25" name="图片 24">
              <a:extLst>
                <a:ext uri="{FF2B5EF4-FFF2-40B4-BE49-F238E27FC236}">
                  <a16:creationId xmlns:a16="http://schemas.microsoft.com/office/drawing/2014/main" id="{DFEAA0A9-EA33-4E59-8D2F-98A0EE2CC701}"/>
                </a:ext>
              </a:extLst>
            </p:cNvPr>
            <p:cNvPicPr>
              <a:picLocks noChangeAspect="1"/>
            </p:cNvPicPr>
            <p:nvPr/>
          </p:nvPicPr>
          <p:blipFill rotWithShape="1">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brightnessContrast bright="100000"/>
                      </a14:imgEffect>
                      <a14:imgEffect>
                        <a14:saturation sat="400000"/>
                      </a14:imgEffect>
                    </a14:imgLayer>
                  </a14:imgProps>
                </a:ext>
                <a:ext uri="{28A0092B-C50C-407E-A947-70E740481C1C}">
                  <a14:useLocalDpi xmlns:a14="http://schemas.microsoft.com/office/drawing/2010/main" val="0"/>
                </a:ext>
              </a:extLst>
            </a:blip>
            <a:srcRect t="65268"/>
            <a:stretch>
              <a:fillRect/>
            </a:stretch>
          </p:blipFill>
          <p:spPr>
            <a:xfrm>
              <a:off x="9781547" y="253664"/>
              <a:ext cx="2267445" cy="564644"/>
            </a:xfrm>
            <a:prstGeom prst="rect">
              <a:avLst/>
            </a:prstGeom>
          </p:spPr>
        </p:pic>
      </p:grpSp>
      <p:pic>
        <p:nvPicPr>
          <p:cNvPr id="8" name="图片 7">
            <a:extLst>
              <a:ext uri="{FF2B5EF4-FFF2-40B4-BE49-F238E27FC236}">
                <a16:creationId xmlns:a16="http://schemas.microsoft.com/office/drawing/2014/main" id="{A03D632F-EE61-4DBB-8E46-E375A1C646D3}"/>
              </a:ext>
            </a:extLst>
          </p:cNvPr>
          <p:cNvPicPr>
            <a:picLocks noChangeAspect="1"/>
          </p:cNvPicPr>
          <p:nvPr/>
        </p:nvPicPr>
        <p:blipFill rotWithShape="1">
          <a:blip r:embed="rId6">
            <a:extLst>
              <a:ext uri="{28A0092B-C50C-407E-A947-70E740481C1C}">
                <a14:useLocalDpi xmlns:a14="http://schemas.microsoft.com/office/drawing/2010/main" val="0"/>
              </a:ext>
            </a:extLst>
          </a:blip>
          <a:srcRect l="5918" t="3130" r="4348" b="752"/>
          <a:stretch/>
        </p:blipFill>
        <p:spPr>
          <a:xfrm>
            <a:off x="-1" y="1707496"/>
            <a:ext cx="5981991" cy="2750181"/>
          </a:xfrm>
          <a:prstGeom prst="rect">
            <a:avLst/>
          </a:prstGeom>
        </p:spPr>
      </p:pic>
      <p:sp>
        <p:nvSpPr>
          <p:cNvPr id="9" name="矩形 8">
            <a:extLst>
              <a:ext uri="{FF2B5EF4-FFF2-40B4-BE49-F238E27FC236}">
                <a16:creationId xmlns:a16="http://schemas.microsoft.com/office/drawing/2014/main" id="{2B28B605-2B10-4A96-B4FC-7C0CF62FBA20}"/>
              </a:ext>
            </a:extLst>
          </p:cNvPr>
          <p:cNvSpPr/>
          <p:nvPr/>
        </p:nvSpPr>
        <p:spPr>
          <a:xfrm>
            <a:off x="167374" y="4792528"/>
            <a:ext cx="6096000" cy="1691104"/>
          </a:xfrm>
          <a:prstGeom prst="rect">
            <a:avLst/>
          </a:prstGeom>
        </p:spPr>
        <p:txBody>
          <a:bodyPr>
            <a:spAutoFit/>
          </a:bodyPr>
          <a:lstStyle/>
          <a:p>
            <a:pPr>
              <a:lnSpc>
                <a:spcPct val="150000"/>
              </a:lnSpc>
            </a:pPr>
            <a:r>
              <a:rPr lang="zh-CN" altLang="en-US" sz="2400" dirty="0">
                <a:latin typeface="仿宋" panose="02010609060101010101" pitchFamily="49" charset="-122"/>
                <a:ea typeface="仿宋" panose="02010609060101010101" pitchFamily="49" charset="-122"/>
              </a:rPr>
              <a:t>删</a:t>
            </a:r>
            <a:r>
              <a:rPr lang="en-US" altLang="zh-CN" sz="2400" dirty="0">
                <a:latin typeface="仿宋" panose="02010609060101010101" pitchFamily="49" charset="-122"/>
                <a:ea typeface="仿宋" panose="02010609060101010101" pitchFamily="49" charset="-122"/>
              </a:rPr>
              <a:t>91</a:t>
            </a:r>
            <a:r>
              <a:rPr lang="zh-CN" altLang="en-US" sz="2400" dirty="0">
                <a:latin typeface="仿宋" panose="02010609060101010101" pitchFamily="49" charset="-122"/>
                <a:ea typeface="仿宋" panose="02010609060101010101" pitchFamily="49" charset="-122"/>
              </a:rPr>
              <a:t>，找到存储有该关键字所在的结点时，由于该结点中关键字个数</a:t>
            </a:r>
            <a:r>
              <a:rPr lang="zh-CN" altLang="en-US" sz="2400" dirty="0">
                <a:solidFill>
                  <a:srgbClr val="C00000"/>
                </a:solidFill>
                <a:latin typeface="仿宋" panose="02010609060101010101" pitchFamily="49" charset="-122"/>
                <a:ea typeface="仿宋" panose="02010609060101010101" pitchFamily="49" charset="-122"/>
              </a:rPr>
              <a:t>大于</a:t>
            </a:r>
            <a:r>
              <a:rPr lang="en-US" altLang="zh-CN" sz="2400" dirty="0">
                <a:solidFill>
                  <a:srgbClr val="C00000"/>
                </a:solidFill>
                <a:latin typeface="仿宋" panose="02010609060101010101" pitchFamily="49" charset="-122"/>
                <a:ea typeface="仿宋" panose="02010609060101010101" pitchFamily="49" charset="-122"/>
              </a:rPr>
              <a:t>M/2</a:t>
            </a:r>
            <a:r>
              <a:rPr lang="zh-CN" altLang="en-US" sz="2400" dirty="0">
                <a:solidFill>
                  <a:srgbClr val="C00000"/>
                </a:solidFill>
                <a:latin typeface="仿宋" panose="02010609060101010101" pitchFamily="49" charset="-122"/>
                <a:ea typeface="仿宋" panose="02010609060101010101" pitchFamily="49" charset="-122"/>
              </a:rPr>
              <a:t>（上）</a:t>
            </a:r>
            <a:r>
              <a:rPr lang="zh-CN" altLang="en-US" sz="2400" dirty="0">
                <a:latin typeface="仿宋" panose="02010609060101010101" pitchFamily="49" charset="-122"/>
                <a:ea typeface="仿宋" panose="02010609060101010101" pitchFamily="49" charset="-122"/>
              </a:rPr>
              <a:t>，做删除操作不会破坏 </a:t>
            </a:r>
            <a:r>
              <a:rPr lang="en-US" altLang="zh-CN" sz="2400" dirty="0">
                <a:latin typeface="仿宋" panose="02010609060101010101" pitchFamily="49" charset="-122"/>
                <a:ea typeface="仿宋" panose="02010609060101010101" pitchFamily="49" charset="-122"/>
              </a:rPr>
              <a:t>B+</a:t>
            </a:r>
            <a:r>
              <a:rPr lang="zh-CN" altLang="en-US" sz="2400" dirty="0">
                <a:latin typeface="仿宋" panose="02010609060101010101" pitchFamily="49" charset="-122"/>
                <a:ea typeface="仿宋" panose="02010609060101010101" pitchFamily="49" charset="-122"/>
              </a:rPr>
              <a:t>树，则可以</a:t>
            </a:r>
            <a:r>
              <a:rPr lang="zh-CN" altLang="en-US" sz="2400" dirty="0">
                <a:solidFill>
                  <a:srgbClr val="C00000"/>
                </a:solidFill>
                <a:latin typeface="仿宋" panose="02010609060101010101" pitchFamily="49" charset="-122"/>
                <a:ea typeface="仿宋" panose="02010609060101010101" pitchFamily="49" charset="-122"/>
              </a:rPr>
              <a:t>直接删除</a:t>
            </a:r>
          </a:p>
        </p:txBody>
      </p:sp>
      <p:pic>
        <p:nvPicPr>
          <p:cNvPr id="11" name="图片 10">
            <a:extLst>
              <a:ext uri="{FF2B5EF4-FFF2-40B4-BE49-F238E27FC236}">
                <a16:creationId xmlns:a16="http://schemas.microsoft.com/office/drawing/2014/main" id="{24314AEE-C4F1-45FE-8379-1A9031D88C97}"/>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3639" t="4383" r="6973" b="-276"/>
          <a:stretch/>
        </p:blipFill>
        <p:spPr>
          <a:xfrm>
            <a:off x="6647935" y="1707496"/>
            <a:ext cx="5544065" cy="2750181"/>
          </a:xfrm>
          <a:prstGeom prst="rect">
            <a:avLst/>
          </a:prstGeom>
        </p:spPr>
      </p:pic>
      <p:sp>
        <p:nvSpPr>
          <p:cNvPr id="12" name="矩形 11">
            <a:extLst>
              <a:ext uri="{FF2B5EF4-FFF2-40B4-BE49-F238E27FC236}">
                <a16:creationId xmlns:a16="http://schemas.microsoft.com/office/drawing/2014/main" id="{070D2D3E-1243-4508-9A91-7C21AA5C1EB4}"/>
              </a:ext>
            </a:extLst>
          </p:cNvPr>
          <p:cNvSpPr/>
          <p:nvPr/>
        </p:nvSpPr>
        <p:spPr>
          <a:xfrm>
            <a:off x="6194212" y="4885663"/>
            <a:ext cx="6096000" cy="1667764"/>
          </a:xfrm>
          <a:prstGeom prst="rect">
            <a:avLst/>
          </a:prstGeom>
        </p:spPr>
        <p:txBody>
          <a:bodyPr>
            <a:spAutoFit/>
          </a:bodyPr>
          <a:lstStyle/>
          <a:p>
            <a:pPr>
              <a:lnSpc>
                <a:spcPct val="150000"/>
              </a:lnSpc>
            </a:pPr>
            <a:r>
              <a:rPr lang="zh-CN" altLang="en-US" sz="2400" dirty="0">
                <a:latin typeface="仿宋" panose="02010609060101010101" pitchFamily="49" charset="-122"/>
                <a:ea typeface="仿宋" panose="02010609060101010101" pitchFamily="49" charset="-122"/>
              </a:rPr>
              <a:t>删</a:t>
            </a:r>
            <a:r>
              <a:rPr lang="en-US" altLang="zh-CN" sz="2400" dirty="0">
                <a:latin typeface="仿宋" panose="02010609060101010101" pitchFamily="49" charset="-122"/>
                <a:ea typeface="仿宋" panose="02010609060101010101" pitchFamily="49" charset="-122"/>
              </a:rPr>
              <a:t>97</a:t>
            </a:r>
            <a:r>
              <a:rPr lang="zh-CN" altLang="en-US" sz="2400" dirty="0">
                <a:latin typeface="仿宋" panose="02010609060101010101" pitchFamily="49" charset="-122"/>
                <a:ea typeface="仿宋" panose="02010609060101010101" pitchFamily="49" charset="-122"/>
              </a:rPr>
              <a:t>，当删除某结点中</a:t>
            </a:r>
            <a:r>
              <a:rPr lang="zh-CN" altLang="en-US" sz="2400" dirty="0">
                <a:solidFill>
                  <a:srgbClr val="C00000"/>
                </a:solidFill>
                <a:latin typeface="仿宋" panose="02010609060101010101" pitchFamily="49" charset="-122"/>
                <a:ea typeface="仿宋" panose="02010609060101010101" pitchFamily="49" charset="-122"/>
              </a:rPr>
              <a:t>最大或者最小</a:t>
            </a:r>
            <a:r>
              <a:rPr lang="zh-CN" altLang="en-US" sz="2400" dirty="0">
                <a:latin typeface="仿宋" panose="02010609060101010101" pitchFamily="49" charset="-122"/>
                <a:ea typeface="仿宋" panose="02010609060101010101" pitchFamily="49" charset="-122"/>
              </a:rPr>
              <a:t>的关键字，就会涉及到</a:t>
            </a:r>
            <a:r>
              <a:rPr lang="zh-CN" altLang="en-US" sz="2400" dirty="0">
                <a:solidFill>
                  <a:srgbClr val="C00000"/>
                </a:solidFill>
                <a:latin typeface="仿宋" panose="02010609060101010101" pitchFamily="49" charset="-122"/>
                <a:ea typeface="仿宋" panose="02010609060101010101" pitchFamily="49" charset="-122"/>
              </a:rPr>
              <a:t>更改其双亲结点一直到根结点</a:t>
            </a:r>
            <a:r>
              <a:rPr lang="zh-CN" altLang="en-US" sz="2400" dirty="0">
                <a:latin typeface="仿宋" panose="02010609060101010101" pitchFamily="49" charset="-122"/>
                <a:ea typeface="仿宋" panose="02010609060101010101" pitchFamily="49" charset="-122"/>
              </a:rPr>
              <a:t>中所有索引值的更改。</a:t>
            </a:r>
          </a:p>
        </p:txBody>
      </p:sp>
    </p:spTree>
    <p:extLst>
      <p:ext uri="{BB962C8B-B14F-4D97-AF65-F5344CB8AC3E}">
        <p14:creationId xmlns:p14="http://schemas.microsoft.com/office/powerpoint/2010/main" val="777228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623222"/>
            <a:ext cx="12192000" cy="234778"/>
          </a:xfrm>
          <a:prstGeom prst="rect">
            <a:avLst/>
          </a:prstGeom>
          <a:solidFill>
            <a:srgbClr val="114189"/>
          </a:solidFill>
          <a:ln w="25400">
            <a:solidFill>
              <a:srgbClr val="114189">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86">
            <a:extLst>
              <a:ext uri="{FF2B5EF4-FFF2-40B4-BE49-F238E27FC236}">
                <a16:creationId xmlns:a16="http://schemas.microsoft.com/office/drawing/2014/main" id="{F5F20C6D-D5DF-4689-9F91-E8009E9BC187}"/>
              </a:ext>
            </a:extLst>
          </p:cNvPr>
          <p:cNvSpPr txBox="1"/>
          <p:nvPr/>
        </p:nvSpPr>
        <p:spPr>
          <a:xfrm>
            <a:off x="616373" y="1061189"/>
            <a:ext cx="11155679" cy="646307"/>
          </a:xfrm>
          <a:prstGeom prst="rect">
            <a:avLst/>
          </a:prstGeom>
          <a:noFill/>
        </p:spPr>
        <p:txBody>
          <a:bodyPr wrap="square" lIns="91417" tIns="45708" rIns="91417" bIns="45708" rtlCol="0">
            <a:spAutoFit/>
          </a:bodyPr>
          <a:lstStyle/>
          <a:p>
            <a:pPr algn="ctr"/>
            <a:r>
              <a:rPr lang="zh-CN" altLang="en-US" sz="3600" b="1" dirty="0">
                <a:solidFill>
                  <a:schemeClr val="tx1">
                    <a:lumMod val="75000"/>
                    <a:lumOff val="25000"/>
                  </a:schemeClr>
                </a:solidFill>
                <a:latin typeface="义启刘圻硬笔行书" panose="02000503000000000000" charset="-122"/>
                <a:ea typeface="义启刘圻硬笔行书" panose="02000503000000000000" charset="-122"/>
              </a:rPr>
              <a:t>影子Ｂ＋树的基本操作－删除策略</a:t>
            </a:r>
          </a:p>
        </p:txBody>
      </p:sp>
      <p:sp>
        <p:nvSpPr>
          <p:cNvPr id="18" name="矩形 17">
            <a:extLst>
              <a:ext uri="{FF2B5EF4-FFF2-40B4-BE49-F238E27FC236}">
                <a16:creationId xmlns:a16="http://schemas.microsoft.com/office/drawing/2014/main" id="{E694336F-AAE8-42DE-85F3-156EC4CE547B}"/>
              </a:ext>
            </a:extLst>
          </p:cNvPr>
          <p:cNvSpPr/>
          <p:nvPr/>
        </p:nvSpPr>
        <p:spPr>
          <a:xfrm>
            <a:off x="0" y="-7436"/>
            <a:ext cx="12192000" cy="953009"/>
          </a:xfrm>
          <a:prstGeom prst="rect">
            <a:avLst/>
          </a:prstGeom>
          <a:solidFill>
            <a:srgbClr val="114189"/>
          </a:solidFill>
          <a:ln w="25400">
            <a:solidFill>
              <a:schemeClr val="accent6">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114189"/>
              </a:solidFill>
            </a:endParaRPr>
          </a:p>
        </p:txBody>
      </p:sp>
      <p:sp>
        <p:nvSpPr>
          <p:cNvPr id="20" name="Oval 58">
            <a:extLst>
              <a:ext uri="{FF2B5EF4-FFF2-40B4-BE49-F238E27FC236}">
                <a16:creationId xmlns:a16="http://schemas.microsoft.com/office/drawing/2014/main" id="{F8B2E59C-1E73-4E56-8482-1448198C360D}"/>
              </a:ext>
            </a:extLst>
          </p:cNvPr>
          <p:cNvSpPr/>
          <p:nvPr/>
        </p:nvSpPr>
        <p:spPr>
          <a:xfrm>
            <a:off x="167374" y="65300"/>
            <a:ext cx="777600" cy="777600"/>
          </a:xfrm>
          <a:prstGeom prst="ellipse">
            <a:avLst/>
          </a:prstGeom>
          <a:solidFill>
            <a:srgbClr val="FAC6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900" dirty="0">
              <a:latin typeface="Segoe UI" panose="020B0502040204020203" pitchFamily="34" charset="0"/>
              <a:ea typeface="庞门正道标题体" panose="02010600030101010101" pitchFamily="2" charset="-122"/>
              <a:cs typeface="Segoe UI Historic" panose="020B0502040204020203" pitchFamily="34" charset="0"/>
              <a:sym typeface="+mn-lt"/>
            </a:endParaRPr>
          </a:p>
        </p:txBody>
      </p:sp>
      <p:sp>
        <p:nvSpPr>
          <p:cNvPr id="21" name="文本框 20">
            <a:extLst>
              <a:ext uri="{FF2B5EF4-FFF2-40B4-BE49-F238E27FC236}">
                <a16:creationId xmlns:a16="http://schemas.microsoft.com/office/drawing/2014/main" id="{16D682EE-AB32-4D9E-843F-5939DAE9C023}"/>
              </a:ext>
            </a:extLst>
          </p:cNvPr>
          <p:cNvSpPr txBox="1"/>
          <p:nvPr/>
        </p:nvSpPr>
        <p:spPr>
          <a:xfrm>
            <a:off x="223301" y="86549"/>
            <a:ext cx="665746" cy="707886"/>
          </a:xfrm>
          <a:prstGeom prst="rect">
            <a:avLst/>
          </a:prstGeom>
          <a:noFill/>
        </p:spPr>
        <p:txBody>
          <a:bodyPr wrap="square" rtlCol="0">
            <a:spAutoFit/>
          </a:bodyPr>
          <a:lstStyle/>
          <a:p>
            <a:r>
              <a:rPr lang="zh-CN" altLang="en-US" sz="4000" dirty="0">
                <a:solidFill>
                  <a:srgbClr val="FFFFFF"/>
                </a:solidFill>
                <a:latin typeface="Times New Roman" panose="02020603050405020304" pitchFamily="18" charset="0"/>
                <a:cs typeface="Times New Roman" panose="02020603050405020304" pitchFamily="18" charset="0"/>
              </a:rPr>
              <a:t>３</a:t>
            </a:r>
          </a:p>
        </p:txBody>
      </p:sp>
      <p:sp>
        <p:nvSpPr>
          <p:cNvPr id="22" name="文本框 21">
            <a:extLst>
              <a:ext uri="{FF2B5EF4-FFF2-40B4-BE49-F238E27FC236}">
                <a16:creationId xmlns:a16="http://schemas.microsoft.com/office/drawing/2014/main" id="{4C97C849-81FB-4F70-A56D-EC7912B85F40}"/>
              </a:ext>
            </a:extLst>
          </p:cNvPr>
          <p:cNvSpPr txBox="1"/>
          <p:nvPr/>
        </p:nvSpPr>
        <p:spPr>
          <a:xfrm>
            <a:off x="1036339" y="158170"/>
            <a:ext cx="5611596" cy="646331"/>
          </a:xfrm>
          <a:prstGeom prst="rect">
            <a:avLst/>
          </a:prstGeom>
          <a:noFill/>
        </p:spPr>
        <p:txBody>
          <a:bodyPr wrap="square" rtlCol="0">
            <a:spAutoFit/>
          </a:bodyPr>
          <a:lstStyle/>
          <a:p>
            <a:r>
              <a:rPr lang="zh-CN" altLang="en-US" sz="3600" b="1" dirty="0">
                <a:solidFill>
                  <a:schemeClr val="bg1">
                    <a:lumMod val="95000"/>
                  </a:schemeClr>
                </a:solidFill>
              </a:rPr>
              <a:t>本文研究内容</a:t>
            </a:r>
          </a:p>
        </p:txBody>
      </p:sp>
      <p:grpSp>
        <p:nvGrpSpPr>
          <p:cNvPr id="23" name="组合 22">
            <a:extLst>
              <a:ext uri="{FF2B5EF4-FFF2-40B4-BE49-F238E27FC236}">
                <a16:creationId xmlns:a16="http://schemas.microsoft.com/office/drawing/2014/main" id="{97FA9A8B-455A-4673-BB05-43B4667FF078}"/>
              </a:ext>
            </a:extLst>
          </p:cNvPr>
          <p:cNvGrpSpPr/>
          <p:nvPr/>
        </p:nvGrpSpPr>
        <p:grpSpPr>
          <a:xfrm>
            <a:off x="8993079" y="82812"/>
            <a:ext cx="3115793" cy="772512"/>
            <a:chOff x="8933199" y="178306"/>
            <a:chExt cx="3115793" cy="772512"/>
          </a:xfrm>
        </p:grpSpPr>
        <p:pic>
          <p:nvPicPr>
            <p:cNvPr id="24" name="图片 23">
              <a:extLst>
                <a:ext uri="{FF2B5EF4-FFF2-40B4-BE49-F238E27FC236}">
                  <a16:creationId xmlns:a16="http://schemas.microsoft.com/office/drawing/2014/main" id="{E2DEA5F0-A5B6-491F-8E1A-8817D3BAEC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25" name="图片 24">
              <a:extLst>
                <a:ext uri="{FF2B5EF4-FFF2-40B4-BE49-F238E27FC236}">
                  <a16:creationId xmlns:a16="http://schemas.microsoft.com/office/drawing/2014/main" id="{DFEAA0A9-EA33-4E59-8D2F-98A0EE2CC701}"/>
                </a:ext>
              </a:extLst>
            </p:cNvPr>
            <p:cNvPicPr>
              <a:picLocks noChangeAspect="1"/>
            </p:cNvPicPr>
            <p:nvPr/>
          </p:nvPicPr>
          <p:blipFill rotWithShape="1">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brightnessContrast bright="100000"/>
                      </a14:imgEffect>
                      <a14:imgEffect>
                        <a14:saturation sat="400000"/>
                      </a14:imgEffect>
                    </a14:imgLayer>
                  </a14:imgProps>
                </a:ext>
                <a:ext uri="{28A0092B-C50C-407E-A947-70E740481C1C}">
                  <a14:useLocalDpi xmlns:a14="http://schemas.microsoft.com/office/drawing/2010/main" val="0"/>
                </a:ext>
              </a:extLst>
            </a:blip>
            <a:srcRect t="65268"/>
            <a:stretch>
              <a:fillRect/>
            </a:stretch>
          </p:blipFill>
          <p:spPr>
            <a:xfrm>
              <a:off x="9781547" y="253664"/>
              <a:ext cx="2267445" cy="564644"/>
            </a:xfrm>
            <a:prstGeom prst="rect">
              <a:avLst/>
            </a:prstGeom>
          </p:spPr>
        </p:pic>
      </p:grpSp>
      <p:sp>
        <p:nvSpPr>
          <p:cNvPr id="9" name="矩形 8">
            <a:extLst>
              <a:ext uri="{FF2B5EF4-FFF2-40B4-BE49-F238E27FC236}">
                <a16:creationId xmlns:a16="http://schemas.microsoft.com/office/drawing/2014/main" id="{2B28B605-2B10-4A96-B4FC-7C0CF62FBA20}"/>
              </a:ext>
            </a:extLst>
          </p:cNvPr>
          <p:cNvSpPr/>
          <p:nvPr/>
        </p:nvSpPr>
        <p:spPr>
          <a:xfrm>
            <a:off x="98212" y="4973796"/>
            <a:ext cx="6096000" cy="1569660"/>
          </a:xfrm>
          <a:prstGeom prst="rect">
            <a:avLst/>
          </a:prstGeom>
        </p:spPr>
        <p:txBody>
          <a:bodyPr>
            <a:spAutoFit/>
          </a:bodyPr>
          <a:lstStyle/>
          <a:p>
            <a:r>
              <a:rPr lang="zh-CN" altLang="en-US" sz="2400" dirty="0">
                <a:latin typeface="仿宋" panose="02010609060101010101" pitchFamily="49" charset="-122"/>
                <a:ea typeface="仿宋" panose="02010609060101010101" pitchFamily="49" charset="-122"/>
              </a:rPr>
              <a:t>删</a:t>
            </a:r>
            <a:r>
              <a:rPr lang="en-US" altLang="zh-CN" sz="2400" dirty="0">
                <a:latin typeface="仿宋" panose="02010609060101010101" pitchFamily="49" charset="-122"/>
                <a:ea typeface="仿宋" panose="02010609060101010101" pitchFamily="49" charset="-122"/>
              </a:rPr>
              <a:t>51</a:t>
            </a:r>
            <a:r>
              <a:rPr lang="zh-CN" altLang="en-US" sz="2400" dirty="0">
                <a:latin typeface="仿宋" panose="02010609060101010101" pitchFamily="49" charset="-122"/>
                <a:ea typeface="仿宋" panose="02010609060101010101" pitchFamily="49" charset="-122"/>
              </a:rPr>
              <a:t>，当删除该关键字，导致当前结点中关键字个数</a:t>
            </a:r>
            <a:r>
              <a:rPr lang="zh-CN" altLang="en-US" sz="2400" dirty="0">
                <a:solidFill>
                  <a:srgbClr val="C00000"/>
                </a:solidFill>
                <a:latin typeface="仿宋" panose="02010609060101010101" pitchFamily="49" charset="-122"/>
                <a:ea typeface="仿宋" panose="02010609060101010101" pitchFamily="49" charset="-122"/>
              </a:rPr>
              <a:t>小于</a:t>
            </a:r>
            <a:r>
              <a:rPr lang="en-US" altLang="zh-CN" sz="2400" dirty="0">
                <a:solidFill>
                  <a:srgbClr val="C00000"/>
                </a:solidFill>
                <a:latin typeface="仿宋" panose="02010609060101010101" pitchFamily="49" charset="-122"/>
                <a:ea typeface="仿宋" panose="02010609060101010101" pitchFamily="49" charset="-122"/>
              </a:rPr>
              <a:t>M/2</a:t>
            </a:r>
            <a:r>
              <a:rPr lang="zh-CN" altLang="en-US" sz="2400" dirty="0">
                <a:solidFill>
                  <a:srgbClr val="C00000"/>
                </a:solidFill>
                <a:latin typeface="仿宋" panose="02010609060101010101" pitchFamily="49" charset="-122"/>
                <a:ea typeface="仿宋" panose="02010609060101010101" pitchFamily="49" charset="-122"/>
              </a:rPr>
              <a:t>（上）</a:t>
            </a:r>
            <a:r>
              <a:rPr lang="zh-CN" altLang="en-US" sz="2400" dirty="0">
                <a:latin typeface="仿宋" panose="02010609060101010101" pitchFamily="49" charset="-122"/>
                <a:ea typeface="仿宋" panose="02010609060101010101" pitchFamily="49" charset="-122"/>
              </a:rPr>
              <a:t>，若其</a:t>
            </a:r>
            <a:r>
              <a:rPr lang="zh-CN" altLang="en-US" sz="2400" dirty="0">
                <a:solidFill>
                  <a:srgbClr val="C00000"/>
                </a:solidFill>
                <a:latin typeface="仿宋" panose="02010609060101010101" pitchFamily="49" charset="-122"/>
                <a:ea typeface="仿宋" panose="02010609060101010101" pitchFamily="49" charset="-122"/>
              </a:rPr>
              <a:t>兄弟结点中含有多余的关键字</a:t>
            </a:r>
            <a:r>
              <a:rPr lang="zh-CN" altLang="en-US" sz="2400" dirty="0">
                <a:latin typeface="仿宋" panose="02010609060101010101" pitchFamily="49" charset="-122"/>
                <a:ea typeface="仿宋" panose="02010609060101010101" pitchFamily="49" charset="-122"/>
              </a:rPr>
              <a:t>，可以从兄弟结点中借关键字完成删除操作。</a:t>
            </a:r>
            <a:endParaRPr lang="zh-CN" altLang="en-US" sz="2400" dirty="0">
              <a:solidFill>
                <a:srgbClr val="C00000"/>
              </a:solidFill>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070D2D3E-1243-4508-9A91-7C21AA5C1EB4}"/>
              </a:ext>
            </a:extLst>
          </p:cNvPr>
          <p:cNvSpPr/>
          <p:nvPr/>
        </p:nvSpPr>
        <p:spPr>
          <a:xfrm>
            <a:off x="6194212" y="4973796"/>
            <a:ext cx="6096000" cy="1113766"/>
          </a:xfrm>
          <a:prstGeom prst="rect">
            <a:avLst/>
          </a:prstGeom>
        </p:spPr>
        <p:txBody>
          <a:bodyPr>
            <a:spAutoFit/>
          </a:bodyPr>
          <a:lstStyle/>
          <a:p>
            <a:pPr>
              <a:lnSpc>
                <a:spcPct val="150000"/>
              </a:lnSpc>
            </a:pPr>
            <a:r>
              <a:rPr lang="zh-CN" altLang="en-US" sz="2400" dirty="0">
                <a:latin typeface="仿宋" panose="02010609060101010101" pitchFamily="49" charset="-122"/>
                <a:ea typeface="仿宋" panose="02010609060101010101" pitchFamily="49" charset="-122"/>
              </a:rPr>
              <a:t>删</a:t>
            </a:r>
            <a:r>
              <a:rPr lang="en-US" altLang="zh-CN" sz="2400" dirty="0">
                <a:latin typeface="仿宋" panose="02010609060101010101" pitchFamily="49" charset="-122"/>
                <a:ea typeface="仿宋" panose="02010609060101010101" pitchFamily="49" charset="-122"/>
              </a:rPr>
              <a:t>59</a:t>
            </a:r>
            <a:r>
              <a:rPr lang="zh-CN" altLang="en-US" sz="2400">
                <a:latin typeface="仿宋" panose="02010609060101010101" pitchFamily="49" charset="-122"/>
                <a:ea typeface="仿宋" panose="02010609060101010101" pitchFamily="49" charset="-122"/>
              </a:rPr>
              <a:t>，左图情况中，如果</a:t>
            </a:r>
            <a:r>
              <a:rPr lang="zh-CN" altLang="en-US" sz="2400" dirty="0">
                <a:latin typeface="仿宋" panose="02010609060101010101" pitchFamily="49" charset="-122"/>
                <a:ea typeface="仿宋" panose="02010609060101010101" pitchFamily="49" charset="-122"/>
              </a:rPr>
              <a:t>其兄弟结点没有多余的关键字，则需要同其兄弟结点进行合并。</a:t>
            </a:r>
          </a:p>
        </p:txBody>
      </p:sp>
      <p:pic>
        <p:nvPicPr>
          <p:cNvPr id="3" name="图片 2">
            <a:extLst>
              <a:ext uri="{FF2B5EF4-FFF2-40B4-BE49-F238E27FC236}">
                <a16:creationId xmlns:a16="http://schemas.microsoft.com/office/drawing/2014/main" id="{FFF6E57D-C32B-42FB-A0D5-7E4535D6EE9B}"/>
              </a:ext>
            </a:extLst>
          </p:cNvPr>
          <p:cNvPicPr>
            <a:picLocks noChangeAspect="1"/>
          </p:cNvPicPr>
          <p:nvPr/>
        </p:nvPicPr>
        <p:blipFill rotWithShape="1">
          <a:blip r:embed="rId6">
            <a:extLst>
              <a:ext uri="{28A0092B-C50C-407E-A947-70E740481C1C}">
                <a14:useLocalDpi xmlns:a14="http://schemas.microsoft.com/office/drawing/2010/main" val="0"/>
              </a:ext>
            </a:extLst>
          </a:blip>
          <a:srcRect l="2222"/>
          <a:stretch/>
        </p:blipFill>
        <p:spPr>
          <a:xfrm>
            <a:off x="0" y="1707496"/>
            <a:ext cx="5744006" cy="3085032"/>
          </a:xfrm>
          <a:prstGeom prst="rect">
            <a:avLst/>
          </a:prstGeom>
        </p:spPr>
      </p:pic>
      <p:pic>
        <p:nvPicPr>
          <p:cNvPr id="6" name="图片 5">
            <a:extLst>
              <a:ext uri="{FF2B5EF4-FFF2-40B4-BE49-F238E27FC236}">
                <a16:creationId xmlns:a16="http://schemas.microsoft.com/office/drawing/2014/main" id="{EDF3D875-1C69-4103-A74D-892BD8294E8D}"/>
              </a:ext>
            </a:extLst>
          </p:cNvPr>
          <p:cNvPicPr>
            <a:picLocks noChangeAspect="1"/>
          </p:cNvPicPr>
          <p:nvPr/>
        </p:nvPicPr>
        <p:blipFill rotWithShape="1">
          <a:blip r:embed="rId7">
            <a:extLst>
              <a:ext uri="{28A0092B-C50C-407E-A947-70E740481C1C}">
                <a14:useLocalDpi xmlns:a14="http://schemas.microsoft.com/office/drawing/2010/main" val="0"/>
              </a:ext>
            </a:extLst>
          </a:blip>
          <a:srcRect t="3415" b="1738"/>
          <a:stretch/>
        </p:blipFill>
        <p:spPr>
          <a:xfrm>
            <a:off x="6647935" y="1707497"/>
            <a:ext cx="5544065" cy="3033836"/>
          </a:xfrm>
          <a:prstGeom prst="rect">
            <a:avLst/>
          </a:prstGeom>
        </p:spPr>
      </p:pic>
    </p:spTree>
    <p:extLst>
      <p:ext uri="{BB962C8B-B14F-4D97-AF65-F5344CB8AC3E}">
        <p14:creationId xmlns:p14="http://schemas.microsoft.com/office/powerpoint/2010/main" val="2015364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077674" y="3236098"/>
            <a:ext cx="10045522" cy="769441"/>
          </a:xfrm>
          <a:prstGeom prst="rect">
            <a:avLst/>
          </a:prstGeom>
          <a:noFill/>
        </p:spPr>
        <p:txBody>
          <a:bodyPr wrap="square" rtlCol="0">
            <a:spAutoFit/>
          </a:bodyPr>
          <a:lstStyle/>
          <a:p>
            <a:pPr algn="ctr"/>
            <a:r>
              <a:rPr lang="zh-CN" altLang="en-US" sz="4400" b="1" dirty="0"/>
              <a:t>模拟实验与结果分析</a:t>
            </a:r>
            <a:endParaRPr lang="en-US" altLang="zh-CN" sz="4400" b="1" dirty="0"/>
          </a:p>
        </p:txBody>
      </p:sp>
      <p:pic>
        <p:nvPicPr>
          <p:cNvPr id="4" name="图片 3">
            <a:extLst>
              <a:ext uri="{FF2B5EF4-FFF2-40B4-BE49-F238E27FC236}">
                <a16:creationId xmlns:a16="http://schemas.microsoft.com/office/drawing/2014/main" id="{8451A290-6134-45A5-9E9B-05C10EE8CDFE}"/>
              </a:ext>
            </a:extLst>
          </p:cNvPr>
          <p:cNvPicPr>
            <a:picLocks noChangeAspect="1"/>
          </p:cNvPicPr>
          <p:nvPr/>
        </p:nvPicPr>
        <p:blipFill>
          <a:blip r:embed="rId2"/>
          <a:stretch>
            <a:fillRect/>
          </a:stretch>
        </p:blipFill>
        <p:spPr>
          <a:xfrm>
            <a:off x="0" y="20022"/>
            <a:ext cx="12192000" cy="1061526"/>
          </a:xfrm>
          <a:prstGeom prst="rect">
            <a:avLst/>
          </a:prstGeom>
        </p:spPr>
      </p:pic>
      <p:sp>
        <p:nvSpPr>
          <p:cNvPr id="11" name="文本框 10">
            <a:extLst>
              <a:ext uri="{FF2B5EF4-FFF2-40B4-BE49-F238E27FC236}">
                <a16:creationId xmlns:a16="http://schemas.microsoft.com/office/drawing/2014/main" id="{C240DC64-D931-4740-B0AB-73772C63E794}"/>
              </a:ext>
            </a:extLst>
          </p:cNvPr>
          <p:cNvSpPr txBox="1"/>
          <p:nvPr/>
        </p:nvSpPr>
        <p:spPr>
          <a:xfrm>
            <a:off x="10531461" y="134460"/>
            <a:ext cx="1780309" cy="707886"/>
          </a:xfrm>
          <a:prstGeom prst="rect">
            <a:avLst/>
          </a:prstGeom>
          <a:noFill/>
        </p:spPr>
        <p:txBody>
          <a:bodyPr wrap="square" rtlCol="0">
            <a:spAutoFit/>
          </a:bodyPr>
          <a:lstStyle/>
          <a:p>
            <a:r>
              <a:rPr lang="zh-CN" altLang="en-US" sz="2000" dirty="0">
                <a:solidFill>
                  <a:schemeClr val="bg1"/>
                </a:solidFill>
                <a:latin typeface="隶书" panose="02010509060101010101" pitchFamily="49" charset="-122"/>
                <a:ea typeface="隶书" panose="02010509060101010101" pitchFamily="49" charset="-122"/>
              </a:rPr>
              <a:t>厚德博学</a:t>
            </a:r>
            <a:r>
              <a:rPr lang="zh-CN" altLang="en-US" sz="2000" dirty="0">
                <a:latin typeface="隶书" panose="02010509060101010101" pitchFamily="49" charset="-122"/>
                <a:ea typeface="隶书" panose="02010509060101010101" pitchFamily="49" charset="-122"/>
              </a:rPr>
              <a:t> </a:t>
            </a:r>
            <a:endParaRPr lang="en-US" altLang="zh-CN" sz="2000" dirty="0">
              <a:latin typeface="隶书" panose="02010509060101010101" pitchFamily="49" charset="-122"/>
              <a:ea typeface="隶书" panose="02010509060101010101" pitchFamily="49" charset="-122"/>
            </a:endParaRPr>
          </a:p>
          <a:p>
            <a:r>
              <a:rPr lang="zh-CN" altLang="en-US" sz="2000" dirty="0">
                <a:latin typeface="隶书" panose="02010509060101010101" pitchFamily="49" charset="-122"/>
                <a:ea typeface="隶书" panose="02010509060101010101" pitchFamily="49" charset="-122"/>
              </a:rPr>
              <a:t>   </a:t>
            </a:r>
            <a:r>
              <a:rPr lang="zh-CN" altLang="en-US" sz="2000" dirty="0">
                <a:solidFill>
                  <a:schemeClr val="bg1"/>
                </a:solidFill>
                <a:latin typeface="隶书" panose="02010509060101010101" pitchFamily="49" charset="-122"/>
                <a:ea typeface="隶书" panose="02010509060101010101" pitchFamily="49" charset="-122"/>
              </a:rPr>
              <a:t>追求卓越</a:t>
            </a:r>
          </a:p>
        </p:txBody>
      </p:sp>
      <p:grpSp>
        <p:nvGrpSpPr>
          <p:cNvPr id="12" name="组合 8">
            <a:extLst>
              <a:ext uri="{FF2B5EF4-FFF2-40B4-BE49-F238E27FC236}">
                <a16:creationId xmlns:a16="http://schemas.microsoft.com/office/drawing/2014/main" id="{4E1F7395-999E-4CB7-BA7C-D48828744A7C}"/>
              </a:ext>
            </a:extLst>
          </p:cNvPr>
          <p:cNvGrpSpPr/>
          <p:nvPr/>
        </p:nvGrpSpPr>
        <p:grpSpPr>
          <a:xfrm>
            <a:off x="119770" y="84616"/>
            <a:ext cx="3518166" cy="914615"/>
            <a:chOff x="8933199" y="178306"/>
            <a:chExt cx="3115793" cy="772512"/>
          </a:xfrm>
        </p:grpSpPr>
        <p:pic>
          <p:nvPicPr>
            <p:cNvPr id="13" name="图片 9">
              <a:extLst>
                <a:ext uri="{FF2B5EF4-FFF2-40B4-BE49-F238E27FC236}">
                  <a16:creationId xmlns:a16="http://schemas.microsoft.com/office/drawing/2014/main" id="{6AA181FC-C1C4-422B-9CBF-8EFD458DB9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14" name="图片 10">
              <a:extLst>
                <a:ext uri="{FF2B5EF4-FFF2-40B4-BE49-F238E27FC236}">
                  <a16:creationId xmlns:a16="http://schemas.microsoft.com/office/drawing/2014/main" id="{DD510932-B7BC-4B08-9A58-4D588BFE82BE}"/>
                </a:ext>
              </a:extLst>
            </p:cNvPr>
            <p:cNvPicPr>
              <a:picLocks noChangeAspect="1"/>
            </p:cNvPicPr>
            <p:nvPr/>
          </p:nvPicPr>
          <p:blipFill rotWithShape="1">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brightnessContrast bright="100000"/>
                      </a14:imgEffect>
                      <a14:imgEffect>
                        <a14:saturation sat="400000"/>
                      </a14:imgEffect>
                    </a14:imgLayer>
                  </a14:imgProps>
                </a:ext>
                <a:ext uri="{28A0092B-C50C-407E-A947-70E740481C1C}">
                  <a14:useLocalDpi xmlns:a14="http://schemas.microsoft.com/office/drawing/2010/main" val="0"/>
                </a:ext>
              </a:extLst>
            </a:blip>
            <a:srcRect t="65268"/>
            <a:stretch>
              <a:fillRect/>
            </a:stretch>
          </p:blipFill>
          <p:spPr>
            <a:xfrm>
              <a:off x="9781547" y="253664"/>
              <a:ext cx="2267445" cy="564644"/>
            </a:xfrm>
            <a:prstGeom prst="rect">
              <a:avLst/>
            </a:prstGeom>
          </p:spPr>
        </p:pic>
      </p:grpSp>
      <p:sp>
        <p:nvSpPr>
          <p:cNvPr id="10" name="椭圆 6">
            <a:extLst>
              <a:ext uri="{FF2B5EF4-FFF2-40B4-BE49-F238E27FC236}">
                <a16:creationId xmlns:a16="http://schemas.microsoft.com/office/drawing/2014/main" id="{780419CE-745B-4FED-BD77-CBDB7534BB80}"/>
              </a:ext>
            </a:extLst>
          </p:cNvPr>
          <p:cNvSpPr/>
          <p:nvPr/>
        </p:nvSpPr>
        <p:spPr>
          <a:xfrm>
            <a:off x="5359342" y="1572099"/>
            <a:ext cx="1473316" cy="1409838"/>
          </a:xfrm>
          <a:prstGeom prst="ellipse">
            <a:avLst/>
          </a:prstGeom>
          <a:solidFill>
            <a:srgbClr val="002060"/>
          </a:solidFill>
          <a:ln>
            <a:solidFill>
              <a:srgbClr val="434F5A"/>
            </a:solidFill>
          </a:ln>
        </p:spPr>
        <p:style>
          <a:lnRef idx="2">
            <a:schemeClr val="accent1">
              <a:shade val="50000"/>
            </a:schemeClr>
          </a:lnRef>
          <a:fillRef idx="1">
            <a:schemeClr val="accent1"/>
          </a:fillRef>
          <a:effectRef idx="0">
            <a:schemeClr val="accent1"/>
          </a:effectRef>
          <a:fontRef idx="minor">
            <a:schemeClr val="lt1"/>
          </a:fontRef>
        </p:style>
        <p:txBody>
          <a:bodyPr lIns="86694" tIns="43347" rIns="86694" bIns="43347" rtlCol="0" anchor="ctr"/>
          <a:lstStyle/>
          <a:p>
            <a:pPr algn="ctr"/>
            <a:r>
              <a:rPr lang="en-US" altLang="zh-CN" sz="4600" b="1" dirty="0">
                <a:latin typeface="思源黑体 CN Light" panose="020B0300000000000000" charset="-122"/>
                <a:ea typeface="思源黑体 CN Light" panose="020B0300000000000000" charset="-122"/>
                <a:cs typeface="思源黑体 CN Light" panose="020B0300000000000000" charset="-122"/>
                <a:sym typeface="+mn-lt"/>
              </a:rPr>
              <a:t>4</a:t>
            </a:r>
            <a:endParaRPr lang="zh-CN" altLang="en-US" sz="4600" b="1" dirty="0">
              <a:latin typeface="思源黑体 CN Light" panose="020B0300000000000000" charset="-122"/>
              <a:ea typeface="思源黑体 CN Light" panose="020B0300000000000000" charset="-122"/>
              <a:cs typeface="思源黑体 CN Light" panose="020B0300000000000000" charset="-122"/>
              <a:sym typeface="+mn-lt"/>
            </a:endParaRPr>
          </a:p>
        </p:txBody>
      </p:sp>
      <p:sp>
        <p:nvSpPr>
          <p:cNvPr id="16" name="矩形 3">
            <a:extLst>
              <a:ext uri="{FF2B5EF4-FFF2-40B4-BE49-F238E27FC236}">
                <a16:creationId xmlns:a16="http://schemas.microsoft.com/office/drawing/2014/main" id="{E8EB547F-8195-4341-8B8B-A04C5E4BBCB5}"/>
              </a:ext>
            </a:extLst>
          </p:cNvPr>
          <p:cNvSpPr/>
          <p:nvPr/>
        </p:nvSpPr>
        <p:spPr>
          <a:xfrm>
            <a:off x="0" y="6623222"/>
            <a:ext cx="12192000" cy="234778"/>
          </a:xfrm>
          <a:prstGeom prst="rect">
            <a:avLst/>
          </a:prstGeom>
          <a:solidFill>
            <a:srgbClr val="114189"/>
          </a:solidFill>
          <a:ln w="25400">
            <a:solidFill>
              <a:srgbClr val="114189">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3">
            <a:extLst>
              <a:ext uri="{FF2B5EF4-FFF2-40B4-BE49-F238E27FC236}">
                <a16:creationId xmlns:a16="http://schemas.microsoft.com/office/drawing/2014/main" id="{96FA7E5A-C11E-46C2-B84D-632499F79127}"/>
              </a:ext>
            </a:extLst>
          </p:cNvPr>
          <p:cNvSpPr/>
          <p:nvPr/>
        </p:nvSpPr>
        <p:spPr>
          <a:xfrm>
            <a:off x="3158613" y="3963630"/>
            <a:ext cx="5874773" cy="45719"/>
          </a:xfrm>
          <a:prstGeom prst="rect">
            <a:avLst/>
          </a:prstGeom>
          <a:solidFill>
            <a:srgbClr val="114189"/>
          </a:solidFill>
          <a:ln w="25400">
            <a:solidFill>
              <a:srgbClr val="114189">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
            <a:extLst>
              <a:ext uri="{FF2B5EF4-FFF2-40B4-BE49-F238E27FC236}">
                <a16:creationId xmlns:a16="http://schemas.microsoft.com/office/drawing/2014/main" id="{BEA4E4BC-831A-4278-A814-8C88B586BC98}"/>
              </a:ext>
            </a:extLst>
          </p:cNvPr>
          <p:cNvSpPr txBox="1"/>
          <p:nvPr/>
        </p:nvSpPr>
        <p:spPr>
          <a:xfrm>
            <a:off x="6937347" y="4127976"/>
            <a:ext cx="2775614" cy="169533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b="1" dirty="0"/>
              <a:t>实验环境介绍</a:t>
            </a:r>
            <a:endParaRPr lang="en-US" altLang="zh-CN" sz="2400" b="1" dirty="0"/>
          </a:p>
          <a:p>
            <a:pPr marL="342900" indent="-342900">
              <a:lnSpc>
                <a:spcPct val="150000"/>
              </a:lnSpc>
              <a:buFont typeface="Arial" panose="020B0604020202020204" pitchFamily="34" charset="0"/>
              <a:buChar char="•"/>
            </a:pPr>
            <a:r>
              <a:rPr lang="zh-CN" altLang="en-US" sz="2400" b="1" dirty="0"/>
              <a:t>数据集介绍</a:t>
            </a:r>
            <a:endParaRPr lang="en-US" altLang="zh-CN" sz="2400" b="1" dirty="0"/>
          </a:p>
          <a:p>
            <a:pPr marL="342900" indent="-342900">
              <a:lnSpc>
                <a:spcPct val="150000"/>
              </a:lnSpc>
              <a:buFont typeface="Arial" panose="020B0604020202020204" pitchFamily="34" charset="0"/>
              <a:buChar char="•"/>
            </a:pPr>
            <a:r>
              <a:rPr lang="zh-CN" altLang="en-US" sz="2400" b="1" dirty="0"/>
              <a:t>结果与分析</a:t>
            </a:r>
            <a:endParaRPr lang="zh-CN" altLang="en-US" sz="4400" b="1" dirty="0"/>
          </a:p>
        </p:txBody>
      </p:sp>
    </p:spTree>
    <p:extLst>
      <p:ext uri="{BB962C8B-B14F-4D97-AF65-F5344CB8AC3E}">
        <p14:creationId xmlns:p14="http://schemas.microsoft.com/office/powerpoint/2010/main" val="3514663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623222"/>
            <a:ext cx="12192000" cy="234778"/>
          </a:xfrm>
          <a:prstGeom prst="rect">
            <a:avLst/>
          </a:prstGeom>
          <a:solidFill>
            <a:srgbClr val="114189"/>
          </a:solidFill>
          <a:ln w="25400">
            <a:solidFill>
              <a:srgbClr val="114189">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86">
            <a:extLst>
              <a:ext uri="{FF2B5EF4-FFF2-40B4-BE49-F238E27FC236}">
                <a16:creationId xmlns:a16="http://schemas.microsoft.com/office/drawing/2014/main" id="{F5F20C6D-D5DF-4689-9F91-E8009E9BC187}"/>
              </a:ext>
            </a:extLst>
          </p:cNvPr>
          <p:cNvSpPr txBox="1"/>
          <p:nvPr/>
        </p:nvSpPr>
        <p:spPr>
          <a:xfrm>
            <a:off x="3651256" y="1111179"/>
            <a:ext cx="4268762" cy="646307"/>
          </a:xfrm>
          <a:prstGeom prst="rect">
            <a:avLst/>
          </a:prstGeom>
          <a:noFill/>
        </p:spPr>
        <p:txBody>
          <a:bodyPr wrap="square" lIns="91417" tIns="45708" rIns="91417" bIns="45708" rtlCol="0">
            <a:spAutoFit/>
          </a:bodyPr>
          <a:lstStyle/>
          <a:p>
            <a:pPr algn="ctr"/>
            <a:r>
              <a:rPr lang="en-US" altLang="zh-CN" sz="3600" b="1" dirty="0">
                <a:solidFill>
                  <a:schemeClr val="tx1">
                    <a:lumMod val="75000"/>
                    <a:lumOff val="25000"/>
                  </a:schemeClr>
                </a:solidFill>
                <a:latin typeface="义启刘圻硬笔行书" panose="02000503000000000000" charset="-122"/>
                <a:ea typeface="义启刘圻硬笔行书" panose="02000503000000000000" charset="-122"/>
              </a:rPr>
              <a:t>Intel</a:t>
            </a:r>
            <a:r>
              <a:rPr lang="zh-CN" altLang="en-US" sz="3600" b="1" dirty="0">
                <a:solidFill>
                  <a:schemeClr val="tx1">
                    <a:lumMod val="75000"/>
                    <a:lumOff val="25000"/>
                  </a:schemeClr>
                </a:solidFill>
                <a:latin typeface="义启刘圻硬笔行书" panose="02000503000000000000" charset="-122"/>
                <a:ea typeface="义启刘圻硬笔行书" panose="02000503000000000000" charset="-122"/>
              </a:rPr>
              <a:t>　</a:t>
            </a:r>
            <a:r>
              <a:rPr lang="en-US" altLang="zh-CN" sz="3600" b="1" dirty="0">
                <a:solidFill>
                  <a:schemeClr val="tx1">
                    <a:lumMod val="75000"/>
                    <a:lumOff val="25000"/>
                  </a:schemeClr>
                </a:solidFill>
                <a:latin typeface="义启刘圻硬笔行书" panose="02000503000000000000" charset="-122"/>
                <a:ea typeface="义启刘圻硬笔行书" panose="02000503000000000000" charset="-122"/>
              </a:rPr>
              <a:t>PMDK</a:t>
            </a:r>
            <a:r>
              <a:rPr lang="zh-CN" altLang="en-US" sz="3600" b="1" dirty="0">
                <a:solidFill>
                  <a:schemeClr val="tx1">
                    <a:lumMod val="75000"/>
                    <a:lumOff val="25000"/>
                  </a:schemeClr>
                </a:solidFill>
                <a:latin typeface="义启刘圻硬笔行书" panose="02000503000000000000" charset="-122"/>
                <a:ea typeface="义启刘圻硬笔行书" panose="02000503000000000000" charset="-122"/>
              </a:rPr>
              <a:t>介绍</a:t>
            </a:r>
          </a:p>
        </p:txBody>
      </p:sp>
      <p:sp>
        <p:nvSpPr>
          <p:cNvPr id="14" name="TextBox 13">
            <a:extLst>
              <a:ext uri="{FF2B5EF4-FFF2-40B4-BE49-F238E27FC236}">
                <a16:creationId xmlns:a16="http://schemas.microsoft.com/office/drawing/2014/main" id="{7495732D-09FE-46A3-939B-2FF6F4EEBE16}"/>
              </a:ext>
            </a:extLst>
          </p:cNvPr>
          <p:cNvSpPr txBox="1"/>
          <p:nvPr/>
        </p:nvSpPr>
        <p:spPr>
          <a:xfrm>
            <a:off x="8243146" y="2092255"/>
            <a:ext cx="3521395" cy="3693319"/>
          </a:xfrm>
          <a:prstGeom prst="rect">
            <a:avLst/>
          </a:prstGeom>
          <a:noFill/>
        </p:spPr>
        <p:txBody>
          <a:bodyPr wrap="square">
            <a:spAutoFit/>
          </a:bodyPr>
          <a:lstStyle/>
          <a:p>
            <a:pPr marL="342900" indent="-342900">
              <a:buFont typeface="Arial" panose="020B0604020202020204" pitchFamily="34" charset="0"/>
              <a:buChar char="•"/>
            </a:pPr>
            <a:r>
              <a:rPr lang="en-US" altLang="zh-CN" sz="2400" b="1" dirty="0">
                <a:latin typeface="+mj-lt"/>
                <a:ea typeface="仿宋" panose="02010609060101010101" pitchFamily="49" charset="-122"/>
              </a:rPr>
              <a:t>Persistent Memory Development Kit (PMDK)</a:t>
            </a:r>
            <a:r>
              <a:rPr lang="zh-CN" altLang="en-US" sz="2400" dirty="0">
                <a:latin typeface="+mj-lt"/>
                <a:ea typeface="仿宋" panose="02010609060101010101" pitchFamily="49" charset="-122"/>
              </a:rPr>
              <a:t>：</a:t>
            </a:r>
            <a:r>
              <a:rPr lang="en-US" altLang="zh-CN" sz="2400" dirty="0">
                <a:latin typeface="+mj-lt"/>
                <a:ea typeface="仿宋" panose="02010609060101010101" pitchFamily="49" charset="-122"/>
              </a:rPr>
              <a:t> </a:t>
            </a:r>
            <a:r>
              <a:rPr lang="zh-CN" altLang="en-US" sz="2400" dirty="0">
                <a:latin typeface="+mj-lt"/>
                <a:ea typeface="仿宋" panose="02010609060101010101" pitchFamily="49" charset="-122"/>
              </a:rPr>
              <a:t>包含了 </a:t>
            </a:r>
            <a:r>
              <a:rPr lang="en-US" altLang="zh-CN" sz="2400" dirty="0">
                <a:latin typeface="+mj-lt"/>
                <a:ea typeface="仿宋" panose="02010609060101010101" pitchFamily="49" charset="-122"/>
              </a:rPr>
              <a:t>Intel </a:t>
            </a:r>
            <a:r>
              <a:rPr lang="zh-CN" altLang="en-US" sz="2400" dirty="0">
                <a:latin typeface="+mj-lt"/>
                <a:ea typeface="仿宋" panose="02010609060101010101" pitchFamily="49" charset="-122"/>
              </a:rPr>
              <a:t>开发的</a:t>
            </a:r>
            <a:r>
              <a:rPr lang="zh-CN" altLang="en-US" sz="2400" dirty="0">
                <a:solidFill>
                  <a:srgbClr val="C00000"/>
                </a:solidFill>
                <a:latin typeface="+mj-lt"/>
                <a:ea typeface="仿宋" panose="02010609060101010101" pitchFamily="49" charset="-122"/>
              </a:rPr>
              <a:t>一系列</a:t>
            </a:r>
            <a:r>
              <a:rPr lang="zh-CN" altLang="en-US" sz="2400" dirty="0">
                <a:latin typeface="+mj-lt"/>
                <a:ea typeface="仿宋" panose="02010609060101010101" pitchFamily="49" charset="-122"/>
              </a:rPr>
              <a:t>旨在方便非易失性内存的应用开发的</a:t>
            </a:r>
            <a:r>
              <a:rPr lang="zh-CN" altLang="en-US" sz="2400" dirty="0">
                <a:solidFill>
                  <a:srgbClr val="C00000"/>
                </a:solidFill>
                <a:latin typeface="+mj-lt"/>
                <a:ea typeface="仿宋" panose="02010609060101010101" pitchFamily="49" charset="-122"/>
              </a:rPr>
              <a:t>函数库和工具</a:t>
            </a:r>
            <a:r>
              <a:rPr lang="zh-CN" altLang="en-US" sz="2400" dirty="0">
                <a:latin typeface="+mj-lt"/>
                <a:ea typeface="仿宋" panose="02010609060101010101" pitchFamily="49" charset="-122"/>
              </a:rPr>
              <a:t>（</a:t>
            </a:r>
            <a:r>
              <a:rPr lang="en-US" altLang="zh-CN" dirty="0" err="1">
                <a:latin typeface="+mj-lt"/>
                <a:ea typeface="仿宋" panose="02010609060101010101" pitchFamily="49" charset="-122"/>
              </a:rPr>
              <a:t>libpmem</a:t>
            </a:r>
            <a:r>
              <a:rPr lang="zh-CN" altLang="en-US" dirty="0">
                <a:latin typeface="+mj-lt"/>
                <a:ea typeface="仿宋" panose="02010609060101010101" pitchFamily="49" charset="-122"/>
              </a:rPr>
              <a:t>、</a:t>
            </a:r>
            <a:r>
              <a:rPr lang="en-US" altLang="zh-CN" dirty="0" err="1">
                <a:latin typeface="+mj-lt"/>
                <a:ea typeface="仿宋" panose="02010609060101010101" pitchFamily="49" charset="-122"/>
              </a:rPr>
              <a:t>libpmemblk</a:t>
            </a:r>
            <a:r>
              <a:rPr lang="zh-CN" altLang="en-US" dirty="0">
                <a:latin typeface="+mj-lt"/>
                <a:ea typeface="仿宋" panose="02010609060101010101" pitchFamily="49" charset="-122"/>
              </a:rPr>
              <a:t>、</a:t>
            </a:r>
            <a:r>
              <a:rPr lang="en-US" altLang="zh-CN" dirty="0" err="1">
                <a:latin typeface="+mj-lt"/>
                <a:ea typeface="仿宋" panose="02010609060101010101" pitchFamily="49" charset="-122"/>
              </a:rPr>
              <a:t>libpmemobj</a:t>
            </a:r>
            <a:r>
              <a:rPr lang="zh-CN" altLang="en-US" dirty="0">
                <a:latin typeface="+mj-lt"/>
                <a:ea typeface="仿宋" panose="02010609060101010101" pitchFamily="49" charset="-122"/>
              </a:rPr>
              <a:t>、</a:t>
            </a:r>
            <a:r>
              <a:rPr lang="en-US" altLang="zh-CN" dirty="0" err="1">
                <a:latin typeface="+mj-lt"/>
                <a:ea typeface="仿宋" panose="02010609060101010101" pitchFamily="49" charset="-122"/>
              </a:rPr>
              <a:t>libpmempool</a:t>
            </a:r>
            <a:r>
              <a:rPr lang="zh-CN" altLang="en-US" dirty="0">
                <a:latin typeface="+mj-lt"/>
                <a:ea typeface="仿宋" panose="02010609060101010101" pitchFamily="49" charset="-122"/>
              </a:rPr>
              <a:t>、</a:t>
            </a:r>
            <a:r>
              <a:rPr lang="en-US" altLang="zh-CN" dirty="0" err="1">
                <a:latin typeface="+mj-lt"/>
                <a:ea typeface="仿宋" panose="02010609060101010101" pitchFamily="49" charset="-122"/>
              </a:rPr>
              <a:t>libvmmalloc</a:t>
            </a:r>
            <a:r>
              <a:rPr lang="zh-CN" altLang="en-US" sz="2400" dirty="0">
                <a:latin typeface="+mj-lt"/>
                <a:ea typeface="仿宋" panose="02010609060101010101" pitchFamily="49" charset="-122"/>
              </a:rPr>
              <a:t>等）。</a:t>
            </a:r>
            <a:endParaRPr lang="en-US" altLang="zh-CN" sz="2400" dirty="0">
              <a:latin typeface="+mj-lt"/>
              <a:ea typeface="仿宋" panose="02010609060101010101" pitchFamily="49" charset="-122"/>
            </a:endParaRPr>
          </a:p>
          <a:p>
            <a:pPr marL="342900" indent="-342900">
              <a:buFont typeface="Arial" panose="020B0604020202020204" pitchFamily="34" charset="0"/>
              <a:buChar char="•"/>
            </a:pPr>
            <a:r>
              <a:rPr lang="zh-CN" altLang="en-US" sz="2400" b="1" dirty="0">
                <a:solidFill>
                  <a:srgbClr val="C00000"/>
                </a:solidFill>
                <a:latin typeface="+mj-lt"/>
                <a:ea typeface="仿宋" panose="02010609060101010101" pitchFamily="49" charset="-122"/>
              </a:rPr>
              <a:t>二代</a:t>
            </a:r>
            <a:r>
              <a:rPr lang="en-US" altLang="zh-CN" sz="2400" b="1" dirty="0">
                <a:solidFill>
                  <a:srgbClr val="C00000"/>
                </a:solidFill>
                <a:latin typeface="+mj-lt"/>
                <a:ea typeface="仿宋" panose="02010609060101010101" pitchFamily="49" charset="-122"/>
              </a:rPr>
              <a:t>Intel</a:t>
            </a:r>
            <a:r>
              <a:rPr lang="zh-CN" altLang="en-US" sz="2400" b="1" dirty="0">
                <a:solidFill>
                  <a:srgbClr val="C00000"/>
                </a:solidFill>
                <a:latin typeface="+mj-lt"/>
                <a:ea typeface="仿宋" panose="02010609060101010101" pitchFamily="49" charset="-122"/>
              </a:rPr>
              <a:t>至强处理器</a:t>
            </a:r>
          </a:p>
        </p:txBody>
      </p:sp>
      <p:pic>
        <p:nvPicPr>
          <p:cNvPr id="7" name="图片 6">
            <a:extLst>
              <a:ext uri="{FF2B5EF4-FFF2-40B4-BE49-F238E27FC236}">
                <a16:creationId xmlns:a16="http://schemas.microsoft.com/office/drawing/2014/main" id="{562584B3-6A2A-40FF-8538-4548E81B44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27" y="1757486"/>
            <a:ext cx="8094133" cy="4311777"/>
          </a:xfrm>
          <a:prstGeom prst="rect">
            <a:avLst/>
          </a:prstGeom>
        </p:spPr>
      </p:pic>
      <p:sp>
        <p:nvSpPr>
          <p:cNvPr id="18" name="矩形 17">
            <a:extLst>
              <a:ext uri="{FF2B5EF4-FFF2-40B4-BE49-F238E27FC236}">
                <a16:creationId xmlns:a16="http://schemas.microsoft.com/office/drawing/2014/main" id="{E694336F-AAE8-42DE-85F3-156EC4CE547B}"/>
              </a:ext>
            </a:extLst>
          </p:cNvPr>
          <p:cNvSpPr/>
          <p:nvPr/>
        </p:nvSpPr>
        <p:spPr>
          <a:xfrm>
            <a:off x="0" y="-7436"/>
            <a:ext cx="12192000" cy="953009"/>
          </a:xfrm>
          <a:prstGeom prst="rect">
            <a:avLst/>
          </a:prstGeom>
          <a:solidFill>
            <a:srgbClr val="114189"/>
          </a:solidFill>
          <a:ln w="25400">
            <a:solidFill>
              <a:schemeClr val="accent6">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114189"/>
              </a:solidFill>
            </a:endParaRPr>
          </a:p>
        </p:txBody>
      </p:sp>
      <p:sp>
        <p:nvSpPr>
          <p:cNvPr id="20" name="Oval 58">
            <a:extLst>
              <a:ext uri="{FF2B5EF4-FFF2-40B4-BE49-F238E27FC236}">
                <a16:creationId xmlns:a16="http://schemas.microsoft.com/office/drawing/2014/main" id="{F8B2E59C-1E73-4E56-8482-1448198C360D}"/>
              </a:ext>
            </a:extLst>
          </p:cNvPr>
          <p:cNvSpPr/>
          <p:nvPr/>
        </p:nvSpPr>
        <p:spPr>
          <a:xfrm>
            <a:off x="167374" y="65300"/>
            <a:ext cx="777600" cy="777600"/>
          </a:xfrm>
          <a:prstGeom prst="ellipse">
            <a:avLst/>
          </a:prstGeom>
          <a:solidFill>
            <a:srgbClr val="FAC6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900" dirty="0">
              <a:latin typeface="Segoe UI" panose="020B0502040204020203" pitchFamily="34" charset="0"/>
              <a:ea typeface="庞门正道标题体" panose="02010600030101010101" pitchFamily="2" charset="-122"/>
              <a:cs typeface="Segoe UI Historic" panose="020B0502040204020203" pitchFamily="34" charset="0"/>
              <a:sym typeface="+mn-lt"/>
            </a:endParaRPr>
          </a:p>
        </p:txBody>
      </p:sp>
      <p:sp>
        <p:nvSpPr>
          <p:cNvPr id="21" name="文本框 20">
            <a:extLst>
              <a:ext uri="{FF2B5EF4-FFF2-40B4-BE49-F238E27FC236}">
                <a16:creationId xmlns:a16="http://schemas.microsoft.com/office/drawing/2014/main" id="{16D682EE-AB32-4D9E-843F-5939DAE9C023}"/>
              </a:ext>
            </a:extLst>
          </p:cNvPr>
          <p:cNvSpPr txBox="1"/>
          <p:nvPr/>
        </p:nvSpPr>
        <p:spPr>
          <a:xfrm>
            <a:off x="223301" y="86549"/>
            <a:ext cx="665746" cy="707886"/>
          </a:xfrm>
          <a:prstGeom prst="rect">
            <a:avLst/>
          </a:prstGeom>
          <a:noFill/>
        </p:spPr>
        <p:txBody>
          <a:bodyPr wrap="square" rtlCol="0">
            <a:spAutoFit/>
          </a:bodyPr>
          <a:lstStyle/>
          <a:p>
            <a:r>
              <a:rPr lang="zh-CN" altLang="en-US" sz="4000" dirty="0">
                <a:solidFill>
                  <a:srgbClr val="FFFFFF"/>
                </a:solidFill>
                <a:latin typeface="Times New Roman" panose="02020603050405020304" pitchFamily="18" charset="0"/>
                <a:cs typeface="Times New Roman" panose="02020603050405020304" pitchFamily="18" charset="0"/>
              </a:rPr>
              <a:t>４</a:t>
            </a:r>
          </a:p>
        </p:txBody>
      </p:sp>
      <p:sp>
        <p:nvSpPr>
          <p:cNvPr id="22" name="文本框 21">
            <a:extLst>
              <a:ext uri="{FF2B5EF4-FFF2-40B4-BE49-F238E27FC236}">
                <a16:creationId xmlns:a16="http://schemas.microsoft.com/office/drawing/2014/main" id="{4C97C849-81FB-4F70-A56D-EC7912B85F40}"/>
              </a:ext>
            </a:extLst>
          </p:cNvPr>
          <p:cNvSpPr txBox="1"/>
          <p:nvPr/>
        </p:nvSpPr>
        <p:spPr>
          <a:xfrm>
            <a:off x="1036339" y="158170"/>
            <a:ext cx="5611596" cy="646331"/>
          </a:xfrm>
          <a:prstGeom prst="rect">
            <a:avLst/>
          </a:prstGeom>
          <a:noFill/>
        </p:spPr>
        <p:txBody>
          <a:bodyPr wrap="square" rtlCol="0">
            <a:spAutoFit/>
          </a:bodyPr>
          <a:lstStyle/>
          <a:p>
            <a:r>
              <a:rPr lang="zh-CN" altLang="en-US" sz="3600" b="1" dirty="0">
                <a:solidFill>
                  <a:schemeClr val="bg1">
                    <a:lumMod val="95000"/>
                  </a:schemeClr>
                </a:solidFill>
              </a:rPr>
              <a:t>模拟实验与结果分析</a:t>
            </a:r>
          </a:p>
        </p:txBody>
      </p:sp>
      <p:grpSp>
        <p:nvGrpSpPr>
          <p:cNvPr id="23" name="组合 22">
            <a:extLst>
              <a:ext uri="{FF2B5EF4-FFF2-40B4-BE49-F238E27FC236}">
                <a16:creationId xmlns:a16="http://schemas.microsoft.com/office/drawing/2014/main" id="{97FA9A8B-455A-4673-BB05-43B4667FF078}"/>
              </a:ext>
            </a:extLst>
          </p:cNvPr>
          <p:cNvGrpSpPr/>
          <p:nvPr/>
        </p:nvGrpSpPr>
        <p:grpSpPr>
          <a:xfrm>
            <a:off x="8993079" y="82812"/>
            <a:ext cx="3115793" cy="772512"/>
            <a:chOff x="8933199" y="178306"/>
            <a:chExt cx="3115793" cy="772512"/>
          </a:xfrm>
        </p:grpSpPr>
        <p:pic>
          <p:nvPicPr>
            <p:cNvPr id="24" name="图片 23">
              <a:extLst>
                <a:ext uri="{FF2B5EF4-FFF2-40B4-BE49-F238E27FC236}">
                  <a16:creationId xmlns:a16="http://schemas.microsoft.com/office/drawing/2014/main" id="{E2DEA5F0-A5B6-491F-8E1A-8817D3BAEC3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25" name="图片 24">
              <a:extLst>
                <a:ext uri="{FF2B5EF4-FFF2-40B4-BE49-F238E27FC236}">
                  <a16:creationId xmlns:a16="http://schemas.microsoft.com/office/drawing/2014/main" id="{DFEAA0A9-EA33-4E59-8D2F-98A0EE2CC701}"/>
                </a:ext>
              </a:extLst>
            </p:cNvPr>
            <p:cNvPicPr>
              <a:picLocks noChangeAspect="1"/>
            </p:cNvPicPr>
            <p:nvPr/>
          </p:nvPicPr>
          <p:blipFill rotWithShape="1">
            <a:blip r:embed="rId5" cstate="print">
              <a:duotone>
                <a:schemeClr val="bg2">
                  <a:shade val="45000"/>
                  <a:satMod val="135000"/>
                </a:schemeClr>
                <a:prstClr val="white"/>
              </a:duotone>
              <a:extLst>
                <a:ext uri="{BEBA8EAE-BF5A-486C-A8C5-ECC9F3942E4B}">
                  <a14:imgProps xmlns:a14="http://schemas.microsoft.com/office/drawing/2010/main">
                    <a14:imgLayer r:embed="rId6">
                      <a14:imgEffect>
                        <a14:brightnessContrast bright="100000"/>
                      </a14:imgEffect>
                      <a14:imgEffect>
                        <a14:saturation sat="400000"/>
                      </a14:imgEffect>
                    </a14:imgLayer>
                  </a14:imgProps>
                </a:ext>
                <a:ext uri="{28A0092B-C50C-407E-A947-70E740481C1C}">
                  <a14:useLocalDpi xmlns:a14="http://schemas.microsoft.com/office/drawing/2010/main" val="0"/>
                </a:ext>
              </a:extLst>
            </a:blip>
            <a:srcRect t="65268"/>
            <a:stretch>
              <a:fillRect/>
            </a:stretch>
          </p:blipFill>
          <p:spPr>
            <a:xfrm>
              <a:off x="9781547" y="253664"/>
              <a:ext cx="2267445" cy="564644"/>
            </a:xfrm>
            <a:prstGeom prst="rect">
              <a:avLst/>
            </a:prstGeom>
          </p:spPr>
        </p:pic>
      </p:grpSp>
      <p:sp>
        <p:nvSpPr>
          <p:cNvPr id="2" name="矩形 1">
            <a:extLst>
              <a:ext uri="{FF2B5EF4-FFF2-40B4-BE49-F238E27FC236}">
                <a16:creationId xmlns:a16="http://schemas.microsoft.com/office/drawing/2014/main" id="{14EAB080-1706-4E60-A98B-17BC425AD7AE}"/>
              </a:ext>
            </a:extLst>
          </p:cNvPr>
          <p:cNvSpPr/>
          <p:nvPr/>
        </p:nvSpPr>
        <p:spPr>
          <a:xfrm>
            <a:off x="5378027" y="2282613"/>
            <a:ext cx="2492586" cy="1146387"/>
          </a:xfrm>
          <a:prstGeom prst="rect">
            <a:avLst/>
          </a:prstGeom>
          <a:noFill/>
          <a:ln w="57150">
            <a:solidFill>
              <a:srgbClr val="FF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4463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623222"/>
            <a:ext cx="12192000" cy="234778"/>
          </a:xfrm>
          <a:prstGeom prst="rect">
            <a:avLst/>
          </a:prstGeom>
          <a:solidFill>
            <a:srgbClr val="114189"/>
          </a:solidFill>
          <a:ln w="25400">
            <a:solidFill>
              <a:srgbClr val="114189">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86">
            <a:extLst>
              <a:ext uri="{FF2B5EF4-FFF2-40B4-BE49-F238E27FC236}">
                <a16:creationId xmlns:a16="http://schemas.microsoft.com/office/drawing/2014/main" id="{F5F20C6D-D5DF-4689-9F91-E8009E9BC187}"/>
              </a:ext>
            </a:extLst>
          </p:cNvPr>
          <p:cNvSpPr txBox="1"/>
          <p:nvPr/>
        </p:nvSpPr>
        <p:spPr>
          <a:xfrm>
            <a:off x="3651256" y="1111179"/>
            <a:ext cx="4268762" cy="646307"/>
          </a:xfrm>
          <a:prstGeom prst="rect">
            <a:avLst/>
          </a:prstGeom>
          <a:noFill/>
        </p:spPr>
        <p:txBody>
          <a:bodyPr wrap="square" lIns="91417" tIns="45708" rIns="91417" bIns="45708" rtlCol="0">
            <a:spAutoFit/>
          </a:bodyPr>
          <a:lstStyle/>
          <a:p>
            <a:pPr algn="ctr"/>
            <a:r>
              <a:rPr lang="en-US" altLang="zh-CN" sz="3600" b="1" dirty="0">
                <a:solidFill>
                  <a:schemeClr val="tx1">
                    <a:lumMod val="75000"/>
                    <a:lumOff val="25000"/>
                  </a:schemeClr>
                </a:solidFill>
                <a:latin typeface="义启刘圻硬笔行书" panose="02000503000000000000" charset="-122"/>
                <a:ea typeface="义启刘圻硬笔行书" panose="02000503000000000000" charset="-122"/>
              </a:rPr>
              <a:t>Redis</a:t>
            </a:r>
            <a:r>
              <a:rPr lang="zh-CN" altLang="en-US" sz="3600" b="1" dirty="0">
                <a:solidFill>
                  <a:schemeClr val="tx1">
                    <a:lumMod val="75000"/>
                    <a:lumOff val="25000"/>
                  </a:schemeClr>
                </a:solidFill>
                <a:latin typeface="义启刘圻硬笔行书" panose="02000503000000000000" charset="-122"/>
                <a:ea typeface="义启刘圻硬笔行书" panose="02000503000000000000" charset="-122"/>
              </a:rPr>
              <a:t>介绍</a:t>
            </a:r>
          </a:p>
        </p:txBody>
      </p:sp>
      <p:sp>
        <p:nvSpPr>
          <p:cNvPr id="14" name="TextBox 13">
            <a:extLst>
              <a:ext uri="{FF2B5EF4-FFF2-40B4-BE49-F238E27FC236}">
                <a16:creationId xmlns:a16="http://schemas.microsoft.com/office/drawing/2014/main" id="{7495732D-09FE-46A3-939B-2FF6F4EEBE16}"/>
              </a:ext>
            </a:extLst>
          </p:cNvPr>
          <p:cNvSpPr txBox="1"/>
          <p:nvPr/>
        </p:nvSpPr>
        <p:spPr>
          <a:xfrm>
            <a:off x="670560" y="2228671"/>
            <a:ext cx="10512213" cy="2245102"/>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zh-CN" sz="2400" b="1" dirty="0">
                <a:latin typeface="+mj-lt"/>
                <a:ea typeface="仿宋" panose="02010609060101010101" pitchFamily="49" charset="-122"/>
              </a:rPr>
              <a:t>Redis </a:t>
            </a:r>
            <a:r>
              <a:rPr lang="zh-CN" altLang="en-US" sz="2400" dirty="0">
                <a:latin typeface="+mj-lt"/>
                <a:ea typeface="仿宋" panose="02010609060101010101" pitchFamily="49" charset="-122"/>
              </a:rPr>
              <a:t>数据库：是完全开源免费的，遵守</a:t>
            </a:r>
            <a:r>
              <a:rPr lang="en-US" altLang="zh-CN" sz="2400" b="1" dirty="0">
                <a:latin typeface="+mj-lt"/>
                <a:ea typeface="仿宋" panose="02010609060101010101" pitchFamily="49" charset="-122"/>
              </a:rPr>
              <a:t>BSD</a:t>
            </a:r>
            <a:r>
              <a:rPr lang="zh-CN" altLang="en-US" sz="2400" dirty="0">
                <a:latin typeface="+mj-lt"/>
                <a:ea typeface="仿宋" panose="02010609060101010101" pitchFamily="49" charset="-122"/>
              </a:rPr>
              <a:t>协议的高性能</a:t>
            </a:r>
            <a:r>
              <a:rPr lang="en-US" altLang="zh-CN" sz="2400" b="1" dirty="0">
                <a:solidFill>
                  <a:srgbClr val="C00000"/>
                </a:solidFill>
                <a:latin typeface="+mj-lt"/>
                <a:ea typeface="仿宋" panose="02010609060101010101" pitchFamily="49" charset="-122"/>
              </a:rPr>
              <a:t>key-value</a:t>
            </a:r>
            <a:r>
              <a:rPr lang="zh-CN" altLang="en-US" sz="2400" dirty="0">
                <a:latin typeface="+mj-lt"/>
                <a:ea typeface="仿宋" panose="02010609060101010101" pitchFamily="49" charset="-122"/>
              </a:rPr>
              <a:t>数据库</a:t>
            </a:r>
            <a:r>
              <a:rPr lang="zh-CN" altLang="en-US" sz="2400" b="1" dirty="0">
                <a:latin typeface="+mj-lt"/>
                <a:ea typeface="仿宋" panose="02010609060101010101" pitchFamily="49" charset="-122"/>
              </a:rPr>
              <a:t>。</a:t>
            </a:r>
            <a:endParaRPr lang="en-US" altLang="zh-CN" sz="2400" b="1" dirty="0">
              <a:latin typeface="+mj-lt"/>
              <a:ea typeface="仿宋" panose="02010609060101010101" pitchFamily="49" charset="-122"/>
            </a:endParaRPr>
          </a:p>
          <a:p>
            <a:pPr marL="342900" indent="-342900">
              <a:lnSpc>
                <a:spcPct val="150000"/>
              </a:lnSpc>
              <a:buFont typeface="Arial" panose="020B0604020202020204" pitchFamily="34" charset="0"/>
              <a:buChar char="•"/>
            </a:pPr>
            <a:r>
              <a:rPr lang="en-US" altLang="zh-CN" sz="2400" b="1" dirty="0">
                <a:ea typeface="仿宋" panose="02010609060101010101" pitchFamily="49" charset="-122"/>
              </a:rPr>
              <a:t>Redis</a:t>
            </a:r>
            <a:r>
              <a:rPr lang="zh-CN" altLang="en-US" sz="2400" dirty="0">
                <a:latin typeface="+mj-lt"/>
                <a:ea typeface="仿宋" panose="02010609060101010101" pitchFamily="49" charset="-122"/>
              </a:rPr>
              <a:t>的值（</a:t>
            </a:r>
            <a:r>
              <a:rPr lang="en-US" altLang="zh-CN" sz="2400" dirty="0">
                <a:latin typeface="+mj-lt"/>
                <a:ea typeface="仿宋" panose="02010609060101010101" pitchFamily="49" charset="-122"/>
              </a:rPr>
              <a:t>value</a:t>
            </a:r>
            <a:r>
              <a:rPr lang="zh-CN" altLang="en-US" sz="2400" dirty="0">
                <a:latin typeface="+mj-lt"/>
                <a:ea typeface="仿宋" panose="02010609060101010101" pitchFamily="49" charset="-122"/>
              </a:rPr>
              <a:t>）可以是 字符串</a:t>
            </a:r>
            <a:r>
              <a:rPr lang="en-US" altLang="zh-CN" sz="2400" dirty="0">
                <a:latin typeface="+mj-lt"/>
                <a:ea typeface="仿宋" panose="02010609060101010101" pitchFamily="49" charset="-122"/>
              </a:rPr>
              <a:t>(String), </a:t>
            </a:r>
            <a:r>
              <a:rPr lang="zh-CN" altLang="en-US" sz="2400" dirty="0">
                <a:latin typeface="+mj-lt"/>
                <a:ea typeface="仿宋" panose="02010609060101010101" pitchFamily="49" charset="-122"/>
              </a:rPr>
              <a:t>哈希</a:t>
            </a:r>
            <a:r>
              <a:rPr lang="en-US" altLang="zh-CN" sz="2400" dirty="0">
                <a:latin typeface="+mj-lt"/>
                <a:ea typeface="仿宋" panose="02010609060101010101" pitchFamily="49" charset="-122"/>
              </a:rPr>
              <a:t>(Hash), </a:t>
            </a:r>
            <a:r>
              <a:rPr lang="zh-CN" altLang="en-US" sz="2400" dirty="0">
                <a:latin typeface="+mj-lt"/>
                <a:ea typeface="仿宋" panose="02010609060101010101" pitchFamily="49" charset="-122"/>
              </a:rPr>
              <a:t>列表</a:t>
            </a:r>
            <a:r>
              <a:rPr lang="en-US" altLang="zh-CN" sz="2400" dirty="0">
                <a:latin typeface="+mj-lt"/>
                <a:ea typeface="仿宋" panose="02010609060101010101" pitchFamily="49" charset="-122"/>
              </a:rPr>
              <a:t>(list), </a:t>
            </a:r>
            <a:r>
              <a:rPr lang="zh-CN" altLang="en-US" sz="2400" dirty="0">
                <a:latin typeface="+mj-lt"/>
                <a:ea typeface="仿宋" panose="02010609060101010101" pitchFamily="49" charset="-122"/>
              </a:rPr>
              <a:t>集合</a:t>
            </a:r>
            <a:r>
              <a:rPr lang="en-US" altLang="zh-CN" sz="2400" dirty="0">
                <a:latin typeface="+mj-lt"/>
                <a:ea typeface="仿宋" panose="02010609060101010101" pitchFamily="49" charset="-122"/>
              </a:rPr>
              <a:t>(sets) </a:t>
            </a:r>
            <a:r>
              <a:rPr lang="zh-CN" altLang="en-US" sz="2400" dirty="0">
                <a:latin typeface="+mj-lt"/>
                <a:ea typeface="仿宋" panose="02010609060101010101" pitchFamily="49" charset="-122"/>
              </a:rPr>
              <a:t>和 有序集合</a:t>
            </a:r>
            <a:r>
              <a:rPr lang="en-US" altLang="zh-CN" sz="2400" dirty="0">
                <a:latin typeface="+mj-lt"/>
                <a:ea typeface="仿宋" panose="02010609060101010101" pitchFamily="49" charset="-122"/>
              </a:rPr>
              <a:t>(sorted sets)</a:t>
            </a:r>
            <a:r>
              <a:rPr lang="zh-CN" altLang="en-US" sz="2400" dirty="0">
                <a:latin typeface="+mj-lt"/>
                <a:ea typeface="仿宋" panose="02010609060101010101" pitchFamily="49" charset="-122"/>
              </a:rPr>
              <a:t>等类型。</a:t>
            </a:r>
            <a:endParaRPr lang="en-US" altLang="zh-CN" sz="2400" dirty="0">
              <a:latin typeface="+mj-lt"/>
              <a:ea typeface="仿宋" panose="02010609060101010101" pitchFamily="49" charset="-122"/>
            </a:endParaRPr>
          </a:p>
          <a:p>
            <a:pPr marL="342900" indent="-342900">
              <a:lnSpc>
                <a:spcPct val="150000"/>
              </a:lnSpc>
              <a:buFont typeface="Arial" panose="020B0604020202020204" pitchFamily="34" charset="0"/>
              <a:buChar char="•"/>
            </a:pPr>
            <a:r>
              <a:rPr lang="en-US" altLang="zh-CN" sz="2400" b="1" dirty="0">
                <a:ea typeface="仿宋" panose="02010609060101010101" pitchFamily="49" charset="-122"/>
              </a:rPr>
              <a:t>Redis</a:t>
            </a:r>
            <a:r>
              <a:rPr lang="zh-CN" altLang="en-US" sz="2400" dirty="0">
                <a:latin typeface="+mj-lt"/>
                <a:ea typeface="仿宋" panose="02010609060101010101" pitchFamily="49" charset="-122"/>
              </a:rPr>
              <a:t>可以单独作为内存数据库使用，也可以配合辅存数据库一起使用。</a:t>
            </a:r>
            <a:endParaRPr lang="en-US" altLang="zh-CN" sz="2400" dirty="0">
              <a:latin typeface="+mj-lt"/>
              <a:ea typeface="仿宋" panose="02010609060101010101" pitchFamily="49" charset="-122"/>
            </a:endParaRPr>
          </a:p>
        </p:txBody>
      </p:sp>
      <p:sp>
        <p:nvSpPr>
          <p:cNvPr id="16" name="矩形 15">
            <a:extLst>
              <a:ext uri="{FF2B5EF4-FFF2-40B4-BE49-F238E27FC236}">
                <a16:creationId xmlns:a16="http://schemas.microsoft.com/office/drawing/2014/main" id="{D3E0674A-40D1-41EB-B83B-85E624225F7E}"/>
              </a:ext>
            </a:extLst>
          </p:cNvPr>
          <p:cNvSpPr/>
          <p:nvPr/>
        </p:nvSpPr>
        <p:spPr>
          <a:xfrm>
            <a:off x="0" y="-7436"/>
            <a:ext cx="12192000" cy="953009"/>
          </a:xfrm>
          <a:prstGeom prst="rect">
            <a:avLst/>
          </a:prstGeom>
          <a:solidFill>
            <a:srgbClr val="114189"/>
          </a:solidFill>
          <a:ln w="25400">
            <a:solidFill>
              <a:schemeClr val="accent6">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114189"/>
              </a:solidFill>
            </a:endParaRPr>
          </a:p>
        </p:txBody>
      </p:sp>
      <p:sp>
        <p:nvSpPr>
          <p:cNvPr id="17" name="Oval 58">
            <a:extLst>
              <a:ext uri="{FF2B5EF4-FFF2-40B4-BE49-F238E27FC236}">
                <a16:creationId xmlns:a16="http://schemas.microsoft.com/office/drawing/2014/main" id="{BFD2291E-5ADD-4BDA-8BFF-1FA5C8D84310}"/>
              </a:ext>
            </a:extLst>
          </p:cNvPr>
          <p:cNvSpPr/>
          <p:nvPr/>
        </p:nvSpPr>
        <p:spPr>
          <a:xfrm>
            <a:off x="167374" y="65300"/>
            <a:ext cx="777600" cy="777600"/>
          </a:xfrm>
          <a:prstGeom prst="ellipse">
            <a:avLst/>
          </a:prstGeom>
          <a:solidFill>
            <a:srgbClr val="FAC6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900" dirty="0">
              <a:latin typeface="Segoe UI" panose="020B0502040204020203" pitchFamily="34" charset="0"/>
              <a:ea typeface="庞门正道标题体" panose="02010600030101010101" pitchFamily="2" charset="-122"/>
              <a:cs typeface="Segoe UI Historic" panose="020B0502040204020203" pitchFamily="34" charset="0"/>
              <a:sym typeface="+mn-lt"/>
            </a:endParaRPr>
          </a:p>
        </p:txBody>
      </p:sp>
      <p:sp>
        <p:nvSpPr>
          <p:cNvPr id="18" name="文本框 17">
            <a:extLst>
              <a:ext uri="{FF2B5EF4-FFF2-40B4-BE49-F238E27FC236}">
                <a16:creationId xmlns:a16="http://schemas.microsoft.com/office/drawing/2014/main" id="{23AADDFB-7054-4C39-8549-504E05462D04}"/>
              </a:ext>
            </a:extLst>
          </p:cNvPr>
          <p:cNvSpPr txBox="1"/>
          <p:nvPr/>
        </p:nvSpPr>
        <p:spPr>
          <a:xfrm>
            <a:off x="223301" y="86549"/>
            <a:ext cx="665746" cy="707886"/>
          </a:xfrm>
          <a:prstGeom prst="rect">
            <a:avLst/>
          </a:prstGeom>
          <a:noFill/>
        </p:spPr>
        <p:txBody>
          <a:bodyPr wrap="square" rtlCol="0">
            <a:spAutoFit/>
          </a:bodyPr>
          <a:lstStyle/>
          <a:p>
            <a:r>
              <a:rPr lang="zh-CN" altLang="en-US" sz="4000" dirty="0">
                <a:solidFill>
                  <a:srgbClr val="FFFFFF"/>
                </a:solidFill>
                <a:latin typeface="Times New Roman" panose="02020603050405020304" pitchFamily="18" charset="0"/>
                <a:cs typeface="Times New Roman" panose="02020603050405020304" pitchFamily="18" charset="0"/>
              </a:rPr>
              <a:t>４</a:t>
            </a:r>
          </a:p>
        </p:txBody>
      </p:sp>
      <p:sp>
        <p:nvSpPr>
          <p:cNvPr id="19" name="文本框 18">
            <a:extLst>
              <a:ext uri="{FF2B5EF4-FFF2-40B4-BE49-F238E27FC236}">
                <a16:creationId xmlns:a16="http://schemas.microsoft.com/office/drawing/2014/main" id="{616F4669-05AD-4FDB-AB33-965F3347DECA}"/>
              </a:ext>
            </a:extLst>
          </p:cNvPr>
          <p:cNvSpPr txBox="1"/>
          <p:nvPr/>
        </p:nvSpPr>
        <p:spPr>
          <a:xfrm>
            <a:off x="1036339" y="158170"/>
            <a:ext cx="5611596" cy="646331"/>
          </a:xfrm>
          <a:prstGeom prst="rect">
            <a:avLst/>
          </a:prstGeom>
          <a:noFill/>
        </p:spPr>
        <p:txBody>
          <a:bodyPr wrap="square" rtlCol="0">
            <a:spAutoFit/>
          </a:bodyPr>
          <a:lstStyle/>
          <a:p>
            <a:r>
              <a:rPr lang="zh-CN" altLang="en-US" sz="3600" b="1" dirty="0">
                <a:solidFill>
                  <a:schemeClr val="bg1">
                    <a:lumMod val="95000"/>
                  </a:schemeClr>
                </a:solidFill>
              </a:rPr>
              <a:t>模拟实验与结果分析</a:t>
            </a:r>
          </a:p>
        </p:txBody>
      </p:sp>
      <p:grpSp>
        <p:nvGrpSpPr>
          <p:cNvPr id="20" name="组合 19">
            <a:extLst>
              <a:ext uri="{FF2B5EF4-FFF2-40B4-BE49-F238E27FC236}">
                <a16:creationId xmlns:a16="http://schemas.microsoft.com/office/drawing/2014/main" id="{4AE097DC-CC70-4DD2-8071-96A6EC4CA8FF}"/>
              </a:ext>
            </a:extLst>
          </p:cNvPr>
          <p:cNvGrpSpPr/>
          <p:nvPr/>
        </p:nvGrpSpPr>
        <p:grpSpPr>
          <a:xfrm>
            <a:off x="8993079" y="82812"/>
            <a:ext cx="3115793" cy="772512"/>
            <a:chOff x="8933199" y="178306"/>
            <a:chExt cx="3115793" cy="772512"/>
          </a:xfrm>
        </p:grpSpPr>
        <p:pic>
          <p:nvPicPr>
            <p:cNvPr id="21" name="图片 20">
              <a:extLst>
                <a:ext uri="{FF2B5EF4-FFF2-40B4-BE49-F238E27FC236}">
                  <a16:creationId xmlns:a16="http://schemas.microsoft.com/office/drawing/2014/main" id="{83B981E4-DCDB-4E75-97BA-76701CD9D9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22" name="图片 21">
              <a:extLst>
                <a:ext uri="{FF2B5EF4-FFF2-40B4-BE49-F238E27FC236}">
                  <a16:creationId xmlns:a16="http://schemas.microsoft.com/office/drawing/2014/main" id="{59816774-BE40-4823-A859-C2FC87E9BB73}"/>
                </a:ext>
              </a:extLst>
            </p:cNvPr>
            <p:cNvPicPr>
              <a:picLocks noChangeAspect="1"/>
            </p:cNvPicPr>
            <p:nvPr/>
          </p:nvPicPr>
          <p:blipFill rotWithShape="1">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brightnessContrast bright="100000"/>
                      </a14:imgEffect>
                      <a14:imgEffect>
                        <a14:saturation sat="400000"/>
                      </a14:imgEffect>
                    </a14:imgLayer>
                  </a14:imgProps>
                </a:ext>
                <a:ext uri="{28A0092B-C50C-407E-A947-70E740481C1C}">
                  <a14:useLocalDpi xmlns:a14="http://schemas.microsoft.com/office/drawing/2010/main" val="0"/>
                </a:ext>
              </a:extLst>
            </a:blip>
            <a:srcRect t="65268"/>
            <a:stretch>
              <a:fillRect/>
            </a:stretch>
          </p:blipFill>
          <p:spPr>
            <a:xfrm>
              <a:off x="9781547" y="253664"/>
              <a:ext cx="2267445" cy="564644"/>
            </a:xfrm>
            <a:prstGeom prst="rect">
              <a:avLst/>
            </a:prstGeom>
          </p:spPr>
        </p:pic>
      </p:grpSp>
    </p:spTree>
    <p:extLst>
      <p:ext uri="{BB962C8B-B14F-4D97-AF65-F5344CB8AC3E}">
        <p14:creationId xmlns:p14="http://schemas.microsoft.com/office/powerpoint/2010/main" val="961320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623222"/>
            <a:ext cx="12192000" cy="234778"/>
          </a:xfrm>
          <a:prstGeom prst="rect">
            <a:avLst/>
          </a:prstGeom>
          <a:solidFill>
            <a:srgbClr val="114189"/>
          </a:solidFill>
          <a:ln w="25400">
            <a:solidFill>
              <a:srgbClr val="114189">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86">
            <a:extLst>
              <a:ext uri="{FF2B5EF4-FFF2-40B4-BE49-F238E27FC236}">
                <a16:creationId xmlns:a16="http://schemas.microsoft.com/office/drawing/2014/main" id="{F5F20C6D-D5DF-4689-9F91-E8009E9BC187}"/>
              </a:ext>
            </a:extLst>
          </p:cNvPr>
          <p:cNvSpPr txBox="1"/>
          <p:nvPr/>
        </p:nvSpPr>
        <p:spPr>
          <a:xfrm>
            <a:off x="3651256" y="1111179"/>
            <a:ext cx="4268762" cy="646307"/>
          </a:xfrm>
          <a:prstGeom prst="rect">
            <a:avLst/>
          </a:prstGeom>
          <a:noFill/>
        </p:spPr>
        <p:txBody>
          <a:bodyPr wrap="square" lIns="91417" tIns="45708" rIns="91417" bIns="45708" rtlCol="0">
            <a:spAutoFit/>
          </a:bodyPr>
          <a:lstStyle/>
          <a:p>
            <a:pPr algn="ctr"/>
            <a:r>
              <a:rPr lang="en-US" altLang="zh-CN" sz="3600" b="1" dirty="0">
                <a:solidFill>
                  <a:schemeClr val="tx1">
                    <a:lumMod val="75000"/>
                    <a:lumOff val="25000"/>
                  </a:schemeClr>
                </a:solidFill>
                <a:latin typeface="义启刘圻硬笔行书" panose="02000503000000000000" charset="-122"/>
                <a:ea typeface="义启刘圻硬笔行书" panose="02000503000000000000" charset="-122"/>
              </a:rPr>
              <a:t>YCSB</a:t>
            </a:r>
            <a:r>
              <a:rPr lang="zh-CN" altLang="en-US" sz="3600" b="1" dirty="0">
                <a:solidFill>
                  <a:schemeClr val="tx1">
                    <a:lumMod val="75000"/>
                    <a:lumOff val="25000"/>
                  </a:schemeClr>
                </a:solidFill>
                <a:latin typeface="义启刘圻硬笔行书" panose="02000503000000000000" charset="-122"/>
                <a:ea typeface="义启刘圻硬笔行书" panose="02000503000000000000" charset="-122"/>
              </a:rPr>
              <a:t>介绍</a:t>
            </a:r>
          </a:p>
        </p:txBody>
      </p:sp>
      <p:sp>
        <p:nvSpPr>
          <p:cNvPr id="14" name="TextBox 13">
            <a:extLst>
              <a:ext uri="{FF2B5EF4-FFF2-40B4-BE49-F238E27FC236}">
                <a16:creationId xmlns:a16="http://schemas.microsoft.com/office/drawing/2014/main" id="{7495732D-09FE-46A3-939B-2FF6F4EEBE16}"/>
              </a:ext>
            </a:extLst>
          </p:cNvPr>
          <p:cNvSpPr txBox="1"/>
          <p:nvPr/>
        </p:nvSpPr>
        <p:spPr>
          <a:xfrm>
            <a:off x="7680960" y="2092255"/>
            <a:ext cx="4083581" cy="3416320"/>
          </a:xfrm>
          <a:prstGeom prst="rect">
            <a:avLst/>
          </a:prstGeom>
          <a:noFill/>
        </p:spPr>
        <p:txBody>
          <a:bodyPr wrap="square">
            <a:spAutoFit/>
          </a:bodyPr>
          <a:lstStyle/>
          <a:p>
            <a:pPr marL="342900" indent="-342900">
              <a:buFont typeface="Arial" panose="020B0604020202020204" pitchFamily="34" charset="0"/>
              <a:buChar char="•"/>
            </a:pPr>
            <a:r>
              <a:rPr lang="en-US" altLang="zh-CN" sz="2400" b="1" dirty="0">
                <a:latin typeface="+mj-lt"/>
                <a:ea typeface="仿宋" panose="02010609060101010101" pitchFamily="49" charset="-122"/>
              </a:rPr>
              <a:t>Yahoo Cloud Serving Benchmark(YCSB)</a:t>
            </a:r>
            <a:r>
              <a:rPr lang="zh-CN" altLang="en-US" sz="2400" dirty="0">
                <a:latin typeface="+mj-lt"/>
                <a:ea typeface="仿宋" panose="02010609060101010101" pitchFamily="49" charset="-122"/>
              </a:rPr>
              <a:t>：提供了一个</a:t>
            </a:r>
            <a:r>
              <a:rPr lang="zh-CN" altLang="en-US" sz="2400" dirty="0">
                <a:solidFill>
                  <a:srgbClr val="C00000"/>
                </a:solidFill>
                <a:latin typeface="+mj-lt"/>
                <a:ea typeface="仿宋" panose="02010609060101010101" pitchFamily="49" charset="-122"/>
              </a:rPr>
              <a:t>标准的框架和工作负载集</a:t>
            </a:r>
            <a:r>
              <a:rPr lang="zh-CN" altLang="en-US" sz="2400" dirty="0">
                <a:latin typeface="+mj-lt"/>
                <a:ea typeface="仿宋" panose="02010609060101010101" pitchFamily="49" charset="-122"/>
              </a:rPr>
              <a:t>，可以便捷地比较不同</a:t>
            </a:r>
            <a:r>
              <a:rPr lang="zh-CN" altLang="en-US" sz="2400" dirty="0">
                <a:solidFill>
                  <a:srgbClr val="C00000"/>
                </a:solidFill>
                <a:latin typeface="+mj-lt"/>
                <a:ea typeface="仿宋" panose="02010609060101010101" pitchFamily="49" charset="-122"/>
              </a:rPr>
              <a:t>键值存储数据库</a:t>
            </a:r>
            <a:r>
              <a:rPr lang="zh-CN" altLang="en-US" sz="2400" dirty="0">
                <a:latin typeface="+mj-lt"/>
                <a:ea typeface="仿宋" panose="02010609060101010101" pitchFamily="49" charset="-122"/>
              </a:rPr>
              <a:t>和云数据库的性能。</a:t>
            </a:r>
            <a:endParaRPr lang="en-US" altLang="zh-CN" sz="2400" dirty="0">
              <a:latin typeface="+mj-lt"/>
              <a:ea typeface="仿宋" panose="02010609060101010101" pitchFamily="49" charset="-122"/>
            </a:endParaRPr>
          </a:p>
          <a:p>
            <a:pPr marL="342900" indent="-342900">
              <a:buFont typeface="Arial" panose="020B0604020202020204" pitchFamily="34" charset="0"/>
              <a:buChar char="•"/>
            </a:pPr>
            <a:r>
              <a:rPr lang="zh-CN" altLang="en-US" sz="2400" dirty="0">
                <a:latin typeface="+mj-lt"/>
                <a:ea typeface="仿宋" panose="02010609060101010101" pitchFamily="49" charset="-122"/>
              </a:rPr>
              <a:t>在</a:t>
            </a:r>
            <a:r>
              <a:rPr lang="en-US" altLang="zh-CN" sz="2400" dirty="0">
                <a:latin typeface="+mj-lt"/>
                <a:ea typeface="仿宋" panose="02010609060101010101" pitchFamily="49" charset="-122"/>
              </a:rPr>
              <a:t>Redis</a:t>
            </a:r>
            <a:r>
              <a:rPr lang="zh-CN" altLang="en-US" sz="2400" dirty="0">
                <a:latin typeface="+mj-lt"/>
                <a:ea typeface="仿宋" panose="02010609060101010101" pitchFamily="49" charset="-122"/>
              </a:rPr>
              <a:t>上运行</a:t>
            </a:r>
            <a:r>
              <a:rPr lang="en-US" altLang="zh-CN" sz="2400" dirty="0">
                <a:latin typeface="+mj-lt"/>
                <a:ea typeface="仿宋" panose="02010609060101010101" pitchFamily="49" charset="-122"/>
              </a:rPr>
              <a:t>YCSB</a:t>
            </a:r>
            <a:r>
              <a:rPr lang="zh-CN" altLang="en-US" sz="2400" dirty="0">
                <a:latin typeface="+mj-lt"/>
                <a:ea typeface="仿宋" panose="02010609060101010101" pitchFamily="49" charset="-122"/>
              </a:rPr>
              <a:t>，测试单线程下，</a:t>
            </a:r>
            <a:r>
              <a:rPr lang="en-US" altLang="zh-CN" sz="2400" dirty="0" err="1">
                <a:ea typeface="仿宋" panose="02010609060101010101" pitchFamily="49" charset="-122"/>
              </a:rPr>
              <a:t>SBTree</a:t>
            </a:r>
            <a:r>
              <a:rPr lang="zh-CN" altLang="en-US" sz="2400" dirty="0">
                <a:latin typeface="+mj-lt"/>
                <a:ea typeface="仿宋" panose="02010609060101010101" pitchFamily="49" charset="-122"/>
              </a:rPr>
              <a:t>和</a:t>
            </a:r>
            <a:r>
              <a:rPr lang="en-US" altLang="zh-CN" sz="2400" dirty="0" err="1">
                <a:latin typeface="+mj-lt"/>
                <a:ea typeface="仿宋" panose="02010609060101010101" pitchFamily="49" charset="-122"/>
              </a:rPr>
              <a:t>BPTree</a:t>
            </a:r>
            <a:r>
              <a:rPr lang="zh-CN" altLang="en-US" sz="2400" dirty="0">
                <a:latin typeface="+mj-lt"/>
                <a:ea typeface="仿宋" panose="02010609060101010101" pitchFamily="49" charset="-122"/>
              </a:rPr>
              <a:t>的性能。</a:t>
            </a:r>
            <a:endParaRPr lang="en-US" altLang="zh-CN" sz="2400" dirty="0">
              <a:latin typeface="+mj-lt"/>
              <a:ea typeface="仿宋" panose="02010609060101010101" pitchFamily="49" charset="-122"/>
            </a:endParaRPr>
          </a:p>
        </p:txBody>
      </p:sp>
      <p:pic>
        <p:nvPicPr>
          <p:cNvPr id="12" name="图片 11">
            <a:extLst>
              <a:ext uri="{FF2B5EF4-FFF2-40B4-BE49-F238E27FC236}">
                <a16:creationId xmlns:a16="http://schemas.microsoft.com/office/drawing/2014/main" id="{4BD66DBA-1F48-4C14-8909-7F4F0845F262}"/>
              </a:ext>
            </a:extLst>
          </p:cNvPr>
          <p:cNvPicPr>
            <a:picLocks noChangeAspect="1"/>
          </p:cNvPicPr>
          <p:nvPr/>
        </p:nvPicPr>
        <p:blipFill rotWithShape="1">
          <a:blip r:embed="rId3">
            <a:extLst>
              <a:ext uri="{28A0092B-C50C-407E-A947-70E740481C1C}">
                <a14:useLocalDpi xmlns:a14="http://schemas.microsoft.com/office/drawing/2010/main" val="0"/>
              </a:ext>
            </a:extLst>
          </a:blip>
          <a:srcRect t="6321" r="766"/>
          <a:stretch/>
        </p:blipFill>
        <p:spPr>
          <a:xfrm>
            <a:off x="609495" y="3086142"/>
            <a:ext cx="7071465" cy="2208424"/>
          </a:xfrm>
          <a:prstGeom prst="rect">
            <a:avLst/>
          </a:prstGeom>
        </p:spPr>
      </p:pic>
      <p:sp>
        <p:nvSpPr>
          <p:cNvPr id="15" name="文本框 14">
            <a:extLst>
              <a:ext uri="{FF2B5EF4-FFF2-40B4-BE49-F238E27FC236}">
                <a16:creationId xmlns:a16="http://schemas.microsoft.com/office/drawing/2014/main" id="{F378F486-1EF2-4397-8EE5-D9A11D070357}"/>
              </a:ext>
            </a:extLst>
          </p:cNvPr>
          <p:cNvSpPr txBox="1"/>
          <p:nvPr/>
        </p:nvSpPr>
        <p:spPr>
          <a:xfrm>
            <a:off x="2658480" y="2683371"/>
            <a:ext cx="2973493" cy="369332"/>
          </a:xfrm>
          <a:prstGeom prst="rect">
            <a:avLst/>
          </a:prstGeom>
          <a:noFill/>
        </p:spPr>
        <p:txBody>
          <a:bodyPr wrap="square" rtlCol="0">
            <a:spAutoFit/>
          </a:bodyPr>
          <a:lstStyle/>
          <a:p>
            <a:r>
              <a:rPr lang="zh-CN" altLang="en-US" dirty="0"/>
              <a:t>表４</a:t>
            </a:r>
            <a:r>
              <a:rPr lang="en-US" altLang="zh-CN" dirty="0"/>
              <a:t>.</a:t>
            </a:r>
            <a:r>
              <a:rPr lang="zh-CN" altLang="en-US" dirty="0"/>
              <a:t>１　</a:t>
            </a:r>
            <a:r>
              <a:rPr lang="en-US" altLang="zh-CN" dirty="0"/>
              <a:t>YCSB</a:t>
            </a:r>
            <a:r>
              <a:rPr lang="zh-CN" altLang="en-US" dirty="0"/>
              <a:t>工作负载</a:t>
            </a:r>
          </a:p>
        </p:txBody>
      </p:sp>
      <p:sp>
        <p:nvSpPr>
          <p:cNvPr id="16" name="矩形 15">
            <a:extLst>
              <a:ext uri="{FF2B5EF4-FFF2-40B4-BE49-F238E27FC236}">
                <a16:creationId xmlns:a16="http://schemas.microsoft.com/office/drawing/2014/main" id="{2FA098AB-E2BF-4F4F-A156-B44A4F380232}"/>
              </a:ext>
            </a:extLst>
          </p:cNvPr>
          <p:cNvSpPr/>
          <p:nvPr/>
        </p:nvSpPr>
        <p:spPr>
          <a:xfrm>
            <a:off x="0" y="-7436"/>
            <a:ext cx="12192000" cy="953009"/>
          </a:xfrm>
          <a:prstGeom prst="rect">
            <a:avLst/>
          </a:prstGeom>
          <a:solidFill>
            <a:srgbClr val="114189"/>
          </a:solidFill>
          <a:ln w="25400">
            <a:solidFill>
              <a:schemeClr val="accent6">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114189"/>
              </a:solidFill>
            </a:endParaRPr>
          </a:p>
        </p:txBody>
      </p:sp>
      <p:sp>
        <p:nvSpPr>
          <p:cNvPr id="17" name="Oval 58">
            <a:extLst>
              <a:ext uri="{FF2B5EF4-FFF2-40B4-BE49-F238E27FC236}">
                <a16:creationId xmlns:a16="http://schemas.microsoft.com/office/drawing/2014/main" id="{A108B979-7018-42DA-B73C-A65FDA119DA1}"/>
              </a:ext>
            </a:extLst>
          </p:cNvPr>
          <p:cNvSpPr/>
          <p:nvPr/>
        </p:nvSpPr>
        <p:spPr>
          <a:xfrm>
            <a:off x="167374" y="65300"/>
            <a:ext cx="777600" cy="777600"/>
          </a:xfrm>
          <a:prstGeom prst="ellipse">
            <a:avLst/>
          </a:prstGeom>
          <a:solidFill>
            <a:srgbClr val="FAC6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900" dirty="0">
              <a:latin typeface="Segoe UI" panose="020B0502040204020203" pitchFamily="34" charset="0"/>
              <a:ea typeface="庞门正道标题体" panose="02010600030101010101" pitchFamily="2" charset="-122"/>
              <a:cs typeface="Segoe UI Historic" panose="020B0502040204020203" pitchFamily="34" charset="0"/>
              <a:sym typeface="+mn-lt"/>
            </a:endParaRPr>
          </a:p>
        </p:txBody>
      </p:sp>
      <p:sp>
        <p:nvSpPr>
          <p:cNvPr id="18" name="文本框 17">
            <a:extLst>
              <a:ext uri="{FF2B5EF4-FFF2-40B4-BE49-F238E27FC236}">
                <a16:creationId xmlns:a16="http://schemas.microsoft.com/office/drawing/2014/main" id="{4F768240-B68F-4C6E-BEF0-E6B1AF8051AF}"/>
              </a:ext>
            </a:extLst>
          </p:cNvPr>
          <p:cNvSpPr txBox="1"/>
          <p:nvPr/>
        </p:nvSpPr>
        <p:spPr>
          <a:xfrm>
            <a:off x="223301" y="86549"/>
            <a:ext cx="665746" cy="707886"/>
          </a:xfrm>
          <a:prstGeom prst="rect">
            <a:avLst/>
          </a:prstGeom>
          <a:noFill/>
        </p:spPr>
        <p:txBody>
          <a:bodyPr wrap="square" rtlCol="0">
            <a:spAutoFit/>
          </a:bodyPr>
          <a:lstStyle/>
          <a:p>
            <a:r>
              <a:rPr lang="zh-CN" altLang="en-US" sz="4000" dirty="0">
                <a:solidFill>
                  <a:srgbClr val="FFFFFF"/>
                </a:solidFill>
                <a:latin typeface="Times New Roman" panose="02020603050405020304" pitchFamily="18" charset="0"/>
                <a:cs typeface="Times New Roman" panose="02020603050405020304" pitchFamily="18" charset="0"/>
              </a:rPr>
              <a:t>４</a:t>
            </a:r>
          </a:p>
        </p:txBody>
      </p:sp>
      <p:sp>
        <p:nvSpPr>
          <p:cNvPr id="19" name="文本框 18">
            <a:extLst>
              <a:ext uri="{FF2B5EF4-FFF2-40B4-BE49-F238E27FC236}">
                <a16:creationId xmlns:a16="http://schemas.microsoft.com/office/drawing/2014/main" id="{3EEB3199-09E9-4C7F-9065-C315D8705EAD}"/>
              </a:ext>
            </a:extLst>
          </p:cNvPr>
          <p:cNvSpPr txBox="1"/>
          <p:nvPr/>
        </p:nvSpPr>
        <p:spPr>
          <a:xfrm>
            <a:off x="1036339" y="158170"/>
            <a:ext cx="5611596" cy="646331"/>
          </a:xfrm>
          <a:prstGeom prst="rect">
            <a:avLst/>
          </a:prstGeom>
          <a:noFill/>
        </p:spPr>
        <p:txBody>
          <a:bodyPr wrap="square" rtlCol="0">
            <a:spAutoFit/>
          </a:bodyPr>
          <a:lstStyle/>
          <a:p>
            <a:r>
              <a:rPr lang="zh-CN" altLang="en-US" sz="3600" b="1" dirty="0">
                <a:solidFill>
                  <a:schemeClr val="bg1">
                    <a:lumMod val="95000"/>
                  </a:schemeClr>
                </a:solidFill>
              </a:rPr>
              <a:t>模拟实验与结果分析</a:t>
            </a:r>
          </a:p>
        </p:txBody>
      </p:sp>
      <p:grpSp>
        <p:nvGrpSpPr>
          <p:cNvPr id="20" name="组合 19">
            <a:extLst>
              <a:ext uri="{FF2B5EF4-FFF2-40B4-BE49-F238E27FC236}">
                <a16:creationId xmlns:a16="http://schemas.microsoft.com/office/drawing/2014/main" id="{442A92AA-E101-45A4-AA6D-18F3E03010E3}"/>
              </a:ext>
            </a:extLst>
          </p:cNvPr>
          <p:cNvGrpSpPr/>
          <p:nvPr/>
        </p:nvGrpSpPr>
        <p:grpSpPr>
          <a:xfrm>
            <a:off x="8993079" y="82812"/>
            <a:ext cx="3115793" cy="772512"/>
            <a:chOff x="8933199" y="178306"/>
            <a:chExt cx="3115793" cy="772512"/>
          </a:xfrm>
        </p:grpSpPr>
        <p:pic>
          <p:nvPicPr>
            <p:cNvPr id="21" name="图片 20">
              <a:extLst>
                <a:ext uri="{FF2B5EF4-FFF2-40B4-BE49-F238E27FC236}">
                  <a16:creationId xmlns:a16="http://schemas.microsoft.com/office/drawing/2014/main" id="{2C265624-DE97-47D5-A979-E607E80C51A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22" name="图片 21">
              <a:extLst>
                <a:ext uri="{FF2B5EF4-FFF2-40B4-BE49-F238E27FC236}">
                  <a16:creationId xmlns:a16="http://schemas.microsoft.com/office/drawing/2014/main" id="{DABC4F89-16DD-442D-AB3C-E31C41DD7A06}"/>
                </a:ext>
              </a:extLst>
            </p:cNvPr>
            <p:cNvPicPr>
              <a:picLocks noChangeAspect="1"/>
            </p:cNvPicPr>
            <p:nvPr/>
          </p:nvPicPr>
          <p:blipFill rotWithShape="1">
            <a:blip r:embed="rId5" cstate="print">
              <a:duotone>
                <a:schemeClr val="bg2">
                  <a:shade val="45000"/>
                  <a:satMod val="135000"/>
                </a:schemeClr>
                <a:prstClr val="white"/>
              </a:duotone>
              <a:extLst>
                <a:ext uri="{BEBA8EAE-BF5A-486C-A8C5-ECC9F3942E4B}">
                  <a14:imgProps xmlns:a14="http://schemas.microsoft.com/office/drawing/2010/main">
                    <a14:imgLayer r:embed="rId6">
                      <a14:imgEffect>
                        <a14:brightnessContrast bright="100000"/>
                      </a14:imgEffect>
                      <a14:imgEffect>
                        <a14:saturation sat="400000"/>
                      </a14:imgEffect>
                    </a14:imgLayer>
                  </a14:imgProps>
                </a:ext>
                <a:ext uri="{28A0092B-C50C-407E-A947-70E740481C1C}">
                  <a14:useLocalDpi xmlns:a14="http://schemas.microsoft.com/office/drawing/2010/main" val="0"/>
                </a:ext>
              </a:extLst>
            </a:blip>
            <a:srcRect t="65268"/>
            <a:stretch>
              <a:fillRect/>
            </a:stretch>
          </p:blipFill>
          <p:spPr>
            <a:xfrm>
              <a:off x="9781547" y="253664"/>
              <a:ext cx="2267445" cy="564644"/>
            </a:xfrm>
            <a:prstGeom prst="rect">
              <a:avLst/>
            </a:prstGeom>
          </p:spPr>
        </p:pic>
      </p:grpSp>
    </p:spTree>
    <p:extLst>
      <p:ext uri="{BB962C8B-B14F-4D97-AF65-F5344CB8AC3E}">
        <p14:creationId xmlns:p14="http://schemas.microsoft.com/office/powerpoint/2010/main" val="306263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623222"/>
            <a:ext cx="12192000" cy="234778"/>
          </a:xfrm>
          <a:prstGeom prst="rect">
            <a:avLst/>
          </a:prstGeom>
          <a:solidFill>
            <a:srgbClr val="114189"/>
          </a:solidFill>
          <a:ln w="25400">
            <a:solidFill>
              <a:srgbClr val="114189">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86">
            <a:extLst>
              <a:ext uri="{FF2B5EF4-FFF2-40B4-BE49-F238E27FC236}">
                <a16:creationId xmlns:a16="http://schemas.microsoft.com/office/drawing/2014/main" id="{F5F20C6D-D5DF-4689-9F91-E8009E9BC187}"/>
              </a:ext>
            </a:extLst>
          </p:cNvPr>
          <p:cNvSpPr txBox="1"/>
          <p:nvPr/>
        </p:nvSpPr>
        <p:spPr>
          <a:xfrm>
            <a:off x="3651256" y="1111179"/>
            <a:ext cx="4268762" cy="646307"/>
          </a:xfrm>
          <a:prstGeom prst="rect">
            <a:avLst/>
          </a:prstGeom>
          <a:noFill/>
        </p:spPr>
        <p:txBody>
          <a:bodyPr wrap="square" lIns="91417" tIns="45708" rIns="91417" bIns="45708" rtlCol="0">
            <a:spAutoFit/>
          </a:bodyPr>
          <a:lstStyle/>
          <a:p>
            <a:pPr algn="ctr"/>
            <a:r>
              <a:rPr lang="zh-CN" altLang="en-US" sz="3600" b="1" dirty="0">
                <a:solidFill>
                  <a:schemeClr val="tx1">
                    <a:lumMod val="75000"/>
                    <a:lumOff val="25000"/>
                  </a:schemeClr>
                </a:solidFill>
                <a:latin typeface="义启刘圻硬笔行书" panose="02000503000000000000" charset="-122"/>
                <a:ea typeface="义启刘圻硬笔行书" panose="02000503000000000000" charset="-122"/>
              </a:rPr>
              <a:t>性能指标介绍</a:t>
            </a:r>
          </a:p>
        </p:txBody>
      </p:sp>
      <p:sp>
        <p:nvSpPr>
          <p:cNvPr id="14" name="TextBox 13">
            <a:extLst>
              <a:ext uri="{FF2B5EF4-FFF2-40B4-BE49-F238E27FC236}">
                <a16:creationId xmlns:a16="http://schemas.microsoft.com/office/drawing/2014/main" id="{7495732D-09FE-46A3-939B-2FF6F4EEBE16}"/>
              </a:ext>
            </a:extLst>
          </p:cNvPr>
          <p:cNvSpPr txBox="1"/>
          <p:nvPr/>
        </p:nvSpPr>
        <p:spPr>
          <a:xfrm>
            <a:off x="771789" y="2762815"/>
            <a:ext cx="7148230" cy="1754326"/>
          </a:xfrm>
          <a:prstGeom prst="rect">
            <a:avLst/>
          </a:prstGeom>
          <a:noFill/>
        </p:spPr>
        <p:txBody>
          <a:bodyPr wrap="square">
            <a:spAutoFit/>
          </a:bodyPr>
          <a:lstStyle/>
          <a:p>
            <a:pPr marL="342900" indent="-342900">
              <a:buFont typeface="Arial" panose="020B0604020202020204" pitchFamily="34" charset="0"/>
              <a:buChar char="•"/>
            </a:pPr>
            <a:r>
              <a:rPr lang="en-US" altLang="zh-CN" sz="3600" b="1" dirty="0">
                <a:latin typeface="+mj-lt"/>
                <a:ea typeface="仿宋" panose="02010609060101010101" pitchFamily="49" charset="-122"/>
              </a:rPr>
              <a:t>NVM</a:t>
            </a:r>
            <a:r>
              <a:rPr lang="zh-CN" altLang="en-US" sz="3600" b="1" dirty="0">
                <a:latin typeface="+mj-lt"/>
                <a:ea typeface="仿宋" panose="02010609060101010101" pitchFamily="49" charset="-122"/>
              </a:rPr>
              <a:t>页面中缓存行的热度差异</a:t>
            </a:r>
            <a:endParaRPr lang="en-US" altLang="zh-CN" sz="3600" b="1" dirty="0">
              <a:latin typeface="+mj-lt"/>
              <a:ea typeface="仿宋" panose="02010609060101010101" pitchFamily="49" charset="-122"/>
            </a:endParaRPr>
          </a:p>
          <a:p>
            <a:pPr marL="342900" indent="-342900">
              <a:buFont typeface="Arial" panose="020B0604020202020204" pitchFamily="34" charset="0"/>
              <a:buChar char="•"/>
            </a:pPr>
            <a:r>
              <a:rPr lang="zh-CN" altLang="en-US" sz="3600" b="1" dirty="0">
                <a:latin typeface="+mj-lt"/>
                <a:ea typeface="仿宋" panose="02010609060101010101" pitchFamily="49" charset="-122"/>
              </a:rPr>
              <a:t>命中率</a:t>
            </a:r>
            <a:endParaRPr lang="en-US" altLang="zh-CN" sz="3600" b="1" dirty="0">
              <a:latin typeface="+mj-lt"/>
              <a:ea typeface="仿宋" panose="02010609060101010101" pitchFamily="49" charset="-122"/>
            </a:endParaRPr>
          </a:p>
          <a:p>
            <a:pPr marL="342900" indent="-342900">
              <a:buFont typeface="Arial" panose="020B0604020202020204" pitchFamily="34" charset="0"/>
              <a:buChar char="•"/>
            </a:pPr>
            <a:r>
              <a:rPr lang="zh-CN" altLang="en-US" sz="3600" b="1" dirty="0">
                <a:latin typeface="+mj-lt"/>
                <a:ea typeface="仿宋" panose="02010609060101010101" pitchFamily="49" charset="-122"/>
              </a:rPr>
              <a:t>时延</a:t>
            </a:r>
            <a:endParaRPr lang="en-US" altLang="zh-CN" sz="3600" dirty="0">
              <a:latin typeface="+mj-lt"/>
              <a:ea typeface="仿宋" panose="02010609060101010101" pitchFamily="49" charset="-122"/>
            </a:endParaRPr>
          </a:p>
        </p:txBody>
      </p:sp>
      <p:sp>
        <p:nvSpPr>
          <p:cNvPr id="23" name="矩形 22">
            <a:extLst>
              <a:ext uri="{FF2B5EF4-FFF2-40B4-BE49-F238E27FC236}">
                <a16:creationId xmlns:a16="http://schemas.microsoft.com/office/drawing/2014/main" id="{CBDE8180-F909-438A-A0D6-410B03C250A4}"/>
              </a:ext>
            </a:extLst>
          </p:cNvPr>
          <p:cNvSpPr/>
          <p:nvPr/>
        </p:nvSpPr>
        <p:spPr>
          <a:xfrm>
            <a:off x="0" y="-7436"/>
            <a:ext cx="12192000" cy="953009"/>
          </a:xfrm>
          <a:prstGeom prst="rect">
            <a:avLst/>
          </a:prstGeom>
          <a:solidFill>
            <a:srgbClr val="114189"/>
          </a:solidFill>
          <a:ln w="25400">
            <a:solidFill>
              <a:schemeClr val="accent6">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114189"/>
              </a:solidFill>
            </a:endParaRPr>
          </a:p>
        </p:txBody>
      </p:sp>
      <p:sp>
        <p:nvSpPr>
          <p:cNvPr id="24" name="Oval 58">
            <a:extLst>
              <a:ext uri="{FF2B5EF4-FFF2-40B4-BE49-F238E27FC236}">
                <a16:creationId xmlns:a16="http://schemas.microsoft.com/office/drawing/2014/main" id="{6E01D533-7329-4A0D-86CB-99F0B42F2806}"/>
              </a:ext>
            </a:extLst>
          </p:cNvPr>
          <p:cNvSpPr/>
          <p:nvPr/>
        </p:nvSpPr>
        <p:spPr>
          <a:xfrm>
            <a:off x="167374" y="65300"/>
            <a:ext cx="777600" cy="777600"/>
          </a:xfrm>
          <a:prstGeom prst="ellipse">
            <a:avLst/>
          </a:prstGeom>
          <a:solidFill>
            <a:srgbClr val="FAC6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900" dirty="0">
              <a:latin typeface="Segoe UI" panose="020B0502040204020203" pitchFamily="34" charset="0"/>
              <a:ea typeface="庞门正道标题体" panose="02010600030101010101" pitchFamily="2" charset="-122"/>
              <a:cs typeface="Segoe UI Historic" panose="020B0502040204020203" pitchFamily="34" charset="0"/>
              <a:sym typeface="+mn-lt"/>
            </a:endParaRPr>
          </a:p>
        </p:txBody>
      </p:sp>
      <p:sp>
        <p:nvSpPr>
          <p:cNvPr id="25" name="文本框 24">
            <a:extLst>
              <a:ext uri="{FF2B5EF4-FFF2-40B4-BE49-F238E27FC236}">
                <a16:creationId xmlns:a16="http://schemas.microsoft.com/office/drawing/2014/main" id="{2B70E571-AC74-4B55-9366-BB308865BDBB}"/>
              </a:ext>
            </a:extLst>
          </p:cNvPr>
          <p:cNvSpPr txBox="1"/>
          <p:nvPr/>
        </p:nvSpPr>
        <p:spPr>
          <a:xfrm>
            <a:off x="223301" y="86549"/>
            <a:ext cx="665746" cy="707886"/>
          </a:xfrm>
          <a:prstGeom prst="rect">
            <a:avLst/>
          </a:prstGeom>
          <a:noFill/>
        </p:spPr>
        <p:txBody>
          <a:bodyPr wrap="square" rtlCol="0">
            <a:spAutoFit/>
          </a:bodyPr>
          <a:lstStyle/>
          <a:p>
            <a:r>
              <a:rPr lang="zh-CN" altLang="en-US" sz="4000" dirty="0">
                <a:solidFill>
                  <a:srgbClr val="FFFFFF"/>
                </a:solidFill>
                <a:latin typeface="Times New Roman" panose="02020603050405020304" pitchFamily="18" charset="0"/>
                <a:cs typeface="Times New Roman" panose="02020603050405020304" pitchFamily="18" charset="0"/>
              </a:rPr>
              <a:t>４</a:t>
            </a:r>
          </a:p>
        </p:txBody>
      </p:sp>
      <p:sp>
        <p:nvSpPr>
          <p:cNvPr id="26" name="文本框 25">
            <a:extLst>
              <a:ext uri="{FF2B5EF4-FFF2-40B4-BE49-F238E27FC236}">
                <a16:creationId xmlns:a16="http://schemas.microsoft.com/office/drawing/2014/main" id="{B9C9A892-3176-4931-98C1-D6EEE4AA9AC7}"/>
              </a:ext>
            </a:extLst>
          </p:cNvPr>
          <p:cNvSpPr txBox="1"/>
          <p:nvPr/>
        </p:nvSpPr>
        <p:spPr>
          <a:xfrm>
            <a:off x="1036339" y="158170"/>
            <a:ext cx="5611596" cy="646331"/>
          </a:xfrm>
          <a:prstGeom prst="rect">
            <a:avLst/>
          </a:prstGeom>
          <a:noFill/>
        </p:spPr>
        <p:txBody>
          <a:bodyPr wrap="square" rtlCol="0">
            <a:spAutoFit/>
          </a:bodyPr>
          <a:lstStyle/>
          <a:p>
            <a:r>
              <a:rPr lang="zh-CN" altLang="en-US" sz="3600" b="1" dirty="0">
                <a:solidFill>
                  <a:schemeClr val="bg1">
                    <a:lumMod val="95000"/>
                  </a:schemeClr>
                </a:solidFill>
              </a:rPr>
              <a:t>模拟实验与结果分析</a:t>
            </a:r>
          </a:p>
        </p:txBody>
      </p:sp>
      <p:grpSp>
        <p:nvGrpSpPr>
          <p:cNvPr id="27" name="组合 26">
            <a:extLst>
              <a:ext uri="{FF2B5EF4-FFF2-40B4-BE49-F238E27FC236}">
                <a16:creationId xmlns:a16="http://schemas.microsoft.com/office/drawing/2014/main" id="{F0EF13BC-3B48-4554-832D-830E812F2447}"/>
              </a:ext>
            </a:extLst>
          </p:cNvPr>
          <p:cNvGrpSpPr/>
          <p:nvPr/>
        </p:nvGrpSpPr>
        <p:grpSpPr>
          <a:xfrm>
            <a:off x="8993079" y="82812"/>
            <a:ext cx="3115793" cy="772512"/>
            <a:chOff x="8933199" y="178306"/>
            <a:chExt cx="3115793" cy="772512"/>
          </a:xfrm>
        </p:grpSpPr>
        <p:pic>
          <p:nvPicPr>
            <p:cNvPr id="28" name="图片 27">
              <a:extLst>
                <a:ext uri="{FF2B5EF4-FFF2-40B4-BE49-F238E27FC236}">
                  <a16:creationId xmlns:a16="http://schemas.microsoft.com/office/drawing/2014/main" id="{A6A375F7-7AAE-490B-8F8B-9D8FAA38BE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29" name="图片 28">
              <a:extLst>
                <a:ext uri="{FF2B5EF4-FFF2-40B4-BE49-F238E27FC236}">
                  <a16:creationId xmlns:a16="http://schemas.microsoft.com/office/drawing/2014/main" id="{9FB14557-509B-483B-91EF-4FE5B59BBD66}"/>
                </a:ext>
              </a:extLst>
            </p:cNvPr>
            <p:cNvPicPr>
              <a:picLocks noChangeAspect="1"/>
            </p:cNvPicPr>
            <p:nvPr/>
          </p:nvPicPr>
          <p:blipFill rotWithShape="1">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brightnessContrast bright="100000"/>
                      </a14:imgEffect>
                      <a14:imgEffect>
                        <a14:saturation sat="400000"/>
                      </a14:imgEffect>
                    </a14:imgLayer>
                  </a14:imgProps>
                </a:ext>
                <a:ext uri="{28A0092B-C50C-407E-A947-70E740481C1C}">
                  <a14:useLocalDpi xmlns:a14="http://schemas.microsoft.com/office/drawing/2010/main" val="0"/>
                </a:ext>
              </a:extLst>
            </a:blip>
            <a:srcRect t="65268"/>
            <a:stretch>
              <a:fillRect/>
            </a:stretch>
          </p:blipFill>
          <p:spPr>
            <a:xfrm>
              <a:off x="9781547" y="253664"/>
              <a:ext cx="2267445" cy="564644"/>
            </a:xfrm>
            <a:prstGeom prst="rect">
              <a:avLst/>
            </a:prstGeom>
          </p:spPr>
        </p:pic>
      </p:grpSp>
    </p:spTree>
    <p:extLst>
      <p:ext uri="{BB962C8B-B14F-4D97-AF65-F5344CB8AC3E}">
        <p14:creationId xmlns:p14="http://schemas.microsoft.com/office/powerpoint/2010/main" val="1598740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623222"/>
            <a:ext cx="12192000" cy="234778"/>
          </a:xfrm>
          <a:prstGeom prst="rect">
            <a:avLst/>
          </a:prstGeom>
          <a:solidFill>
            <a:srgbClr val="114189"/>
          </a:solidFill>
          <a:ln w="25400">
            <a:solidFill>
              <a:srgbClr val="114189">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86">
            <a:extLst>
              <a:ext uri="{FF2B5EF4-FFF2-40B4-BE49-F238E27FC236}">
                <a16:creationId xmlns:a16="http://schemas.microsoft.com/office/drawing/2014/main" id="{F5F20C6D-D5DF-4689-9F91-E8009E9BC187}"/>
              </a:ext>
            </a:extLst>
          </p:cNvPr>
          <p:cNvSpPr txBox="1"/>
          <p:nvPr/>
        </p:nvSpPr>
        <p:spPr>
          <a:xfrm>
            <a:off x="3651256" y="1111179"/>
            <a:ext cx="4679944" cy="646307"/>
          </a:xfrm>
          <a:prstGeom prst="rect">
            <a:avLst/>
          </a:prstGeom>
          <a:noFill/>
        </p:spPr>
        <p:txBody>
          <a:bodyPr wrap="square" lIns="91417" tIns="45708" rIns="91417" bIns="45708" rtlCol="0">
            <a:spAutoFit/>
          </a:bodyPr>
          <a:lstStyle/>
          <a:p>
            <a:pPr algn="ctr"/>
            <a:r>
              <a:rPr lang="zh-CN" altLang="en-US" sz="3600" b="1" dirty="0">
                <a:solidFill>
                  <a:schemeClr val="tx1">
                    <a:lumMod val="75000"/>
                    <a:lumOff val="25000"/>
                  </a:schemeClr>
                </a:solidFill>
                <a:latin typeface="义启刘圻硬笔行书" panose="02000503000000000000" charset="-122"/>
                <a:ea typeface="义启刘圻硬笔行书" panose="02000503000000000000" charset="-122"/>
              </a:rPr>
              <a:t>实验结果－热度差异</a:t>
            </a:r>
          </a:p>
        </p:txBody>
      </p:sp>
      <p:pic>
        <p:nvPicPr>
          <p:cNvPr id="5" name="图片 4">
            <a:extLst>
              <a:ext uri="{FF2B5EF4-FFF2-40B4-BE49-F238E27FC236}">
                <a16:creationId xmlns:a16="http://schemas.microsoft.com/office/drawing/2014/main" id="{AF8B014E-CB1B-4481-860A-F5A4CFAF276A}"/>
              </a:ext>
            </a:extLst>
          </p:cNvPr>
          <p:cNvPicPr>
            <a:picLocks noChangeAspect="1"/>
          </p:cNvPicPr>
          <p:nvPr/>
        </p:nvPicPr>
        <p:blipFill>
          <a:blip r:embed="rId3"/>
          <a:stretch>
            <a:fillRect/>
          </a:stretch>
        </p:blipFill>
        <p:spPr>
          <a:xfrm>
            <a:off x="6105122" y="2046018"/>
            <a:ext cx="5259547" cy="2781106"/>
          </a:xfrm>
          <a:prstGeom prst="rect">
            <a:avLst/>
          </a:prstGeom>
        </p:spPr>
      </p:pic>
      <p:pic>
        <p:nvPicPr>
          <p:cNvPr id="7" name="图片 6">
            <a:extLst>
              <a:ext uri="{FF2B5EF4-FFF2-40B4-BE49-F238E27FC236}">
                <a16:creationId xmlns:a16="http://schemas.microsoft.com/office/drawing/2014/main" id="{6886C7C8-1471-42FE-A433-41720B466CDF}"/>
              </a:ext>
            </a:extLst>
          </p:cNvPr>
          <p:cNvPicPr>
            <a:picLocks noChangeAspect="1"/>
          </p:cNvPicPr>
          <p:nvPr/>
        </p:nvPicPr>
        <p:blipFill>
          <a:blip r:embed="rId4"/>
          <a:stretch>
            <a:fillRect/>
          </a:stretch>
        </p:blipFill>
        <p:spPr>
          <a:xfrm>
            <a:off x="257424" y="1757486"/>
            <a:ext cx="5425812" cy="3186651"/>
          </a:xfrm>
          <a:prstGeom prst="rect">
            <a:avLst/>
          </a:prstGeom>
        </p:spPr>
      </p:pic>
      <p:sp>
        <p:nvSpPr>
          <p:cNvPr id="12" name="矩形 11">
            <a:extLst>
              <a:ext uri="{FF2B5EF4-FFF2-40B4-BE49-F238E27FC236}">
                <a16:creationId xmlns:a16="http://schemas.microsoft.com/office/drawing/2014/main" id="{4EBC57AB-7C86-40A9-A101-93BFE730162F}"/>
              </a:ext>
            </a:extLst>
          </p:cNvPr>
          <p:cNvSpPr/>
          <p:nvPr/>
        </p:nvSpPr>
        <p:spPr>
          <a:xfrm>
            <a:off x="577388" y="2429379"/>
            <a:ext cx="388800" cy="312292"/>
          </a:xfrm>
          <a:prstGeom prst="rect">
            <a:avLst/>
          </a:prstGeom>
          <a:noFill/>
          <a:ln w="25400">
            <a:solidFill>
              <a:srgbClr val="FF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3A723FDA-67B2-45EC-AA1A-65471306A04A}"/>
              </a:ext>
            </a:extLst>
          </p:cNvPr>
          <p:cNvSpPr/>
          <p:nvPr/>
        </p:nvSpPr>
        <p:spPr>
          <a:xfrm>
            <a:off x="6162002" y="2241680"/>
            <a:ext cx="388800" cy="312292"/>
          </a:xfrm>
          <a:prstGeom prst="rect">
            <a:avLst/>
          </a:prstGeom>
          <a:noFill/>
          <a:ln w="25400">
            <a:solidFill>
              <a:srgbClr val="FF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连接符: 曲线 22">
            <a:extLst>
              <a:ext uri="{FF2B5EF4-FFF2-40B4-BE49-F238E27FC236}">
                <a16:creationId xmlns:a16="http://schemas.microsoft.com/office/drawing/2014/main" id="{D0223D23-BA25-4516-8B59-0E4D35B2AB72}"/>
              </a:ext>
            </a:extLst>
          </p:cNvPr>
          <p:cNvCxnSpPr>
            <a:cxnSpLocks/>
          </p:cNvCxnSpPr>
          <p:nvPr/>
        </p:nvCxnSpPr>
        <p:spPr>
          <a:xfrm flipV="1">
            <a:off x="6841067" y="2143003"/>
            <a:ext cx="4206240" cy="1641394"/>
          </a:xfrm>
          <a:prstGeom prst="curvedConnector3">
            <a:avLst>
              <a:gd name="adj1" fmla="val 99275"/>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任意多边形: 形状 35">
            <a:extLst>
              <a:ext uri="{FF2B5EF4-FFF2-40B4-BE49-F238E27FC236}">
                <a16:creationId xmlns:a16="http://schemas.microsoft.com/office/drawing/2014/main" id="{063BAC33-A2AC-407A-9E96-FA65CD499BF8}"/>
              </a:ext>
            </a:extLst>
          </p:cNvPr>
          <p:cNvSpPr/>
          <p:nvPr/>
        </p:nvSpPr>
        <p:spPr>
          <a:xfrm>
            <a:off x="931744" y="2307355"/>
            <a:ext cx="4856016" cy="1860027"/>
          </a:xfrm>
          <a:custGeom>
            <a:avLst/>
            <a:gdLst>
              <a:gd name="connsiteX0" fmla="*/ 0 w 4856016"/>
              <a:gd name="connsiteY0" fmla="*/ 1815264 h 1860027"/>
              <a:gd name="connsiteX1" fmla="*/ 3061546 w 4856016"/>
              <a:gd name="connsiteY1" fmla="*/ 1625611 h 1860027"/>
              <a:gd name="connsiteX2" fmla="*/ 3894666 w 4856016"/>
              <a:gd name="connsiteY2" fmla="*/ 11 h 1860027"/>
              <a:gd name="connsiteX3" fmla="*/ 4003040 w 4856016"/>
              <a:gd name="connsiteY3" fmla="*/ 1598518 h 1860027"/>
              <a:gd name="connsiteX4" fmla="*/ 4788746 w 4856016"/>
              <a:gd name="connsiteY4" fmla="*/ 1767851 h 1860027"/>
              <a:gd name="connsiteX5" fmla="*/ 4761653 w 4856016"/>
              <a:gd name="connsiteY5" fmla="*/ 1733984 h 186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56016" h="1860027">
                <a:moveTo>
                  <a:pt x="0" y="1815264"/>
                </a:moveTo>
                <a:cubicBezTo>
                  <a:pt x="1206217" y="1871708"/>
                  <a:pt x="2412435" y="1928153"/>
                  <a:pt x="3061546" y="1625611"/>
                </a:cubicBezTo>
                <a:cubicBezTo>
                  <a:pt x="3710657" y="1323069"/>
                  <a:pt x="3737750" y="4526"/>
                  <a:pt x="3894666" y="11"/>
                </a:cubicBezTo>
                <a:cubicBezTo>
                  <a:pt x="4051582" y="-4505"/>
                  <a:pt x="3854027" y="1303878"/>
                  <a:pt x="4003040" y="1598518"/>
                </a:cubicBezTo>
                <a:cubicBezTo>
                  <a:pt x="4152053" y="1893158"/>
                  <a:pt x="4662311" y="1745273"/>
                  <a:pt x="4788746" y="1767851"/>
                </a:cubicBezTo>
                <a:cubicBezTo>
                  <a:pt x="4915181" y="1790429"/>
                  <a:pt x="4838417" y="1762206"/>
                  <a:pt x="4761653" y="1733984"/>
                </a:cubicBezTo>
              </a:path>
            </a:pathLst>
          </a:custGeom>
          <a:noFill/>
          <a:ln w="25400">
            <a:solidFill>
              <a:schemeClr val="accent6">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7" name="文本框 36">
            <a:extLst>
              <a:ext uri="{FF2B5EF4-FFF2-40B4-BE49-F238E27FC236}">
                <a16:creationId xmlns:a16="http://schemas.microsoft.com/office/drawing/2014/main" id="{1CA185DA-E4FE-4367-A1F8-136EAC03B742}"/>
              </a:ext>
            </a:extLst>
          </p:cNvPr>
          <p:cNvSpPr txBox="1"/>
          <p:nvPr/>
        </p:nvSpPr>
        <p:spPr>
          <a:xfrm>
            <a:off x="3153396" y="5131865"/>
            <a:ext cx="5059680" cy="147732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a:solidFill>
                  <a:srgbClr val="C00000"/>
                </a:solidFill>
              </a:rPr>
              <a:t>热度差异减小</a:t>
            </a:r>
            <a:r>
              <a:rPr lang="zh-CN" altLang="en-US" sz="2400" dirty="0"/>
              <a:t>（１２０</a:t>
            </a:r>
            <a:r>
              <a:rPr lang="zh-CN" altLang="en-US" sz="2400" dirty="0">
                <a:sym typeface="Wingdings" panose="05000000000000000000" pitchFamily="2" charset="2"/>
              </a:rPr>
              <a:t>３７）</a:t>
            </a:r>
            <a:endParaRPr lang="en-US" altLang="zh-CN" sz="2400" dirty="0">
              <a:sym typeface="Wingdings" panose="05000000000000000000" pitchFamily="2" charset="2"/>
            </a:endParaRPr>
          </a:p>
          <a:p>
            <a:pPr marL="342900" indent="-342900">
              <a:lnSpc>
                <a:spcPct val="150000"/>
              </a:lnSpc>
              <a:buFont typeface="Arial" panose="020B0604020202020204" pitchFamily="34" charset="0"/>
              <a:buChar char="•"/>
            </a:pPr>
            <a:r>
              <a:rPr lang="zh-CN" altLang="en-US" sz="2400" dirty="0">
                <a:sym typeface="Wingdings" panose="05000000000000000000" pitchFamily="2" charset="2"/>
              </a:rPr>
              <a:t>有上升</a:t>
            </a:r>
            <a:r>
              <a:rPr lang="zh-CN" altLang="en-US" sz="2400" dirty="0">
                <a:solidFill>
                  <a:srgbClr val="C00000"/>
                </a:solidFill>
                <a:sym typeface="Wingdings" panose="05000000000000000000" pitchFamily="2" charset="2"/>
              </a:rPr>
              <a:t>趋势</a:t>
            </a:r>
            <a:r>
              <a:rPr lang="zh-CN" altLang="en-US" sz="2400" dirty="0">
                <a:sym typeface="Wingdings" panose="05000000000000000000" pitchFamily="2" charset="2"/>
              </a:rPr>
              <a:t>而非随机</a:t>
            </a:r>
            <a:endParaRPr lang="en-US" altLang="zh-CN" sz="2400" dirty="0">
              <a:sym typeface="Wingdings" panose="05000000000000000000" pitchFamily="2" charset="2"/>
            </a:endParaRPr>
          </a:p>
          <a:p>
            <a:endParaRPr lang="zh-CN" altLang="en-US" dirty="0"/>
          </a:p>
        </p:txBody>
      </p:sp>
      <p:sp>
        <p:nvSpPr>
          <p:cNvPr id="45" name="矩形 44">
            <a:extLst>
              <a:ext uri="{FF2B5EF4-FFF2-40B4-BE49-F238E27FC236}">
                <a16:creationId xmlns:a16="http://schemas.microsoft.com/office/drawing/2014/main" id="{0F2611CE-A9C4-4F61-85C6-94F45E3EBFDA}"/>
              </a:ext>
            </a:extLst>
          </p:cNvPr>
          <p:cNvSpPr/>
          <p:nvPr/>
        </p:nvSpPr>
        <p:spPr>
          <a:xfrm>
            <a:off x="0" y="-7436"/>
            <a:ext cx="12192000" cy="953009"/>
          </a:xfrm>
          <a:prstGeom prst="rect">
            <a:avLst/>
          </a:prstGeom>
          <a:solidFill>
            <a:srgbClr val="114189"/>
          </a:solidFill>
          <a:ln w="25400">
            <a:solidFill>
              <a:schemeClr val="accent6">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114189"/>
              </a:solidFill>
            </a:endParaRPr>
          </a:p>
        </p:txBody>
      </p:sp>
      <p:sp>
        <p:nvSpPr>
          <p:cNvPr id="46" name="Oval 58">
            <a:extLst>
              <a:ext uri="{FF2B5EF4-FFF2-40B4-BE49-F238E27FC236}">
                <a16:creationId xmlns:a16="http://schemas.microsoft.com/office/drawing/2014/main" id="{3149CB91-192A-4B85-95BF-73965959AC4A}"/>
              </a:ext>
            </a:extLst>
          </p:cNvPr>
          <p:cNvSpPr/>
          <p:nvPr/>
        </p:nvSpPr>
        <p:spPr>
          <a:xfrm>
            <a:off x="167374" y="65300"/>
            <a:ext cx="777600" cy="777600"/>
          </a:xfrm>
          <a:prstGeom prst="ellipse">
            <a:avLst/>
          </a:prstGeom>
          <a:solidFill>
            <a:srgbClr val="FAC6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900" dirty="0">
              <a:latin typeface="Segoe UI" panose="020B0502040204020203" pitchFamily="34" charset="0"/>
              <a:ea typeface="庞门正道标题体" panose="02010600030101010101" pitchFamily="2" charset="-122"/>
              <a:cs typeface="Segoe UI Historic" panose="020B0502040204020203" pitchFamily="34" charset="0"/>
              <a:sym typeface="+mn-lt"/>
            </a:endParaRPr>
          </a:p>
        </p:txBody>
      </p:sp>
      <p:sp>
        <p:nvSpPr>
          <p:cNvPr id="47" name="文本框 46">
            <a:extLst>
              <a:ext uri="{FF2B5EF4-FFF2-40B4-BE49-F238E27FC236}">
                <a16:creationId xmlns:a16="http://schemas.microsoft.com/office/drawing/2014/main" id="{A1FFF874-B8B4-4E56-8280-68D57BC291ED}"/>
              </a:ext>
            </a:extLst>
          </p:cNvPr>
          <p:cNvSpPr txBox="1"/>
          <p:nvPr/>
        </p:nvSpPr>
        <p:spPr>
          <a:xfrm>
            <a:off x="223301" y="86549"/>
            <a:ext cx="665746" cy="707886"/>
          </a:xfrm>
          <a:prstGeom prst="rect">
            <a:avLst/>
          </a:prstGeom>
          <a:noFill/>
        </p:spPr>
        <p:txBody>
          <a:bodyPr wrap="square" rtlCol="0">
            <a:spAutoFit/>
          </a:bodyPr>
          <a:lstStyle/>
          <a:p>
            <a:r>
              <a:rPr lang="zh-CN" altLang="en-US" sz="4000" dirty="0">
                <a:solidFill>
                  <a:srgbClr val="FFFFFF"/>
                </a:solidFill>
                <a:latin typeface="Times New Roman" panose="02020603050405020304" pitchFamily="18" charset="0"/>
                <a:cs typeface="Times New Roman" panose="02020603050405020304" pitchFamily="18" charset="0"/>
              </a:rPr>
              <a:t>４</a:t>
            </a:r>
          </a:p>
        </p:txBody>
      </p:sp>
      <p:sp>
        <p:nvSpPr>
          <p:cNvPr id="48" name="文本框 47">
            <a:extLst>
              <a:ext uri="{FF2B5EF4-FFF2-40B4-BE49-F238E27FC236}">
                <a16:creationId xmlns:a16="http://schemas.microsoft.com/office/drawing/2014/main" id="{FDDB27C9-EF5E-4B30-B88D-E561A52AE7FA}"/>
              </a:ext>
            </a:extLst>
          </p:cNvPr>
          <p:cNvSpPr txBox="1"/>
          <p:nvPr/>
        </p:nvSpPr>
        <p:spPr>
          <a:xfrm>
            <a:off x="1036339" y="158170"/>
            <a:ext cx="5611596" cy="646331"/>
          </a:xfrm>
          <a:prstGeom prst="rect">
            <a:avLst/>
          </a:prstGeom>
          <a:noFill/>
        </p:spPr>
        <p:txBody>
          <a:bodyPr wrap="square" rtlCol="0">
            <a:spAutoFit/>
          </a:bodyPr>
          <a:lstStyle/>
          <a:p>
            <a:r>
              <a:rPr lang="zh-CN" altLang="en-US" sz="3600" b="1" dirty="0">
                <a:solidFill>
                  <a:schemeClr val="bg1">
                    <a:lumMod val="95000"/>
                  </a:schemeClr>
                </a:solidFill>
              </a:rPr>
              <a:t>模拟实验与结果分析</a:t>
            </a:r>
          </a:p>
        </p:txBody>
      </p:sp>
      <p:grpSp>
        <p:nvGrpSpPr>
          <p:cNvPr id="49" name="组合 48">
            <a:extLst>
              <a:ext uri="{FF2B5EF4-FFF2-40B4-BE49-F238E27FC236}">
                <a16:creationId xmlns:a16="http://schemas.microsoft.com/office/drawing/2014/main" id="{74928D4F-4A32-44E5-A480-9F57DB8A9C52}"/>
              </a:ext>
            </a:extLst>
          </p:cNvPr>
          <p:cNvGrpSpPr/>
          <p:nvPr/>
        </p:nvGrpSpPr>
        <p:grpSpPr>
          <a:xfrm>
            <a:off x="8993079" y="82812"/>
            <a:ext cx="3115793" cy="772512"/>
            <a:chOff x="8933199" y="178306"/>
            <a:chExt cx="3115793" cy="772512"/>
          </a:xfrm>
        </p:grpSpPr>
        <p:pic>
          <p:nvPicPr>
            <p:cNvPr id="50" name="图片 49">
              <a:extLst>
                <a:ext uri="{FF2B5EF4-FFF2-40B4-BE49-F238E27FC236}">
                  <a16:creationId xmlns:a16="http://schemas.microsoft.com/office/drawing/2014/main" id="{C6E5AB95-1E52-4151-B6D7-AEB726D27BF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51" name="图片 50">
              <a:extLst>
                <a:ext uri="{FF2B5EF4-FFF2-40B4-BE49-F238E27FC236}">
                  <a16:creationId xmlns:a16="http://schemas.microsoft.com/office/drawing/2014/main" id="{899FEF16-CCDE-4E76-B2EC-422CC0A58149}"/>
                </a:ext>
              </a:extLst>
            </p:cNvPr>
            <p:cNvPicPr>
              <a:picLocks noChangeAspect="1"/>
            </p:cNvPicPr>
            <p:nvPr/>
          </p:nvPicPr>
          <p:blipFill rotWithShape="1">
            <a:blip r:embed="rId6" cstate="print">
              <a:duotone>
                <a:schemeClr val="bg2">
                  <a:shade val="45000"/>
                  <a:satMod val="135000"/>
                </a:schemeClr>
                <a:prstClr val="white"/>
              </a:duotone>
              <a:extLst>
                <a:ext uri="{BEBA8EAE-BF5A-486C-A8C5-ECC9F3942E4B}">
                  <a14:imgProps xmlns:a14="http://schemas.microsoft.com/office/drawing/2010/main">
                    <a14:imgLayer r:embed="rId7">
                      <a14:imgEffect>
                        <a14:brightnessContrast bright="100000"/>
                      </a14:imgEffect>
                      <a14:imgEffect>
                        <a14:saturation sat="400000"/>
                      </a14:imgEffect>
                    </a14:imgLayer>
                  </a14:imgProps>
                </a:ext>
                <a:ext uri="{28A0092B-C50C-407E-A947-70E740481C1C}">
                  <a14:useLocalDpi xmlns:a14="http://schemas.microsoft.com/office/drawing/2010/main" val="0"/>
                </a:ext>
              </a:extLst>
            </a:blip>
            <a:srcRect t="65268"/>
            <a:stretch>
              <a:fillRect/>
            </a:stretch>
          </p:blipFill>
          <p:spPr>
            <a:xfrm>
              <a:off x="9781547" y="253664"/>
              <a:ext cx="2267445" cy="564644"/>
            </a:xfrm>
            <a:prstGeom prst="rect">
              <a:avLst/>
            </a:prstGeom>
          </p:spPr>
        </p:pic>
      </p:grpSp>
    </p:spTree>
    <p:extLst>
      <p:ext uri="{BB962C8B-B14F-4D97-AF65-F5344CB8AC3E}">
        <p14:creationId xmlns:p14="http://schemas.microsoft.com/office/powerpoint/2010/main" val="1435854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250" fill="hold"/>
                                        <p:tgtEl>
                                          <p:spTgt spid="37"/>
                                        </p:tgtEl>
                                        <p:attrNameLst>
                                          <p:attrName>ppt_x</p:attrName>
                                        </p:attrNameLst>
                                      </p:cBhvr>
                                      <p:tavLst>
                                        <p:tav tm="0">
                                          <p:val>
                                            <p:strVal val="#ppt_x"/>
                                          </p:val>
                                        </p:tav>
                                        <p:tav tm="100000">
                                          <p:val>
                                            <p:strVal val="#ppt_x"/>
                                          </p:val>
                                        </p:tav>
                                      </p:tavLst>
                                    </p:anim>
                                    <p:anim calcmode="lin" valueType="num">
                                      <p:cBhvr additive="base">
                                        <p:cTn id="8" dur="25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623222"/>
            <a:ext cx="12192000" cy="234778"/>
          </a:xfrm>
          <a:prstGeom prst="rect">
            <a:avLst/>
          </a:prstGeom>
          <a:solidFill>
            <a:srgbClr val="114189"/>
          </a:solidFill>
          <a:ln w="25400">
            <a:solidFill>
              <a:srgbClr val="114189">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86">
            <a:extLst>
              <a:ext uri="{FF2B5EF4-FFF2-40B4-BE49-F238E27FC236}">
                <a16:creationId xmlns:a16="http://schemas.microsoft.com/office/drawing/2014/main" id="{F5F20C6D-D5DF-4689-9F91-E8009E9BC187}"/>
              </a:ext>
            </a:extLst>
          </p:cNvPr>
          <p:cNvSpPr txBox="1"/>
          <p:nvPr/>
        </p:nvSpPr>
        <p:spPr>
          <a:xfrm>
            <a:off x="3651256" y="1111179"/>
            <a:ext cx="4679944" cy="646307"/>
          </a:xfrm>
          <a:prstGeom prst="rect">
            <a:avLst/>
          </a:prstGeom>
          <a:noFill/>
        </p:spPr>
        <p:txBody>
          <a:bodyPr wrap="square" lIns="91417" tIns="45708" rIns="91417" bIns="45708" rtlCol="0">
            <a:spAutoFit/>
          </a:bodyPr>
          <a:lstStyle/>
          <a:p>
            <a:pPr algn="ctr"/>
            <a:r>
              <a:rPr lang="zh-CN" altLang="en-US" sz="3600" b="1" dirty="0">
                <a:solidFill>
                  <a:schemeClr val="tx1">
                    <a:lumMod val="75000"/>
                    <a:lumOff val="25000"/>
                  </a:schemeClr>
                </a:solidFill>
                <a:latin typeface="义启刘圻硬笔行书" panose="02000503000000000000" charset="-122"/>
                <a:ea typeface="义启刘圻硬笔行书" panose="02000503000000000000" charset="-122"/>
              </a:rPr>
              <a:t>实验结果－命中率</a:t>
            </a:r>
          </a:p>
        </p:txBody>
      </p:sp>
      <p:pic>
        <p:nvPicPr>
          <p:cNvPr id="14" name="图片 13">
            <a:extLst>
              <a:ext uri="{FF2B5EF4-FFF2-40B4-BE49-F238E27FC236}">
                <a16:creationId xmlns:a16="http://schemas.microsoft.com/office/drawing/2014/main" id="{5FDA6040-94F0-491C-9053-7F3CFBE99AF7}"/>
              </a:ext>
            </a:extLst>
          </p:cNvPr>
          <p:cNvPicPr>
            <a:picLocks noChangeAspect="1"/>
          </p:cNvPicPr>
          <p:nvPr/>
        </p:nvPicPr>
        <p:blipFill>
          <a:blip r:embed="rId3"/>
          <a:stretch>
            <a:fillRect/>
          </a:stretch>
        </p:blipFill>
        <p:spPr>
          <a:xfrm>
            <a:off x="0" y="1734285"/>
            <a:ext cx="6860156" cy="4238950"/>
          </a:xfrm>
          <a:prstGeom prst="rect">
            <a:avLst/>
          </a:prstGeom>
        </p:spPr>
      </p:pic>
      <p:sp>
        <p:nvSpPr>
          <p:cNvPr id="20" name="矩形 19">
            <a:extLst>
              <a:ext uri="{FF2B5EF4-FFF2-40B4-BE49-F238E27FC236}">
                <a16:creationId xmlns:a16="http://schemas.microsoft.com/office/drawing/2014/main" id="{3DE87C24-69B7-433D-923B-972935DAE585}"/>
              </a:ext>
            </a:extLst>
          </p:cNvPr>
          <p:cNvSpPr/>
          <p:nvPr/>
        </p:nvSpPr>
        <p:spPr>
          <a:xfrm>
            <a:off x="3646127" y="1827315"/>
            <a:ext cx="388800" cy="312292"/>
          </a:xfrm>
          <a:prstGeom prst="rect">
            <a:avLst/>
          </a:prstGeom>
          <a:noFill/>
          <a:ln w="25400">
            <a:solidFill>
              <a:srgbClr val="FF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91203A81-77D3-4022-AFB1-481FCE960490}"/>
              </a:ext>
            </a:extLst>
          </p:cNvPr>
          <p:cNvSpPr/>
          <p:nvPr/>
        </p:nvSpPr>
        <p:spPr>
          <a:xfrm>
            <a:off x="2792395" y="2889587"/>
            <a:ext cx="388800" cy="312292"/>
          </a:xfrm>
          <a:prstGeom prst="rect">
            <a:avLst/>
          </a:prstGeom>
          <a:noFill/>
          <a:ln w="25400">
            <a:solidFill>
              <a:srgbClr val="FF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FB72B6C2-95D4-4F6A-9BC3-8D4AFA501E28}"/>
              </a:ext>
            </a:extLst>
          </p:cNvPr>
          <p:cNvSpPr/>
          <p:nvPr/>
        </p:nvSpPr>
        <p:spPr>
          <a:xfrm>
            <a:off x="3257327" y="2213580"/>
            <a:ext cx="388800" cy="312292"/>
          </a:xfrm>
          <a:prstGeom prst="rect">
            <a:avLst/>
          </a:prstGeom>
          <a:noFill/>
          <a:ln w="25400">
            <a:solidFill>
              <a:srgbClr val="FF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C12FE867-2F33-4B23-A0B7-638D40C71C13}"/>
              </a:ext>
            </a:extLst>
          </p:cNvPr>
          <p:cNvSpPr/>
          <p:nvPr/>
        </p:nvSpPr>
        <p:spPr>
          <a:xfrm>
            <a:off x="2403595" y="3331034"/>
            <a:ext cx="388800" cy="312292"/>
          </a:xfrm>
          <a:prstGeom prst="rect">
            <a:avLst/>
          </a:prstGeom>
          <a:noFill/>
          <a:ln w="25400">
            <a:solidFill>
              <a:srgbClr val="FF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E7EC730B-77CD-4A7C-8897-0C8A7B8A600D}"/>
              </a:ext>
            </a:extLst>
          </p:cNvPr>
          <p:cNvSpPr/>
          <p:nvPr/>
        </p:nvSpPr>
        <p:spPr>
          <a:xfrm>
            <a:off x="0" y="-7436"/>
            <a:ext cx="12192000" cy="953009"/>
          </a:xfrm>
          <a:prstGeom prst="rect">
            <a:avLst/>
          </a:prstGeom>
          <a:solidFill>
            <a:srgbClr val="114189"/>
          </a:solidFill>
          <a:ln w="25400">
            <a:solidFill>
              <a:schemeClr val="accent6">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114189"/>
              </a:solidFill>
            </a:endParaRPr>
          </a:p>
        </p:txBody>
      </p:sp>
      <p:sp>
        <p:nvSpPr>
          <p:cNvPr id="32" name="Oval 58">
            <a:extLst>
              <a:ext uri="{FF2B5EF4-FFF2-40B4-BE49-F238E27FC236}">
                <a16:creationId xmlns:a16="http://schemas.microsoft.com/office/drawing/2014/main" id="{D62F12EF-4AC1-4F35-9FC0-7FF4C4D352DB}"/>
              </a:ext>
            </a:extLst>
          </p:cNvPr>
          <p:cNvSpPr/>
          <p:nvPr/>
        </p:nvSpPr>
        <p:spPr>
          <a:xfrm>
            <a:off x="167374" y="65300"/>
            <a:ext cx="777600" cy="777600"/>
          </a:xfrm>
          <a:prstGeom prst="ellipse">
            <a:avLst/>
          </a:prstGeom>
          <a:solidFill>
            <a:srgbClr val="FAC6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900" dirty="0">
              <a:latin typeface="Segoe UI" panose="020B0502040204020203" pitchFamily="34" charset="0"/>
              <a:ea typeface="庞门正道标题体" panose="02010600030101010101" pitchFamily="2" charset="-122"/>
              <a:cs typeface="Segoe UI Historic" panose="020B0502040204020203" pitchFamily="34" charset="0"/>
              <a:sym typeface="+mn-lt"/>
            </a:endParaRPr>
          </a:p>
        </p:txBody>
      </p:sp>
      <p:sp>
        <p:nvSpPr>
          <p:cNvPr id="33" name="文本框 32">
            <a:extLst>
              <a:ext uri="{FF2B5EF4-FFF2-40B4-BE49-F238E27FC236}">
                <a16:creationId xmlns:a16="http://schemas.microsoft.com/office/drawing/2014/main" id="{5F2E4C66-FB94-4E5F-A67D-897F8F965130}"/>
              </a:ext>
            </a:extLst>
          </p:cNvPr>
          <p:cNvSpPr txBox="1"/>
          <p:nvPr/>
        </p:nvSpPr>
        <p:spPr>
          <a:xfrm>
            <a:off x="223301" y="86549"/>
            <a:ext cx="665746" cy="707886"/>
          </a:xfrm>
          <a:prstGeom prst="rect">
            <a:avLst/>
          </a:prstGeom>
          <a:noFill/>
        </p:spPr>
        <p:txBody>
          <a:bodyPr wrap="square" rtlCol="0">
            <a:spAutoFit/>
          </a:bodyPr>
          <a:lstStyle/>
          <a:p>
            <a:r>
              <a:rPr lang="zh-CN" altLang="en-US" sz="4000" dirty="0">
                <a:solidFill>
                  <a:srgbClr val="FFFFFF"/>
                </a:solidFill>
                <a:latin typeface="Times New Roman" panose="02020603050405020304" pitchFamily="18" charset="0"/>
                <a:cs typeface="Times New Roman" panose="02020603050405020304" pitchFamily="18" charset="0"/>
              </a:rPr>
              <a:t>４</a:t>
            </a:r>
          </a:p>
        </p:txBody>
      </p:sp>
      <p:sp>
        <p:nvSpPr>
          <p:cNvPr id="34" name="文本框 33">
            <a:extLst>
              <a:ext uri="{FF2B5EF4-FFF2-40B4-BE49-F238E27FC236}">
                <a16:creationId xmlns:a16="http://schemas.microsoft.com/office/drawing/2014/main" id="{9EA222D9-48C0-47B7-902B-9F50CF9E43CF}"/>
              </a:ext>
            </a:extLst>
          </p:cNvPr>
          <p:cNvSpPr txBox="1"/>
          <p:nvPr/>
        </p:nvSpPr>
        <p:spPr>
          <a:xfrm>
            <a:off x="1036339" y="158170"/>
            <a:ext cx="5611596" cy="646331"/>
          </a:xfrm>
          <a:prstGeom prst="rect">
            <a:avLst/>
          </a:prstGeom>
          <a:noFill/>
        </p:spPr>
        <p:txBody>
          <a:bodyPr wrap="square" rtlCol="0">
            <a:spAutoFit/>
          </a:bodyPr>
          <a:lstStyle/>
          <a:p>
            <a:r>
              <a:rPr lang="zh-CN" altLang="en-US" sz="3600" b="1" dirty="0">
                <a:solidFill>
                  <a:schemeClr val="bg1">
                    <a:lumMod val="95000"/>
                  </a:schemeClr>
                </a:solidFill>
              </a:rPr>
              <a:t>模拟实验与结果分析</a:t>
            </a:r>
          </a:p>
        </p:txBody>
      </p:sp>
      <p:grpSp>
        <p:nvGrpSpPr>
          <p:cNvPr id="35" name="组合 34">
            <a:extLst>
              <a:ext uri="{FF2B5EF4-FFF2-40B4-BE49-F238E27FC236}">
                <a16:creationId xmlns:a16="http://schemas.microsoft.com/office/drawing/2014/main" id="{38E083D3-0238-4813-9627-FBCED08F513D}"/>
              </a:ext>
            </a:extLst>
          </p:cNvPr>
          <p:cNvGrpSpPr/>
          <p:nvPr/>
        </p:nvGrpSpPr>
        <p:grpSpPr>
          <a:xfrm>
            <a:off x="8993079" y="82812"/>
            <a:ext cx="3115793" cy="772512"/>
            <a:chOff x="8933199" y="178306"/>
            <a:chExt cx="3115793" cy="772512"/>
          </a:xfrm>
        </p:grpSpPr>
        <p:pic>
          <p:nvPicPr>
            <p:cNvPr id="38" name="图片 37">
              <a:extLst>
                <a:ext uri="{FF2B5EF4-FFF2-40B4-BE49-F238E27FC236}">
                  <a16:creationId xmlns:a16="http://schemas.microsoft.com/office/drawing/2014/main" id="{7ABC807A-8B0C-4B3A-B2C6-B376E38A40F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39" name="图片 38">
              <a:extLst>
                <a:ext uri="{FF2B5EF4-FFF2-40B4-BE49-F238E27FC236}">
                  <a16:creationId xmlns:a16="http://schemas.microsoft.com/office/drawing/2014/main" id="{EF587F81-87FE-4258-8AD4-FE632D3148F0}"/>
                </a:ext>
              </a:extLst>
            </p:cNvPr>
            <p:cNvPicPr>
              <a:picLocks noChangeAspect="1"/>
            </p:cNvPicPr>
            <p:nvPr/>
          </p:nvPicPr>
          <p:blipFill rotWithShape="1">
            <a:blip r:embed="rId5" cstate="print">
              <a:duotone>
                <a:schemeClr val="bg2">
                  <a:shade val="45000"/>
                  <a:satMod val="135000"/>
                </a:schemeClr>
                <a:prstClr val="white"/>
              </a:duotone>
              <a:extLst>
                <a:ext uri="{BEBA8EAE-BF5A-486C-A8C5-ECC9F3942E4B}">
                  <a14:imgProps xmlns:a14="http://schemas.microsoft.com/office/drawing/2010/main">
                    <a14:imgLayer r:embed="rId6">
                      <a14:imgEffect>
                        <a14:brightnessContrast bright="100000"/>
                      </a14:imgEffect>
                      <a14:imgEffect>
                        <a14:saturation sat="400000"/>
                      </a14:imgEffect>
                    </a14:imgLayer>
                  </a14:imgProps>
                </a:ext>
                <a:ext uri="{28A0092B-C50C-407E-A947-70E740481C1C}">
                  <a14:useLocalDpi xmlns:a14="http://schemas.microsoft.com/office/drawing/2010/main" val="0"/>
                </a:ext>
              </a:extLst>
            </a:blip>
            <a:srcRect t="65268"/>
            <a:stretch>
              <a:fillRect/>
            </a:stretch>
          </p:blipFill>
          <p:spPr>
            <a:xfrm>
              <a:off x="9781547" y="253664"/>
              <a:ext cx="2267445" cy="564644"/>
            </a:xfrm>
            <a:prstGeom prst="rect">
              <a:avLst/>
            </a:prstGeom>
          </p:spPr>
        </p:pic>
      </p:grpSp>
      <p:sp>
        <p:nvSpPr>
          <p:cNvPr id="2" name="矩形 1">
            <a:extLst>
              <a:ext uri="{FF2B5EF4-FFF2-40B4-BE49-F238E27FC236}">
                <a16:creationId xmlns:a16="http://schemas.microsoft.com/office/drawing/2014/main" id="{0B504985-2A5C-40EF-9CF2-7D4C464B2C8E}"/>
              </a:ext>
            </a:extLst>
          </p:cNvPr>
          <p:cNvSpPr/>
          <p:nvPr/>
        </p:nvSpPr>
        <p:spPr>
          <a:xfrm>
            <a:off x="6860156" y="3022763"/>
            <a:ext cx="4839786" cy="1667764"/>
          </a:xfrm>
          <a:prstGeom prst="rect">
            <a:avLst/>
          </a:prstGeom>
        </p:spPr>
        <p:txBody>
          <a:bodyPr wrap="none">
            <a:spAutoFit/>
          </a:bodyPr>
          <a:lstStyle/>
          <a:p>
            <a:pPr marL="342900" indent="-342900">
              <a:lnSpc>
                <a:spcPct val="150000"/>
              </a:lnSpc>
              <a:buFont typeface="Arial" panose="020B0604020202020204" pitchFamily="34" charset="0"/>
              <a:buChar char="•"/>
            </a:pPr>
            <a:r>
              <a:rPr lang="zh-CN" altLang="en-US" sz="2400" dirty="0">
                <a:latin typeface="仿宋" panose="02010609060101010101" pitchFamily="49" charset="-122"/>
                <a:ea typeface="仿宋" panose="02010609060101010101" pitchFamily="49" charset="-122"/>
              </a:rPr>
              <a:t>６种工作负载，影子Ｂ＋树方法</a:t>
            </a:r>
            <a:endParaRPr lang="en-US" altLang="zh-CN" sz="2400" dirty="0">
              <a:latin typeface="仿宋" panose="02010609060101010101" pitchFamily="49" charset="-122"/>
              <a:ea typeface="仿宋" panose="02010609060101010101" pitchFamily="49" charset="-122"/>
            </a:endParaRPr>
          </a:p>
          <a:p>
            <a:pPr>
              <a:lnSpc>
                <a:spcPct val="150000"/>
              </a:lnSpc>
            </a:pPr>
            <a:r>
              <a:rPr lang="zh-CN" altLang="en-US" sz="2400" dirty="0">
                <a:latin typeface="仿宋" panose="02010609060101010101" pitchFamily="49" charset="-122"/>
                <a:ea typeface="仿宋" panose="02010609060101010101" pitchFamily="49" charset="-122"/>
              </a:rPr>
              <a:t>命中率均高于</a:t>
            </a:r>
            <a:r>
              <a:rPr lang="en-US" altLang="zh-CN" sz="2400" dirty="0">
                <a:latin typeface="仿宋" panose="02010609060101010101" pitchFamily="49" charset="-122"/>
                <a:ea typeface="仿宋" panose="02010609060101010101" pitchFamily="49" charset="-122"/>
              </a:rPr>
              <a:t>baseline</a:t>
            </a:r>
            <a:r>
              <a:rPr lang="zh-CN" altLang="en-US" sz="2400" dirty="0">
                <a:latin typeface="仿宋" panose="02010609060101010101" pitchFamily="49" charset="-122"/>
                <a:ea typeface="仿宋" panose="02010609060101010101" pitchFamily="49" charset="-122"/>
              </a:rPr>
              <a:t>方法</a:t>
            </a:r>
            <a:endParaRPr lang="en-US" altLang="zh-CN" sz="2400" dirty="0">
              <a:latin typeface="仿宋" panose="02010609060101010101" pitchFamily="49" charset="-122"/>
              <a:ea typeface="仿宋" panose="02010609060101010101" pitchFamily="49" charset="-122"/>
            </a:endParaRPr>
          </a:p>
          <a:p>
            <a:pPr marL="342900" indent="-342900">
              <a:lnSpc>
                <a:spcPct val="150000"/>
              </a:lnSpc>
              <a:buFont typeface="Arial" panose="020B0604020202020204" pitchFamily="34" charset="0"/>
              <a:buChar char="•"/>
            </a:pPr>
            <a:r>
              <a:rPr lang="zh-CN" altLang="en-US" sz="2400" dirty="0">
                <a:latin typeface="仿宋" panose="02010609060101010101" pitchFamily="49" charset="-122"/>
                <a:ea typeface="仿宋" panose="02010609060101010101" pitchFamily="49" charset="-122"/>
              </a:rPr>
              <a:t>性能差异稳定在</a:t>
            </a:r>
            <a:r>
              <a:rPr lang="en-US" altLang="zh-CN" sz="2400" dirty="0">
                <a:solidFill>
                  <a:srgbClr val="C00000"/>
                </a:solidFill>
                <a:latin typeface="仿宋" panose="02010609060101010101" pitchFamily="49" charset="-122"/>
                <a:ea typeface="仿宋" panose="02010609060101010101" pitchFamily="49" charset="-122"/>
              </a:rPr>
              <a:t>10</a:t>
            </a:r>
            <a:r>
              <a:rPr lang="zh-CN" altLang="en-US" sz="2400" dirty="0">
                <a:solidFill>
                  <a:srgbClr val="C00000"/>
                </a:solidFill>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左右</a:t>
            </a:r>
          </a:p>
        </p:txBody>
      </p:sp>
    </p:spTree>
    <p:extLst>
      <p:ext uri="{BB962C8B-B14F-4D97-AF65-F5344CB8AC3E}">
        <p14:creationId xmlns:p14="http://schemas.microsoft.com/office/powerpoint/2010/main" val="1595725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ppt_x"/>
                                          </p:val>
                                        </p:tav>
                                        <p:tav tm="100000">
                                          <p:val>
                                            <p:strVal val="#ppt_x"/>
                                          </p:val>
                                        </p:tav>
                                      </p:tavLst>
                                    </p:anim>
                                    <p:anim calcmode="lin" valueType="num">
                                      <p:cBhvr additive="base">
                                        <p:cTn id="8"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077674" y="3236098"/>
            <a:ext cx="10045522" cy="769441"/>
          </a:xfrm>
          <a:prstGeom prst="rect">
            <a:avLst/>
          </a:prstGeom>
          <a:noFill/>
        </p:spPr>
        <p:txBody>
          <a:bodyPr wrap="square" rtlCol="0">
            <a:spAutoFit/>
          </a:bodyPr>
          <a:lstStyle/>
          <a:p>
            <a:pPr algn="ctr"/>
            <a:r>
              <a:rPr lang="zh-CN" altLang="en-US" sz="4400" b="1" dirty="0"/>
              <a:t>研究背景及意义</a:t>
            </a:r>
            <a:endParaRPr lang="en-US" altLang="zh-CN" sz="4400" b="1" dirty="0"/>
          </a:p>
        </p:txBody>
      </p:sp>
      <p:pic>
        <p:nvPicPr>
          <p:cNvPr id="4" name="图片 3">
            <a:extLst>
              <a:ext uri="{FF2B5EF4-FFF2-40B4-BE49-F238E27FC236}">
                <a16:creationId xmlns:a16="http://schemas.microsoft.com/office/drawing/2014/main" id="{8451A290-6134-45A5-9E9B-05C10EE8CDFE}"/>
              </a:ext>
            </a:extLst>
          </p:cNvPr>
          <p:cNvPicPr>
            <a:picLocks noChangeAspect="1"/>
          </p:cNvPicPr>
          <p:nvPr/>
        </p:nvPicPr>
        <p:blipFill>
          <a:blip r:embed="rId2"/>
          <a:stretch>
            <a:fillRect/>
          </a:stretch>
        </p:blipFill>
        <p:spPr>
          <a:xfrm>
            <a:off x="0" y="20022"/>
            <a:ext cx="12192000" cy="1061526"/>
          </a:xfrm>
          <a:prstGeom prst="rect">
            <a:avLst/>
          </a:prstGeom>
        </p:spPr>
      </p:pic>
      <p:sp>
        <p:nvSpPr>
          <p:cNvPr id="11" name="文本框 10">
            <a:extLst>
              <a:ext uri="{FF2B5EF4-FFF2-40B4-BE49-F238E27FC236}">
                <a16:creationId xmlns:a16="http://schemas.microsoft.com/office/drawing/2014/main" id="{C240DC64-D931-4740-B0AB-73772C63E794}"/>
              </a:ext>
            </a:extLst>
          </p:cNvPr>
          <p:cNvSpPr txBox="1"/>
          <p:nvPr/>
        </p:nvSpPr>
        <p:spPr>
          <a:xfrm>
            <a:off x="10531461" y="134460"/>
            <a:ext cx="1780309" cy="707886"/>
          </a:xfrm>
          <a:prstGeom prst="rect">
            <a:avLst/>
          </a:prstGeom>
          <a:noFill/>
        </p:spPr>
        <p:txBody>
          <a:bodyPr wrap="square" rtlCol="0">
            <a:spAutoFit/>
          </a:bodyPr>
          <a:lstStyle/>
          <a:p>
            <a:r>
              <a:rPr lang="zh-CN" altLang="en-US" sz="2000" dirty="0">
                <a:solidFill>
                  <a:schemeClr val="bg1"/>
                </a:solidFill>
                <a:latin typeface="隶书" panose="02010509060101010101" pitchFamily="49" charset="-122"/>
                <a:ea typeface="隶书" panose="02010509060101010101" pitchFamily="49" charset="-122"/>
              </a:rPr>
              <a:t>厚德博学</a:t>
            </a:r>
            <a:r>
              <a:rPr lang="zh-CN" altLang="en-US" sz="2000" dirty="0">
                <a:latin typeface="隶书" panose="02010509060101010101" pitchFamily="49" charset="-122"/>
                <a:ea typeface="隶书" panose="02010509060101010101" pitchFamily="49" charset="-122"/>
              </a:rPr>
              <a:t> </a:t>
            </a:r>
            <a:endParaRPr lang="en-US" altLang="zh-CN" sz="2000" dirty="0">
              <a:latin typeface="隶书" panose="02010509060101010101" pitchFamily="49" charset="-122"/>
              <a:ea typeface="隶书" panose="02010509060101010101" pitchFamily="49" charset="-122"/>
            </a:endParaRPr>
          </a:p>
          <a:p>
            <a:r>
              <a:rPr lang="zh-CN" altLang="en-US" sz="2000" dirty="0">
                <a:latin typeface="隶书" panose="02010509060101010101" pitchFamily="49" charset="-122"/>
                <a:ea typeface="隶书" panose="02010509060101010101" pitchFamily="49" charset="-122"/>
              </a:rPr>
              <a:t>   </a:t>
            </a:r>
            <a:r>
              <a:rPr lang="zh-CN" altLang="en-US" sz="2000" dirty="0">
                <a:solidFill>
                  <a:schemeClr val="bg1"/>
                </a:solidFill>
                <a:latin typeface="隶书" panose="02010509060101010101" pitchFamily="49" charset="-122"/>
                <a:ea typeface="隶书" panose="02010509060101010101" pitchFamily="49" charset="-122"/>
              </a:rPr>
              <a:t>追求卓越</a:t>
            </a:r>
          </a:p>
        </p:txBody>
      </p:sp>
      <p:grpSp>
        <p:nvGrpSpPr>
          <p:cNvPr id="12" name="组合 8">
            <a:extLst>
              <a:ext uri="{FF2B5EF4-FFF2-40B4-BE49-F238E27FC236}">
                <a16:creationId xmlns:a16="http://schemas.microsoft.com/office/drawing/2014/main" id="{4E1F7395-999E-4CB7-BA7C-D48828744A7C}"/>
              </a:ext>
            </a:extLst>
          </p:cNvPr>
          <p:cNvGrpSpPr/>
          <p:nvPr/>
        </p:nvGrpSpPr>
        <p:grpSpPr>
          <a:xfrm>
            <a:off x="119770" y="84616"/>
            <a:ext cx="3518166" cy="914615"/>
            <a:chOff x="8933199" y="178306"/>
            <a:chExt cx="3115793" cy="772512"/>
          </a:xfrm>
        </p:grpSpPr>
        <p:pic>
          <p:nvPicPr>
            <p:cNvPr id="13" name="图片 9">
              <a:extLst>
                <a:ext uri="{FF2B5EF4-FFF2-40B4-BE49-F238E27FC236}">
                  <a16:creationId xmlns:a16="http://schemas.microsoft.com/office/drawing/2014/main" id="{6AA181FC-C1C4-422B-9CBF-8EFD458DB9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14" name="图片 10">
              <a:extLst>
                <a:ext uri="{FF2B5EF4-FFF2-40B4-BE49-F238E27FC236}">
                  <a16:creationId xmlns:a16="http://schemas.microsoft.com/office/drawing/2014/main" id="{DD510932-B7BC-4B08-9A58-4D588BFE82BE}"/>
                </a:ext>
              </a:extLst>
            </p:cNvPr>
            <p:cNvPicPr>
              <a:picLocks noChangeAspect="1"/>
            </p:cNvPicPr>
            <p:nvPr/>
          </p:nvPicPr>
          <p:blipFill rotWithShape="1">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brightnessContrast bright="100000"/>
                      </a14:imgEffect>
                      <a14:imgEffect>
                        <a14:saturation sat="400000"/>
                      </a14:imgEffect>
                    </a14:imgLayer>
                  </a14:imgProps>
                </a:ext>
                <a:ext uri="{28A0092B-C50C-407E-A947-70E740481C1C}">
                  <a14:useLocalDpi xmlns:a14="http://schemas.microsoft.com/office/drawing/2010/main" val="0"/>
                </a:ext>
              </a:extLst>
            </a:blip>
            <a:srcRect t="65268"/>
            <a:stretch>
              <a:fillRect/>
            </a:stretch>
          </p:blipFill>
          <p:spPr>
            <a:xfrm>
              <a:off x="9781547" y="253664"/>
              <a:ext cx="2267445" cy="564644"/>
            </a:xfrm>
            <a:prstGeom prst="rect">
              <a:avLst/>
            </a:prstGeom>
          </p:spPr>
        </p:pic>
      </p:grpSp>
      <p:sp>
        <p:nvSpPr>
          <p:cNvPr id="10" name="椭圆 6">
            <a:extLst>
              <a:ext uri="{FF2B5EF4-FFF2-40B4-BE49-F238E27FC236}">
                <a16:creationId xmlns:a16="http://schemas.microsoft.com/office/drawing/2014/main" id="{780419CE-745B-4FED-BD77-CBDB7534BB80}"/>
              </a:ext>
            </a:extLst>
          </p:cNvPr>
          <p:cNvSpPr/>
          <p:nvPr/>
        </p:nvSpPr>
        <p:spPr>
          <a:xfrm>
            <a:off x="5359342" y="1572099"/>
            <a:ext cx="1473316" cy="1409838"/>
          </a:xfrm>
          <a:prstGeom prst="ellipse">
            <a:avLst/>
          </a:prstGeom>
          <a:solidFill>
            <a:srgbClr val="002060"/>
          </a:solidFill>
          <a:ln>
            <a:solidFill>
              <a:srgbClr val="434F5A"/>
            </a:solidFill>
          </a:ln>
        </p:spPr>
        <p:style>
          <a:lnRef idx="2">
            <a:schemeClr val="accent1">
              <a:shade val="50000"/>
            </a:schemeClr>
          </a:lnRef>
          <a:fillRef idx="1">
            <a:schemeClr val="accent1"/>
          </a:fillRef>
          <a:effectRef idx="0">
            <a:schemeClr val="accent1"/>
          </a:effectRef>
          <a:fontRef idx="minor">
            <a:schemeClr val="lt1"/>
          </a:fontRef>
        </p:style>
        <p:txBody>
          <a:bodyPr lIns="86694" tIns="43347" rIns="86694" bIns="43347" rtlCol="0" anchor="ctr"/>
          <a:lstStyle/>
          <a:p>
            <a:pPr algn="ctr"/>
            <a:r>
              <a:rPr lang="en-US" altLang="zh-CN" sz="4600" b="1" dirty="0">
                <a:latin typeface="思源黑体 CN Light" panose="020B0300000000000000" charset="-122"/>
                <a:ea typeface="思源黑体 CN Light" panose="020B0300000000000000" charset="-122"/>
                <a:cs typeface="思源黑体 CN Light" panose="020B0300000000000000" charset="-122"/>
                <a:sym typeface="+mn-lt"/>
              </a:rPr>
              <a:t>1</a:t>
            </a:r>
            <a:endParaRPr lang="zh-CN" altLang="en-US" sz="4600" b="1" dirty="0">
              <a:latin typeface="思源黑体 CN Light" panose="020B0300000000000000" charset="-122"/>
              <a:ea typeface="思源黑体 CN Light" panose="020B0300000000000000" charset="-122"/>
              <a:cs typeface="思源黑体 CN Light" panose="020B0300000000000000" charset="-122"/>
              <a:sym typeface="+mn-lt"/>
            </a:endParaRPr>
          </a:p>
        </p:txBody>
      </p:sp>
      <p:sp>
        <p:nvSpPr>
          <p:cNvPr id="16" name="矩形 3">
            <a:extLst>
              <a:ext uri="{FF2B5EF4-FFF2-40B4-BE49-F238E27FC236}">
                <a16:creationId xmlns:a16="http://schemas.microsoft.com/office/drawing/2014/main" id="{E8EB547F-8195-4341-8B8B-A04C5E4BBCB5}"/>
              </a:ext>
            </a:extLst>
          </p:cNvPr>
          <p:cNvSpPr/>
          <p:nvPr/>
        </p:nvSpPr>
        <p:spPr>
          <a:xfrm>
            <a:off x="0" y="6623222"/>
            <a:ext cx="12192000" cy="234778"/>
          </a:xfrm>
          <a:prstGeom prst="rect">
            <a:avLst/>
          </a:prstGeom>
          <a:solidFill>
            <a:srgbClr val="114189"/>
          </a:solidFill>
          <a:ln w="25400">
            <a:solidFill>
              <a:srgbClr val="114189">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3">
            <a:extLst>
              <a:ext uri="{FF2B5EF4-FFF2-40B4-BE49-F238E27FC236}">
                <a16:creationId xmlns:a16="http://schemas.microsoft.com/office/drawing/2014/main" id="{96FA7E5A-C11E-46C2-B84D-632499F79127}"/>
              </a:ext>
            </a:extLst>
          </p:cNvPr>
          <p:cNvSpPr/>
          <p:nvPr/>
        </p:nvSpPr>
        <p:spPr>
          <a:xfrm>
            <a:off x="3158613" y="3963630"/>
            <a:ext cx="5874773" cy="45719"/>
          </a:xfrm>
          <a:prstGeom prst="rect">
            <a:avLst/>
          </a:prstGeom>
          <a:solidFill>
            <a:srgbClr val="114189"/>
          </a:solidFill>
          <a:ln w="25400">
            <a:solidFill>
              <a:srgbClr val="114189">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09301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7436"/>
            <a:ext cx="12192000" cy="953009"/>
          </a:xfrm>
          <a:prstGeom prst="rect">
            <a:avLst/>
          </a:prstGeom>
          <a:solidFill>
            <a:srgbClr val="114189"/>
          </a:solidFill>
          <a:ln w="25400">
            <a:solidFill>
              <a:schemeClr val="accent6">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114189"/>
              </a:solidFill>
            </a:endParaRPr>
          </a:p>
        </p:txBody>
      </p:sp>
      <p:sp>
        <p:nvSpPr>
          <p:cNvPr id="3" name="Oval 58"/>
          <p:cNvSpPr/>
          <p:nvPr/>
        </p:nvSpPr>
        <p:spPr>
          <a:xfrm>
            <a:off x="167374" y="65300"/>
            <a:ext cx="777600" cy="777600"/>
          </a:xfrm>
          <a:prstGeom prst="ellipse">
            <a:avLst/>
          </a:prstGeom>
          <a:solidFill>
            <a:srgbClr val="FAC6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900" dirty="0">
              <a:latin typeface="Segoe UI" panose="020B0502040204020203" pitchFamily="34" charset="0"/>
              <a:ea typeface="庞门正道标题体" panose="02010600030101010101" pitchFamily="2" charset="-122"/>
              <a:cs typeface="Segoe UI Historic" panose="020B0502040204020203" pitchFamily="34" charset="0"/>
              <a:sym typeface="+mn-lt"/>
            </a:endParaRPr>
          </a:p>
        </p:txBody>
      </p:sp>
      <p:sp>
        <p:nvSpPr>
          <p:cNvPr id="6" name="文本框 5"/>
          <p:cNvSpPr txBox="1"/>
          <p:nvPr/>
        </p:nvSpPr>
        <p:spPr>
          <a:xfrm>
            <a:off x="223301" y="86549"/>
            <a:ext cx="665746" cy="707886"/>
          </a:xfrm>
          <a:prstGeom prst="rect">
            <a:avLst/>
          </a:prstGeom>
          <a:noFill/>
        </p:spPr>
        <p:txBody>
          <a:bodyPr wrap="square" rtlCol="0">
            <a:spAutoFit/>
          </a:bodyPr>
          <a:lstStyle/>
          <a:p>
            <a:r>
              <a:rPr lang="zh-CN" altLang="en-US" sz="4000" dirty="0">
                <a:solidFill>
                  <a:srgbClr val="FFFFFF"/>
                </a:solidFill>
                <a:latin typeface="Times New Roman" panose="02020603050405020304" pitchFamily="18" charset="0"/>
                <a:cs typeface="Times New Roman" panose="02020603050405020304" pitchFamily="18" charset="0"/>
              </a:rPr>
              <a:t>４</a:t>
            </a:r>
          </a:p>
        </p:txBody>
      </p:sp>
      <p:sp>
        <p:nvSpPr>
          <p:cNvPr id="8" name="文本框 7"/>
          <p:cNvSpPr txBox="1"/>
          <p:nvPr/>
        </p:nvSpPr>
        <p:spPr>
          <a:xfrm>
            <a:off x="1036339" y="158170"/>
            <a:ext cx="5611596" cy="646331"/>
          </a:xfrm>
          <a:prstGeom prst="rect">
            <a:avLst/>
          </a:prstGeom>
          <a:noFill/>
        </p:spPr>
        <p:txBody>
          <a:bodyPr wrap="square" rtlCol="0">
            <a:spAutoFit/>
          </a:bodyPr>
          <a:lstStyle/>
          <a:p>
            <a:r>
              <a:rPr lang="zh-CN" altLang="en-US" sz="3600" b="1" dirty="0">
                <a:solidFill>
                  <a:schemeClr val="bg1">
                    <a:lumMod val="95000"/>
                  </a:schemeClr>
                </a:solidFill>
              </a:rPr>
              <a:t>模拟实验与结果分析</a:t>
            </a:r>
          </a:p>
        </p:txBody>
      </p:sp>
      <p:grpSp>
        <p:nvGrpSpPr>
          <p:cNvPr id="9" name="组合 8"/>
          <p:cNvGrpSpPr/>
          <p:nvPr/>
        </p:nvGrpSpPr>
        <p:grpSpPr>
          <a:xfrm>
            <a:off x="8993079" y="82812"/>
            <a:ext cx="3115793" cy="772512"/>
            <a:chOff x="8933199" y="178306"/>
            <a:chExt cx="3115793" cy="77251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11" name="图片 10"/>
            <p:cNvPicPr>
              <a:picLocks noChangeAspect="1"/>
            </p:cNvPicPr>
            <p:nvPr/>
          </p:nvPicPr>
          <p:blipFill rotWithShape="1">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brightnessContrast bright="100000"/>
                      </a14:imgEffect>
                      <a14:imgEffect>
                        <a14:saturation sat="400000"/>
                      </a14:imgEffect>
                    </a14:imgLayer>
                  </a14:imgProps>
                </a:ext>
                <a:ext uri="{28A0092B-C50C-407E-A947-70E740481C1C}">
                  <a14:useLocalDpi xmlns:a14="http://schemas.microsoft.com/office/drawing/2010/main" val="0"/>
                </a:ext>
              </a:extLst>
            </a:blip>
            <a:srcRect t="65268"/>
            <a:stretch>
              <a:fillRect/>
            </a:stretch>
          </p:blipFill>
          <p:spPr>
            <a:xfrm>
              <a:off x="9781547" y="253664"/>
              <a:ext cx="2267445" cy="564644"/>
            </a:xfrm>
            <a:prstGeom prst="rect">
              <a:avLst/>
            </a:prstGeom>
          </p:spPr>
        </p:pic>
      </p:grpSp>
      <p:sp>
        <p:nvSpPr>
          <p:cNvPr id="4" name="矩形 3"/>
          <p:cNvSpPr/>
          <p:nvPr/>
        </p:nvSpPr>
        <p:spPr>
          <a:xfrm>
            <a:off x="0" y="6623222"/>
            <a:ext cx="12192000" cy="234778"/>
          </a:xfrm>
          <a:prstGeom prst="rect">
            <a:avLst/>
          </a:prstGeom>
          <a:solidFill>
            <a:srgbClr val="114189"/>
          </a:solidFill>
          <a:ln w="25400">
            <a:solidFill>
              <a:srgbClr val="114189">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86">
            <a:extLst>
              <a:ext uri="{FF2B5EF4-FFF2-40B4-BE49-F238E27FC236}">
                <a16:creationId xmlns:a16="http://schemas.microsoft.com/office/drawing/2014/main" id="{F5F20C6D-D5DF-4689-9F91-E8009E9BC187}"/>
              </a:ext>
            </a:extLst>
          </p:cNvPr>
          <p:cNvSpPr txBox="1"/>
          <p:nvPr/>
        </p:nvSpPr>
        <p:spPr>
          <a:xfrm>
            <a:off x="3651256" y="1111179"/>
            <a:ext cx="4679944" cy="646307"/>
          </a:xfrm>
          <a:prstGeom prst="rect">
            <a:avLst/>
          </a:prstGeom>
          <a:noFill/>
        </p:spPr>
        <p:txBody>
          <a:bodyPr wrap="square" lIns="91417" tIns="45708" rIns="91417" bIns="45708" rtlCol="0">
            <a:spAutoFit/>
          </a:bodyPr>
          <a:lstStyle/>
          <a:p>
            <a:pPr algn="ctr"/>
            <a:r>
              <a:rPr lang="zh-CN" altLang="en-US" sz="3600" b="1" dirty="0">
                <a:solidFill>
                  <a:schemeClr val="tx1">
                    <a:lumMod val="75000"/>
                    <a:lumOff val="25000"/>
                  </a:schemeClr>
                </a:solidFill>
                <a:latin typeface="义启刘圻硬笔行书" panose="02000503000000000000" charset="-122"/>
                <a:ea typeface="义启刘圻硬笔行书" panose="02000503000000000000" charset="-122"/>
              </a:rPr>
              <a:t>实验结果－时延</a:t>
            </a:r>
          </a:p>
        </p:txBody>
      </p:sp>
      <p:sp>
        <p:nvSpPr>
          <p:cNvPr id="37" name="文本框 36">
            <a:extLst>
              <a:ext uri="{FF2B5EF4-FFF2-40B4-BE49-F238E27FC236}">
                <a16:creationId xmlns:a16="http://schemas.microsoft.com/office/drawing/2014/main" id="{1CA185DA-E4FE-4367-A1F8-136EAC03B742}"/>
              </a:ext>
            </a:extLst>
          </p:cNvPr>
          <p:cNvSpPr txBox="1"/>
          <p:nvPr/>
        </p:nvSpPr>
        <p:spPr>
          <a:xfrm>
            <a:off x="7603380" y="2639777"/>
            <a:ext cx="3674220" cy="586699"/>
          </a:xfrm>
          <a:prstGeom prst="rect">
            <a:avLst/>
          </a:prstGeom>
          <a:noFill/>
        </p:spPr>
        <p:txBody>
          <a:bodyPr wrap="square" rtlCol="0">
            <a:spAutoFit/>
          </a:bodyPr>
          <a:lstStyle/>
          <a:p>
            <a:pPr>
              <a:lnSpc>
                <a:spcPct val="150000"/>
              </a:lnSpc>
            </a:pPr>
            <a:r>
              <a:rPr lang="zh-CN" altLang="en-US" sz="2400" dirty="0">
                <a:solidFill>
                  <a:srgbClr val="C00000"/>
                </a:solidFill>
                <a:latin typeface="仿宋" panose="02010609060101010101" pitchFamily="49" charset="-122"/>
                <a:ea typeface="仿宋" panose="02010609060101010101" pitchFamily="49" charset="-122"/>
              </a:rPr>
              <a:t>时延减小</a:t>
            </a:r>
            <a:r>
              <a:rPr lang="zh-CN" altLang="en-US" sz="2400" dirty="0">
                <a:solidFill>
                  <a:srgbClr val="C00000"/>
                </a:solidFill>
                <a:latin typeface="仿宋" panose="02010609060101010101" pitchFamily="49" charset="-122"/>
                <a:ea typeface="仿宋" panose="02010609060101010101" pitchFamily="49" charset="-122"/>
                <a:sym typeface="Wingdings" panose="05000000000000000000" pitchFamily="2" charset="2"/>
              </a:rPr>
              <a:t>性能提升</a:t>
            </a:r>
            <a:endParaRPr lang="en-US" altLang="zh-CN" sz="2400" dirty="0">
              <a:solidFill>
                <a:srgbClr val="C00000"/>
              </a:solidFill>
              <a:latin typeface="仿宋" panose="02010609060101010101" pitchFamily="49" charset="-122"/>
              <a:ea typeface="仿宋" panose="02010609060101010101" pitchFamily="49" charset="-122"/>
            </a:endParaRPr>
          </a:p>
        </p:txBody>
      </p:sp>
      <p:pic>
        <p:nvPicPr>
          <p:cNvPr id="15" name="图片 14">
            <a:extLst>
              <a:ext uri="{FF2B5EF4-FFF2-40B4-BE49-F238E27FC236}">
                <a16:creationId xmlns:a16="http://schemas.microsoft.com/office/drawing/2014/main" id="{191FC01B-5343-40FB-86DB-860FFC52A186}"/>
              </a:ext>
            </a:extLst>
          </p:cNvPr>
          <p:cNvPicPr>
            <a:picLocks noChangeAspect="1"/>
          </p:cNvPicPr>
          <p:nvPr/>
        </p:nvPicPr>
        <p:blipFill>
          <a:blip r:embed="rId6"/>
          <a:stretch>
            <a:fillRect/>
          </a:stretch>
        </p:blipFill>
        <p:spPr>
          <a:xfrm>
            <a:off x="0" y="1833493"/>
            <a:ext cx="7603380" cy="4167680"/>
          </a:xfrm>
          <a:prstGeom prst="rect">
            <a:avLst/>
          </a:prstGeom>
        </p:spPr>
      </p:pic>
      <p:sp>
        <p:nvSpPr>
          <p:cNvPr id="17" name="矩形 16">
            <a:extLst>
              <a:ext uri="{FF2B5EF4-FFF2-40B4-BE49-F238E27FC236}">
                <a16:creationId xmlns:a16="http://schemas.microsoft.com/office/drawing/2014/main" id="{905D463A-49EC-4334-AAA3-2781E7D8DC72}"/>
              </a:ext>
            </a:extLst>
          </p:cNvPr>
          <p:cNvSpPr/>
          <p:nvPr/>
        </p:nvSpPr>
        <p:spPr>
          <a:xfrm>
            <a:off x="6096000" y="2042485"/>
            <a:ext cx="388800" cy="312292"/>
          </a:xfrm>
          <a:prstGeom prst="rect">
            <a:avLst/>
          </a:prstGeom>
          <a:noFill/>
          <a:ln w="25400">
            <a:solidFill>
              <a:srgbClr val="FF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5DA29237-981C-45C0-B3A0-56C879239F4D}"/>
              </a:ext>
            </a:extLst>
          </p:cNvPr>
          <p:cNvSpPr/>
          <p:nvPr/>
        </p:nvSpPr>
        <p:spPr>
          <a:xfrm>
            <a:off x="5602428" y="1766946"/>
            <a:ext cx="388800" cy="312292"/>
          </a:xfrm>
          <a:prstGeom prst="rect">
            <a:avLst/>
          </a:prstGeom>
          <a:noFill/>
          <a:ln w="25400">
            <a:solidFill>
              <a:srgbClr val="FF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A025836E-7A6F-436F-8E7C-5B00C2D3AA2E}"/>
              </a:ext>
            </a:extLst>
          </p:cNvPr>
          <p:cNvSpPr/>
          <p:nvPr/>
        </p:nvSpPr>
        <p:spPr>
          <a:xfrm>
            <a:off x="4106295" y="2198631"/>
            <a:ext cx="388800" cy="312292"/>
          </a:xfrm>
          <a:prstGeom prst="rect">
            <a:avLst/>
          </a:prstGeom>
          <a:noFill/>
          <a:ln w="25400">
            <a:solidFill>
              <a:srgbClr val="FF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BE38EB75-60A6-48F1-9793-C90E84AA9C30}"/>
              </a:ext>
            </a:extLst>
          </p:cNvPr>
          <p:cNvSpPr/>
          <p:nvPr/>
        </p:nvSpPr>
        <p:spPr>
          <a:xfrm>
            <a:off x="3651256" y="1756218"/>
            <a:ext cx="388800" cy="312292"/>
          </a:xfrm>
          <a:prstGeom prst="rect">
            <a:avLst/>
          </a:prstGeom>
          <a:noFill/>
          <a:ln w="25400">
            <a:solidFill>
              <a:srgbClr val="FF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0DEB5F3C-8E16-4DC0-87FE-04B7C1CAA3BA}"/>
              </a:ext>
            </a:extLst>
          </p:cNvPr>
          <p:cNvSpPr/>
          <p:nvPr/>
        </p:nvSpPr>
        <p:spPr>
          <a:xfrm>
            <a:off x="7647220" y="3364001"/>
            <a:ext cx="4461652" cy="1667764"/>
          </a:xfrm>
          <a:prstGeom prst="rect">
            <a:avLst/>
          </a:prstGeom>
        </p:spPr>
        <p:txBody>
          <a:bodyPr wrap="square">
            <a:spAutoFit/>
          </a:bodyPr>
          <a:lstStyle/>
          <a:p>
            <a:pPr>
              <a:lnSpc>
                <a:spcPct val="150000"/>
              </a:lnSpc>
            </a:pPr>
            <a:r>
              <a:rPr lang="zh-CN" altLang="en-US" sz="2400" dirty="0">
                <a:latin typeface="仿宋" panose="02010609060101010101" pitchFamily="49" charset="-122"/>
                <a:ea typeface="仿宋" panose="02010609060101010101" pitchFamily="49" charset="-122"/>
              </a:rPr>
              <a:t>６种工作负载，影子Ｂ＋树方法时延均低于</a:t>
            </a:r>
            <a:r>
              <a:rPr lang="en-US" altLang="zh-CN" sz="2400" dirty="0">
                <a:latin typeface="仿宋" panose="02010609060101010101" pitchFamily="49" charset="-122"/>
                <a:ea typeface="仿宋" panose="02010609060101010101" pitchFamily="49" charset="-122"/>
              </a:rPr>
              <a:t>baseline</a:t>
            </a:r>
            <a:r>
              <a:rPr lang="zh-CN" altLang="en-US" sz="2400" dirty="0">
                <a:latin typeface="仿宋" panose="02010609060101010101" pitchFamily="49" charset="-122"/>
                <a:ea typeface="仿宋" panose="02010609060101010101" pitchFamily="49" charset="-122"/>
              </a:rPr>
              <a:t>方法</a:t>
            </a:r>
            <a:endParaRPr lang="en-US" altLang="zh-CN" sz="2400" dirty="0">
              <a:latin typeface="仿宋" panose="02010609060101010101" pitchFamily="49" charset="-122"/>
              <a:ea typeface="仿宋" panose="02010609060101010101" pitchFamily="49" charset="-122"/>
            </a:endParaRPr>
          </a:p>
          <a:p>
            <a:pPr>
              <a:lnSpc>
                <a:spcPct val="150000"/>
              </a:lnSpc>
            </a:pPr>
            <a:r>
              <a:rPr lang="zh-CN" altLang="en-US" sz="2400" dirty="0">
                <a:latin typeface="仿宋" panose="02010609060101010101" pitchFamily="49" charset="-122"/>
                <a:ea typeface="仿宋" panose="02010609060101010101" pitchFamily="49" charset="-122"/>
              </a:rPr>
              <a:t>性能差异稳定在</a:t>
            </a:r>
            <a:r>
              <a:rPr lang="en-US" altLang="zh-CN" sz="2400" dirty="0">
                <a:solidFill>
                  <a:srgbClr val="C00000"/>
                </a:solidFill>
                <a:latin typeface="仿宋" panose="02010609060101010101" pitchFamily="49" charset="-122"/>
                <a:ea typeface="仿宋" panose="02010609060101010101" pitchFamily="49" charset="-122"/>
              </a:rPr>
              <a:t>10</a:t>
            </a:r>
            <a:r>
              <a:rPr lang="zh-CN" altLang="en-US" sz="2400" dirty="0">
                <a:solidFill>
                  <a:srgbClr val="C00000"/>
                </a:solidFill>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左右</a:t>
            </a:r>
          </a:p>
        </p:txBody>
      </p:sp>
    </p:spTree>
    <p:extLst>
      <p:ext uri="{BB962C8B-B14F-4D97-AF65-F5344CB8AC3E}">
        <p14:creationId xmlns:p14="http://schemas.microsoft.com/office/powerpoint/2010/main" val="24535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250" fill="hold"/>
                                        <p:tgtEl>
                                          <p:spTgt spid="21"/>
                                        </p:tgtEl>
                                        <p:attrNameLst>
                                          <p:attrName>ppt_x</p:attrName>
                                        </p:attrNameLst>
                                      </p:cBhvr>
                                      <p:tavLst>
                                        <p:tav tm="0">
                                          <p:val>
                                            <p:strVal val="#ppt_x"/>
                                          </p:val>
                                        </p:tav>
                                        <p:tav tm="100000">
                                          <p:val>
                                            <p:strVal val="#ppt_x"/>
                                          </p:val>
                                        </p:tav>
                                      </p:tavLst>
                                    </p:anim>
                                    <p:anim calcmode="lin" valueType="num">
                                      <p:cBhvr additive="base">
                                        <p:cTn id="8" dur="25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077674" y="3236098"/>
            <a:ext cx="10045522" cy="769441"/>
          </a:xfrm>
          <a:prstGeom prst="rect">
            <a:avLst/>
          </a:prstGeom>
          <a:noFill/>
        </p:spPr>
        <p:txBody>
          <a:bodyPr wrap="square" rtlCol="0">
            <a:spAutoFit/>
          </a:bodyPr>
          <a:lstStyle/>
          <a:p>
            <a:pPr algn="ctr"/>
            <a:r>
              <a:rPr lang="zh-CN" altLang="en-US" sz="4400" b="1" dirty="0"/>
              <a:t>总结与展望</a:t>
            </a:r>
            <a:endParaRPr lang="en-US" altLang="zh-CN" sz="4400" b="1" dirty="0"/>
          </a:p>
        </p:txBody>
      </p:sp>
      <p:pic>
        <p:nvPicPr>
          <p:cNvPr id="4" name="图片 3">
            <a:extLst>
              <a:ext uri="{FF2B5EF4-FFF2-40B4-BE49-F238E27FC236}">
                <a16:creationId xmlns:a16="http://schemas.microsoft.com/office/drawing/2014/main" id="{8451A290-6134-45A5-9E9B-05C10EE8CDFE}"/>
              </a:ext>
            </a:extLst>
          </p:cNvPr>
          <p:cNvPicPr>
            <a:picLocks noChangeAspect="1"/>
          </p:cNvPicPr>
          <p:nvPr/>
        </p:nvPicPr>
        <p:blipFill>
          <a:blip r:embed="rId2"/>
          <a:stretch>
            <a:fillRect/>
          </a:stretch>
        </p:blipFill>
        <p:spPr>
          <a:xfrm>
            <a:off x="0" y="20022"/>
            <a:ext cx="12192000" cy="1061526"/>
          </a:xfrm>
          <a:prstGeom prst="rect">
            <a:avLst/>
          </a:prstGeom>
        </p:spPr>
      </p:pic>
      <p:sp>
        <p:nvSpPr>
          <p:cNvPr id="11" name="文本框 10">
            <a:extLst>
              <a:ext uri="{FF2B5EF4-FFF2-40B4-BE49-F238E27FC236}">
                <a16:creationId xmlns:a16="http://schemas.microsoft.com/office/drawing/2014/main" id="{C240DC64-D931-4740-B0AB-73772C63E794}"/>
              </a:ext>
            </a:extLst>
          </p:cNvPr>
          <p:cNvSpPr txBox="1"/>
          <p:nvPr/>
        </p:nvSpPr>
        <p:spPr>
          <a:xfrm>
            <a:off x="10531461" y="134460"/>
            <a:ext cx="1780309" cy="707886"/>
          </a:xfrm>
          <a:prstGeom prst="rect">
            <a:avLst/>
          </a:prstGeom>
          <a:noFill/>
        </p:spPr>
        <p:txBody>
          <a:bodyPr wrap="square" rtlCol="0">
            <a:spAutoFit/>
          </a:bodyPr>
          <a:lstStyle/>
          <a:p>
            <a:r>
              <a:rPr lang="zh-CN" altLang="en-US" sz="2000" dirty="0">
                <a:solidFill>
                  <a:schemeClr val="bg1"/>
                </a:solidFill>
                <a:latin typeface="隶书" panose="02010509060101010101" pitchFamily="49" charset="-122"/>
                <a:ea typeface="隶书" panose="02010509060101010101" pitchFamily="49" charset="-122"/>
              </a:rPr>
              <a:t>厚德博学</a:t>
            </a:r>
            <a:r>
              <a:rPr lang="zh-CN" altLang="en-US" sz="2000" dirty="0">
                <a:latin typeface="隶书" panose="02010509060101010101" pitchFamily="49" charset="-122"/>
                <a:ea typeface="隶书" panose="02010509060101010101" pitchFamily="49" charset="-122"/>
              </a:rPr>
              <a:t> </a:t>
            </a:r>
            <a:endParaRPr lang="en-US" altLang="zh-CN" sz="2000" dirty="0">
              <a:latin typeface="隶书" panose="02010509060101010101" pitchFamily="49" charset="-122"/>
              <a:ea typeface="隶书" panose="02010509060101010101" pitchFamily="49" charset="-122"/>
            </a:endParaRPr>
          </a:p>
          <a:p>
            <a:r>
              <a:rPr lang="zh-CN" altLang="en-US" sz="2000" dirty="0">
                <a:latin typeface="隶书" panose="02010509060101010101" pitchFamily="49" charset="-122"/>
                <a:ea typeface="隶书" panose="02010509060101010101" pitchFamily="49" charset="-122"/>
              </a:rPr>
              <a:t>   </a:t>
            </a:r>
            <a:r>
              <a:rPr lang="zh-CN" altLang="en-US" sz="2000" dirty="0">
                <a:solidFill>
                  <a:schemeClr val="bg1"/>
                </a:solidFill>
                <a:latin typeface="隶书" panose="02010509060101010101" pitchFamily="49" charset="-122"/>
                <a:ea typeface="隶书" panose="02010509060101010101" pitchFamily="49" charset="-122"/>
              </a:rPr>
              <a:t>追求卓越</a:t>
            </a:r>
          </a:p>
        </p:txBody>
      </p:sp>
      <p:grpSp>
        <p:nvGrpSpPr>
          <p:cNvPr id="12" name="组合 8">
            <a:extLst>
              <a:ext uri="{FF2B5EF4-FFF2-40B4-BE49-F238E27FC236}">
                <a16:creationId xmlns:a16="http://schemas.microsoft.com/office/drawing/2014/main" id="{4E1F7395-999E-4CB7-BA7C-D48828744A7C}"/>
              </a:ext>
            </a:extLst>
          </p:cNvPr>
          <p:cNvGrpSpPr/>
          <p:nvPr/>
        </p:nvGrpSpPr>
        <p:grpSpPr>
          <a:xfrm>
            <a:off x="119770" y="84616"/>
            <a:ext cx="3518166" cy="914615"/>
            <a:chOff x="8933199" y="178306"/>
            <a:chExt cx="3115793" cy="772512"/>
          </a:xfrm>
        </p:grpSpPr>
        <p:pic>
          <p:nvPicPr>
            <p:cNvPr id="13" name="图片 9">
              <a:extLst>
                <a:ext uri="{FF2B5EF4-FFF2-40B4-BE49-F238E27FC236}">
                  <a16:creationId xmlns:a16="http://schemas.microsoft.com/office/drawing/2014/main" id="{6AA181FC-C1C4-422B-9CBF-8EFD458DB9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14" name="图片 10">
              <a:extLst>
                <a:ext uri="{FF2B5EF4-FFF2-40B4-BE49-F238E27FC236}">
                  <a16:creationId xmlns:a16="http://schemas.microsoft.com/office/drawing/2014/main" id="{DD510932-B7BC-4B08-9A58-4D588BFE82BE}"/>
                </a:ext>
              </a:extLst>
            </p:cNvPr>
            <p:cNvPicPr>
              <a:picLocks noChangeAspect="1"/>
            </p:cNvPicPr>
            <p:nvPr/>
          </p:nvPicPr>
          <p:blipFill rotWithShape="1">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brightnessContrast bright="100000"/>
                      </a14:imgEffect>
                      <a14:imgEffect>
                        <a14:saturation sat="400000"/>
                      </a14:imgEffect>
                    </a14:imgLayer>
                  </a14:imgProps>
                </a:ext>
                <a:ext uri="{28A0092B-C50C-407E-A947-70E740481C1C}">
                  <a14:useLocalDpi xmlns:a14="http://schemas.microsoft.com/office/drawing/2010/main" val="0"/>
                </a:ext>
              </a:extLst>
            </a:blip>
            <a:srcRect t="65268"/>
            <a:stretch>
              <a:fillRect/>
            </a:stretch>
          </p:blipFill>
          <p:spPr>
            <a:xfrm>
              <a:off x="9781547" y="253664"/>
              <a:ext cx="2267445" cy="564644"/>
            </a:xfrm>
            <a:prstGeom prst="rect">
              <a:avLst/>
            </a:prstGeom>
          </p:spPr>
        </p:pic>
      </p:grpSp>
      <p:sp>
        <p:nvSpPr>
          <p:cNvPr id="10" name="椭圆 6">
            <a:extLst>
              <a:ext uri="{FF2B5EF4-FFF2-40B4-BE49-F238E27FC236}">
                <a16:creationId xmlns:a16="http://schemas.microsoft.com/office/drawing/2014/main" id="{780419CE-745B-4FED-BD77-CBDB7534BB80}"/>
              </a:ext>
            </a:extLst>
          </p:cNvPr>
          <p:cNvSpPr/>
          <p:nvPr/>
        </p:nvSpPr>
        <p:spPr>
          <a:xfrm>
            <a:off x="5359342" y="1572099"/>
            <a:ext cx="1473316" cy="1409838"/>
          </a:xfrm>
          <a:prstGeom prst="ellipse">
            <a:avLst/>
          </a:prstGeom>
          <a:solidFill>
            <a:srgbClr val="002060"/>
          </a:solidFill>
          <a:ln>
            <a:solidFill>
              <a:srgbClr val="434F5A"/>
            </a:solidFill>
          </a:ln>
        </p:spPr>
        <p:style>
          <a:lnRef idx="2">
            <a:schemeClr val="accent1">
              <a:shade val="50000"/>
            </a:schemeClr>
          </a:lnRef>
          <a:fillRef idx="1">
            <a:schemeClr val="accent1"/>
          </a:fillRef>
          <a:effectRef idx="0">
            <a:schemeClr val="accent1"/>
          </a:effectRef>
          <a:fontRef idx="minor">
            <a:schemeClr val="lt1"/>
          </a:fontRef>
        </p:style>
        <p:txBody>
          <a:bodyPr lIns="86694" tIns="43347" rIns="86694" bIns="43347" rtlCol="0" anchor="ctr"/>
          <a:lstStyle/>
          <a:p>
            <a:pPr algn="ctr"/>
            <a:r>
              <a:rPr lang="en-US" altLang="zh-CN" sz="4600" b="1" dirty="0">
                <a:latin typeface="思源黑体 CN Light" panose="020B0300000000000000" charset="-122"/>
                <a:ea typeface="思源黑体 CN Light" panose="020B0300000000000000" charset="-122"/>
                <a:cs typeface="思源黑体 CN Light" panose="020B0300000000000000" charset="-122"/>
                <a:sym typeface="+mn-lt"/>
              </a:rPr>
              <a:t>5</a:t>
            </a:r>
            <a:endParaRPr lang="zh-CN" altLang="en-US" sz="4600" b="1" dirty="0">
              <a:latin typeface="思源黑体 CN Light" panose="020B0300000000000000" charset="-122"/>
              <a:ea typeface="思源黑体 CN Light" panose="020B0300000000000000" charset="-122"/>
              <a:cs typeface="思源黑体 CN Light" panose="020B0300000000000000" charset="-122"/>
              <a:sym typeface="+mn-lt"/>
            </a:endParaRPr>
          </a:p>
        </p:txBody>
      </p:sp>
      <p:sp>
        <p:nvSpPr>
          <p:cNvPr id="16" name="矩形 3">
            <a:extLst>
              <a:ext uri="{FF2B5EF4-FFF2-40B4-BE49-F238E27FC236}">
                <a16:creationId xmlns:a16="http://schemas.microsoft.com/office/drawing/2014/main" id="{E8EB547F-8195-4341-8B8B-A04C5E4BBCB5}"/>
              </a:ext>
            </a:extLst>
          </p:cNvPr>
          <p:cNvSpPr/>
          <p:nvPr/>
        </p:nvSpPr>
        <p:spPr>
          <a:xfrm>
            <a:off x="0" y="6623222"/>
            <a:ext cx="12192000" cy="234778"/>
          </a:xfrm>
          <a:prstGeom prst="rect">
            <a:avLst/>
          </a:prstGeom>
          <a:solidFill>
            <a:srgbClr val="114189"/>
          </a:solidFill>
          <a:ln w="25400">
            <a:solidFill>
              <a:srgbClr val="114189">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3">
            <a:extLst>
              <a:ext uri="{FF2B5EF4-FFF2-40B4-BE49-F238E27FC236}">
                <a16:creationId xmlns:a16="http://schemas.microsoft.com/office/drawing/2014/main" id="{96FA7E5A-C11E-46C2-B84D-632499F79127}"/>
              </a:ext>
            </a:extLst>
          </p:cNvPr>
          <p:cNvSpPr/>
          <p:nvPr/>
        </p:nvSpPr>
        <p:spPr>
          <a:xfrm>
            <a:off x="3158613" y="3963630"/>
            <a:ext cx="5874773" cy="45719"/>
          </a:xfrm>
          <a:prstGeom prst="rect">
            <a:avLst/>
          </a:prstGeom>
          <a:solidFill>
            <a:srgbClr val="114189"/>
          </a:solidFill>
          <a:ln w="25400">
            <a:solidFill>
              <a:srgbClr val="114189">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808317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7436"/>
            <a:ext cx="12192000" cy="953009"/>
          </a:xfrm>
          <a:prstGeom prst="rect">
            <a:avLst/>
          </a:prstGeom>
          <a:solidFill>
            <a:srgbClr val="114189"/>
          </a:solidFill>
          <a:ln w="25400">
            <a:solidFill>
              <a:schemeClr val="accent6">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rgbClr val="114189"/>
              </a:solidFill>
            </a:endParaRPr>
          </a:p>
        </p:txBody>
      </p:sp>
      <p:grpSp>
        <p:nvGrpSpPr>
          <p:cNvPr id="9" name="组合 8"/>
          <p:cNvGrpSpPr/>
          <p:nvPr/>
        </p:nvGrpSpPr>
        <p:grpSpPr>
          <a:xfrm>
            <a:off x="8993079" y="82812"/>
            <a:ext cx="3115793" cy="772512"/>
            <a:chOff x="8933199" y="178306"/>
            <a:chExt cx="3115793" cy="772512"/>
          </a:xfrm>
        </p:grpSpPr>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11" name="图片 10"/>
            <p:cNvPicPr>
              <a:picLocks noChangeAspect="1"/>
            </p:cNvPicPr>
            <p:nvPr/>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brightnessContrast bright="100000"/>
                      </a14:imgEffect>
                      <a14:imgEffect>
                        <a14:saturation sat="400000"/>
                      </a14:imgEffect>
                    </a14:imgLayer>
                  </a14:imgProps>
                </a:ext>
                <a:ext uri="{28A0092B-C50C-407E-A947-70E740481C1C}">
                  <a14:useLocalDpi xmlns:a14="http://schemas.microsoft.com/office/drawing/2010/main" val="0"/>
                </a:ext>
              </a:extLst>
            </a:blip>
            <a:srcRect t="65268"/>
            <a:stretch>
              <a:fillRect/>
            </a:stretch>
          </p:blipFill>
          <p:spPr>
            <a:xfrm>
              <a:off x="9781547" y="253664"/>
              <a:ext cx="2267445" cy="564644"/>
            </a:xfrm>
            <a:prstGeom prst="rect">
              <a:avLst/>
            </a:prstGeom>
          </p:spPr>
        </p:pic>
      </p:grpSp>
      <p:sp>
        <p:nvSpPr>
          <p:cNvPr id="4" name="矩形 3"/>
          <p:cNvSpPr/>
          <p:nvPr/>
        </p:nvSpPr>
        <p:spPr>
          <a:xfrm>
            <a:off x="0" y="6623222"/>
            <a:ext cx="12192000" cy="234778"/>
          </a:xfrm>
          <a:prstGeom prst="rect">
            <a:avLst/>
          </a:prstGeom>
          <a:solidFill>
            <a:srgbClr val="114189"/>
          </a:solidFill>
          <a:ln w="25400">
            <a:solidFill>
              <a:srgbClr val="114189">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9E76ED48-EA34-4B9A-9FEB-E553A3A20D4A}"/>
              </a:ext>
            </a:extLst>
          </p:cNvPr>
          <p:cNvSpPr txBox="1"/>
          <p:nvPr/>
        </p:nvSpPr>
        <p:spPr>
          <a:xfrm>
            <a:off x="469472" y="2621086"/>
            <a:ext cx="11571667" cy="2031325"/>
          </a:xfrm>
          <a:prstGeom prst="rect">
            <a:avLst/>
          </a:prstGeom>
          <a:noFill/>
        </p:spPr>
        <p:txBody>
          <a:bodyPr wrap="square" rtlCol="0">
            <a:spAutoFit/>
          </a:bodyPr>
          <a:lstStyle/>
          <a:p>
            <a:pPr marL="342900" indent="-342900">
              <a:lnSpc>
                <a:spcPct val="150000"/>
              </a:lnSpc>
              <a:buFont typeface="+mj-lt"/>
              <a:buAutoNum type="arabicPeriod"/>
            </a:pPr>
            <a:r>
              <a:rPr lang="zh-CN" altLang="en-US" sz="2400" dirty="0">
                <a:latin typeface="华文仿宋" panose="02010600040101010101" pitchFamily="2" charset="-122"/>
                <a:ea typeface="华文仿宋" panose="02010600040101010101" pitchFamily="2" charset="-122"/>
              </a:rPr>
              <a:t>基于</a:t>
            </a:r>
            <a:r>
              <a:rPr lang="en-US" altLang="zh-CN" sz="2400" dirty="0">
                <a:latin typeface="华文仿宋" panose="02010600040101010101" pitchFamily="2" charset="-122"/>
                <a:ea typeface="华文仿宋" panose="02010600040101010101" pitchFamily="2" charset="-122"/>
              </a:rPr>
              <a:t>NVM </a:t>
            </a:r>
            <a:r>
              <a:rPr lang="zh-CN" altLang="en-US" sz="2400" dirty="0">
                <a:latin typeface="华文仿宋" panose="02010600040101010101" pitchFamily="2" charset="-122"/>
                <a:ea typeface="华文仿宋" panose="02010600040101010101" pitchFamily="2" charset="-122"/>
              </a:rPr>
              <a:t>的新型存储架构</a:t>
            </a:r>
            <a:r>
              <a:rPr lang="zh-CN" altLang="en-US" sz="2400" dirty="0">
                <a:latin typeface="华文仿宋" panose="02010600040101010101" pitchFamily="2" charset="-122"/>
                <a:ea typeface="华文仿宋" panose="02010600040101010101" pitchFamily="2" charset="-122"/>
                <a:sym typeface="Wingdings" panose="05000000000000000000" pitchFamily="2" charset="2"/>
              </a:rPr>
              <a:t></a:t>
            </a:r>
            <a:r>
              <a:rPr lang="en-US" altLang="zh-CN" sz="2400" dirty="0">
                <a:latin typeface="华文仿宋" panose="02010600040101010101" pitchFamily="2" charset="-122"/>
                <a:ea typeface="华文仿宋" panose="02010600040101010101" pitchFamily="2" charset="-122"/>
                <a:sym typeface="Wingdings" panose="05000000000000000000" pitchFamily="2" charset="2"/>
              </a:rPr>
              <a:t>DRAM-NVM-SSD</a:t>
            </a:r>
            <a:r>
              <a:rPr lang="zh-CN" altLang="en-US" sz="2400" dirty="0">
                <a:solidFill>
                  <a:srgbClr val="C00000"/>
                </a:solidFill>
                <a:latin typeface="华文仿宋" panose="02010600040101010101" pitchFamily="2" charset="-122"/>
                <a:ea typeface="华文仿宋" panose="02010600040101010101" pitchFamily="2" charset="-122"/>
                <a:sym typeface="Wingdings" panose="05000000000000000000" pitchFamily="2" charset="2"/>
              </a:rPr>
              <a:t>三层存储架构</a:t>
            </a:r>
            <a:r>
              <a:rPr lang="zh-CN" altLang="en-US" sz="2400" dirty="0">
                <a:latin typeface="华文仿宋" panose="02010600040101010101" pitchFamily="2" charset="-122"/>
                <a:ea typeface="华文仿宋" panose="02010600040101010101" pitchFamily="2" charset="-122"/>
              </a:rPr>
              <a:t>。</a:t>
            </a:r>
            <a:endParaRPr lang="en-US" altLang="zh-CN" sz="2400" dirty="0">
              <a:latin typeface="华文仿宋" panose="02010600040101010101" pitchFamily="2" charset="-122"/>
              <a:ea typeface="华文仿宋" panose="02010600040101010101" pitchFamily="2" charset="-122"/>
            </a:endParaRPr>
          </a:p>
          <a:p>
            <a:pPr marL="342900" indent="-342900">
              <a:lnSpc>
                <a:spcPct val="150000"/>
              </a:lnSpc>
              <a:buFont typeface="+mj-lt"/>
              <a:buAutoNum type="arabicPeriod"/>
            </a:pPr>
            <a:r>
              <a:rPr lang="zh-CN" altLang="en-US" sz="2400" dirty="0">
                <a:latin typeface="华文仿宋" panose="02010600040101010101" pitchFamily="2" charset="-122"/>
                <a:ea typeface="华文仿宋" panose="02010600040101010101" pitchFamily="2" charset="-122"/>
              </a:rPr>
              <a:t>影响</a:t>
            </a:r>
            <a:r>
              <a:rPr lang="en-US" altLang="zh-CN" sz="2400" dirty="0">
                <a:latin typeface="华文仿宋" panose="02010600040101010101" pitchFamily="2" charset="-122"/>
                <a:ea typeface="华文仿宋" panose="02010600040101010101" pitchFamily="2" charset="-122"/>
              </a:rPr>
              <a:t>Redis</a:t>
            </a:r>
            <a:r>
              <a:rPr lang="zh-CN" altLang="en-US" sz="2400" dirty="0">
                <a:latin typeface="华文仿宋" panose="02010600040101010101" pitchFamily="2" charset="-122"/>
                <a:ea typeface="华文仿宋" panose="02010600040101010101" pitchFamily="2" charset="-122"/>
              </a:rPr>
              <a:t>数据库性能的原因</a:t>
            </a:r>
            <a:r>
              <a:rPr lang="zh-CN" altLang="en-US" sz="2400" dirty="0">
                <a:latin typeface="华文仿宋" panose="02010600040101010101" pitchFamily="2" charset="-122"/>
                <a:ea typeface="华文仿宋" panose="02010600040101010101" pitchFamily="2" charset="-122"/>
                <a:sym typeface="Wingdings" panose="05000000000000000000" pitchFamily="2" charset="2"/>
              </a:rPr>
              <a:t></a:t>
            </a:r>
            <a:r>
              <a:rPr lang="en-US" altLang="zh-CN" sz="2400" dirty="0">
                <a:latin typeface="华文仿宋" panose="02010600040101010101" pitchFamily="2" charset="-122"/>
                <a:ea typeface="华文仿宋" panose="02010600040101010101" pitchFamily="2" charset="-122"/>
                <a:sym typeface="Wingdings" panose="05000000000000000000" pitchFamily="2" charset="2"/>
              </a:rPr>
              <a:t>NVM</a:t>
            </a:r>
            <a:r>
              <a:rPr lang="zh-CN" altLang="en-US" sz="2400" dirty="0">
                <a:latin typeface="华文仿宋" panose="02010600040101010101" pitchFamily="2" charset="-122"/>
                <a:ea typeface="华文仿宋" panose="02010600040101010101" pitchFamily="2" charset="-122"/>
                <a:sym typeface="Wingdings" panose="05000000000000000000" pitchFamily="2" charset="2"/>
              </a:rPr>
              <a:t>页内缓存行</a:t>
            </a:r>
            <a:r>
              <a:rPr lang="zh-CN" altLang="en-US" sz="2400" dirty="0">
                <a:solidFill>
                  <a:srgbClr val="C00000"/>
                </a:solidFill>
                <a:latin typeface="华文仿宋" panose="02010600040101010101" pitchFamily="2" charset="-122"/>
                <a:ea typeface="华文仿宋" panose="02010600040101010101" pitchFamily="2" charset="-122"/>
                <a:sym typeface="Wingdings" panose="05000000000000000000" pitchFamily="2" charset="2"/>
              </a:rPr>
              <a:t>热度分布不均</a:t>
            </a:r>
            <a:endParaRPr lang="en-US" altLang="zh-CN" sz="2400" dirty="0">
              <a:solidFill>
                <a:srgbClr val="C00000"/>
              </a:solidFill>
              <a:latin typeface="华文仿宋" panose="02010600040101010101" pitchFamily="2" charset="-122"/>
              <a:ea typeface="华文仿宋" panose="02010600040101010101" pitchFamily="2" charset="-122"/>
              <a:sym typeface="Wingdings" panose="05000000000000000000" pitchFamily="2" charset="2"/>
            </a:endParaRPr>
          </a:p>
          <a:p>
            <a:pPr marL="342900" indent="-342900">
              <a:lnSpc>
                <a:spcPct val="150000"/>
              </a:lnSpc>
              <a:buFont typeface="+mj-lt"/>
              <a:buAutoNum type="arabicPeriod"/>
            </a:pPr>
            <a:r>
              <a:rPr lang="zh-CN" altLang="en-US" sz="2400" dirty="0">
                <a:latin typeface="华文仿宋" panose="02010600040101010101" pitchFamily="2" charset="-122"/>
                <a:ea typeface="华文仿宋" panose="02010600040101010101" pitchFamily="2" charset="-122"/>
                <a:sym typeface="Wingdings" panose="05000000000000000000" pitchFamily="2" charset="2"/>
              </a:rPr>
              <a:t>热度感知的性能优化方案</a:t>
            </a:r>
            <a:r>
              <a:rPr lang="zh-CN" altLang="en-US" sz="2400" dirty="0">
                <a:solidFill>
                  <a:srgbClr val="C00000"/>
                </a:solidFill>
                <a:latin typeface="华文仿宋" panose="02010600040101010101" pitchFamily="2" charset="-122"/>
                <a:ea typeface="华文仿宋" panose="02010600040101010101" pitchFamily="2" charset="-122"/>
                <a:sym typeface="Wingdings" panose="05000000000000000000" pitchFamily="2" charset="2"/>
              </a:rPr>
              <a:t>影子Ｂ＋树</a:t>
            </a:r>
            <a:endParaRPr lang="en-US" altLang="zh-CN" sz="2400" dirty="0">
              <a:solidFill>
                <a:srgbClr val="C00000"/>
              </a:solidFill>
              <a:latin typeface="华文仿宋" panose="02010600040101010101" pitchFamily="2" charset="-122"/>
              <a:ea typeface="华文仿宋" panose="02010600040101010101" pitchFamily="2" charset="-122"/>
            </a:endParaRPr>
          </a:p>
          <a:p>
            <a:endParaRPr lang="zh-CN" altLang="en-US" dirty="0"/>
          </a:p>
        </p:txBody>
      </p:sp>
      <p:sp>
        <p:nvSpPr>
          <p:cNvPr id="20" name="文本框 7">
            <a:extLst>
              <a:ext uri="{FF2B5EF4-FFF2-40B4-BE49-F238E27FC236}">
                <a16:creationId xmlns:a16="http://schemas.microsoft.com/office/drawing/2014/main" id="{1C994B1A-7FC4-4D20-8FC4-30F326E8823F}"/>
              </a:ext>
            </a:extLst>
          </p:cNvPr>
          <p:cNvSpPr txBox="1"/>
          <p:nvPr/>
        </p:nvSpPr>
        <p:spPr>
          <a:xfrm>
            <a:off x="1112348" y="130934"/>
            <a:ext cx="5611596" cy="646331"/>
          </a:xfrm>
          <a:prstGeom prst="rect">
            <a:avLst/>
          </a:prstGeom>
          <a:noFill/>
        </p:spPr>
        <p:txBody>
          <a:bodyPr wrap="square" rtlCol="0">
            <a:spAutoFit/>
          </a:bodyPr>
          <a:lstStyle/>
          <a:p>
            <a:r>
              <a:rPr lang="zh-CN" altLang="en-US" sz="3600" b="1" dirty="0">
                <a:solidFill>
                  <a:schemeClr val="bg1">
                    <a:lumMod val="95000"/>
                  </a:schemeClr>
                </a:solidFill>
              </a:rPr>
              <a:t>总结与展望</a:t>
            </a:r>
          </a:p>
        </p:txBody>
      </p:sp>
      <p:sp>
        <p:nvSpPr>
          <p:cNvPr id="12" name="文本框 86">
            <a:extLst>
              <a:ext uri="{FF2B5EF4-FFF2-40B4-BE49-F238E27FC236}">
                <a16:creationId xmlns:a16="http://schemas.microsoft.com/office/drawing/2014/main" id="{DC52D874-4FBF-449F-8ECB-8D874D6EAEB1}"/>
              </a:ext>
            </a:extLst>
          </p:cNvPr>
          <p:cNvSpPr txBox="1"/>
          <p:nvPr/>
        </p:nvSpPr>
        <p:spPr>
          <a:xfrm>
            <a:off x="3756028" y="1490486"/>
            <a:ext cx="4679944" cy="646307"/>
          </a:xfrm>
          <a:prstGeom prst="rect">
            <a:avLst/>
          </a:prstGeom>
          <a:noFill/>
        </p:spPr>
        <p:txBody>
          <a:bodyPr wrap="square" lIns="91417" tIns="45708" rIns="91417" bIns="45708" rtlCol="0">
            <a:spAutoFit/>
          </a:bodyPr>
          <a:lstStyle/>
          <a:p>
            <a:pPr algn="ctr"/>
            <a:r>
              <a:rPr lang="zh-CN" altLang="en-US" sz="3600" b="1" dirty="0">
                <a:solidFill>
                  <a:schemeClr val="tx1">
                    <a:lumMod val="75000"/>
                    <a:lumOff val="25000"/>
                  </a:schemeClr>
                </a:solidFill>
                <a:latin typeface="义启刘圻硬笔行书" panose="02000503000000000000" charset="-122"/>
                <a:ea typeface="义启刘圻硬笔行书" panose="02000503000000000000" charset="-122"/>
              </a:rPr>
              <a:t>总　结</a:t>
            </a:r>
          </a:p>
        </p:txBody>
      </p:sp>
      <p:sp>
        <p:nvSpPr>
          <p:cNvPr id="13" name="Oval 58">
            <a:extLst>
              <a:ext uri="{FF2B5EF4-FFF2-40B4-BE49-F238E27FC236}">
                <a16:creationId xmlns:a16="http://schemas.microsoft.com/office/drawing/2014/main" id="{4CEC9839-4077-401D-B916-2D01C93AE24E}"/>
              </a:ext>
            </a:extLst>
          </p:cNvPr>
          <p:cNvSpPr/>
          <p:nvPr/>
        </p:nvSpPr>
        <p:spPr>
          <a:xfrm>
            <a:off x="167374" y="65300"/>
            <a:ext cx="777600" cy="777600"/>
          </a:xfrm>
          <a:prstGeom prst="ellipse">
            <a:avLst/>
          </a:prstGeom>
          <a:solidFill>
            <a:srgbClr val="FAC6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900" dirty="0">
                <a:latin typeface="Segoe UI" panose="020B0502040204020203" pitchFamily="34" charset="0"/>
                <a:ea typeface="庞门正道标题体" panose="02010600030101010101" pitchFamily="2" charset="-122"/>
                <a:cs typeface="Segoe UI Historic" panose="020B0502040204020203" pitchFamily="34" charset="0"/>
                <a:sym typeface="+mn-lt"/>
              </a:rPr>
              <a:t>５</a:t>
            </a:r>
            <a:endParaRPr lang="en-US" sz="2900" dirty="0">
              <a:latin typeface="Segoe UI" panose="020B0502040204020203" pitchFamily="34" charset="0"/>
              <a:ea typeface="庞门正道标题体" panose="02010600030101010101" pitchFamily="2" charset="-122"/>
              <a:cs typeface="Segoe UI Historic" panose="020B0502040204020203" pitchFamily="34" charset="0"/>
              <a:sym typeface="+mn-lt"/>
            </a:endParaRPr>
          </a:p>
        </p:txBody>
      </p:sp>
    </p:spTree>
    <p:extLst>
      <p:ext uri="{BB962C8B-B14F-4D97-AF65-F5344CB8AC3E}">
        <p14:creationId xmlns:p14="http://schemas.microsoft.com/office/powerpoint/2010/main" val="6828471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Alternate Process 6">
            <a:extLst>
              <a:ext uri="{FF2B5EF4-FFF2-40B4-BE49-F238E27FC236}">
                <a16:creationId xmlns:a16="http://schemas.microsoft.com/office/drawing/2014/main" id="{EFCB5DD1-4AAC-41B9-BCEE-70FDBAA9EE7C}"/>
              </a:ext>
            </a:extLst>
          </p:cNvPr>
          <p:cNvSpPr/>
          <p:nvPr/>
        </p:nvSpPr>
        <p:spPr>
          <a:xfrm>
            <a:off x="1709621" y="2542473"/>
            <a:ext cx="3634481" cy="515659"/>
          </a:xfrm>
          <a:prstGeom prst="flowChartAlternateProcess">
            <a:avLst/>
          </a:prstGeom>
          <a:solidFill>
            <a:schemeClr val="bg1"/>
          </a:solidFill>
          <a:ln w="25400">
            <a:solidFill>
              <a:schemeClr val="accent5">
                <a:lumMod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7436"/>
            <a:ext cx="12192000" cy="953009"/>
          </a:xfrm>
          <a:prstGeom prst="rect">
            <a:avLst/>
          </a:prstGeom>
          <a:solidFill>
            <a:srgbClr val="114189"/>
          </a:solidFill>
          <a:ln w="25400">
            <a:solidFill>
              <a:schemeClr val="accent6">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rgbClr val="114189"/>
              </a:solidFill>
            </a:endParaRPr>
          </a:p>
        </p:txBody>
      </p:sp>
      <p:grpSp>
        <p:nvGrpSpPr>
          <p:cNvPr id="9" name="组合 8"/>
          <p:cNvGrpSpPr/>
          <p:nvPr/>
        </p:nvGrpSpPr>
        <p:grpSpPr>
          <a:xfrm>
            <a:off x="8993079" y="82812"/>
            <a:ext cx="3115793" cy="772512"/>
            <a:chOff x="8933199" y="178306"/>
            <a:chExt cx="3115793" cy="772512"/>
          </a:xfrm>
        </p:grpSpPr>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11" name="图片 10"/>
            <p:cNvPicPr>
              <a:picLocks noChangeAspect="1"/>
            </p:cNvPicPr>
            <p:nvPr/>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brightnessContrast bright="100000"/>
                      </a14:imgEffect>
                      <a14:imgEffect>
                        <a14:saturation sat="400000"/>
                      </a14:imgEffect>
                    </a14:imgLayer>
                  </a14:imgProps>
                </a:ext>
                <a:ext uri="{28A0092B-C50C-407E-A947-70E740481C1C}">
                  <a14:useLocalDpi xmlns:a14="http://schemas.microsoft.com/office/drawing/2010/main" val="0"/>
                </a:ext>
              </a:extLst>
            </a:blip>
            <a:srcRect t="65268"/>
            <a:stretch>
              <a:fillRect/>
            </a:stretch>
          </p:blipFill>
          <p:spPr>
            <a:xfrm>
              <a:off x="9781547" y="253664"/>
              <a:ext cx="2267445" cy="564644"/>
            </a:xfrm>
            <a:prstGeom prst="rect">
              <a:avLst/>
            </a:prstGeom>
          </p:spPr>
        </p:pic>
      </p:grpSp>
      <p:sp>
        <p:nvSpPr>
          <p:cNvPr id="4" name="矩形 3"/>
          <p:cNvSpPr/>
          <p:nvPr/>
        </p:nvSpPr>
        <p:spPr>
          <a:xfrm>
            <a:off x="0" y="6623222"/>
            <a:ext cx="12192000" cy="234778"/>
          </a:xfrm>
          <a:prstGeom prst="rect">
            <a:avLst/>
          </a:prstGeom>
          <a:solidFill>
            <a:srgbClr val="114189"/>
          </a:solidFill>
          <a:ln w="25400">
            <a:solidFill>
              <a:srgbClr val="114189">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7">
            <a:extLst>
              <a:ext uri="{FF2B5EF4-FFF2-40B4-BE49-F238E27FC236}">
                <a16:creationId xmlns:a16="http://schemas.microsoft.com/office/drawing/2014/main" id="{1C994B1A-7FC4-4D20-8FC4-30F326E8823F}"/>
              </a:ext>
            </a:extLst>
          </p:cNvPr>
          <p:cNvSpPr txBox="1"/>
          <p:nvPr/>
        </p:nvSpPr>
        <p:spPr>
          <a:xfrm>
            <a:off x="1112348" y="130934"/>
            <a:ext cx="5611596" cy="646331"/>
          </a:xfrm>
          <a:prstGeom prst="rect">
            <a:avLst/>
          </a:prstGeom>
          <a:noFill/>
        </p:spPr>
        <p:txBody>
          <a:bodyPr wrap="square" rtlCol="0">
            <a:spAutoFit/>
          </a:bodyPr>
          <a:lstStyle/>
          <a:p>
            <a:r>
              <a:rPr lang="zh-CN" altLang="en-US" sz="3600" b="1" dirty="0">
                <a:solidFill>
                  <a:schemeClr val="bg1">
                    <a:lumMod val="95000"/>
                  </a:schemeClr>
                </a:solidFill>
              </a:rPr>
              <a:t>总结与展望</a:t>
            </a:r>
          </a:p>
        </p:txBody>
      </p:sp>
      <p:sp>
        <p:nvSpPr>
          <p:cNvPr id="13" name="Oval 58">
            <a:extLst>
              <a:ext uri="{FF2B5EF4-FFF2-40B4-BE49-F238E27FC236}">
                <a16:creationId xmlns:a16="http://schemas.microsoft.com/office/drawing/2014/main" id="{4CEC9839-4077-401D-B916-2D01C93AE24E}"/>
              </a:ext>
            </a:extLst>
          </p:cNvPr>
          <p:cNvSpPr/>
          <p:nvPr/>
        </p:nvSpPr>
        <p:spPr>
          <a:xfrm>
            <a:off x="167374" y="65300"/>
            <a:ext cx="777600" cy="777600"/>
          </a:xfrm>
          <a:prstGeom prst="ellipse">
            <a:avLst/>
          </a:prstGeom>
          <a:solidFill>
            <a:srgbClr val="FAC6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900" dirty="0">
                <a:latin typeface="Segoe UI" panose="020B0502040204020203" pitchFamily="34" charset="0"/>
                <a:ea typeface="庞门正道标题体" panose="02010600030101010101" pitchFamily="2" charset="-122"/>
                <a:cs typeface="Segoe UI Historic" panose="020B0502040204020203" pitchFamily="34" charset="0"/>
                <a:sym typeface="+mn-lt"/>
              </a:rPr>
              <a:t>５</a:t>
            </a:r>
            <a:endParaRPr lang="en-US" sz="2900" dirty="0">
              <a:latin typeface="Segoe UI" panose="020B0502040204020203" pitchFamily="34" charset="0"/>
              <a:ea typeface="庞门正道标题体" panose="02010600030101010101" pitchFamily="2" charset="-122"/>
              <a:cs typeface="Segoe UI Historic" panose="020B0502040204020203" pitchFamily="34" charset="0"/>
              <a:sym typeface="+mn-lt"/>
            </a:endParaRPr>
          </a:p>
        </p:txBody>
      </p:sp>
      <p:sp>
        <p:nvSpPr>
          <p:cNvPr id="22" name="文本框 7">
            <a:extLst>
              <a:ext uri="{FF2B5EF4-FFF2-40B4-BE49-F238E27FC236}">
                <a16:creationId xmlns:a16="http://schemas.microsoft.com/office/drawing/2014/main" id="{96FF61D9-3725-489C-B3B0-C08B0D7E3C95}"/>
              </a:ext>
            </a:extLst>
          </p:cNvPr>
          <p:cNvSpPr txBox="1"/>
          <p:nvPr/>
        </p:nvSpPr>
        <p:spPr>
          <a:xfrm>
            <a:off x="1919639" y="2551770"/>
            <a:ext cx="3462315" cy="499624"/>
          </a:xfrm>
          <a:prstGeom prst="rect">
            <a:avLst/>
          </a:prstGeom>
          <a:noFill/>
        </p:spPr>
        <p:txBody>
          <a:bodyPr wrap="square" rtlCol="0">
            <a:spAutoFit/>
          </a:bodyPr>
          <a:lstStyle/>
          <a:p>
            <a:pPr algn="ctr">
              <a:lnSpc>
                <a:spcPct val="150000"/>
              </a:lnSpc>
            </a:pPr>
            <a:r>
              <a:rPr lang="zh-CN" altLang="en-US" sz="2000" dirty="0">
                <a:latin typeface="微软雅黑" pitchFamily="34" charset="-122"/>
                <a:ea typeface="微软雅黑" pitchFamily="34" charset="-122"/>
              </a:rPr>
              <a:t>基于</a:t>
            </a:r>
            <a:r>
              <a:rPr lang="en-US" altLang="zh-CN" sz="2000" dirty="0">
                <a:latin typeface="微软雅黑" pitchFamily="34" charset="-122"/>
                <a:ea typeface="微软雅黑" pitchFamily="34" charset="-122"/>
              </a:rPr>
              <a:t>NVM </a:t>
            </a:r>
            <a:r>
              <a:rPr lang="zh-CN" altLang="en-US" sz="2000" dirty="0">
                <a:latin typeface="微软雅黑" pitchFamily="34" charset="-122"/>
                <a:ea typeface="微软雅黑" pitchFamily="34" charset="-122"/>
              </a:rPr>
              <a:t>的新型存储架构</a:t>
            </a:r>
            <a:endParaRPr lang="en-US" altLang="zh-CN" sz="2000" dirty="0">
              <a:latin typeface="微软雅黑" pitchFamily="34" charset="-122"/>
              <a:ea typeface="微软雅黑" pitchFamily="34" charset="-122"/>
            </a:endParaRPr>
          </a:p>
        </p:txBody>
      </p:sp>
      <p:sp>
        <p:nvSpPr>
          <p:cNvPr id="26" name="Arrow: Down 25">
            <a:extLst>
              <a:ext uri="{FF2B5EF4-FFF2-40B4-BE49-F238E27FC236}">
                <a16:creationId xmlns:a16="http://schemas.microsoft.com/office/drawing/2014/main" id="{06E842F9-72F8-4C6C-99BC-F09CAF119325}"/>
              </a:ext>
            </a:extLst>
          </p:cNvPr>
          <p:cNvSpPr/>
          <p:nvPr/>
        </p:nvSpPr>
        <p:spPr>
          <a:xfrm rot="16200000">
            <a:off x="5812621" y="2540230"/>
            <a:ext cx="332509" cy="590096"/>
          </a:xfrm>
          <a:prstGeom prst="downArrow">
            <a:avLst/>
          </a:prstGeom>
          <a:solidFill>
            <a:srgbClr val="11419C"/>
          </a:solidFill>
          <a:ln w="25400">
            <a:solidFill>
              <a:schemeClr val="accent6">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lowchart: Alternate Process 28">
            <a:extLst>
              <a:ext uri="{FF2B5EF4-FFF2-40B4-BE49-F238E27FC236}">
                <a16:creationId xmlns:a16="http://schemas.microsoft.com/office/drawing/2014/main" id="{D5604C6E-402F-4AB8-8F5F-704BFA1EBE58}"/>
              </a:ext>
            </a:extLst>
          </p:cNvPr>
          <p:cNvSpPr/>
          <p:nvPr/>
        </p:nvSpPr>
        <p:spPr>
          <a:xfrm>
            <a:off x="1833557" y="3957751"/>
            <a:ext cx="3634481" cy="515659"/>
          </a:xfrm>
          <a:prstGeom prst="flowChartAlternateProcess">
            <a:avLst/>
          </a:prstGeom>
          <a:solidFill>
            <a:schemeClr val="bg1"/>
          </a:solidFill>
          <a:ln w="25400">
            <a:solidFill>
              <a:schemeClr val="accent5">
                <a:lumMod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7">
            <a:extLst>
              <a:ext uri="{FF2B5EF4-FFF2-40B4-BE49-F238E27FC236}">
                <a16:creationId xmlns:a16="http://schemas.microsoft.com/office/drawing/2014/main" id="{4F5AA826-5D08-41B6-A703-79D614B35B8E}"/>
              </a:ext>
            </a:extLst>
          </p:cNvPr>
          <p:cNvSpPr txBox="1"/>
          <p:nvPr/>
        </p:nvSpPr>
        <p:spPr>
          <a:xfrm>
            <a:off x="1947934" y="3910666"/>
            <a:ext cx="3462315" cy="499624"/>
          </a:xfrm>
          <a:prstGeom prst="rect">
            <a:avLst/>
          </a:prstGeom>
          <a:noFill/>
        </p:spPr>
        <p:txBody>
          <a:bodyPr wrap="square" rtlCol="0">
            <a:spAutoFit/>
          </a:bodyPr>
          <a:lstStyle/>
          <a:p>
            <a:pPr algn="ctr">
              <a:lnSpc>
                <a:spcPct val="150000"/>
              </a:lnSpc>
            </a:pPr>
            <a:r>
              <a:rPr lang="zh-CN" altLang="en-US" sz="2000" dirty="0">
                <a:latin typeface="微软雅黑" pitchFamily="34" charset="-122"/>
                <a:ea typeface="微软雅黑" pitchFamily="34" charset="-122"/>
              </a:rPr>
              <a:t>影响</a:t>
            </a:r>
            <a:r>
              <a:rPr lang="en-US" altLang="zh-CN" sz="2000" dirty="0">
                <a:latin typeface="微软雅黑" pitchFamily="34" charset="-122"/>
                <a:ea typeface="微软雅黑" pitchFamily="34" charset="-122"/>
              </a:rPr>
              <a:t>Redis</a:t>
            </a:r>
            <a:r>
              <a:rPr lang="zh-CN" altLang="en-US" sz="2000" dirty="0">
                <a:latin typeface="微软雅黑" pitchFamily="34" charset="-122"/>
                <a:ea typeface="微软雅黑" pitchFamily="34" charset="-122"/>
              </a:rPr>
              <a:t>数据库性能的原因</a:t>
            </a:r>
            <a:endParaRPr lang="en-US" altLang="zh-CN" sz="2000" dirty="0">
              <a:latin typeface="微软雅黑" pitchFamily="34" charset="-122"/>
              <a:ea typeface="微软雅黑" pitchFamily="34" charset="-122"/>
              <a:sym typeface="Wingdings" panose="05000000000000000000" pitchFamily="2" charset="2"/>
            </a:endParaRPr>
          </a:p>
        </p:txBody>
      </p:sp>
      <p:sp>
        <p:nvSpPr>
          <p:cNvPr id="31" name="Flowchart: Alternate Process 30">
            <a:extLst>
              <a:ext uri="{FF2B5EF4-FFF2-40B4-BE49-F238E27FC236}">
                <a16:creationId xmlns:a16="http://schemas.microsoft.com/office/drawing/2014/main" id="{E57FB1EC-F027-4E56-B79C-4FC9F0E0A489}"/>
              </a:ext>
            </a:extLst>
          </p:cNvPr>
          <p:cNvSpPr/>
          <p:nvPr/>
        </p:nvSpPr>
        <p:spPr>
          <a:xfrm>
            <a:off x="1830346" y="5289879"/>
            <a:ext cx="3634481" cy="515659"/>
          </a:xfrm>
          <a:prstGeom prst="flowChartAlternateProcess">
            <a:avLst/>
          </a:prstGeom>
          <a:solidFill>
            <a:schemeClr val="bg1"/>
          </a:solidFill>
          <a:ln w="25400">
            <a:solidFill>
              <a:schemeClr val="accent5">
                <a:lumMod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7">
            <a:extLst>
              <a:ext uri="{FF2B5EF4-FFF2-40B4-BE49-F238E27FC236}">
                <a16:creationId xmlns:a16="http://schemas.microsoft.com/office/drawing/2014/main" id="{83E2CFEB-1918-4D93-AABA-ACA4BEDBC4F0}"/>
              </a:ext>
            </a:extLst>
          </p:cNvPr>
          <p:cNvSpPr txBox="1"/>
          <p:nvPr/>
        </p:nvSpPr>
        <p:spPr>
          <a:xfrm>
            <a:off x="1944723" y="5242794"/>
            <a:ext cx="3462315" cy="499624"/>
          </a:xfrm>
          <a:prstGeom prst="rect">
            <a:avLst/>
          </a:prstGeom>
          <a:noFill/>
        </p:spPr>
        <p:txBody>
          <a:bodyPr wrap="square" rtlCol="0">
            <a:spAutoFit/>
          </a:bodyPr>
          <a:lstStyle/>
          <a:p>
            <a:pPr algn="ctr">
              <a:lnSpc>
                <a:spcPct val="150000"/>
              </a:lnSpc>
            </a:pPr>
            <a:r>
              <a:rPr lang="zh-CN" altLang="en-US" sz="2000" dirty="0">
                <a:latin typeface="微软雅黑" pitchFamily="34" charset="-122"/>
                <a:ea typeface="微软雅黑" pitchFamily="34" charset="-122"/>
                <a:sym typeface="Wingdings" panose="05000000000000000000" pitchFamily="2" charset="2"/>
              </a:rPr>
              <a:t>热度感知的性能优化方案</a:t>
            </a:r>
            <a:endParaRPr lang="en-US" altLang="zh-CN" sz="2000" dirty="0">
              <a:latin typeface="微软雅黑" pitchFamily="34" charset="-122"/>
              <a:ea typeface="微软雅黑" pitchFamily="34" charset="-122"/>
            </a:endParaRPr>
          </a:p>
        </p:txBody>
      </p:sp>
      <p:sp>
        <p:nvSpPr>
          <p:cNvPr id="33" name="Arrow: Down 32">
            <a:extLst>
              <a:ext uri="{FF2B5EF4-FFF2-40B4-BE49-F238E27FC236}">
                <a16:creationId xmlns:a16="http://schemas.microsoft.com/office/drawing/2014/main" id="{9D20F0A5-31D6-441B-AF51-A5EA856DF968}"/>
              </a:ext>
            </a:extLst>
          </p:cNvPr>
          <p:cNvSpPr/>
          <p:nvPr/>
        </p:nvSpPr>
        <p:spPr>
          <a:xfrm rot="16200000">
            <a:off x="5817906" y="3920531"/>
            <a:ext cx="332509" cy="590096"/>
          </a:xfrm>
          <a:prstGeom prst="downArrow">
            <a:avLst/>
          </a:prstGeom>
          <a:solidFill>
            <a:srgbClr val="11419C"/>
          </a:solidFill>
          <a:ln w="25400">
            <a:solidFill>
              <a:schemeClr val="accent6">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Arrow: Down 33">
            <a:extLst>
              <a:ext uri="{FF2B5EF4-FFF2-40B4-BE49-F238E27FC236}">
                <a16:creationId xmlns:a16="http://schemas.microsoft.com/office/drawing/2014/main" id="{B1C0CB8B-9DEF-48F3-93AA-EBF68EFD7CCC}"/>
              </a:ext>
            </a:extLst>
          </p:cNvPr>
          <p:cNvSpPr/>
          <p:nvPr/>
        </p:nvSpPr>
        <p:spPr>
          <a:xfrm rot="16200000">
            <a:off x="5813992" y="5252659"/>
            <a:ext cx="332509" cy="590096"/>
          </a:xfrm>
          <a:prstGeom prst="downArrow">
            <a:avLst/>
          </a:prstGeom>
          <a:solidFill>
            <a:srgbClr val="11419C"/>
          </a:solidFill>
          <a:ln w="25400">
            <a:solidFill>
              <a:schemeClr val="accent6">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lowchart: Alternate Process 34">
            <a:extLst>
              <a:ext uri="{FF2B5EF4-FFF2-40B4-BE49-F238E27FC236}">
                <a16:creationId xmlns:a16="http://schemas.microsoft.com/office/drawing/2014/main" id="{3AB7AB81-7E5F-49A8-954E-9213DB754D7A}"/>
              </a:ext>
            </a:extLst>
          </p:cNvPr>
          <p:cNvSpPr/>
          <p:nvPr/>
        </p:nvSpPr>
        <p:spPr>
          <a:xfrm>
            <a:off x="6480713" y="2312465"/>
            <a:ext cx="3405125" cy="969368"/>
          </a:xfrm>
          <a:prstGeom prst="flowChartAlternateProcess">
            <a:avLst/>
          </a:prstGeom>
          <a:solidFill>
            <a:schemeClr val="bg1"/>
          </a:solidFill>
          <a:ln w="25400">
            <a:solidFill>
              <a:schemeClr val="accent5">
                <a:lumMod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7">
            <a:extLst>
              <a:ext uri="{FF2B5EF4-FFF2-40B4-BE49-F238E27FC236}">
                <a16:creationId xmlns:a16="http://schemas.microsoft.com/office/drawing/2014/main" id="{CD341E21-C755-49F7-A1A4-C7C0543EA633}"/>
              </a:ext>
            </a:extLst>
          </p:cNvPr>
          <p:cNvSpPr txBox="1"/>
          <p:nvPr/>
        </p:nvSpPr>
        <p:spPr>
          <a:xfrm>
            <a:off x="6567070" y="2308783"/>
            <a:ext cx="3197404" cy="969368"/>
          </a:xfrm>
          <a:prstGeom prst="rect">
            <a:avLst/>
          </a:prstGeom>
          <a:noFill/>
        </p:spPr>
        <p:txBody>
          <a:bodyPr wrap="square" rtlCol="0">
            <a:spAutoFit/>
          </a:bodyPr>
          <a:lstStyle/>
          <a:p>
            <a:pPr algn="ctr">
              <a:lnSpc>
                <a:spcPct val="150000"/>
              </a:lnSpc>
            </a:pPr>
            <a:r>
              <a:rPr lang="zh-CN" altLang="en-US" sz="2000" dirty="0">
                <a:solidFill>
                  <a:schemeClr val="tx1">
                    <a:lumMod val="75000"/>
                    <a:lumOff val="25000"/>
                  </a:schemeClr>
                </a:solidFill>
                <a:ea typeface="义启刘圻硬笔行书" panose="02000503000000000000" charset="-122"/>
                <a:sym typeface="Wingdings" panose="05000000000000000000" pitchFamily="2" charset="2"/>
              </a:rPr>
              <a:t>实现了</a:t>
            </a:r>
            <a:r>
              <a:rPr lang="en-US" altLang="zh-CN" sz="2000" dirty="0">
                <a:solidFill>
                  <a:schemeClr val="tx1">
                    <a:lumMod val="75000"/>
                    <a:lumOff val="25000"/>
                  </a:schemeClr>
                </a:solidFill>
                <a:ea typeface="义启刘圻硬笔行书" panose="02000503000000000000" charset="-122"/>
                <a:sym typeface="Wingdings" panose="05000000000000000000" pitchFamily="2" charset="2"/>
              </a:rPr>
              <a:t>DRAM-NVM-SSD</a:t>
            </a:r>
          </a:p>
          <a:p>
            <a:pPr algn="ctr">
              <a:lnSpc>
                <a:spcPct val="150000"/>
              </a:lnSpc>
            </a:pPr>
            <a:r>
              <a:rPr lang="zh-CN" altLang="en-US" sz="2000" dirty="0">
                <a:solidFill>
                  <a:srgbClr val="FF0000"/>
                </a:solidFill>
                <a:ea typeface="义启刘圻硬笔行书" panose="02000503000000000000" charset="-122"/>
                <a:sym typeface="Wingdings" panose="05000000000000000000" pitchFamily="2" charset="2"/>
              </a:rPr>
              <a:t>三层存储架构</a:t>
            </a:r>
            <a:endParaRPr lang="en-US" altLang="zh-CN" sz="2000" dirty="0">
              <a:solidFill>
                <a:srgbClr val="FF0000"/>
              </a:solidFill>
              <a:latin typeface="华文仿宋" panose="02010600040101010101" pitchFamily="2" charset="-122"/>
              <a:ea typeface="华文仿宋" panose="02010600040101010101" pitchFamily="2" charset="-122"/>
            </a:endParaRPr>
          </a:p>
        </p:txBody>
      </p:sp>
      <p:sp>
        <p:nvSpPr>
          <p:cNvPr id="37" name="矩形 3">
            <a:extLst>
              <a:ext uri="{FF2B5EF4-FFF2-40B4-BE49-F238E27FC236}">
                <a16:creationId xmlns:a16="http://schemas.microsoft.com/office/drawing/2014/main" id="{D09D66BD-EC21-4422-AB11-AF68EC7AABB4}"/>
              </a:ext>
            </a:extLst>
          </p:cNvPr>
          <p:cNvSpPr/>
          <p:nvPr/>
        </p:nvSpPr>
        <p:spPr>
          <a:xfrm>
            <a:off x="5662339" y="2003700"/>
            <a:ext cx="45719" cy="4282800"/>
          </a:xfrm>
          <a:prstGeom prst="rect">
            <a:avLst/>
          </a:prstGeom>
          <a:solidFill>
            <a:srgbClr val="114189"/>
          </a:solidFill>
          <a:ln w="25400">
            <a:solidFill>
              <a:srgbClr val="114189">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lowchart: Alternate Process 37">
            <a:extLst>
              <a:ext uri="{FF2B5EF4-FFF2-40B4-BE49-F238E27FC236}">
                <a16:creationId xmlns:a16="http://schemas.microsoft.com/office/drawing/2014/main" id="{7A840E93-8B28-485C-A8A9-485D83870F49}"/>
              </a:ext>
            </a:extLst>
          </p:cNvPr>
          <p:cNvSpPr/>
          <p:nvPr/>
        </p:nvSpPr>
        <p:spPr>
          <a:xfrm>
            <a:off x="6480713" y="3785629"/>
            <a:ext cx="4604003" cy="969368"/>
          </a:xfrm>
          <a:prstGeom prst="flowChartAlternateProcess">
            <a:avLst/>
          </a:prstGeom>
          <a:solidFill>
            <a:schemeClr val="bg1"/>
          </a:solidFill>
          <a:ln w="25400">
            <a:solidFill>
              <a:schemeClr val="accent5">
                <a:lumMod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7">
            <a:extLst>
              <a:ext uri="{FF2B5EF4-FFF2-40B4-BE49-F238E27FC236}">
                <a16:creationId xmlns:a16="http://schemas.microsoft.com/office/drawing/2014/main" id="{E9D9EBAE-1A36-4083-8F8D-3176DA4AA643}"/>
              </a:ext>
            </a:extLst>
          </p:cNvPr>
          <p:cNvSpPr txBox="1"/>
          <p:nvPr/>
        </p:nvSpPr>
        <p:spPr>
          <a:xfrm>
            <a:off x="6573079" y="3773826"/>
            <a:ext cx="4324448" cy="966547"/>
          </a:xfrm>
          <a:prstGeom prst="rect">
            <a:avLst/>
          </a:prstGeom>
          <a:noFill/>
        </p:spPr>
        <p:txBody>
          <a:bodyPr wrap="square" rtlCol="0">
            <a:spAutoFit/>
          </a:bodyPr>
          <a:lstStyle/>
          <a:p>
            <a:pPr algn="ctr">
              <a:lnSpc>
                <a:spcPct val="150000"/>
              </a:lnSpc>
            </a:pPr>
            <a:r>
              <a:rPr lang="zh-CN" altLang="en-US" sz="2000" dirty="0">
                <a:solidFill>
                  <a:schemeClr val="tx1">
                    <a:lumMod val="75000"/>
                    <a:lumOff val="25000"/>
                  </a:schemeClr>
                </a:solidFill>
                <a:ea typeface="义启刘圻硬笔行书" panose="02000503000000000000" charset="-122"/>
                <a:sym typeface="Wingdings" panose="05000000000000000000" pitchFamily="2" charset="2"/>
              </a:rPr>
              <a:t>分析了</a:t>
            </a:r>
            <a:r>
              <a:rPr lang="en-US" altLang="zh-CN" sz="2000" dirty="0">
                <a:solidFill>
                  <a:schemeClr val="tx1">
                    <a:lumMod val="75000"/>
                    <a:lumOff val="25000"/>
                  </a:schemeClr>
                </a:solidFill>
                <a:ea typeface="义启刘圻硬笔行书" panose="02000503000000000000" charset="-122"/>
                <a:sym typeface="Wingdings" panose="05000000000000000000" pitchFamily="2" charset="2"/>
              </a:rPr>
              <a:t>NVM</a:t>
            </a:r>
            <a:r>
              <a:rPr lang="zh-CN" altLang="en-US" sz="2000" dirty="0">
                <a:solidFill>
                  <a:schemeClr val="tx1">
                    <a:lumMod val="75000"/>
                    <a:lumOff val="25000"/>
                  </a:schemeClr>
                </a:solidFill>
                <a:ea typeface="义启刘圻硬笔行书" panose="02000503000000000000" charset="-122"/>
                <a:sym typeface="Wingdings" panose="05000000000000000000" pitchFamily="2" charset="2"/>
              </a:rPr>
              <a:t>页内缓存行的</a:t>
            </a:r>
            <a:r>
              <a:rPr lang="zh-CN" altLang="en-US" sz="2000" dirty="0">
                <a:solidFill>
                  <a:srgbClr val="FF0000"/>
                </a:solidFill>
                <a:ea typeface="义启刘圻硬笔行书" panose="02000503000000000000" charset="-122"/>
                <a:sym typeface="Wingdings" panose="05000000000000000000" pitchFamily="2" charset="2"/>
              </a:rPr>
              <a:t>热度差异</a:t>
            </a:r>
            <a:endParaRPr lang="en-US" altLang="zh-CN" sz="2000" dirty="0">
              <a:solidFill>
                <a:srgbClr val="FF0000"/>
              </a:solidFill>
              <a:ea typeface="义启刘圻硬笔行书" panose="02000503000000000000" charset="-122"/>
              <a:sym typeface="Wingdings" panose="05000000000000000000" pitchFamily="2" charset="2"/>
            </a:endParaRPr>
          </a:p>
          <a:p>
            <a:pPr algn="ctr">
              <a:lnSpc>
                <a:spcPct val="150000"/>
              </a:lnSpc>
            </a:pPr>
            <a:r>
              <a:rPr lang="zh-CN" altLang="en-US" sz="2000" dirty="0">
                <a:ea typeface="义启刘圻硬笔行书" panose="02000503000000000000" charset="-122"/>
                <a:sym typeface="Wingdings" panose="05000000000000000000" pitchFamily="2" charset="2"/>
              </a:rPr>
              <a:t>原因：</a:t>
            </a:r>
            <a:r>
              <a:rPr lang="en-US" altLang="zh-CN" sz="2000" dirty="0">
                <a:solidFill>
                  <a:schemeClr val="tx1">
                    <a:lumMod val="75000"/>
                    <a:lumOff val="25000"/>
                  </a:schemeClr>
                </a:solidFill>
                <a:ea typeface="义启刘圻硬笔行书" panose="02000503000000000000" charset="-122"/>
                <a:sym typeface="Wingdings" panose="05000000000000000000" pitchFamily="2" charset="2"/>
              </a:rPr>
              <a:t>NVM</a:t>
            </a:r>
            <a:r>
              <a:rPr lang="zh-CN" altLang="en-US" sz="2000" dirty="0">
                <a:solidFill>
                  <a:schemeClr val="tx1">
                    <a:lumMod val="75000"/>
                    <a:lumOff val="25000"/>
                  </a:schemeClr>
                </a:solidFill>
                <a:ea typeface="义启刘圻硬笔行书" panose="02000503000000000000" charset="-122"/>
                <a:sym typeface="Wingdings" panose="05000000000000000000" pitchFamily="2" charset="2"/>
              </a:rPr>
              <a:t>页内缓存行</a:t>
            </a:r>
            <a:r>
              <a:rPr lang="zh-CN" altLang="en-US" sz="2000" dirty="0">
                <a:solidFill>
                  <a:srgbClr val="FF0000"/>
                </a:solidFill>
                <a:ea typeface="义启刘圻硬笔行书" panose="02000503000000000000" charset="-122"/>
                <a:sym typeface="Wingdings" panose="05000000000000000000" pitchFamily="2" charset="2"/>
              </a:rPr>
              <a:t>热度分布不均</a:t>
            </a:r>
          </a:p>
        </p:txBody>
      </p:sp>
      <p:sp>
        <p:nvSpPr>
          <p:cNvPr id="40" name="文本框 86">
            <a:extLst>
              <a:ext uri="{FF2B5EF4-FFF2-40B4-BE49-F238E27FC236}">
                <a16:creationId xmlns:a16="http://schemas.microsoft.com/office/drawing/2014/main" id="{CA32E559-0095-48DF-9629-2E45F1FE43B3}"/>
              </a:ext>
            </a:extLst>
          </p:cNvPr>
          <p:cNvSpPr txBox="1"/>
          <p:nvPr/>
        </p:nvSpPr>
        <p:spPr>
          <a:xfrm>
            <a:off x="2332342" y="1048114"/>
            <a:ext cx="6751431" cy="646307"/>
          </a:xfrm>
          <a:prstGeom prst="rect">
            <a:avLst/>
          </a:prstGeom>
          <a:noFill/>
        </p:spPr>
        <p:txBody>
          <a:bodyPr wrap="square" lIns="91417" tIns="45708" rIns="91417" bIns="45708" rtlCol="0">
            <a:spAutoFit/>
          </a:bodyPr>
          <a:lstStyle/>
          <a:p>
            <a:pPr algn="ctr"/>
            <a:r>
              <a:rPr lang="zh-CN" altLang="en-US" sz="3600" b="1" dirty="0">
                <a:solidFill>
                  <a:schemeClr val="tx1">
                    <a:lumMod val="75000"/>
                    <a:lumOff val="25000"/>
                  </a:schemeClr>
                </a:solidFill>
                <a:latin typeface="+mj-ea"/>
                <a:ea typeface="+mj-ea"/>
              </a:rPr>
              <a:t>总 结</a:t>
            </a:r>
          </a:p>
        </p:txBody>
      </p:sp>
      <p:sp>
        <p:nvSpPr>
          <p:cNvPr id="41" name="Flowchart: Alternate Process 40">
            <a:extLst>
              <a:ext uri="{FF2B5EF4-FFF2-40B4-BE49-F238E27FC236}">
                <a16:creationId xmlns:a16="http://schemas.microsoft.com/office/drawing/2014/main" id="{1279E899-F975-4DC6-B982-9BBA4544AAA4}"/>
              </a:ext>
            </a:extLst>
          </p:cNvPr>
          <p:cNvSpPr/>
          <p:nvPr/>
        </p:nvSpPr>
        <p:spPr>
          <a:xfrm>
            <a:off x="6480713" y="5315108"/>
            <a:ext cx="2996875" cy="499624"/>
          </a:xfrm>
          <a:prstGeom prst="flowChartAlternateProcess">
            <a:avLst/>
          </a:prstGeom>
          <a:solidFill>
            <a:schemeClr val="bg1"/>
          </a:solidFill>
          <a:ln w="25400">
            <a:solidFill>
              <a:schemeClr val="accent5">
                <a:lumMod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文本框 7">
            <a:extLst>
              <a:ext uri="{FF2B5EF4-FFF2-40B4-BE49-F238E27FC236}">
                <a16:creationId xmlns:a16="http://schemas.microsoft.com/office/drawing/2014/main" id="{0349BF18-3B7F-4669-8AA2-B64188084BBA}"/>
              </a:ext>
            </a:extLst>
          </p:cNvPr>
          <p:cNvSpPr txBox="1"/>
          <p:nvPr/>
        </p:nvSpPr>
        <p:spPr>
          <a:xfrm>
            <a:off x="6522277" y="5283483"/>
            <a:ext cx="2831696" cy="499624"/>
          </a:xfrm>
          <a:prstGeom prst="rect">
            <a:avLst/>
          </a:prstGeom>
          <a:noFill/>
        </p:spPr>
        <p:txBody>
          <a:bodyPr wrap="square" rtlCol="0">
            <a:spAutoFit/>
          </a:bodyPr>
          <a:lstStyle/>
          <a:p>
            <a:pPr algn="ctr">
              <a:lnSpc>
                <a:spcPct val="150000"/>
              </a:lnSpc>
            </a:pPr>
            <a:r>
              <a:rPr lang="zh-CN" altLang="en-US" sz="2000" dirty="0">
                <a:latin typeface="微软雅黑" pitchFamily="34" charset="-122"/>
                <a:ea typeface="微软雅黑" pitchFamily="34" charset="-122"/>
                <a:sym typeface="Wingdings" panose="05000000000000000000" pitchFamily="2" charset="2"/>
              </a:rPr>
              <a:t>实现了</a:t>
            </a:r>
            <a:r>
              <a:rPr lang="zh-CN" altLang="en-US" sz="2000" dirty="0">
                <a:solidFill>
                  <a:srgbClr val="FF0000"/>
                </a:solidFill>
                <a:latin typeface="微软雅黑" pitchFamily="34" charset="-122"/>
                <a:ea typeface="微软雅黑" pitchFamily="34" charset="-122"/>
                <a:sym typeface="Wingdings" panose="05000000000000000000" pitchFamily="2" charset="2"/>
              </a:rPr>
              <a:t>影子Ｂ＋树方法</a:t>
            </a:r>
            <a:endParaRPr lang="en-US" altLang="zh-CN" sz="20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34588692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623222"/>
            <a:ext cx="12192000" cy="234778"/>
          </a:xfrm>
          <a:prstGeom prst="rect">
            <a:avLst/>
          </a:prstGeom>
          <a:solidFill>
            <a:srgbClr val="114189"/>
          </a:solidFill>
          <a:ln w="25400">
            <a:solidFill>
              <a:srgbClr val="114189">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9E76ED48-EA34-4B9A-9FEB-E553A3A20D4A}"/>
              </a:ext>
            </a:extLst>
          </p:cNvPr>
          <p:cNvSpPr txBox="1"/>
          <p:nvPr/>
        </p:nvSpPr>
        <p:spPr>
          <a:xfrm>
            <a:off x="469472" y="2621086"/>
            <a:ext cx="11571667" cy="2585323"/>
          </a:xfrm>
          <a:prstGeom prst="rect">
            <a:avLst/>
          </a:prstGeom>
          <a:noFill/>
        </p:spPr>
        <p:txBody>
          <a:bodyPr wrap="square" rtlCol="0">
            <a:spAutoFit/>
          </a:bodyPr>
          <a:lstStyle/>
          <a:p>
            <a:pPr marL="342900" indent="-342900">
              <a:lnSpc>
                <a:spcPct val="150000"/>
              </a:lnSpc>
              <a:buFont typeface="+mj-lt"/>
              <a:buAutoNum type="arabicPeriod"/>
            </a:pPr>
            <a:r>
              <a:rPr lang="zh-CN" altLang="en-US" sz="2400" dirty="0">
                <a:latin typeface="华文仿宋" panose="02010600040101010101" pitchFamily="2" charset="-122"/>
                <a:ea typeface="华文仿宋" panose="02010600040101010101" pitchFamily="2" charset="-122"/>
              </a:rPr>
              <a:t>影子</a:t>
            </a:r>
            <a:r>
              <a:rPr lang="en-US" altLang="zh-CN" sz="2400" dirty="0">
                <a:latin typeface="华文仿宋" panose="02010600040101010101" pitchFamily="2" charset="-122"/>
                <a:ea typeface="华文仿宋" panose="02010600040101010101" pitchFamily="2" charset="-122"/>
              </a:rPr>
              <a:t>B+</a:t>
            </a:r>
            <a:r>
              <a:rPr lang="zh-CN" altLang="en-US" sz="2400" dirty="0">
                <a:latin typeface="华文仿宋" panose="02010600040101010101" pitchFamily="2" charset="-122"/>
                <a:ea typeface="华文仿宋" panose="02010600040101010101" pitchFamily="2" charset="-122"/>
              </a:rPr>
              <a:t>树方法进行数据自适应地调整的过程中，用于判断数据冷热的</a:t>
            </a:r>
            <a:r>
              <a:rPr lang="zh-CN" altLang="en-US" sz="2400" dirty="0">
                <a:solidFill>
                  <a:srgbClr val="C00000"/>
                </a:solidFill>
                <a:latin typeface="华文仿宋" panose="02010600040101010101" pitchFamily="2" charset="-122"/>
                <a:ea typeface="华文仿宋" panose="02010600040101010101" pitchFamily="2" charset="-122"/>
              </a:rPr>
              <a:t>阈值</a:t>
            </a:r>
            <a:r>
              <a:rPr lang="zh-CN" altLang="en-US" sz="2400" dirty="0">
                <a:latin typeface="华文仿宋" panose="02010600040101010101" pitchFamily="2" charset="-122"/>
                <a:ea typeface="华文仿宋" panose="02010600040101010101" pitchFamily="2" charset="-122"/>
              </a:rPr>
              <a:t>是根据经验人为设定的，可能会对整个系统性能造成影响。未来可以考虑使用更加智能的自适应算法动态获得阈值。</a:t>
            </a:r>
            <a:endParaRPr lang="en-US" altLang="zh-CN" sz="2400" dirty="0">
              <a:latin typeface="华文仿宋" panose="02010600040101010101" pitchFamily="2" charset="-122"/>
              <a:ea typeface="华文仿宋" panose="02010600040101010101" pitchFamily="2" charset="-122"/>
            </a:endParaRPr>
          </a:p>
          <a:p>
            <a:pPr marL="342900" indent="-342900">
              <a:lnSpc>
                <a:spcPct val="150000"/>
              </a:lnSpc>
              <a:buFont typeface="+mj-lt"/>
              <a:buAutoNum type="arabicPeriod"/>
            </a:pPr>
            <a:r>
              <a:rPr lang="zh-CN" altLang="en-US" sz="2400" dirty="0">
                <a:latin typeface="华文仿宋" panose="02010600040101010101" pitchFamily="2" charset="-122"/>
                <a:ea typeface="华文仿宋" panose="02010600040101010101" pitchFamily="2" charset="-122"/>
              </a:rPr>
              <a:t>实验所用的工作负载过少无法模拟真实情境下数据库系统的数据处理规模。</a:t>
            </a:r>
            <a:endParaRPr lang="en-US" altLang="zh-CN" sz="2400" dirty="0">
              <a:latin typeface="华文仿宋" panose="02010600040101010101" pitchFamily="2" charset="-122"/>
              <a:ea typeface="华文仿宋" panose="02010600040101010101" pitchFamily="2" charset="-122"/>
            </a:endParaRPr>
          </a:p>
          <a:p>
            <a:endParaRPr lang="zh-CN" altLang="en-US" dirty="0"/>
          </a:p>
        </p:txBody>
      </p:sp>
      <p:sp>
        <p:nvSpPr>
          <p:cNvPr id="12" name="文本框 86">
            <a:extLst>
              <a:ext uri="{FF2B5EF4-FFF2-40B4-BE49-F238E27FC236}">
                <a16:creationId xmlns:a16="http://schemas.microsoft.com/office/drawing/2014/main" id="{DC52D874-4FBF-449F-8ECB-8D874D6EAEB1}"/>
              </a:ext>
            </a:extLst>
          </p:cNvPr>
          <p:cNvSpPr txBox="1"/>
          <p:nvPr/>
        </p:nvSpPr>
        <p:spPr>
          <a:xfrm>
            <a:off x="3756028" y="1490486"/>
            <a:ext cx="4679944" cy="646307"/>
          </a:xfrm>
          <a:prstGeom prst="rect">
            <a:avLst/>
          </a:prstGeom>
          <a:noFill/>
        </p:spPr>
        <p:txBody>
          <a:bodyPr wrap="square" lIns="91417" tIns="45708" rIns="91417" bIns="45708" rtlCol="0">
            <a:spAutoFit/>
          </a:bodyPr>
          <a:lstStyle/>
          <a:p>
            <a:pPr algn="ctr"/>
            <a:r>
              <a:rPr lang="zh-CN" altLang="en-US" sz="3600" b="1" dirty="0">
                <a:solidFill>
                  <a:schemeClr val="tx1">
                    <a:lumMod val="75000"/>
                    <a:lumOff val="25000"/>
                  </a:schemeClr>
                </a:solidFill>
                <a:latin typeface="+mj-ea"/>
                <a:ea typeface="+mj-ea"/>
              </a:rPr>
              <a:t>展　望</a:t>
            </a:r>
          </a:p>
        </p:txBody>
      </p:sp>
      <p:sp>
        <p:nvSpPr>
          <p:cNvPr id="26" name="矩形 25">
            <a:extLst>
              <a:ext uri="{FF2B5EF4-FFF2-40B4-BE49-F238E27FC236}">
                <a16:creationId xmlns:a16="http://schemas.microsoft.com/office/drawing/2014/main" id="{1DEEA341-AB3D-46E3-A91A-9D2C9759CB9D}"/>
              </a:ext>
            </a:extLst>
          </p:cNvPr>
          <p:cNvSpPr/>
          <p:nvPr/>
        </p:nvSpPr>
        <p:spPr>
          <a:xfrm>
            <a:off x="0" y="-7436"/>
            <a:ext cx="12192000" cy="953009"/>
          </a:xfrm>
          <a:prstGeom prst="rect">
            <a:avLst/>
          </a:prstGeom>
          <a:solidFill>
            <a:srgbClr val="114189"/>
          </a:solidFill>
          <a:ln w="25400">
            <a:solidFill>
              <a:schemeClr val="accent6">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rgbClr val="114189"/>
              </a:solidFill>
            </a:endParaRPr>
          </a:p>
        </p:txBody>
      </p:sp>
      <p:grpSp>
        <p:nvGrpSpPr>
          <p:cNvPr id="27" name="组合 26">
            <a:extLst>
              <a:ext uri="{FF2B5EF4-FFF2-40B4-BE49-F238E27FC236}">
                <a16:creationId xmlns:a16="http://schemas.microsoft.com/office/drawing/2014/main" id="{D140986E-2CBB-4A68-86F9-FB1E3CEAA7A8}"/>
              </a:ext>
            </a:extLst>
          </p:cNvPr>
          <p:cNvGrpSpPr/>
          <p:nvPr/>
        </p:nvGrpSpPr>
        <p:grpSpPr>
          <a:xfrm>
            <a:off x="8993079" y="82812"/>
            <a:ext cx="3115793" cy="772512"/>
            <a:chOff x="8933199" y="178306"/>
            <a:chExt cx="3115793" cy="772512"/>
          </a:xfrm>
        </p:grpSpPr>
        <p:pic>
          <p:nvPicPr>
            <p:cNvPr id="28" name="图片 27">
              <a:extLst>
                <a:ext uri="{FF2B5EF4-FFF2-40B4-BE49-F238E27FC236}">
                  <a16:creationId xmlns:a16="http://schemas.microsoft.com/office/drawing/2014/main" id="{EAE1FAF0-1BCE-4946-ABC5-B3262DE9F6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29" name="图片 28">
              <a:extLst>
                <a:ext uri="{FF2B5EF4-FFF2-40B4-BE49-F238E27FC236}">
                  <a16:creationId xmlns:a16="http://schemas.microsoft.com/office/drawing/2014/main" id="{C6AA9768-9E41-4966-BDEF-DEB7B1DE52EB}"/>
                </a:ext>
              </a:extLst>
            </p:cNvPr>
            <p:cNvPicPr>
              <a:picLocks noChangeAspect="1"/>
            </p:cNvPicPr>
            <p:nvPr/>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brightnessContrast bright="100000"/>
                      </a14:imgEffect>
                      <a14:imgEffect>
                        <a14:saturation sat="400000"/>
                      </a14:imgEffect>
                    </a14:imgLayer>
                  </a14:imgProps>
                </a:ext>
                <a:ext uri="{28A0092B-C50C-407E-A947-70E740481C1C}">
                  <a14:useLocalDpi xmlns:a14="http://schemas.microsoft.com/office/drawing/2010/main" val="0"/>
                </a:ext>
              </a:extLst>
            </a:blip>
            <a:srcRect t="65268"/>
            <a:stretch>
              <a:fillRect/>
            </a:stretch>
          </p:blipFill>
          <p:spPr>
            <a:xfrm>
              <a:off x="9781547" y="253664"/>
              <a:ext cx="2267445" cy="564644"/>
            </a:xfrm>
            <a:prstGeom prst="rect">
              <a:avLst/>
            </a:prstGeom>
          </p:spPr>
        </p:pic>
      </p:grpSp>
      <p:sp>
        <p:nvSpPr>
          <p:cNvPr id="30" name="文本框 7">
            <a:extLst>
              <a:ext uri="{FF2B5EF4-FFF2-40B4-BE49-F238E27FC236}">
                <a16:creationId xmlns:a16="http://schemas.microsoft.com/office/drawing/2014/main" id="{5590EDB1-914E-4E09-9C50-7093C32EAE8E}"/>
              </a:ext>
            </a:extLst>
          </p:cNvPr>
          <p:cNvSpPr txBox="1"/>
          <p:nvPr/>
        </p:nvSpPr>
        <p:spPr>
          <a:xfrm>
            <a:off x="1112348" y="130934"/>
            <a:ext cx="5611596" cy="646331"/>
          </a:xfrm>
          <a:prstGeom prst="rect">
            <a:avLst/>
          </a:prstGeom>
          <a:noFill/>
        </p:spPr>
        <p:txBody>
          <a:bodyPr wrap="square" rtlCol="0">
            <a:spAutoFit/>
          </a:bodyPr>
          <a:lstStyle/>
          <a:p>
            <a:r>
              <a:rPr lang="zh-CN" altLang="en-US" sz="3600" b="1" dirty="0">
                <a:solidFill>
                  <a:schemeClr val="bg1">
                    <a:lumMod val="95000"/>
                  </a:schemeClr>
                </a:solidFill>
              </a:rPr>
              <a:t>总结与展望</a:t>
            </a:r>
          </a:p>
        </p:txBody>
      </p:sp>
      <p:sp>
        <p:nvSpPr>
          <p:cNvPr id="31" name="Oval 58">
            <a:extLst>
              <a:ext uri="{FF2B5EF4-FFF2-40B4-BE49-F238E27FC236}">
                <a16:creationId xmlns:a16="http://schemas.microsoft.com/office/drawing/2014/main" id="{D65A2691-7EC9-4C05-8F2C-B60608E45B1C}"/>
              </a:ext>
            </a:extLst>
          </p:cNvPr>
          <p:cNvSpPr/>
          <p:nvPr/>
        </p:nvSpPr>
        <p:spPr>
          <a:xfrm>
            <a:off x="167374" y="65300"/>
            <a:ext cx="777600" cy="777600"/>
          </a:xfrm>
          <a:prstGeom prst="ellipse">
            <a:avLst/>
          </a:prstGeom>
          <a:solidFill>
            <a:srgbClr val="FAC6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900" dirty="0">
                <a:latin typeface="Segoe UI" panose="020B0502040204020203" pitchFamily="34" charset="0"/>
                <a:ea typeface="庞门正道标题体" panose="02010600030101010101" pitchFamily="2" charset="-122"/>
                <a:cs typeface="Segoe UI Historic" panose="020B0502040204020203" pitchFamily="34" charset="0"/>
                <a:sym typeface="+mn-lt"/>
              </a:rPr>
              <a:t>５</a:t>
            </a:r>
            <a:endParaRPr lang="en-US" sz="2900" dirty="0">
              <a:latin typeface="Segoe UI" panose="020B0502040204020203" pitchFamily="34" charset="0"/>
              <a:ea typeface="庞门正道标题体" panose="02010600030101010101" pitchFamily="2" charset="-122"/>
              <a:cs typeface="Segoe UI Historic" panose="020B0502040204020203" pitchFamily="34" charset="0"/>
              <a:sym typeface="+mn-lt"/>
            </a:endParaRPr>
          </a:p>
        </p:txBody>
      </p:sp>
    </p:spTree>
    <p:extLst>
      <p:ext uri="{BB962C8B-B14F-4D97-AF65-F5344CB8AC3E}">
        <p14:creationId xmlns:p14="http://schemas.microsoft.com/office/powerpoint/2010/main" val="24629257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7436"/>
            <a:ext cx="12192000" cy="953009"/>
          </a:xfrm>
          <a:prstGeom prst="rect">
            <a:avLst/>
          </a:prstGeom>
          <a:solidFill>
            <a:srgbClr val="114189"/>
          </a:solidFill>
          <a:ln w="25400">
            <a:solidFill>
              <a:schemeClr val="accent6">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rgbClr val="114189"/>
              </a:solidFill>
            </a:endParaRPr>
          </a:p>
        </p:txBody>
      </p:sp>
      <p:grpSp>
        <p:nvGrpSpPr>
          <p:cNvPr id="9" name="组合 8"/>
          <p:cNvGrpSpPr/>
          <p:nvPr/>
        </p:nvGrpSpPr>
        <p:grpSpPr>
          <a:xfrm>
            <a:off x="8993079" y="82812"/>
            <a:ext cx="3115793" cy="772512"/>
            <a:chOff x="8933199" y="178306"/>
            <a:chExt cx="3115793" cy="772512"/>
          </a:xfrm>
        </p:grpSpPr>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11" name="图片 10"/>
            <p:cNvPicPr>
              <a:picLocks noChangeAspect="1"/>
            </p:cNvPicPr>
            <p:nvPr/>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brightnessContrast bright="100000"/>
                      </a14:imgEffect>
                      <a14:imgEffect>
                        <a14:saturation sat="400000"/>
                      </a14:imgEffect>
                    </a14:imgLayer>
                  </a14:imgProps>
                </a:ext>
                <a:ext uri="{28A0092B-C50C-407E-A947-70E740481C1C}">
                  <a14:useLocalDpi xmlns:a14="http://schemas.microsoft.com/office/drawing/2010/main" val="0"/>
                </a:ext>
              </a:extLst>
            </a:blip>
            <a:srcRect t="65268"/>
            <a:stretch>
              <a:fillRect/>
            </a:stretch>
          </p:blipFill>
          <p:spPr>
            <a:xfrm>
              <a:off x="9781547" y="253664"/>
              <a:ext cx="2267445" cy="564644"/>
            </a:xfrm>
            <a:prstGeom prst="rect">
              <a:avLst/>
            </a:prstGeom>
          </p:spPr>
        </p:pic>
      </p:grpSp>
      <p:sp>
        <p:nvSpPr>
          <p:cNvPr id="4" name="矩形 3"/>
          <p:cNvSpPr/>
          <p:nvPr/>
        </p:nvSpPr>
        <p:spPr>
          <a:xfrm>
            <a:off x="0" y="6623222"/>
            <a:ext cx="12192000" cy="234778"/>
          </a:xfrm>
          <a:prstGeom prst="rect">
            <a:avLst/>
          </a:prstGeom>
          <a:solidFill>
            <a:srgbClr val="114189"/>
          </a:solidFill>
          <a:ln w="25400">
            <a:solidFill>
              <a:srgbClr val="114189">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9E76ED48-EA34-4B9A-9FEB-E553A3A20D4A}"/>
              </a:ext>
            </a:extLst>
          </p:cNvPr>
          <p:cNvSpPr txBox="1"/>
          <p:nvPr/>
        </p:nvSpPr>
        <p:spPr>
          <a:xfrm>
            <a:off x="276896" y="1094704"/>
            <a:ext cx="11571667" cy="4247317"/>
          </a:xfrm>
          <a:prstGeom prst="rect">
            <a:avLst/>
          </a:prstGeom>
          <a:noFill/>
        </p:spPr>
        <p:txBody>
          <a:bodyPr wrap="square" rtlCol="0">
            <a:spAutoFit/>
          </a:bodyPr>
          <a:lstStyle/>
          <a:p>
            <a:r>
              <a:rPr lang="zh-CN" altLang="en-US" sz="1200" dirty="0"/>
              <a:t>［１］</a:t>
            </a:r>
            <a:r>
              <a:rPr lang="en-US" altLang="zh-CN" dirty="0"/>
              <a:t>Kim, </a:t>
            </a:r>
            <a:r>
              <a:rPr lang="en-US" altLang="zh-CN" dirty="0" err="1"/>
              <a:t>Byungseok</a:t>
            </a:r>
            <a:r>
              <a:rPr lang="en-US" altLang="zh-CN" dirty="0"/>
              <a:t>, </a:t>
            </a:r>
            <a:r>
              <a:rPr lang="en-US" altLang="zh-CN" dirty="0" err="1"/>
              <a:t>Jaeho</a:t>
            </a:r>
            <a:r>
              <a:rPr lang="en-US" altLang="zh-CN" dirty="0"/>
              <a:t> Kim, and Sam H. Noh. "Managing array of </a:t>
            </a:r>
            <a:r>
              <a:rPr lang="en-US" altLang="zh-CN" dirty="0" err="1"/>
              <a:t>ssds</a:t>
            </a:r>
            <a:r>
              <a:rPr lang="en-US" altLang="zh-CN" dirty="0"/>
              <a:t> when the storage device is no longer the performance bottleneck." 9th {USENIX} Workshop on Hot Topics in Storage and File Systems (</a:t>
            </a:r>
            <a:r>
              <a:rPr lang="en-US" altLang="zh-CN" dirty="0" err="1"/>
              <a:t>HotStorage</a:t>
            </a:r>
            <a:r>
              <a:rPr lang="en-US" altLang="zh-CN" dirty="0"/>
              <a:t> 17). 2017.</a:t>
            </a:r>
          </a:p>
          <a:p>
            <a:r>
              <a:rPr lang="zh-CN" altLang="en-US" sz="1200" dirty="0"/>
              <a:t>［２］</a:t>
            </a:r>
            <a:r>
              <a:rPr lang="en-US" altLang="zh-CN" dirty="0" err="1"/>
              <a:t>Boncz</a:t>
            </a:r>
            <a:r>
              <a:rPr lang="en-US" altLang="zh-CN" dirty="0"/>
              <a:t>, Peter A., Stefan </a:t>
            </a:r>
            <a:r>
              <a:rPr lang="en-US" altLang="zh-CN" dirty="0" err="1"/>
              <a:t>Manegold</a:t>
            </a:r>
            <a:r>
              <a:rPr lang="en-US" altLang="zh-CN" dirty="0"/>
              <a:t>, and Martin L. Kersten. "Database architecture optimized for the new bottleneck: Memory access." VLDB. Vol. 99. 1999.</a:t>
            </a:r>
          </a:p>
          <a:p>
            <a:r>
              <a:rPr lang="zh-CN" altLang="en-US" sz="1200" dirty="0"/>
              <a:t>［３］</a:t>
            </a:r>
            <a:r>
              <a:rPr lang="en-US" altLang="zh-CN" dirty="0">
                <a:hlinkClick r:id="rId5"/>
              </a:rPr>
              <a:t>http://www.yole.fr/index.aspx</a:t>
            </a:r>
            <a:endParaRPr lang="en-US" altLang="zh-CN" dirty="0"/>
          </a:p>
          <a:p>
            <a:r>
              <a:rPr lang="zh-CN" altLang="en-US" sz="1200" dirty="0"/>
              <a:t>［４］</a:t>
            </a:r>
            <a:r>
              <a:rPr lang="en-US" altLang="zh-CN" dirty="0" err="1"/>
              <a:t>Xue</a:t>
            </a:r>
            <a:r>
              <a:rPr lang="en-US" altLang="zh-CN" dirty="0"/>
              <a:t>, Chun Jason, et al. "Emerging non-volatile memories: Opportunities and challenges." Proceedings of the seventh IEEE/ACM/IFIP international conference on Hardware/software codesign and system synthesis. 2011.</a:t>
            </a:r>
          </a:p>
          <a:p>
            <a:r>
              <a:rPr lang="zh-CN" altLang="en-US" sz="1200" dirty="0"/>
              <a:t>［５］</a:t>
            </a:r>
            <a:r>
              <a:rPr lang="en-US" altLang="zh-CN" dirty="0" err="1"/>
              <a:t>Arulraj</a:t>
            </a:r>
            <a:r>
              <a:rPr lang="en-US" altLang="zh-CN" dirty="0"/>
              <a:t> J , </a:t>
            </a:r>
            <a:r>
              <a:rPr lang="en-US" altLang="zh-CN" dirty="0" err="1"/>
              <a:t>Pavlo</a:t>
            </a:r>
            <a:r>
              <a:rPr lang="en-US" altLang="zh-CN" dirty="0"/>
              <a:t> A , </a:t>
            </a:r>
            <a:r>
              <a:rPr lang="en-US" altLang="zh-CN" dirty="0" err="1"/>
              <a:t>Teja</a:t>
            </a:r>
            <a:r>
              <a:rPr lang="en-US" altLang="zh-CN" dirty="0"/>
              <a:t> </a:t>
            </a:r>
            <a:r>
              <a:rPr lang="en-US" altLang="zh-CN" dirty="0" err="1"/>
              <a:t>Malladi</a:t>
            </a:r>
            <a:r>
              <a:rPr lang="en-US" altLang="zh-CN" dirty="0"/>
              <a:t> K . Multi-Tier Buffer Management and Storage System</a:t>
            </a:r>
            <a:r>
              <a:rPr lang="zh-CN" altLang="en-US" dirty="0"/>
              <a:t>　</a:t>
            </a:r>
            <a:r>
              <a:rPr lang="en-US" altLang="zh-CN" dirty="0"/>
              <a:t>Design for Non-Volatile Memory[J]. </a:t>
            </a:r>
            <a:r>
              <a:rPr lang="en-US" altLang="zh-CN" dirty="0" err="1"/>
              <a:t>arXiv</a:t>
            </a:r>
            <a:r>
              <a:rPr lang="en-US" altLang="zh-CN" dirty="0"/>
              <a:t>, 2019.</a:t>
            </a:r>
          </a:p>
          <a:p>
            <a:r>
              <a:rPr lang="zh-CN" altLang="en-US" sz="1200" dirty="0"/>
              <a:t>［６］ </a:t>
            </a:r>
            <a:r>
              <a:rPr lang="en-US" altLang="zh-CN" dirty="0"/>
              <a:t>Kimura H . FOEDUS: OLTP engine for a thousand cores and NVRAM[J]. ACM, 2015.</a:t>
            </a:r>
          </a:p>
          <a:p>
            <a:r>
              <a:rPr lang="zh-CN" altLang="en-US" sz="1200" dirty="0"/>
              <a:t>［７］ </a:t>
            </a:r>
            <a:r>
              <a:rPr lang="en-US" altLang="zh-CN" dirty="0"/>
              <a:t>Lee D H , Yoon S K , Kim C G , et al. A Space Effective DRAM Adapter for PRAM-Based</a:t>
            </a:r>
            <a:r>
              <a:rPr lang="zh-CN" altLang="en-US" dirty="0"/>
              <a:t>　</a:t>
            </a:r>
            <a:r>
              <a:rPr lang="en-US" altLang="zh-CN" dirty="0"/>
              <a:t>Main Memory System[C]// International Conference on It Convergence &amp; Security. IEEE, 2013.</a:t>
            </a:r>
          </a:p>
          <a:p>
            <a:endParaRPr lang="en-US" altLang="zh-CN" dirty="0"/>
          </a:p>
          <a:p>
            <a:endParaRPr lang="en-US" altLang="zh-CN" dirty="0"/>
          </a:p>
          <a:p>
            <a:endParaRPr lang="zh-CN" altLang="en-US" dirty="0"/>
          </a:p>
        </p:txBody>
      </p:sp>
      <p:sp>
        <p:nvSpPr>
          <p:cNvPr id="20" name="文本框 7">
            <a:extLst>
              <a:ext uri="{FF2B5EF4-FFF2-40B4-BE49-F238E27FC236}">
                <a16:creationId xmlns:a16="http://schemas.microsoft.com/office/drawing/2014/main" id="{1C994B1A-7FC4-4D20-8FC4-30F326E8823F}"/>
              </a:ext>
            </a:extLst>
          </p:cNvPr>
          <p:cNvSpPr txBox="1"/>
          <p:nvPr/>
        </p:nvSpPr>
        <p:spPr>
          <a:xfrm>
            <a:off x="276896" y="158170"/>
            <a:ext cx="5611596" cy="646331"/>
          </a:xfrm>
          <a:prstGeom prst="rect">
            <a:avLst/>
          </a:prstGeom>
          <a:noFill/>
        </p:spPr>
        <p:txBody>
          <a:bodyPr wrap="square" rtlCol="0">
            <a:spAutoFit/>
          </a:bodyPr>
          <a:lstStyle/>
          <a:p>
            <a:r>
              <a:rPr lang="zh-CN" altLang="en-US" sz="3600" b="1" dirty="0">
                <a:solidFill>
                  <a:schemeClr val="bg1">
                    <a:lumMod val="95000"/>
                  </a:schemeClr>
                </a:solidFill>
              </a:rPr>
              <a:t>参考文献</a:t>
            </a:r>
          </a:p>
        </p:txBody>
      </p:sp>
    </p:spTree>
    <p:extLst>
      <p:ext uri="{BB962C8B-B14F-4D97-AF65-F5344CB8AC3E}">
        <p14:creationId xmlns:p14="http://schemas.microsoft.com/office/powerpoint/2010/main" val="5065305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4">
            <a:extLst>
              <a:ext uri="{FF2B5EF4-FFF2-40B4-BE49-F238E27FC236}">
                <a16:creationId xmlns:a16="http://schemas.microsoft.com/office/drawing/2014/main" id="{E85C1F39-3CF9-46F6-B612-056EFC0BF67A}"/>
              </a:ext>
            </a:extLst>
          </p:cNvPr>
          <p:cNvSpPr txBox="1">
            <a:spLocks/>
          </p:cNvSpPr>
          <p:nvPr/>
        </p:nvSpPr>
        <p:spPr>
          <a:xfrm>
            <a:off x="1854687" y="3147771"/>
            <a:ext cx="8482623" cy="829823"/>
          </a:xfrm>
          <a:prstGeom prst="rect">
            <a:avLst/>
          </a:prstGeom>
        </p:spPr>
        <p:txBody>
          <a:bodyPr anchor="ctr"/>
          <a:lstStyle>
            <a:lvl1pPr marL="0" indent="0" algn="dist" defTabSz="914400" rtl="0" eaLnBrk="1" latinLnBrk="0" hangingPunct="1">
              <a:lnSpc>
                <a:spcPct val="120000"/>
              </a:lnSpc>
              <a:spcBef>
                <a:spcPts val="0"/>
              </a:spcBef>
              <a:buFont typeface="Arial" panose="020B0604020202020204" pitchFamily="34" charset="0"/>
              <a:buNone/>
              <a:defRPr sz="4800" b="1" kern="1200">
                <a:solidFill>
                  <a:schemeClr val="accent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ea typeface="+mn-ea"/>
                <a:cs typeface="+mn-ea"/>
              </a:rPr>
              <a:t>恳请老师批评指正</a:t>
            </a:r>
          </a:p>
        </p:txBody>
      </p:sp>
      <p:pic>
        <p:nvPicPr>
          <p:cNvPr id="14" name="图片 13">
            <a:extLst>
              <a:ext uri="{FF2B5EF4-FFF2-40B4-BE49-F238E27FC236}">
                <a16:creationId xmlns:a16="http://schemas.microsoft.com/office/drawing/2014/main" id="{4BEF1951-0568-4C2C-AA5E-A420A111CA00}"/>
              </a:ext>
            </a:extLst>
          </p:cNvPr>
          <p:cNvPicPr>
            <a:picLocks noChangeAspect="1"/>
          </p:cNvPicPr>
          <p:nvPr/>
        </p:nvPicPr>
        <p:blipFill>
          <a:blip r:embed="rId2"/>
          <a:stretch>
            <a:fillRect/>
          </a:stretch>
        </p:blipFill>
        <p:spPr>
          <a:xfrm>
            <a:off x="-1" y="14463"/>
            <a:ext cx="12192000" cy="1750824"/>
          </a:xfrm>
          <a:prstGeom prst="rect">
            <a:avLst/>
          </a:prstGeom>
        </p:spPr>
      </p:pic>
      <p:grpSp>
        <p:nvGrpSpPr>
          <p:cNvPr id="15" name="组合 8">
            <a:extLst>
              <a:ext uri="{FF2B5EF4-FFF2-40B4-BE49-F238E27FC236}">
                <a16:creationId xmlns:a16="http://schemas.microsoft.com/office/drawing/2014/main" id="{9B36D04D-0A87-466C-85DA-ED89301A4323}"/>
              </a:ext>
            </a:extLst>
          </p:cNvPr>
          <p:cNvGrpSpPr/>
          <p:nvPr/>
        </p:nvGrpSpPr>
        <p:grpSpPr>
          <a:xfrm>
            <a:off x="414147" y="438560"/>
            <a:ext cx="3808521" cy="1004809"/>
            <a:chOff x="8933199" y="178306"/>
            <a:chExt cx="3115793" cy="772512"/>
          </a:xfrm>
        </p:grpSpPr>
        <p:pic>
          <p:nvPicPr>
            <p:cNvPr id="16" name="图片 9">
              <a:extLst>
                <a:ext uri="{FF2B5EF4-FFF2-40B4-BE49-F238E27FC236}">
                  <a16:creationId xmlns:a16="http://schemas.microsoft.com/office/drawing/2014/main" id="{95080506-7DCE-4DDB-96C8-A790B09496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17" name="图片 10">
              <a:extLst>
                <a:ext uri="{FF2B5EF4-FFF2-40B4-BE49-F238E27FC236}">
                  <a16:creationId xmlns:a16="http://schemas.microsoft.com/office/drawing/2014/main" id="{08A86DFD-E89B-4D3F-8C57-9AD2E7188982}"/>
                </a:ext>
              </a:extLst>
            </p:cNvPr>
            <p:cNvPicPr>
              <a:picLocks noChangeAspect="1"/>
            </p:cNvPicPr>
            <p:nvPr/>
          </p:nvPicPr>
          <p:blipFill rotWithShape="1">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brightnessContrast bright="100000"/>
                      </a14:imgEffect>
                      <a14:imgEffect>
                        <a14:saturation sat="400000"/>
                      </a14:imgEffect>
                    </a14:imgLayer>
                  </a14:imgProps>
                </a:ext>
                <a:ext uri="{28A0092B-C50C-407E-A947-70E740481C1C}">
                  <a14:useLocalDpi xmlns:a14="http://schemas.microsoft.com/office/drawing/2010/main" val="0"/>
                </a:ext>
              </a:extLst>
            </a:blip>
            <a:srcRect t="65268"/>
            <a:stretch>
              <a:fillRect/>
            </a:stretch>
          </p:blipFill>
          <p:spPr>
            <a:xfrm>
              <a:off x="9781547" y="253664"/>
              <a:ext cx="2267445" cy="564644"/>
            </a:xfrm>
            <a:prstGeom prst="rect">
              <a:avLst/>
            </a:prstGeom>
          </p:spPr>
        </p:pic>
      </p:grpSp>
      <p:sp>
        <p:nvSpPr>
          <p:cNvPr id="18" name="文本框 17">
            <a:extLst>
              <a:ext uri="{FF2B5EF4-FFF2-40B4-BE49-F238E27FC236}">
                <a16:creationId xmlns:a16="http://schemas.microsoft.com/office/drawing/2014/main" id="{10F76D6D-2AE0-40C6-83BA-07D1BEEB07AF}"/>
              </a:ext>
            </a:extLst>
          </p:cNvPr>
          <p:cNvSpPr txBox="1"/>
          <p:nvPr/>
        </p:nvSpPr>
        <p:spPr>
          <a:xfrm>
            <a:off x="10291922" y="587021"/>
            <a:ext cx="1780309" cy="707886"/>
          </a:xfrm>
          <a:prstGeom prst="rect">
            <a:avLst/>
          </a:prstGeom>
          <a:noFill/>
        </p:spPr>
        <p:txBody>
          <a:bodyPr wrap="square" rtlCol="0">
            <a:spAutoFit/>
          </a:bodyPr>
          <a:lstStyle/>
          <a:p>
            <a:r>
              <a:rPr lang="zh-CN" altLang="en-US" sz="2000" dirty="0">
                <a:solidFill>
                  <a:schemeClr val="bg1"/>
                </a:solidFill>
                <a:latin typeface="隶书" panose="02010509060101010101" pitchFamily="49" charset="-122"/>
                <a:ea typeface="隶书" panose="02010509060101010101" pitchFamily="49" charset="-122"/>
              </a:rPr>
              <a:t>厚德博学</a:t>
            </a:r>
            <a:r>
              <a:rPr lang="zh-CN" altLang="en-US" sz="2000" dirty="0">
                <a:latin typeface="隶书" panose="02010509060101010101" pitchFamily="49" charset="-122"/>
                <a:ea typeface="隶书" panose="02010509060101010101" pitchFamily="49" charset="-122"/>
              </a:rPr>
              <a:t> </a:t>
            </a:r>
            <a:endParaRPr lang="en-US" altLang="zh-CN" sz="2000" dirty="0">
              <a:latin typeface="隶书" panose="02010509060101010101" pitchFamily="49" charset="-122"/>
              <a:ea typeface="隶书" panose="02010509060101010101" pitchFamily="49" charset="-122"/>
            </a:endParaRPr>
          </a:p>
          <a:p>
            <a:r>
              <a:rPr lang="zh-CN" altLang="en-US" sz="2000" dirty="0">
                <a:latin typeface="隶书" panose="02010509060101010101" pitchFamily="49" charset="-122"/>
                <a:ea typeface="隶书" panose="02010509060101010101" pitchFamily="49" charset="-122"/>
              </a:rPr>
              <a:t>   </a:t>
            </a:r>
            <a:r>
              <a:rPr lang="zh-CN" altLang="en-US" sz="2000" dirty="0">
                <a:solidFill>
                  <a:schemeClr val="bg1"/>
                </a:solidFill>
                <a:latin typeface="隶书" panose="02010509060101010101" pitchFamily="49" charset="-122"/>
                <a:ea typeface="隶书" panose="02010509060101010101" pitchFamily="49" charset="-122"/>
              </a:rPr>
              <a:t>追求卓越</a:t>
            </a:r>
          </a:p>
        </p:txBody>
      </p:sp>
    </p:spTree>
    <p:extLst>
      <p:ext uri="{BB962C8B-B14F-4D97-AF65-F5344CB8AC3E}">
        <p14:creationId xmlns:p14="http://schemas.microsoft.com/office/powerpoint/2010/main" val="1683407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7436"/>
            <a:ext cx="12192000" cy="953009"/>
          </a:xfrm>
          <a:prstGeom prst="rect">
            <a:avLst/>
          </a:prstGeom>
          <a:solidFill>
            <a:srgbClr val="114189"/>
          </a:solidFill>
          <a:ln w="25400">
            <a:solidFill>
              <a:schemeClr val="accent6">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rgbClr val="114189"/>
              </a:solidFill>
            </a:endParaRPr>
          </a:p>
        </p:txBody>
      </p:sp>
      <p:sp>
        <p:nvSpPr>
          <p:cNvPr id="3" name="Oval 58"/>
          <p:cNvSpPr/>
          <p:nvPr/>
        </p:nvSpPr>
        <p:spPr>
          <a:xfrm>
            <a:off x="167374" y="65300"/>
            <a:ext cx="777600" cy="777600"/>
          </a:xfrm>
          <a:prstGeom prst="ellipse">
            <a:avLst/>
          </a:prstGeom>
          <a:solidFill>
            <a:srgbClr val="FAC6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900" dirty="0">
              <a:latin typeface="Segoe UI" panose="020B0502040204020203" pitchFamily="34" charset="0"/>
              <a:ea typeface="庞门正道标题体" panose="02010600030101010101" pitchFamily="2" charset="-122"/>
              <a:cs typeface="Segoe UI Historic" panose="020B0502040204020203" pitchFamily="34" charset="0"/>
              <a:sym typeface="+mn-lt"/>
            </a:endParaRPr>
          </a:p>
        </p:txBody>
      </p:sp>
      <p:sp>
        <p:nvSpPr>
          <p:cNvPr id="6" name="文本框 5"/>
          <p:cNvSpPr txBox="1"/>
          <p:nvPr/>
        </p:nvSpPr>
        <p:spPr>
          <a:xfrm>
            <a:off x="340560" y="86014"/>
            <a:ext cx="431228" cy="707886"/>
          </a:xfrm>
          <a:prstGeom prst="rect">
            <a:avLst/>
          </a:prstGeom>
          <a:noFill/>
        </p:spPr>
        <p:txBody>
          <a:bodyPr wrap="square" rtlCol="0">
            <a:spAutoFit/>
          </a:bodyPr>
          <a:lstStyle/>
          <a:p>
            <a:r>
              <a:rPr lang="en-US" altLang="zh-CN" sz="4000" dirty="0">
                <a:solidFill>
                  <a:srgbClr val="FFFFFF"/>
                </a:solidFill>
                <a:latin typeface="Times New Roman" panose="02020603050405020304" pitchFamily="18" charset="0"/>
                <a:cs typeface="Times New Roman" panose="02020603050405020304" pitchFamily="18" charset="0"/>
              </a:rPr>
              <a:t>1</a:t>
            </a:r>
            <a:endParaRPr lang="zh-CN" altLang="en-US" sz="4000" dirty="0">
              <a:solidFill>
                <a:srgbClr val="FFFFFF"/>
              </a:solidFill>
              <a:latin typeface="Times New Roman" panose="02020603050405020304" pitchFamily="18" charset="0"/>
              <a:cs typeface="Times New Roman" panose="02020603050405020304" pitchFamily="18" charset="0"/>
            </a:endParaRPr>
          </a:p>
        </p:txBody>
      </p:sp>
      <p:sp>
        <p:nvSpPr>
          <p:cNvPr id="8" name="文本框 7"/>
          <p:cNvSpPr txBox="1"/>
          <p:nvPr/>
        </p:nvSpPr>
        <p:spPr>
          <a:xfrm>
            <a:off x="1036339" y="158170"/>
            <a:ext cx="5611596" cy="646331"/>
          </a:xfrm>
          <a:prstGeom prst="rect">
            <a:avLst/>
          </a:prstGeom>
          <a:noFill/>
        </p:spPr>
        <p:txBody>
          <a:bodyPr wrap="square" rtlCol="0">
            <a:spAutoFit/>
          </a:bodyPr>
          <a:lstStyle/>
          <a:p>
            <a:r>
              <a:rPr lang="zh-CN" altLang="en-US" sz="3600" b="1" dirty="0">
                <a:solidFill>
                  <a:schemeClr val="bg1">
                    <a:lumMod val="95000"/>
                  </a:schemeClr>
                </a:solidFill>
              </a:rPr>
              <a:t>研究的背景及动机</a:t>
            </a:r>
          </a:p>
        </p:txBody>
      </p:sp>
      <p:grpSp>
        <p:nvGrpSpPr>
          <p:cNvPr id="9" name="组合 8"/>
          <p:cNvGrpSpPr/>
          <p:nvPr/>
        </p:nvGrpSpPr>
        <p:grpSpPr>
          <a:xfrm>
            <a:off x="8993079" y="82812"/>
            <a:ext cx="3115793" cy="772512"/>
            <a:chOff x="8933199" y="178306"/>
            <a:chExt cx="3115793" cy="77251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11" name="图片 10"/>
            <p:cNvPicPr>
              <a:picLocks noChangeAspect="1"/>
            </p:cNvPicPr>
            <p:nvPr/>
          </p:nvPicPr>
          <p:blipFill rotWithShape="1">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brightnessContrast bright="100000"/>
                      </a14:imgEffect>
                      <a14:imgEffect>
                        <a14:saturation sat="400000"/>
                      </a14:imgEffect>
                    </a14:imgLayer>
                  </a14:imgProps>
                </a:ext>
                <a:ext uri="{28A0092B-C50C-407E-A947-70E740481C1C}">
                  <a14:useLocalDpi xmlns:a14="http://schemas.microsoft.com/office/drawing/2010/main" val="0"/>
                </a:ext>
              </a:extLst>
            </a:blip>
            <a:srcRect t="65268"/>
            <a:stretch>
              <a:fillRect/>
            </a:stretch>
          </p:blipFill>
          <p:spPr>
            <a:xfrm>
              <a:off x="9781547" y="253664"/>
              <a:ext cx="2267445" cy="564644"/>
            </a:xfrm>
            <a:prstGeom prst="rect">
              <a:avLst/>
            </a:prstGeom>
          </p:spPr>
        </p:pic>
      </p:grpSp>
      <p:sp>
        <p:nvSpPr>
          <p:cNvPr id="4" name="矩形 3"/>
          <p:cNvSpPr/>
          <p:nvPr/>
        </p:nvSpPr>
        <p:spPr>
          <a:xfrm>
            <a:off x="0" y="6623222"/>
            <a:ext cx="12192000" cy="234778"/>
          </a:xfrm>
          <a:prstGeom prst="rect">
            <a:avLst/>
          </a:prstGeom>
          <a:solidFill>
            <a:srgbClr val="114189"/>
          </a:solidFill>
          <a:ln w="25400">
            <a:solidFill>
              <a:srgbClr val="114189">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86">
            <a:extLst>
              <a:ext uri="{FF2B5EF4-FFF2-40B4-BE49-F238E27FC236}">
                <a16:creationId xmlns:a16="http://schemas.microsoft.com/office/drawing/2014/main" id="{F5F20C6D-D5DF-4689-9F91-E8009E9BC187}"/>
              </a:ext>
            </a:extLst>
          </p:cNvPr>
          <p:cNvSpPr txBox="1"/>
          <p:nvPr/>
        </p:nvSpPr>
        <p:spPr>
          <a:xfrm>
            <a:off x="2720327" y="1148601"/>
            <a:ext cx="6751431" cy="646307"/>
          </a:xfrm>
          <a:prstGeom prst="rect">
            <a:avLst/>
          </a:prstGeom>
          <a:noFill/>
        </p:spPr>
        <p:txBody>
          <a:bodyPr wrap="square" lIns="91417" tIns="45708" rIns="91417" bIns="45708" rtlCol="0">
            <a:spAutoFit/>
          </a:bodyPr>
          <a:lstStyle/>
          <a:p>
            <a:pPr algn="ctr"/>
            <a:r>
              <a:rPr lang="zh-CN" altLang="en-US" sz="3600" b="1" dirty="0">
                <a:solidFill>
                  <a:schemeClr val="tx1">
                    <a:lumMod val="75000"/>
                    <a:lumOff val="25000"/>
                  </a:schemeClr>
                </a:solidFill>
                <a:latin typeface="华文仿宋" panose="02010600040101010101" pitchFamily="2" charset="-122"/>
                <a:ea typeface="华文仿宋" panose="02010600040101010101" pitchFamily="2" charset="-122"/>
              </a:rPr>
              <a:t>当前应用程序对存储系统的需求</a:t>
            </a:r>
          </a:p>
        </p:txBody>
      </p:sp>
      <p:sp>
        <p:nvSpPr>
          <p:cNvPr id="16" name="TextBox 15">
            <a:extLst>
              <a:ext uri="{FF2B5EF4-FFF2-40B4-BE49-F238E27FC236}">
                <a16:creationId xmlns:a16="http://schemas.microsoft.com/office/drawing/2014/main" id="{5556832A-E970-43A5-AB16-AAEEC0DF40E9}"/>
              </a:ext>
            </a:extLst>
          </p:cNvPr>
          <p:cNvSpPr txBox="1"/>
          <p:nvPr/>
        </p:nvSpPr>
        <p:spPr>
          <a:xfrm>
            <a:off x="6219982" y="2877335"/>
            <a:ext cx="5164800" cy="830997"/>
          </a:xfrm>
          <a:prstGeom prst="rect">
            <a:avLst/>
          </a:prstGeom>
          <a:noFill/>
        </p:spPr>
        <p:txBody>
          <a:bodyPr wrap="square">
            <a:spAutoFit/>
          </a:bodyPr>
          <a:lstStyle/>
          <a:p>
            <a:pPr marL="457200" indent="-457200">
              <a:buFont typeface="Arial" panose="020B0604020202020204" pitchFamily="34" charset="0"/>
              <a:buChar char="•"/>
            </a:pPr>
            <a:r>
              <a:rPr lang="zh-CN" altLang="en-US" sz="2800" b="1" dirty="0">
                <a:latin typeface="华文仿宋" panose="02010600040101010101" pitchFamily="2" charset="-122"/>
                <a:ea typeface="华文仿宋" panose="02010600040101010101" pitchFamily="2" charset="-122"/>
              </a:rPr>
              <a:t>存储系统</a:t>
            </a:r>
            <a:r>
              <a:rPr lang="zh-CN" altLang="en-US" sz="2800" b="1" dirty="0">
                <a:solidFill>
                  <a:srgbClr val="C00000"/>
                </a:solidFill>
                <a:latin typeface="华文仿宋" panose="02010600040101010101" pitchFamily="2" charset="-122"/>
                <a:ea typeface="华文仿宋" panose="02010600040101010101" pitchFamily="2" charset="-122"/>
              </a:rPr>
              <a:t>性能需求</a:t>
            </a:r>
            <a:r>
              <a:rPr lang="zh-CN" altLang="en-US" sz="2800" b="1" dirty="0">
                <a:latin typeface="华文仿宋" panose="02010600040101010101" pitchFamily="2" charset="-122"/>
                <a:ea typeface="华文仿宋" panose="02010600040101010101" pitchFamily="2" charset="-122"/>
              </a:rPr>
              <a:t>越来越高</a:t>
            </a:r>
            <a:r>
              <a:rPr lang="en-US" altLang="zh-CN" sz="2000" b="1" dirty="0">
                <a:latin typeface="华文仿宋" panose="02010600040101010101" pitchFamily="2" charset="-122"/>
                <a:ea typeface="华文仿宋" panose="02010600040101010101" pitchFamily="2" charset="-122"/>
              </a:rPr>
              <a:t>(DB, OLTP, Web .</a:t>
            </a:r>
            <a:r>
              <a:rPr lang="en-US" altLang="zh-CN" sz="2000" b="1" dirty="0" err="1">
                <a:latin typeface="华文仿宋" panose="02010600040101010101" pitchFamily="2" charset="-122"/>
                <a:ea typeface="华文仿宋" panose="02010600040101010101" pitchFamily="2" charset="-122"/>
              </a:rPr>
              <a:t>etc</a:t>
            </a:r>
            <a:r>
              <a:rPr lang="en-US" altLang="zh-CN" sz="2000" b="1" dirty="0">
                <a:latin typeface="华文仿宋" panose="02010600040101010101" pitchFamily="2" charset="-122"/>
                <a:ea typeface="华文仿宋" panose="02010600040101010101" pitchFamily="2" charset="-122"/>
              </a:rPr>
              <a:t>)</a:t>
            </a:r>
          </a:p>
        </p:txBody>
      </p:sp>
      <p:pic>
        <p:nvPicPr>
          <p:cNvPr id="18" name="图片 17">
            <a:extLst>
              <a:ext uri="{FF2B5EF4-FFF2-40B4-BE49-F238E27FC236}">
                <a16:creationId xmlns:a16="http://schemas.microsoft.com/office/drawing/2014/main" id="{2CC18604-BCB6-4378-B518-D35C61DF6456}"/>
              </a:ext>
            </a:extLst>
          </p:cNvPr>
          <p:cNvPicPr>
            <a:picLocks noChangeAspect="1"/>
          </p:cNvPicPr>
          <p:nvPr/>
        </p:nvPicPr>
        <p:blipFill rotWithShape="1">
          <a:blip r:embed="rId6">
            <a:extLst>
              <a:ext uri="{28A0092B-C50C-407E-A947-70E740481C1C}">
                <a14:useLocalDpi xmlns:a14="http://schemas.microsoft.com/office/drawing/2010/main" val="0"/>
              </a:ext>
            </a:extLst>
          </a:blip>
          <a:srcRect b="7785"/>
          <a:stretch/>
        </p:blipFill>
        <p:spPr>
          <a:xfrm>
            <a:off x="807218" y="1794909"/>
            <a:ext cx="3619015" cy="4368864"/>
          </a:xfrm>
          <a:prstGeom prst="rect">
            <a:avLst/>
          </a:prstGeom>
        </p:spPr>
      </p:pic>
      <p:sp>
        <p:nvSpPr>
          <p:cNvPr id="20" name="矩形 19">
            <a:extLst>
              <a:ext uri="{FF2B5EF4-FFF2-40B4-BE49-F238E27FC236}">
                <a16:creationId xmlns:a16="http://schemas.microsoft.com/office/drawing/2014/main" id="{D78AEDAB-C066-421D-B130-2EB6F0C9E19F}"/>
              </a:ext>
            </a:extLst>
          </p:cNvPr>
          <p:cNvSpPr/>
          <p:nvPr/>
        </p:nvSpPr>
        <p:spPr>
          <a:xfrm>
            <a:off x="1100277" y="2271353"/>
            <a:ext cx="3194016" cy="437980"/>
          </a:xfrm>
          <a:prstGeom prst="rect">
            <a:avLst/>
          </a:prstGeom>
          <a:noFill/>
          <a:ln w="57150">
            <a:solidFill>
              <a:srgbClr val="FF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9B7ACE4E-0413-4C22-998B-3F9B4AD466BF}"/>
              </a:ext>
            </a:extLst>
          </p:cNvPr>
          <p:cNvSpPr txBox="1"/>
          <p:nvPr/>
        </p:nvSpPr>
        <p:spPr>
          <a:xfrm>
            <a:off x="771788" y="6163772"/>
            <a:ext cx="3619015" cy="307777"/>
          </a:xfrm>
          <a:prstGeom prst="rect">
            <a:avLst/>
          </a:prstGeom>
          <a:noFill/>
        </p:spPr>
        <p:txBody>
          <a:bodyPr wrap="square" rtlCol="0">
            <a:spAutoFit/>
          </a:bodyPr>
          <a:lstStyle/>
          <a:p>
            <a:r>
              <a:rPr lang="zh-CN" altLang="en-US" sz="1400" dirty="0">
                <a:latin typeface="仿宋" panose="02010609060101010101" pitchFamily="49" charset="-122"/>
                <a:ea typeface="仿宋" panose="02010609060101010101" pitchFamily="49" charset="-122"/>
              </a:rPr>
              <a:t>图</a:t>
            </a:r>
            <a:r>
              <a:rPr lang="en-US" altLang="zh-CN" sz="1400" dirty="0">
                <a:latin typeface="仿宋" panose="02010609060101010101" pitchFamily="49" charset="-122"/>
                <a:ea typeface="仿宋" panose="02010609060101010101" pitchFamily="49" charset="-122"/>
              </a:rPr>
              <a:t>1.1 </a:t>
            </a:r>
            <a:r>
              <a:rPr lang="zh-CN" altLang="en-US" sz="1400" dirty="0">
                <a:latin typeface="仿宋" panose="02010609060101010101" pitchFamily="49" charset="-122"/>
                <a:ea typeface="仿宋" panose="02010609060101010101" pitchFamily="49" charset="-122"/>
              </a:rPr>
              <a:t>各应用程序对存储系统性能的需求</a:t>
            </a:r>
            <a:r>
              <a:rPr lang="en-US" altLang="zh-CN" sz="1400" baseline="30000" dirty="0">
                <a:latin typeface="仿宋" panose="02010609060101010101" pitchFamily="49" charset="-122"/>
                <a:ea typeface="仿宋" panose="02010609060101010101" pitchFamily="49" charset="-122"/>
              </a:rPr>
              <a:t>[1]</a:t>
            </a:r>
            <a:endParaRPr lang="zh-CN" altLang="en-US" sz="1400" baseline="30000" dirty="0">
              <a:latin typeface="仿宋" panose="02010609060101010101" pitchFamily="49" charset="-122"/>
              <a:ea typeface="仿宋" panose="02010609060101010101" pitchFamily="49" charset="-122"/>
            </a:endParaRPr>
          </a:p>
        </p:txBody>
      </p:sp>
      <p:sp>
        <p:nvSpPr>
          <p:cNvPr id="5" name="矩形 4">
            <a:extLst>
              <a:ext uri="{FF2B5EF4-FFF2-40B4-BE49-F238E27FC236}">
                <a16:creationId xmlns:a16="http://schemas.microsoft.com/office/drawing/2014/main" id="{53CFA350-D7F1-433A-B3B0-A23C608A0BCB}"/>
              </a:ext>
            </a:extLst>
          </p:cNvPr>
          <p:cNvSpPr/>
          <p:nvPr/>
        </p:nvSpPr>
        <p:spPr>
          <a:xfrm>
            <a:off x="6219982" y="4093553"/>
            <a:ext cx="5050249" cy="830997"/>
          </a:xfrm>
          <a:prstGeom prst="rect">
            <a:avLst/>
          </a:prstGeom>
        </p:spPr>
        <p:txBody>
          <a:bodyPr wrap="square">
            <a:spAutoFit/>
          </a:bodyPr>
          <a:lstStyle/>
          <a:p>
            <a:pPr marL="285750" indent="-285750">
              <a:buFont typeface="Arial" panose="020B0604020202020204" pitchFamily="34" charset="0"/>
              <a:buChar char="•"/>
            </a:pPr>
            <a:r>
              <a:rPr lang="zh-CN" altLang="en-US" sz="2800" b="1" dirty="0">
                <a:latin typeface="华文仿宋" panose="02010600040101010101" pitchFamily="2" charset="-122"/>
                <a:ea typeface="华文仿宋" panose="02010600040101010101" pitchFamily="2" charset="-122"/>
              </a:rPr>
              <a:t>数据库系统需求</a:t>
            </a:r>
            <a:r>
              <a:rPr lang="en-US" altLang="zh-CN" sz="2800" b="1" dirty="0">
                <a:solidFill>
                  <a:srgbClr val="C00000"/>
                </a:solidFill>
                <a:latin typeface="华文仿宋" panose="02010600040101010101" pitchFamily="2" charset="-122"/>
                <a:ea typeface="华文仿宋" panose="02010600040101010101" pitchFamily="2" charset="-122"/>
              </a:rPr>
              <a:t>No.1</a:t>
            </a:r>
            <a:r>
              <a:rPr lang="zh-CN" altLang="en-US" sz="2000" b="1" dirty="0">
                <a:latin typeface="华文仿宋" panose="02010600040101010101" pitchFamily="2" charset="-122"/>
                <a:ea typeface="华文仿宋" panose="02010600040101010101" pitchFamily="2" charset="-122"/>
              </a:rPr>
              <a:t>（数据密集型程序）</a:t>
            </a:r>
            <a:endParaRPr lang="en-US" altLang="zh-CN" sz="2000" b="1"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425954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7436"/>
            <a:ext cx="12192000" cy="953009"/>
          </a:xfrm>
          <a:prstGeom prst="rect">
            <a:avLst/>
          </a:prstGeom>
          <a:solidFill>
            <a:srgbClr val="114189"/>
          </a:solidFill>
          <a:ln w="25400">
            <a:solidFill>
              <a:schemeClr val="accent6">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rgbClr val="114189"/>
              </a:solidFill>
            </a:endParaRPr>
          </a:p>
        </p:txBody>
      </p:sp>
      <p:sp>
        <p:nvSpPr>
          <p:cNvPr id="3" name="Oval 58"/>
          <p:cNvSpPr/>
          <p:nvPr/>
        </p:nvSpPr>
        <p:spPr>
          <a:xfrm>
            <a:off x="167374" y="65300"/>
            <a:ext cx="777600" cy="777600"/>
          </a:xfrm>
          <a:prstGeom prst="ellipse">
            <a:avLst/>
          </a:prstGeom>
          <a:solidFill>
            <a:srgbClr val="FAC6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900" dirty="0">
              <a:latin typeface="Segoe UI" panose="020B0502040204020203" pitchFamily="34" charset="0"/>
              <a:ea typeface="庞门正道标题体" panose="02010600030101010101" pitchFamily="2" charset="-122"/>
              <a:cs typeface="Segoe UI Historic" panose="020B0502040204020203" pitchFamily="34" charset="0"/>
              <a:sym typeface="+mn-lt"/>
            </a:endParaRPr>
          </a:p>
        </p:txBody>
      </p:sp>
      <p:sp>
        <p:nvSpPr>
          <p:cNvPr id="6" name="文本框 5"/>
          <p:cNvSpPr txBox="1"/>
          <p:nvPr/>
        </p:nvSpPr>
        <p:spPr>
          <a:xfrm>
            <a:off x="340560" y="86014"/>
            <a:ext cx="431228" cy="707886"/>
          </a:xfrm>
          <a:prstGeom prst="rect">
            <a:avLst/>
          </a:prstGeom>
          <a:noFill/>
        </p:spPr>
        <p:txBody>
          <a:bodyPr wrap="square" rtlCol="0">
            <a:spAutoFit/>
          </a:bodyPr>
          <a:lstStyle/>
          <a:p>
            <a:r>
              <a:rPr lang="en-US" altLang="zh-CN" sz="4000" dirty="0">
                <a:solidFill>
                  <a:srgbClr val="FFFFFF"/>
                </a:solidFill>
                <a:latin typeface="Times New Roman" panose="02020603050405020304" pitchFamily="18" charset="0"/>
                <a:cs typeface="Times New Roman" panose="02020603050405020304" pitchFamily="18" charset="0"/>
              </a:rPr>
              <a:t>1</a:t>
            </a:r>
            <a:endParaRPr lang="zh-CN" altLang="en-US" sz="4000" dirty="0">
              <a:solidFill>
                <a:srgbClr val="FFFFFF"/>
              </a:solidFill>
              <a:latin typeface="Times New Roman" panose="02020603050405020304" pitchFamily="18" charset="0"/>
              <a:cs typeface="Times New Roman" panose="02020603050405020304" pitchFamily="18" charset="0"/>
            </a:endParaRPr>
          </a:p>
        </p:txBody>
      </p:sp>
      <p:sp>
        <p:nvSpPr>
          <p:cNvPr id="8" name="文本框 7"/>
          <p:cNvSpPr txBox="1"/>
          <p:nvPr/>
        </p:nvSpPr>
        <p:spPr>
          <a:xfrm>
            <a:off x="1036339" y="158170"/>
            <a:ext cx="5611596" cy="646331"/>
          </a:xfrm>
          <a:prstGeom prst="rect">
            <a:avLst/>
          </a:prstGeom>
          <a:noFill/>
        </p:spPr>
        <p:txBody>
          <a:bodyPr wrap="square" rtlCol="0">
            <a:spAutoFit/>
          </a:bodyPr>
          <a:lstStyle/>
          <a:p>
            <a:r>
              <a:rPr lang="zh-CN" altLang="en-US" sz="3600" b="1" dirty="0">
                <a:solidFill>
                  <a:schemeClr val="bg1">
                    <a:lumMod val="95000"/>
                  </a:schemeClr>
                </a:solidFill>
              </a:rPr>
              <a:t>研究的背景及动机</a:t>
            </a:r>
          </a:p>
        </p:txBody>
      </p:sp>
      <p:grpSp>
        <p:nvGrpSpPr>
          <p:cNvPr id="9" name="组合 8"/>
          <p:cNvGrpSpPr/>
          <p:nvPr/>
        </p:nvGrpSpPr>
        <p:grpSpPr>
          <a:xfrm>
            <a:off x="8993079" y="82812"/>
            <a:ext cx="3115793" cy="772512"/>
            <a:chOff x="8933199" y="178306"/>
            <a:chExt cx="3115793" cy="77251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11" name="图片 10"/>
            <p:cNvPicPr>
              <a:picLocks noChangeAspect="1"/>
            </p:cNvPicPr>
            <p:nvPr/>
          </p:nvPicPr>
          <p:blipFill rotWithShape="1">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brightnessContrast bright="100000"/>
                      </a14:imgEffect>
                      <a14:imgEffect>
                        <a14:saturation sat="400000"/>
                      </a14:imgEffect>
                    </a14:imgLayer>
                  </a14:imgProps>
                </a:ext>
                <a:ext uri="{28A0092B-C50C-407E-A947-70E740481C1C}">
                  <a14:useLocalDpi xmlns:a14="http://schemas.microsoft.com/office/drawing/2010/main" val="0"/>
                </a:ext>
              </a:extLst>
            </a:blip>
            <a:srcRect t="65268"/>
            <a:stretch>
              <a:fillRect/>
            </a:stretch>
          </p:blipFill>
          <p:spPr>
            <a:xfrm>
              <a:off x="9781547" y="253664"/>
              <a:ext cx="2267445" cy="564644"/>
            </a:xfrm>
            <a:prstGeom prst="rect">
              <a:avLst/>
            </a:prstGeom>
          </p:spPr>
        </p:pic>
      </p:grpSp>
      <p:sp>
        <p:nvSpPr>
          <p:cNvPr id="4" name="矩形 3"/>
          <p:cNvSpPr/>
          <p:nvPr/>
        </p:nvSpPr>
        <p:spPr>
          <a:xfrm>
            <a:off x="0" y="6623222"/>
            <a:ext cx="12192000" cy="234778"/>
          </a:xfrm>
          <a:prstGeom prst="rect">
            <a:avLst/>
          </a:prstGeom>
          <a:solidFill>
            <a:srgbClr val="114189"/>
          </a:solidFill>
          <a:ln w="25400">
            <a:solidFill>
              <a:srgbClr val="114189">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86">
            <a:extLst>
              <a:ext uri="{FF2B5EF4-FFF2-40B4-BE49-F238E27FC236}">
                <a16:creationId xmlns:a16="http://schemas.microsoft.com/office/drawing/2014/main" id="{F5F20C6D-D5DF-4689-9F91-E8009E9BC187}"/>
              </a:ext>
            </a:extLst>
          </p:cNvPr>
          <p:cNvSpPr txBox="1"/>
          <p:nvPr/>
        </p:nvSpPr>
        <p:spPr>
          <a:xfrm>
            <a:off x="2720284" y="905413"/>
            <a:ext cx="6751431" cy="646307"/>
          </a:xfrm>
          <a:prstGeom prst="rect">
            <a:avLst/>
          </a:prstGeom>
          <a:noFill/>
        </p:spPr>
        <p:txBody>
          <a:bodyPr wrap="square" lIns="91417" tIns="45708" rIns="91417" bIns="45708" rtlCol="0">
            <a:spAutoFit/>
          </a:bodyPr>
          <a:lstStyle/>
          <a:p>
            <a:pPr algn="ctr"/>
            <a:r>
              <a:rPr lang="zh-CN" altLang="en-US" sz="3600" b="1" dirty="0">
                <a:solidFill>
                  <a:schemeClr val="tx1">
                    <a:lumMod val="75000"/>
                    <a:lumOff val="25000"/>
                  </a:schemeClr>
                </a:solidFill>
                <a:latin typeface="仿宋" panose="02010609060101010101" pitchFamily="49" charset="-122"/>
                <a:ea typeface="仿宋" panose="02010609060101010101" pitchFamily="49" charset="-122"/>
              </a:rPr>
              <a:t>传统</a:t>
            </a:r>
            <a:r>
              <a:rPr lang="en-US" altLang="zh-CN" sz="3600" b="1" dirty="0">
                <a:solidFill>
                  <a:schemeClr val="tx1">
                    <a:lumMod val="75000"/>
                    <a:lumOff val="25000"/>
                  </a:schemeClr>
                </a:solidFill>
                <a:latin typeface="仿宋" panose="02010609060101010101" pitchFamily="49" charset="-122"/>
                <a:ea typeface="仿宋" panose="02010609060101010101" pitchFamily="49" charset="-122"/>
              </a:rPr>
              <a:t>DRAM-Disk</a:t>
            </a:r>
            <a:r>
              <a:rPr lang="zh-CN" altLang="en-US" sz="3600" b="1" dirty="0">
                <a:solidFill>
                  <a:schemeClr val="tx1">
                    <a:lumMod val="75000"/>
                    <a:lumOff val="25000"/>
                  </a:schemeClr>
                </a:solidFill>
                <a:latin typeface="仿宋" panose="02010609060101010101" pitchFamily="49" charset="-122"/>
                <a:ea typeface="仿宋" panose="02010609060101010101" pitchFamily="49" charset="-122"/>
              </a:rPr>
              <a:t>存储系统</a:t>
            </a:r>
          </a:p>
        </p:txBody>
      </p:sp>
      <p:sp>
        <p:nvSpPr>
          <p:cNvPr id="16" name="TextBox 15">
            <a:extLst>
              <a:ext uri="{FF2B5EF4-FFF2-40B4-BE49-F238E27FC236}">
                <a16:creationId xmlns:a16="http://schemas.microsoft.com/office/drawing/2014/main" id="{5556832A-E970-43A5-AB16-AAEEC0DF40E9}"/>
              </a:ext>
            </a:extLst>
          </p:cNvPr>
          <p:cNvSpPr txBox="1"/>
          <p:nvPr/>
        </p:nvSpPr>
        <p:spPr>
          <a:xfrm>
            <a:off x="5418667" y="2397855"/>
            <a:ext cx="6018993" cy="954107"/>
          </a:xfrm>
          <a:prstGeom prst="rect">
            <a:avLst/>
          </a:prstGeom>
          <a:noFill/>
        </p:spPr>
        <p:txBody>
          <a:bodyPr wrap="square">
            <a:spAutoFit/>
          </a:bodyPr>
          <a:lstStyle/>
          <a:p>
            <a:pPr marL="457200" indent="-457200">
              <a:buFont typeface="Arial" panose="020B0604020202020204" pitchFamily="34" charset="0"/>
              <a:buChar char="•"/>
            </a:pPr>
            <a:r>
              <a:rPr lang="zh-CN" altLang="en-US" sz="2800" b="1" dirty="0">
                <a:latin typeface="仿宋" panose="02010609060101010101" pitchFamily="49" charset="-122"/>
                <a:ea typeface="仿宋" panose="02010609060101010101" pitchFamily="49" charset="-122"/>
              </a:rPr>
              <a:t>性能提升速度：存储系统</a:t>
            </a:r>
            <a:r>
              <a:rPr lang="en-US" altLang="zh-CN" sz="2800" b="1" dirty="0">
                <a:solidFill>
                  <a:srgbClr val="C00000"/>
                </a:solidFill>
                <a:latin typeface="仿宋" panose="02010609060101010101" pitchFamily="49" charset="-122"/>
                <a:ea typeface="仿宋" panose="02010609060101010101" pitchFamily="49" charset="-122"/>
              </a:rPr>
              <a:t>&lt;&lt;</a:t>
            </a:r>
            <a:r>
              <a:rPr lang="zh-CN" altLang="en-US" sz="2800" b="1" dirty="0">
                <a:latin typeface="仿宋" panose="02010609060101010101" pitchFamily="49" charset="-122"/>
                <a:ea typeface="仿宋" panose="02010609060101010101" pitchFamily="49" charset="-122"/>
              </a:rPr>
              <a:t>处理器，且</a:t>
            </a:r>
            <a:r>
              <a:rPr lang="zh-CN" altLang="en-US" sz="2800" b="1" dirty="0">
                <a:solidFill>
                  <a:srgbClr val="C00000"/>
                </a:solidFill>
                <a:latin typeface="仿宋" panose="02010609060101010101" pitchFamily="49" charset="-122"/>
                <a:ea typeface="仿宋" panose="02010609060101010101" pitchFamily="49" charset="-122"/>
              </a:rPr>
              <a:t>速度差异</a:t>
            </a:r>
            <a:r>
              <a:rPr lang="zh-CN" altLang="en-US" sz="2800" b="1" dirty="0">
                <a:latin typeface="仿宋" panose="02010609060101010101" pitchFamily="49" charset="-122"/>
                <a:ea typeface="仿宋" panose="02010609060101010101" pitchFamily="49" charset="-122"/>
              </a:rPr>
              <a:t>越来越大</a:t>
            </a:r>
            <a:endParaRPr lang="en-US" altLang="zh-CN" sz="2800" b="1" dirty="0">
              <a:latin typeface="仿宋" panose="02010609060101010101" pitchFamily="49" charset="-122"/>
              <a:ea typeface="仿宋" panose="02010609060101010101" pitchFamily="49" charset="-122"/>
            </a:endParaRPr>
          </a:p>
        </p:txBody>
      </p:sp>
      <p:sp>
        <p:nvSpPr>
          <p:cNvPr id="21" name="文本框 20">
            <a:extLst>
              <a:ext uri="{FF2B5EF4-FFF2-40B4-BE49-F238E27FC236}">
                <a16:creationId xmlns:a16="http://schemas.microsoft.com/office/drawing/2014/main" id="{9B7ACE4E-0413-4C22-998B-3F9B4AD466BF}"/>
              </a:ext>
            </a:extLst>
          </p:cNvPr>
          <p:cNvSpPr txBox="1"/>
          <p:nvPr/>
        </p:nvSpPr>
        <p:spPr>
          <a:xfrm>
            <a:off x="556174" y="5775090"/>
            <a:ext cx="4417453" cy="307777"/>
          </a:xfrm>
          <a:prstGeom prst="rect">
            <a:avLst/>
          </a:prstGeom>
          <a:noFill/>
        </p:spPr>
        <p:txBody>
          <a:bodyPr wrap="square" rtlCol="0">
            <a:spAutoFit/>
          </a:bodyPr>
          <a:lstStyle/>
          <a:p>
            <a:r>
              <a:rPr lang="zh-CN" altLang="en-US" sz="1400" dirty="0">
                <a:latin typeface="黑体" panose="02010609060101010101" pitchFamily="49" charset="-122"/>
                <a:ea typeface="黑体" panose="02010609060101010101" pitchFamily="49" charset="-122"/>
              </a:rPr>
              <a:t>图</a:t>
            </a:r>
            <a:r>
              <a:rPr lang="en-US" altLang="zh-CN" sz="1400" dirty="0">
                <a:latin typeface="黑体" panose="02010609060101010101" pitchFamily="49" charset="-122"/>
                <a:ea typeface="黑体" panose="02010609060101010101" pitchFamily="49" charset="-122"/>
              </a:rPr>
              <a:t>1.2 1979-1997</a:t>
            </a:r>
            <a:r>
              <a:rPr lang="zh-CN" altLang="en-US" sz="1400" dirty="0">
                <a:latin typeface="黑体" panose="02010609060101010101" pitchFamily="49" charset="-122"/>
                <a:ea typeface="黑体" panose="02010609060101010101" pitchFamily="49" charset="-122"/>
              </a:rPr>
              <a:t>年</a:t>
            </a:r>
            <a:r>
              <a:rPr lang="en-US" altLang="zh-CN" sz="1400" dirty="0">
                <a:latin typeface="黑体" panose="02010609060101010101" pitchFamily="49" charset="-122"/>
                <a:ea typeface="黑体" panose="02010609060101010101" pitchFamily="49" charset="-122"/>
              </a:rPr>
              <a:t>CPU</a:t>
            </a:r>
            <a:r>
              <a:rPr lang="zh-CN" altLang="en-US" sz="1400" dirty="0">
                <a:latin typeface="黑体" panose="02010609060101010101" pitchFamily="49" charset="-122"/>
                <a:ea typeface="黑体" panose="02010609060101010101" pitchFamily="49" charset="-122"/>
              </a:rPr>
              <a:t>和存储系统的性能提升对比</a:t>
            </a:r>
            <a:r>
              <a:rPr lang="en-US" altLang="zh-CN" sz="1400" baseline="30000" dirty="0">
                <a:latin typeface="黑体" panose="02010609060101010101" pitchFamily="49" charset="-122"/>
                <a:ea typeface="黑体" panose="02010609060101010101" pitchFamily="49" charset="-122"/>
              </a:rPr>
              <a:t>[2]</a:t>
            </a:r>
            <a:endParaRPr lang="zh-CN" altLang="en-US" sz="1400" baseline="30000" dirty="0">
              <a:latin typeface="黑体" panose="02010609060101010101" pitchFamily="49" charset="-122"/>
              <a:ea typeface="黑体" panose="02010609060101010101" pitchFamily="49" charset="-122"/>
            </a:endParaRPr>
          </a:p>
        </p:txBody>
      </p:sp>
      <p:pic>
        <p:nvPicPr>
          <p:cNvPr id="7" name="图片 6">
            <a:extLst>
              <a:ext uri="{FF2B5EF4-FFF2-40B4-BE49-F238E27FC236}">
                <a16:creationId xmlns:a16="http://schemas.microsoft.com/office/drawing/2014/main" id="{D6F81AA6-514D-46FF-8CFC-91151EFF8D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485928"/>
            <a:ext cx="5133844" cy="4289162"/>
          </a:xfrm>
          <a:prstGeom prst="rect">
            <a:avLst/>
          </a:prstGeom>
        </p:spPr>
      </p:pic>
      <p:sp>
        <p:nvSpPr>
          <p:cNvPr id="5" name="文本框 4">
            <a:extLst>
              <a:ext uri="{FF2B5EF4-FFF2-40B4-BE49-F238E27FC236}">
                <a16:creationId xmlns:a16="http://schemas.microsoft.com/office/drawing/2014/main" id="{95DABDF7-F1FA-4FD1-90CE-D839298BDC57}"/>
              </a:ext>
            </a:extLst>
          </p:cNvPr>
          <p:cNvSpPr txBox="1"/>
          <p:nvPr/>
        </p:nvSpPr>
        <p:spPr>
          <a:xfrm>
            <a:off x="7058158" y="3594797"/>
            <a:ext cx="2131454" cy="523220"/>
          </a:xfrm>
          <a:prstGeom prst="rect">
            <a:avLst/>
          </a:prstGeom>
          <a:noFill/>
        </p:spPr>
        <p:txBody>
          <a:bodyPr wrap="square" rtlCol="0">
            <a:spAutoFit/>
          </a:bodyPr>
          <a:lstStyle/>
          <a:p>
            <a:r>
              <a:rPr lang="zh-CN" altLang="en-US" sz="2800" dirty="0">
                <a:solidFill>
                  <a:srgbClr val="FF0000"/>
                </a:solidFill>
                <a:latin typeface="仿宋" panose="02010609060101010101" pitchFamily="49" charset="-122"/>
                <a:ea typeface="仿宋" panose="02010609060101010101" pitchFamily="49" charset="-122"/>
              </a:rPr>
              <a:t>“性能瓶颈”</a:t>
            </a:r>
          </a:p>
        </p:txBody>
      </p:sp>
      <p:sp>
        <p:nvSpPr>
          <p:cNvPr id="12" name="矩形 11">
            <a:extLst>
              <a:ext uri="{FF2B5EF4-FFF2-40B4-BE49-F238E27FC236}">
                <a16:creationId xmlns:a16="http://schemas.microsoft.com/office/drawing/2014/main" id="{59BD0605-E30E-428F-B656-BDD870D74537}"/>
              </a:ext>
            </a:extLst>
          </p:cNvPr>
          <p:cNvSpPr/>
          <p:nvPr/>
        </p:nvSpPr>
        <p:spPr>
          <a:xfrm>
            <a:off x="697282" y="5181691"/>
            <a:ext cx="281187" cy="169333"/>
          </a:xfrm>
          <a:prstGeom prst="rect">
            <a:avLst/>
          </a:prstGeom>
          <a:noFill/>
          <a:ln w="28575">
            <a:solidFill>
              <a:srgbClr val="FF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EC8748C-20EA-435C-90B4-E27A4444D16A}"/>
              </a:ext>
            </a:extLst>
          </p:cNvPr>
          <p:cNvSpPr/>
          <p:nvPr/>
        </p:nvSpPr>
        <p:spPr>
          <a:xfrm>
            <a:off x="4541149" y="5181691"/>
            <a:ext cx="281187" cy="169333"/>
          </a:xfrm>
          <a:prstGeom prst="rect">
            <a:avLst/>
          </a:prstGeom>
          <a:noFill/>
          <a:ln w="28575">
            <a:solidFill>
              <a:srgbClr val="FF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955C3EE-B87F-403E-B9FA-E6CA3B7AC593}"/>
              </a:ext>
            </a:extLst>
          </p:cNvPr>
          <p:cNvSpPr/>
          <p:nvPr/>
        </p:nvSpPr>
        <p:spPr>
          <a:xfrm>
            <a:off x="5418667" y="4126584"/>
            <a:ext cx="6446077" cy="1384995"/>
          </a:xfrm>
          <a:prstGeom prst="rect">
            <a:avLst/>
          </a:prstGeom>
        </p:spPr>
        <p:txBody>
          <a:bodyPr wrap="square">
            <a:spAutoFit/>
          </a:bodyPr>
          <a:lstStyle/>
          <a:p>
            <a:r>
              <a:rPr lang="zh-CN" altLang="en-US" sz="2800" b="1" dirty="0">
                <a:latin typeface="仿宋" panose="02010609060101010101" pitchFamily="49" charset="-122"/>
                <a:ea typeface="仿宋" panose="02010609060101010101" pitchFamily="49" charset="-122"/>
              </a:rPr>
              <a:t>原因：</a:t>
            </a:r>
            <a:endParaRPr lang="en-US" altLang="zh-CN" sz="2800" b="1" dirty="0">
              <a:latin typeface="仿宋" panose="02010609060101010101" pitchFamily="49" charset="-122"/>
              <a:ea typeface="仿宋" panose="02010609060101010101" pitchFamily="49" charset="-122"/>
            </a:endParaRPr>
          </a:p>
          <a:p>
            <a:pPr marL="457200" indent="-457200">
              <a:buFont typeface="Arial" panose="020B0604020202020204" pitchFamily="34" charset="0"/>
              <a:buChar char="•"/>
            </a:pPr>
            <a:r>
              <a:rPr lang="en-US" altLang="zh-CN" sz="2800" b="1" dirty="0">
                <a:latin typeface="仿宋" panose="02010609060101010101" pitchFamily="49" charset="-122"/>
                <a:ea typeface="仿宋" panose="02010609060101010101" pitchFamily="49" charset="-122"/>
              </a:rPr>
              <a:t>DRAM</a:t>
            </a:r>
            <a:r>
              <a:rPr lang="zh-CN" altLang="en-US" sz="2800" b="1" dirty="0">
                <a:latin typeface="仿宋" panose="02010609060101010101" pitchFamily="49" charset="-122"/>
                <a:ea typeface="仿宋" panose="02010609060101010101" pitchFamily="49" charset="-122"/>
              </a:rPr>
              <a:t>：存储</a:t>
            </a:r>
            <a:r>
              <a:rPr lang="zh-CN" altLang="en-US" sz="2800" b="1" dirty="0">
                <a:solidFill>
                  <a:srgbClr val="C00000"/>
                </a:solidFill>
                <a:latin typeface="仿宋" panose="02010609060101010101" pitchFamily="49" charset="-122"/>
                <a:ea typeface="仿宋" panose="02010609060101010101" pitchFamily="49" charset="-122"/>
              </a:rPr>
              <a:t>密度</a:t>
            </a:r>
            <a:r>
              <a:rPr lang="zh-CN" altLang="en-US" sz="2800" b="1" dirty="0">
                <a:latin typeface="仿宋" panose="02010609060101010101" pitchFamily="49" charset="-122"/>
                <a:ea typeface="仿宋" panose="02010609060101010101" pitchFamily="49" charset="-122"/>
              </a:rPr>
              <a:t>小、</a:t>
            </a:r>
            <a:r>
              <a:rPr lang="zh-CN" altLang="en-US" sz="2800" b="1" dirty="0">
                <a:solidFill>
                  <a:srgbClr val="C00000"/>
                </a:solidFill>
                <a:latin typeface="仿宋" panose="02010609060101010101" pitchFamily="49" charset="-122"/>
                <a:ea typeface="仿宋" panose="02010609060101010101" pitchFamily="49" charset="-122"/>
              </a:rPr>
              <a:t>掉电刷新</a:t>
            </a:r>
            <a:r>
              <a:rPr lang="zh-CN" altLang="en-US" sz="2800" b="1" dirty="0">
                <a:latin typeface="仿宋" panose="02010609060101010101" pitchFamily="49" charset="-122"/>
                <a:ea typeface="仿宋" panose="02010609060101010101" pitchFamily="49" charset="-122"/>
              </a:rPr>
              <a:t>耗能高</a:t>
            </a:r>
            <a:endParaRPr lang="en-US" altLang="zh-CN" sz="2800" b="1" dirty="0">
              <a:latin typeface="仿宋" panose="02010609060101010101" pitchFamily="49" charset="-122"/>
              <a:ea typeface="仿宋" panose="02010609060101010101" pitchFamily="49" charset="-122"/>
            </a:endParaRPr>
          </a:p>
          <a:p>
            <a:pPr marL="457200" indent="-457200">
              <a:buFont typeface="Arial" panose="020B0604020202020204" pitchFamily="34" charset="0"/>
              <a:buChar char="•"/>
            </a:pPr>
            <a:r>
              <a:rPr lang="en-US" altLang="zh-CN" sz="2800" b="1" dirty="0">
                <a:latin typeface="仿宋" panose="02010609060101010101" pitchFamily="49" charset="-122"/>
                <a:ea typeface="仿宋" panose="02010609060101010101" pitchFamily="49" charset="-122"/>
              </a:rPr>
              <a:t>Disk</a:t>
            </a:r>
            <a:r>
              <a:rPr lang="zh-CN" altLang="en-US" sz="2800" b="1" dirty="0">
                <a:latin typeface="仿宋" panose="02010609060101010101" pitchFamily="49" charset="-122"/>
                <a:ea typeface="仿宋" panose="02010609060101010101" pitchFamily="49" charset="-122"/>
              </a:rPr>
              <a:t>：</a:t>
            </a:r>
            <a:r>
              <a:rPr lang="en-US" altLang="zh-CN" sz="2800" b="1" dirty="0">
                <a:solidFill>
                  <a:srgbClr val="C00000"/>
                </a:solidFill>
                <a:latin typeface="仿宋" panose="02010609060101010101" pitchFamily="49" charset="-122"/>
                <a:ea typeface="仿宋" panose="02010609060101010101" pitchFamily="49" charset="-122"/>
              </a:rPr>
              <a:t>I/O</a:t>
            </a:r>
            <a:r>
              <a:rPr lang="zh-CN" altLang="en-US" sz="2800" b="1" dirty="0">
                <a:latin typeface="仿宋" panose="02010609060101010101" pitchFamily="49" charset="-122"/>
                <a:ea typeface="仿宋" panose="02010609060101010101" pitchFamily="49" charset="-122"/>
              </a:rPr>
              <a:t>时延高</a:t>
            </a:r>
            <a:endParaRPr lang="en-US" altLang="zh-CN" sz="24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850506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1" nodeType="click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5"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7436"/>
            <a:ext cx="12192000" cy="953009"/>
          </a:xfrm>
          <a:prstGeom prst="rect">
            <a:avLst/>
          </a:prstGeom>
          <a:solidFill>
            <a:srgbClr val="114189"/>
          </a:solidFill>
          <a:ln w="25400">
            <a:solidFill>
              <a:schemeClr val="accent6">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114189"/>
              </a:solidFill>
            </a:endParaRPr>
          </a:p>
        </p:txBody>
      </p:sp>
      <p:sp>
        <p:nvSpPr>
          <p:cNvPr id="3" name="Oval 58"/>
          <p:cNvSpPr/>
          <p:nvPr/>
        </p:nvSpPr>
        <p:spPr>
          <a:xfrm>
            <a:off x="167374" y="65300"/>
            <a:ext cx="777600" cy="777600"/>
          </a:xfrm>
          <a:prstGeom prst="ellipse">
            <a:avLst/>
          </a:prstGeom>
          <a:solidFill>
            <a:srgbClr val="FAC6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900" dirty="0">
              <a:latin typeface="Segoe UI" panose="020B0502040204020203" pitchFamily="34" charset="0"/>
              <a:ea typeface="庞门正道标题体" panose="02010600030101010101" pitchFamily="2" charset="-122"/>
              <a:cs typeface="Segoe UI Historic" panose="020B0502040204020203" pitchFamily="34" charset="0"/>
              <a:sym typeface="+mn-lt"/>
            </a:endParaRPr>
          </a:p>
        </p:txBody>
      </p:sp>
      <p:sp>
        <p:nvSpPr>
          <p:cNvPr id="6" name="文本框 5"/>
          <p:cNvSpPr txBox="1"/>
          <p:nvPr/>
        </p:nvSpPr>
        <p:spPr>
          <a:xfrm>
            <a:off x="340560" y="86014"/>
            <a:ext cx="431228" cy="707886"/>
          </a:xfrm>
          <a:prstGeom prst="rect">
            <a:avLst/>
          </a:prstGeom>
          <a:noFill/>
        </p:spPr>
        <p:txBody>
          <a:bodyPr wrap="square" rtlCol="0">
            <a:spAutoFit/>
          </a:bodyPr>
          <a:lstStyle/>
          <a:p>
            <a:r>
              <a:rPr lang="en-US" altLang="zh-CN" sz="4000" dirty="0">
                <a:solidFill>
                  <a:srgbClr val="FFFFFF"/>
                </a:solidFill>
                <a:latin typeface="Times New Roman" panose="02020603050405020304" pitchFamily="18" charset="0"/>
                <a:cs typeface="Times New Roman" panose="02020603050405020304" pitchFamily="18" charset="0"/>
              </a:rPr>
              <a:t>1</a:t>
            </a:r>
            <a:endParaRPr lang="zh-CN" altLang="en-US" sz="4000" dirty="0">
              <a:solidFill>
                <a:srgbClr val="FFFFFF"/>
              </a:solidFill>
              <a:latin typeface="Times New Roman" panose="02020603050405020304" pitchFamily="18" charset="0"/>
              <a:cs typeface="Times New Roman" panose="02020603050405020304" pitchFamily="18" charset="0"/>
            </a:endParaRPr>
          </a:p>
        </p:txBody>
      </p:sp>
      <p:sp>
        <p:nvSpPr>
          <p:cNvPr id="8" name="文本框 7"/>
          <p:cNvSpPr txBox="1"/>
          <p:nvPr/>
        </p:nvSpPr>
        <p:spPr>
          <a:xfrm>
            <a:off x="1036339" y="158170"/>
            <a:ext cx="5611596" cy="646331"/>
          </a:xfrm>
          <a:prstGeom prst="rect">
            <a:avLst/>
          </a:prstGeom>
          <a:noFill/>
        </p:spPr>
        <p:txBody>
          <a:bodyPr wrap="square" rtlCol="0">
            <a:spAutoFit/>
          </a:bodyPr>
          <a:lstStyle/>
          <a:p>
            <a:r>
              <a:rPr lang="zh-CN" altLang="en-US" sz="3600" b="1" dirty="0">
                <a:solidFill>
                  <a:schemeClr val="bg1">
                    <a:lumMod val="95000"/>
                  </a:schemeClr>
                </a:solidFill>
              </a:rPr>
              <a:t>研究背景及动机</a:t>
            </a:r>
          </a:p>
        </p:txBody>
      </p:sp>
      <p:grpSp>
        <p:nvGrpSpPr>
          <p:cNvPr id="9" name="组合 8"/>
          <p:cNvGrpSpPr/>
          <p:nvPr/>
        </p:nvGrpSpPr>
        <p:grpSpPr>
          <a:xfrm>
            <a:off x="8993079" y="82812"/>
            <a:ext cx="3115793" cy="772512"/>
            <a:chOff x="8933199" y="178306"/>
            <a:chExt cx="3115793" cy="77251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11" name="图片 10"/>
            <p:cNvPicPr>
              <a:picLocks noChangeAspect="1"/>
            </p:cNvPicPr>
            <p:nvPr/>
          </p:nvPicPr>
          <p:blipFill rotWithShape="1">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brightnessContrast bright="100000"/>
                      </a14:imgEffect>
                      <a14:imgEffect>
                        <a14:saturation sat="400000"/>
                      </a14:imgEffect>
                    </a14:imgLayer>
                  </a14:imgProps>
                </a:ext>
                <a:ext uri="{28A0092B-C50C-407E-A947-70E740481C1C}">
                  <a14:useLocalDpi xmlns:a14="http://schemas.microsoft.com/office/drawing/2010/main" val="0"/>
                </a:ext>
              </a:extLst>
            </a:blip>
            <a:srcRect t="65268"/>
            <a:stretch>
              <a:fillRect/>
            </a:stretch>
          </p:blipFill>
          <p:spPr>
            <a:xfrm>
              <a:off x="9781547" y="253664"/>
              <a:ext cx="2267445" cy="564644"/>
            </a:xfrm>
            <a:prstGeom prst="rect">
              <a:avLst/>
            </a:prstGeom>
          </p:spPr>
        </p:pic>
      </p:grpSp>
      <p:sp>
        <p:nvSpPr>
          <p:cNvPr id="4" name="矩形 3"/>
          <p:cNvSpPr/>
          <p:nvPr/>
        </p:nvSpPr>
        <p:spPr>
          <a:xfrm>
            <a:off x="0" y="6623222"/>
            <a:ext cx="12192000" cy="234778"/>
          </a:xfrm>
          <a:prstGeom prst="rect">
            <a:avLst/>
          </a:prstGeom>
          <a:solidFill>
            <a:srgbClr val="114189"/>
          </a:solidFill>
          <a:ln w="25400">
            <a:solidFill>
              <a:srgbClr val="114189">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0A0CB4B5-234F-4A8F-9C7F-5887C31ADE52}"/>
              </a:ext>
            </a:extLst>
          </p:cNvPr>
          <p:cNvSpPr txBox="1"/>
          <p:nvPr/>
        </p:nvSpPr>
        <p:spPr>
          <a:xfrm>
            <a:off x="6505979" y="2524320"/>
            <a:ext cx="5007305" cy="1206099"/>
          </a:xfrm>
          <a:prstGeom prst="rect">
            <a:avLst/>
          </a:prstGeom>
          <a:noFill/>
        </p:spPr>
        <p:txBody>
          <a:bodyPr wrap="square" rtlCol="0">
            <a:spAutoFit/>
          </a:bodyPr>
          <a:lstStyle/>
          <a:p>
            <a:pPr>
              <a:lnSpc>
                <a:spcPct val="150000"/>
              </a:lnSpc>
            </a:pPr>
            <a:r>
              <a:rPr lang="zh-CN" altLang="en-US" sz="2800" b="1" dirty="0">
                <a:latin typeface="仿宋" panose="02010609060101010101" pitchFamily="49" charset="-122"/>
                <a:ea typeface="仿宋" panose="02010609060101010101" pitchFamily="49" charset="-122"/>
              </a:rPr>
              <a:t>非易失性存储</a:t>
            </a:r>
            <a:r>
              <a:rPr lang="en-US" altLang="zh-CN" sz="2800" b="1" dirty="0">
                <a:latin typeface="仿宋" panose="02010609060101010101" pitchFamily="49" charset="-122"/>
                <a:ea typeface="仿宋" panose="02010609060101010101" pitchFamily="49" charset="-122"/>
              </a:rPr>
              <a:t>NVM</a:t>
            </a:r>
            <a:r>
              <a:rPr lang="zh-CN" altLang="en-US" sz="2800" b="1" dirty="0">
                <a:latin typeface="仿宋" panose="02010609060101010101" pitchFamily="49" charset="-122"/>
                <a:ea typeface="仿宋" panose="02010609060101010101" pitchFamily="49" charset="-122"/>
              </a:rPr>
              <a:t>的存储特性</a:t>
            </a:r>
            <a:r>
              <a:rPr lang="en-US" altLang="zh-CN" sz="2800" b="1" dirty="0">
                <a:latin typeface="仿宋" panose="02010609060101010101" pitchFamily="49" charset="-122"/>
                <a:ea typeface="仿宋" panose="02010609060101010101" pitchFamily="49" charset="-122"/>
              </a:rPr>
              <a:t>1</a:t>
            </a:r>
            <a:r>
              <a:rPr lang="zh-CN" altLang="en-US" sz="2800" dirty="0">
                <a:latin typeface="仿宋" panose="02010609060101010101" pitchFamily="49" charset="-122"/>
                <a:ea typeface="仿宋" panose="02010609060101010101" pitchFamily="49" charset="-122"/>
              </a:rPr>
              <a:t>：</a:t>
            </a:r>
            <a:endParaRPr lang="en-US" altLang="zh-CN" sz="2800" dirty="0">
              <a:latin typeface="仿宋" panose="02010609060101010101" pitchFamily="49" charset="-122"/>
              <a:ea typeface="仿宋" panose="02010609060101010101" pitchFamily="49" charset="-122"/>
            </a:endParaRPr>
          </a:p>
          <a:p>
            <a:pPr>
              <a:lnSpc>
                <a:spcPct val="150000"/>
              </a:lnSpc>
            </a:pPr>
            <a:r>
              <a:rPr lang="zh-CN" altLang="en-US" sz="2400" dirty="0">
                <a:latin typeface="仿宋" panose="02010609060101010101" pitchFamily="49" charset="-122"/>
                <a:ea typeface="仿宋" panose="02010609060101010101" pitchFamily="49" charset="-122"/>
              </a:rPr>
              <a:t>存储</a:t>
            </a:r>
            <a:r>
              <a:rPr lang="zh-CN" altLang="en-US" sz="2400" dirty="0">
                <a:solidFill>
                  <a:srgbClr val="C00000"/>
                </a:solidFill>
                <a:latin typeface="仿宋" panose="02010609060101010101" pitchFamily="49" charset="-122"/>
                <a:ea typeface="仿宋" panose="02010609060101010101" pitchFamily="49" charset="-122"/>
              </a:rPr>
              <a:t>密度</a:t>
            </a:r>
            <a:r>
              <a:rPr lang="zh-CN" altLang="en-US" sz="2400" dirty="0">
                <a:latin typeface="仿宋" panose="02010609060101010101" pitchFamily="49" charset="-122"/>
                <a:ea typeface="仿宋" panose="02010609060101010101" pitchFamily="49" charset="-122"/>
              </a:rPr>
              <a:t>大，</a:t>
            </a:r>
            <a:r>
              <a:rPr lang="zh-CN" altLang="en-US" sz="2400" dirty="0">
                <a:solidFill>
                  <a:srgbClr val="C00000"/>
                </a:solidFill>
                <a:latin typeface="仿宋" panose="02010609060101010101" pitchFamily="49" charset="-122"/>
                <a:ea typeface="仿宋" panose="02010609060101010101" pitchFamily="49" charset="-122"/>
              </a:rPr>
              <a:t>成本</a:t>
            </a:r>
            <a:r>
              <a:rPr lang="zh-CN" altLang="en-US" sz="2400" dirty="0">
                <a:latin typeface="仿宋" panose="02010609060101010101" pitchFamily="49" charset="-122"/>
                <a:ea typeface="仿宋" panose="02010609060101010101" pitchFamily="49" charset="-122"/>
              </a:rPr>
              <a:t>相对较低</a:t>
            </a:r>
            <a:endParaRPr lang="en-US" altLang="zh-CN" sz="2400" dirty="0">
              <a:latin typeface="仿宋" panose="02010609060101010101" pitchFamily="49" charset="-122"/>
              <a:ea typeface="仿宋" panose="02010609060101010101" pitchFamily="49" charset="-122"/>
            </a:endParaRPr>
          </a:p>
        </p:txBody>
      </p:sp>
      <p:pic>
        <p:nvPicPr>
          <p:cNvPr id="14" name="图片 13">
            <a:extLst>
              <a:ext uri="{FF2B5EF4-FFF2-40B4-BE49-F238E27FC236}">
                <a16:creationId xmlns:a16="http://schemas.microsoft.com/office/drawing/2014/main" id="{6E95EF1E-5FB6-4D40-9D84-C9A7FF93948A}"/>
              </a:ext>
            </a:extLst>
          </p:cNvPr>
          <p:cNvPicPr>
            <a:picLocks noChangeAspect="1"/>
          </p:cNvPicPr>
          <p:nvPr/>
        </p:nvPicPr>
        <p:blipFill rotWithShape="1">
          <a:blip r:embed="rId6">
            <a:extLst>
              <a:ext uri="{28A0092B-C50C-407E-A947-70E740481C1C}">
                <a14:useLocalDpi xmlns:a14="http://schemas.microsoft.com/office/drawing/2010/main" val="0"/>
              </a:ext>
            </a:extLst>
          </a:blip>
          <a:srcRect l="14855" t="18806" r="5124" b="2971"/>
          <a:stretch/>
        </p:blipFill>
        <p:spPr>
          <a:xfrm>
            <a:off x="0" y="945574"/>
            <a:ext cx="6400800" cy="4269894"/>
          </a:xfrm>
          <a:prstGeom prst="rect">
            <a:avLst/>
          </a:prstGeom>
        </p:spPr>
      </p:pic>
      <p:sp>
        <p:nvSpPr>
          <p:cNvPr id="16" name="矩形 15">
            <a:extLst>
              <a:ext uri="{FF2B5EF4-FFF2-40B4-BE49-F238E27FC236}">
                <a16:creationId xmlns:a16="http://schemas.microsoft.com/office/drawing/2014/main" id="{6350FB98-8D6C-41A3-8796-34A4529BD76B}"/>
              </a:ext>
            </a:extLst>
          </p:cNvPr>
          <p:cNvSpPr/>
          <p:nvPr/>
        </p:nvSpPr>
        <p:spPr>
          <a:xfrm>
            <a:off x="3305388" y="3359573"/>
            <a:ext cx="1374985" cy="1037197"/>
          </a:xfrm>
          <a:prstGeom prst="rect">
            <a:avLst/>
          </a:prstGeom>
          <a:noFill/>
          <a:ln w="38100">
            <a:solidFill>
              <a:srgbClr val="FF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DC8B6283-944F-4CBD-8577-0684D4AFEF09}"/>
              </a:ext>
            </a:extLst>
          </p:cNvPr>
          <p:cNvSpPr txBox="1"/>
          <p:nvPr/>
        </p:nvSpPr>
        <p:spPr>
          <a:xfrm>
            <a:off x="4447009" y="210662"/>
            <a:ext cx="3973365" cy="523220"/>
          </a:xfrm>
          <a:prstGeom prst="rect">
            <a:avLst/>
          </a:prstGeom>
          <a:noFill/>
        </p:spPr>
        <p:txBody>
          <a:bodyPr wrap="square" rtlCol="0">
            <a:spAutoFit/>
          </a:bodyPr>
          <a:lstStyle/>
          <a:p>
            <a:r>
              <a:rPr lang="en-US" altLang="zh-CN" sz="2800" dirty="0">
                <a:solidFill>
                  <a:schemeClr val="bg1"/>
                </a:solidFill>
              </a:rPr>
              <a:t>Non-Volatile Memory</a:t>
            </a:r>
            <a:endParaRPr lang="zh-CN" altLang="en-US" sz="2800" dirty="0">
              <a:solidFill>
                <a:schemeClr val="bg1"/>
              </a:solidFill>
            </a:endParaRPr>
          </a:p>
        </p:txBody>
      </p:sp>
      <p:sp>
        <p:nvSpPr>
          <p:cNvPr id="23" name="文本框 22">
            <a:extLst>
              <a:ext uri="{FF2B5EF4-FFF2-40B4-BE49-F238E27FC236}">
                <a16:creationId xmlns:a16="http://schemas.microsoft.com/office/drawing/2014/main" id="{05D96768-0080-4ADD-BDD9-1502C55B5C6F}"/>
              </a:ext>
            </a:extLst>
          </p:cNvPr>
          <p:cNvSpPr txBox="1"/>
          <p:nvPr/>
        </p:nvSpPr>
        <p:spPr>
          <a:xfrm>
            <a:off x="833901" y="5317039"/>
            <a:ext cx="3936938" cy="307777"/>
          </a:xfrm>
          <a:prstGeom prst="rect">
            <a:avLst/>
          </a:prstGeom>
          <a:noFill/>
        </p:spPr>
        <p:txBody>
          <a:bodyPr wrap="square" rtlCol="0">
            <a:spAutoFit/>
          </a:bodyPr>
          <a:lstStyle/>
          <a:p>
            <a:r>
              <a:rPr lang="zh-CN" altLang="en-US" sz="1400" dirty="0">
                <a:latin typeface="黑体" panose="02010609060101010101" pitchFamily="49" charset="-122"/>
                <a:ea typeface="黑体" panose="02010609060101010101" pitchFamily="49" charset="-122"/>
              </a:rPr>
              <a:t>图</a:t>
            </a:r>
            <a:r>
              <a:rPr lang="en-US" altLang="zh-CN" sz="1400" dirty="0">
                <a:latin typeface="+mn-ea"/>
                <a:cs typeface="Mongolian Baiti" panose="03000500000000000000" pitchFamily="66" charset="0"/>
              </a:rPr>
              <a:t>1.</a:t>
            </a:r>
            <a:r>
              <a:rPr lang="zh-CN" altLang="en-US" sz="1400" dirty="0">
                <a:latin typeface="+mn-ea"/>
                <a:cs typeface="Mongolian Baiti" panose="03000500000000000000" pitchFamily="66" charset="0"/>
              </a:rPr>
              <a:t>３存储密度与成本对比图（Ｙｏｌｅ）</a:t>
            </a:r>
            <a:r>
              <a:rPr lang="zh-CN" altLang="en-US" sz="1400" baseline="30000" dirty="0">
                <a:latin typeface="+mn-ea"/>
                <a:cs typeface="Mongolian Baiti" panose="03000500000000000000" pitchFamily="66" charset="0"/>
              </a:rPr>
              <a:t>［３］</a:t>
            </a:r>
            <a:endParaRPr lang="zh-CN" altLang="en-US" sz="1400" baseline="30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0437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7436"/>
            <a:ext cx="12192000" cy="953009"/>
          </a:xfrm>
          <a:prstGeom prst="rect">
            <a:avLst/>
          </a:prstGeom>
          <a:solidFill>
            <a:srgbClr val="114189"/>
          </a:solidFill>
          <a:ln w="25400">
            <a:solidFill>
              <a:schemeClr val="accent6">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114189"/>
              </a:solidFill>
            </a:endParaRPr>
          </a:p>
        </p:txBody>
      </p:sp>
      <p:sp>
        <p:nvSpPr>
          <p:cNvPr id="3" name="Oval 58"/>
          <p:cNvSpPr/>
          <p:nvPr/>
        </p:nvSpPr>
        <p:spPr>
          <a:xfrm>
            <a:off x="167374" y="65300"/>
            <a:ext cx="777600" cy="777600"/>
          </a:xfrm>
          <a:prstGeom prst="ellipse">
            <a:avLst/>
          </a:prstGeom>
          <a:solidFill>
            <a:srgbClr val="FAC6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900" dirty="0">
              <a:latin typeface="Segoe UI" panose="020B0502040204020203" pitchFamily="34" charset="0"/>
              <a:ea typeface="庞门正道标题体" panose="02010600030101010101" pitchFamily="2" charset="-122"/>
              <a:cs typeface="Segoe UI Historic" panose="020B0502040204020203" pitchFamily="34" charset="0"/>
              <a:sym typeface="+mn-lt"/>
            </a:endParaRPr>
          </a:p>
        </p:txBody>
      </p:sp>
      <p:sp>
        <p:nvSpPr>
          <p:cNvPr id="6" name="文本框 5"/>
          <p:cNvSpPr txBox="1"/>
          <p:nvPr/>
        </p:nvSpPr>
        <p:spPr>
          <a:xfrm>
            <a:off x="340560" y="86014"/>
            <a:ext cx="431228" cy="707886"/>
          </a:xfrm>
          <a:prstGeom prst="rect">
            <a:avLst/>
          </a:prstGeom>
          <a:noFill/>
        </p:spPr>
        <p:txBody>
          <a:bodyPr wrap="square" rtlCol="0">
            <a:spAutoFit/>
          </a:bodyPr>
          <a:lstStyle/>
          <a:p>
            <a:r>
              <a:rPr lang="en-US" altLang="zh-CN" sz="4000" dirty="0">
                <a:solidFill>
                  <a:srgbClr val="FFFFFF"/>
                </a:solidFill>
                <a:latin typeface="Times New Roman" panose="02020603050405020304" pitchFamily="18" charset="0"/>
                <a:cs typeface="Times New Roman" panose="02020603050405020304" pitchFamily="18" charset="0"/>
              </a:rPr>
              <a:t>1</a:t>
            </a:r>
            <a:endParaRPr lang="zh-CN" altLang="en-US" sz="4000" dirty="0">
              <a:solidFill>
                <a:srgbClr val="FFFFFF"/>
              </a:solidFill>
              <a:latin typeface="Times New Roman" panose="02020603050405020304" pitchFamily="18" charset="0"/>
              <a:cs typeface="Times New Roman" panose="02020603050405020304" pitchFamily="18" charset="0"/>
            </a:endParaRPr>
          </a:p>
        </p:txBody>
      </p:sp>
      <p:sp>
        <p:nvSpPr>
          <p:cNvPr id="8" name="文本框 7"/>
          <p:cNvSpPr txBox="1"/>
          <p:nvPr/>
        </p:nvSpPr>
        <p:spPr>
          <a:xfrm>
            <a:off x="1036339" y="158170"/>
            <a:ext cx="5611596" cy="646331"/>
          </a:xfrm>
          <a:prstGeom prst="rect">
            <a:avLst/>
          </a:prstGeom>
          <a:noFill/>
        </p:spPr>
        <p:txBody>
          <a:bodyPr wrap="square" rtlCol="0">
            <a:spAutoFit/>
          </a:bodyPr>
          <a:lstStyle/>
          <a:p>
            <a:r>
              <a:rPr lang="zh-CN" altLang="en-US" sz="3600" b="1" dirty="0">
                <a:solidFill>
                  <a:schemeClr val="bg1">
                    <a:lumMod val="95000"/>
                  </a:schemeClr>
                </a:solidFill>
              </a:rPr>
              <a:t>研究背景及动机</a:t>
            </a:r>
          </a:p>
        </p:txBody>
      </p:sp>
      <p:grpSp>
        <p:nvGrpSpPr>
          <p:cNvPr id="9" name="组合 8"/>
          <p:cNvGrpSpPr/>
          <p:nvPr/>
        </p:nvGrpSpPr>
        <p:grpSpPr>
          <a:xfrm>
            <a:off x="8993079" y="82812"/>
            <a:ext cx="3115793" cy="772512"/>
            <a:chOff x="8933199" y="178306"/>
            <a:chExt cx="3115793" cy="77251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11" name="图片 10"/>
            <p:cNvPicPr>
              <a:picLocks noChangeAspect="1"/>
            </p:cNvPicPr>
            <p:nvPr/>
          </p:nvPicPr>
          <p:blipFill rotWithShape="1">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brightnessContrast bright="100000"/>
                      </a14:imgEffect>
                      <a14:imgEffect>
                        <a14:saturation sat="400000"/>
                      </a14:imgEffect>
                    </a14:imgLayer>
                  </a14:imgProps>
                </a:ext>
                <a:ext uri="{28A0092B-C50C-407E-A947-70E740481C1C}">
                  <a14:useLocalDpi xmlns:a14="http://schemas.microsoft.com/office/drawing/2010/main" val="0"/>
                </a:ext>
              </a:extLst>
            </a:blip>
            <a:srcRect t="65268"/>
            <a:stretch>
              <a:fillRect/>
            </a:stretch>
          </p:blipFill>
          <p:spPr>
            <a:xfrm>
              <a:off x="9781547" y="253664"/>
              <a:ext cx="2267445" cy="564644"/>
            </a:xfrm>
            <a:prstGeom prst="rect">
              <a:avLst/>
            </a:prstGeom>
          </p:spPr>
        </p:pic>
      </p:grpSp>
      <p:sp>
        <p:nvSpPr>
          <p:cNvPr id="4" name="矩形 3"/>
          <p:cNvSpPr/>
          <p:nvPr/>
        </p:nvSpPr>
        <p:spPr>
          <a:xfrm>
            <a:off x="0" y="6623222"/>
            <a:ext cx="12192000" cy="234778"/>
          </a:xfrm>
          <a:prstGeom prst="rect">
            <a:avLst/>
          </a:prstGeom>
          <a:solidFill>
            <a:srgbClr val="114189"/>
          </a:solidFill>
          <a:ln w="25400">
            <a:solidFill>
              <a:srgbClr val="114189">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0A0CB4B5-234F-4A8F-9C7F-5887C31ADE52}"/>
              </a:ext>
            </a:extLst>
          </p:cNvPr>
          <p:cNvSpPr txBox="1"/>
          <p:nvPr/>
        </p:nvSpPr>
        <p:spPr>
          <a:xfrm>
            <a:off x="6277459" y="1020930"/>
            <a:ext cx="5474666" cy="1221040"/>
          </a:xfrm>
          <a:prstGeom prst="rect">
            <a:avLst/>
          </a:prstGeom>
          <a:noFill/>
        </p:spPr>
        <p:txBody>
          <a:bodyPr wrap="square" rtlCol="0">
            <a:spAutoFit/>
          </a:bodyPr>
          <a:lstStyle/>
          <a:p>
            <a:pPr>
              <a:lnSpc>
                <a:spcPct val="150000"/>
              </a:lnSpc>
            </a:pPr>
            <a:r>
              <a:rPr lang="en-US" altLang="zh-CN" sz="2800" b="1" dirty="0">
                <a:latin typeface="仿宋" panose="02010609060101010101" pitchFamily="49" charset="-122"/>
                <a:ea typeface="仿宋" panose="02010609060101010101" pitchFamily="49" charset="-122"/>
              </a:rPr>
              <a:t>NVM</a:t>
            </a:r>
            <a:r>
              <a:rPr lang="zh-CN" altLang="en-US" sz="2800" b="1" dirty="0">
                <a:latin typeface="仿宋" panose="02010609060101010101" pitchFamily="49" charset="-122"/>
                <a:ea typeface="仿宋" panose="02010609060101010101" pitchFamily="49" charset="-122"/>
              </a:rPr>
              <a:t>的存储特性</a:t>
            </a:r>
            <a:r>
              <a:rPr lang="en-US" altLang="zh-CN" sz="2800" b="1" dirty="0">
                <a:latin typeface="仿宋" panose="02010609060101010101" pitchFamily="49" charset="-122"/>
                <a:ea typeface="仿宋" panose="02010609060101010101" pitchFamily="49" charset="-122"/>
              </a:rPr>
              <a:t>2</a:t>
            </a:r>
            <a:r>
              <a:rPr lang="zh-CN" altLang="en-US" sz="2800" dirty="0">
                <a:latin typeface="仿宋" panose="02010609060101010101" pitchFamily="49" charset="-122"/>
                <a:ea typeface="仿宋" panose="02010609060101010101" pitchFamily="49" charset="-122"/>
              </a:rPr>
              <a:t>：</a:t>
            </a:r>
            <a:endParaRPr lang="en-US" altLang="zh-CN" sz="2800" dirty="0">
              <a:latin typeface="仿宋" panose="02010609060101010101" pitchFamily="49" charset="-122"/>
              <a:ea typeface="仿宋" panose="02010609060101010101" pitchFamily="49" charset="-122"/>
            </a:endParaRPr>
          </a:p>
          <a:p>
            <a:pPr>
              <a:lnSpc>
                <a:spcPct val="150000"/>
              </a:lnSpc>
            </a:pPr>
            <a:r>
              <a:rPr lang="zh-CN" altLang="en-US" sz="2400" dirty="0">
                <a:latin typeface="仿宋" panose="02010609060101010101" pitchFamily="49" charset="-122"/>
                <a:ea typeface="仿宋" panose="02010609060101010101" pitchFamily="49" charset="-122"/>
              </a:rPr>
              <a:t>无需频繁</a:t>
            </a:r>
            <a:r>
              <a:rPr lang="zh-CN" altLang="en-US" sz="2400" dirty="0">
                <a:solidFill>
                  <a:srgbClr val="C00000"/>
                </a:solidFill>
                <a:latin typeface="仿宋" panose="02010609060101010101" pitchFamily="49" charset="-122"/>
                <a:ea typeface="仿宋" panose="02010609060101010101" pitchFamily="49" charset="-122"/>
              </a:rPr>
              <a:t>充电刷新</a:t>
            </a:r>
            <a:r>
              <a:rPr lang="zh-CN" altLang="en-US" sz="2400" dirty="0">
                <a:latin typeface="仿宋" panose="02010609060101010101" pitchFamily="49" charset="-122"/>
                <a:ea typeface="仿宋" panose="02010609060101010101" pitchFamily="49" charset="-122"/>
                <a:sym typeface="Wingdings" panose="05000000000000000000" pitchFamily="2" charset="2"/>
              </a:rPr>
              <a:t>待机功耗趋近于０</a:t>
            </a:r>
            <a:endParaRPr lang="en-US" altLang="zh-CN" sz="2400" dirty="0">
              <a:latin typeface="仿宋" panose="02010609060101010101" pitchFamily="49" charset="-122"/>
              <a:ea typeface="仿宋" panose="02010609060101010101" pitchFamily="49" charset="-122"/>
              <a:sym typeface="Wingdings" panose="05000000000000000000" pitchFamily="2" charset="2"/>
            </a:endParaRPr>
          </a:p>
        </p:txBody>
      </p:sp>
      <p:pic>
        <p:nvPicPr>
          <p:cNvPr id="21" name="图片 20">
            <a:extLst>
              <a:ext uri="{FF2B5EF4-FFF2-40B4-BE49-F238E27FC236}">
                <a16:creationId xmlns:a16="http://schemas.microsoft.com/office/drawing/2014/main" id="{419E5AC2-B376-4C48-9555-6C7276D22519}"/>
              </a:ext>
            </a:extLst>
          </p:cNvPr>
          <p:cNvPicPr>
            <a:picLocks noChangeAspect="1"/>
          </p:cNvPicPr>
          <p:nvPr/>
        </p:nvPicPr>
        <p:blipFill rotWithShape="1">
          <a:blip r:embed="rId6">
            <a:extLst>
              <a:ext uri="{28A0092B-C50C-407E-A947-70E740481C1C}">
                <a14:useLocalDpi xmlns:a14="http://schemas.microsoft.com/office/drawing/2010/main" val="0"/>
              </a:ext>
            </a:extLst>
          </a:blip>
          <a:srcRect r="24241" b="416"/>
          <a:stretch/>
        </p:blipFill>
        <p:spPr>
          <a:xfrm>
            <a:off x="2561" y="1224590"/>
            <a:ext cx="5603914" cy="3832581"/>
          </a:xfrm>
          <a:prstGeom prst="rect">
            <a:avLst/>
          </a:prstGeom>
        </p:spPr>
      </p:pic>
      <p:sp>
        <p:nvSpPr>
          <p:cNvPr id="7" name="矩形 6">
            <a:extLst>
              <a:ext uri="{FF2B5EF4-FFF2-40B4-BE49-F238E27FC236}">
                <a16:creationId xmlns:a16="http://schemas.microsoft.com/office/drawing/2014/main" id="{0DD92B5F-903F-4C0E-B4FC-8BA2EE5276F1}"/>
              </a:ext>
            </a:extLst>
          </p:cNvPr>
          <p:cNvSpPr/>
          <p:nvPr/>
        </p:nvSpPr>
        <p:spPr>
          <a:xfrm>
            <a:off x="344146" y="3614979"/>
            <a:ext cx="4781261" cy="523220"/>
          </a:xfrm>
          <a:prstGeom prst="rect">
            <a:avLst/>
          </a:prstGeom>
          <a:noFill/>
          <a:ln w="38100">
            <a:solidFill>
              <a:srgbClr val="FF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6D4380E5-AF37-46F4-AD73-3A9FB0457068}"/>
              </a:ext>
            </a:extLst>
          </p:cNvPr>
          <p:cNvSpPr/>
          <p:nvPr/>
        </p:nvSpPr>
        <p:spPr>
          <a:xfrm>
            <a:off x="439875" y="1498575"/>
            <a:ext cx="4724164" cy="262283"/>
          </a:xfrm>
          <a:prstGeom prst="rect">
            <a:avLst/>
          </a:prstGeom>
          <a:noFill/>
          <a:ln w="38100">
            <a:solidFill>
              <a:srgbClr val="FF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a:extLst>
              <a:ext uri="{FF2B5EF4-FFF2-40B4-BE49-F238E27FC236}">
                <a16:creationId xmlns:a16="http://schemas.microsoft.com/office/drawing/2014/main" id="{A80C2D04-F4BF-4FBC-8A85-021EEFBCB65F}"/>
              </a:ext>
            </a:extLst>
          </p:cNvPr>
          <p:cNvCxnSpPr>
            <a:cxnSpLocks/>
            <a:stCxn id="17" idx="3"/>
            <a:endCxn id="5" idx="1"/>
          </p:cNvCxnSpPr>
          <p:nvPr/>
        </p:nvCxnSpPr>
        <p:spPr>
          <a:xfrm>
            <a:off x="5164039" y="1629717"/>
            <a:ext cx="1113420" cy="17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14DAD6DD-B11B-4BF5-B8CD-CEA8E58CBAE8}"/>
              </a:ext>
            </a:extLst>
          </p:cNvPr>
          <p:cNvCxnSpPr>
            <a:cxnSpLocks/>
            <a:stCxn id="7" idx="3"/>
            <a:endCxn id="12" idx="1"/>
          </p:cNvCxnSpPr>
          <p:nvPr/>
        </p:nvCxnSpPr>
        <p:spPr>
          <a:xfrm>
            <a:off x="5125407" y="3876589"/>
            <a:ext cx="115205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EB7903B5-C3D8-4062-8DAF-5C2E957BD5D2}"/>
              </a:ext>
            </a:extLst>
          </p:cNvPr>
          <p:cNvSpPr txBox="1"/>
          <p:nvPr/>
        </p:nvSpPr>
        <p:spPr>
          <a:xfrm>
            <a:off x="4433852" y="190490"/>
            <a:ext cx="3973365" cy="523220"/>
          </a:xfrm>
          <a:prstGeom prst="rect">
            <a:avLst/>
          </a:prstGeom>
          <a:noFill/>
        </p:spPr>
        <p:txBody>
          <a:bodyPr wrap="square" rtlCol="0">
            <a:spAutoFit/>
          </a:bodyPr>
          <a:lstStyle/>
          <a:p>
            <a:r>
              <a:rPr lang="en-US" altLang="zh-CN" sz="2800" dirty="0">
                <a:solidFill>
                  <a:schemeClr val="bg1"/>
                </a:solidFill>
              </a:rPr>
              <a:t>Non-Volatile Memory</a:t>
            </a:r>
            <a:endParaRPr lang="zh-CN" altLang="en-US" sz="2800" dirty="0">
              <a:solidFill>
                <a:schemeClr val="bg1"/>
              </a:solidFill>
            </a:endParaRPr>
          </a:p>
        </p:txBody>
      </p:sp>
      <p:sp>
        <p:nvSpPr>
          <p:cNvPr id="28" name="文本框 27">
            <a:extLst>
              <a:ext uri="{FF2B5EF4-FFF2-40B4-BE49-F238E27FC236}">
                <a16:creationId xmlns:a16="http://schemas.microsoft.com/office/drawing/2014/main" id="{19F6E3F2-CB5B-48D4-90EF-DB998B6A9B29}"/>
              </a:ext>
            </a:extLst>
          </p:cNvPr>
          <p:cNvSpPr txBox="1"/>
          <p:nvPr/>
        </p:nvSpPr>
        <p:spPr>
          <a:xfrm>
            <a:off x="1325083" y="5325633"/>
            <a:ext cx="2819385" cy="307777"/>
          </a:xfrm>
          <a:prstGeom prst="rect">
            <a:avLst/>
          </a:prstGeom>
          <a:noFill/>
        </p:spPr>
        <p:txBody>
          <a:bodyPr wrap="square" rtlCol="0">
            <a:spAutoFit/>
          </a:bodyPr>
          <a:lstStyle/>
          <a:p>
            <a:r>
              <a:rPr lang="zh-CN" altLang="en-US" sz="1400" dirty="0">
                <a:latin typeface="黑体" panose="02010609060101010101" pitchFamily="49" charset="-122"/>
                <a:ea typeface="黑体" panose="02010609060101010101" pitchFamily="49" charset="-122"/>
              </a:rPr>
              <a:t>图</a:t>
            </a:r>
            <a:r>
              <a:rPr lang="en-US" altLang="zh-CN" sz="1400" dirty="0">
                <a:latin typeface="+mn-ea"/>
                <a:cs typeface="Mongolian Baiti" panose="03000500000000000000" pitchFamily="66" charset="0"/>
              </a:rPr>
              <a:t>1.</a:t>
            </a:r>
            <a:r>
              <a:rPr lang="zh-CN" altLang="en-US" sz="1400" dirty="0">
                <a:latin typeface="+mn-ea"/>
                <a:cs typeface="Mongolian Baiti" panose="03000500000000000000" pitchFamily="66" charset="0"/>
              </a:rPr>
              <a:t>４ＤＲＡ</a:t>
            </a:r>
            <a:r>
              <a:rPr lang="en-US" altLang="zh-CN" sz="1400" dirty="0">
                <a:latin typeface="+mn-ea"/>
                <a:cs typeface="Mongolian Baiti" panose="03000500000000000000" pitchFamily="66" charset="0"/>
              </a:rPr>
              <a:t>M</a:t>
            </a:r>
            <a:r>
              <a:rPr lang="zh-CN" altLang="en-US" sz="1400" dirty="0">
                <a:latin typeface="+mn-ea"/>
                <a:cs typeface="Mongolian Baiti" panose="03000500000000000000" pitchFamily="66" charset="0"/>
              </a:rPr>
              <a:t>与</a:t>
            </a:r>
            <a:r>
              <a:rPr lang="en-US" altLang="zh-CN" sz="1400" dirty="0">
                <a:latin typeface="+mn-ea"/>
                <a:cs typeface="Mongolian Baiti" panose="03000500000000000000" pitchFamily="66" charset="0"/>
              </a:rPr>
              <a:t>NVM</a:t>
            </a:r>
            <a:r>
              <a:rPr lang="zh-CN" altLang="en-US" sz="1400" dirty="0">
                <a:latin typeface="+mn-ea"/>
                <a:cs typeface="Mongolian Baiti" panose="03000500000000000000" pitchFamily="66" charset="0"/>
              </a:rPr>
              <a:t>对比图</a:t>
            </a:r>
            <a:r>
              <a:rPr lang="zh-CN" altLang="en-US" sz="1400" baseline="30000" dirty="0">
                <a:latin typeface="+mn-ea"/>
                <a:cs typeface="Mongolian Baiti" panose="03000500000000000000" pitchFamily="66" charset="0"/>
              </a:rPr>
              <a:t>［４］</a:t>
            </a:r>
            <a:endParaRPr lang="zh-CN" altLang="en-US" sz="1400" baseline="30000" dirty="0">
              <a:latin typeface="黑体" panose="02010609060101010101" pitchFamily="49" charset="-122"/>
              <a:ea typeface="黑体" panose="02010609060101010101" pitchFamily="49" charset="-122"/>
            </a:endParaRPr>
          </a:p>
        </p:txBody>
      </p:sp>
      <p:sp>
        <p:nvSpPr>
          <p:cNvPr id="12" name="矩形 11">
            <a:extLst>
              <a:ext uri="{FF2B5EF4-FFF2-40B4-BE49-F238E27FC236}">
                <a16:creationId xmlns:a16="http://schemas.microsoft.com/office/drawing/2014/main" id="{9636414B-854F-4C7D-8C89-229F07081F9E}"/>
              </a:ext>
            </a:extLst>
          </p:cNvPr>
          <p:cNvSpPr/>
          <p:nvPr/>
        </p:nvSpPr>
        <p:spPr>
          <a:xfrm>
            <a:off x="6277459" y="3273539"/>
            <a:ext cx="5474666" cy="1206099"/>
          </a:xfrm>
          <a:prstGeom prst="rect">
            <a:avLst/>
          </a:prstGeom>
        </p:spPr>
        <p:txBody>
          <a:bodyPr wrap="square">
            <a:spAutoFit/>
          </a:bodyPr>
          <a:lstStyle/>
          <a:p>
            <a:pPr>
              <a:lnSpc>
                <a:spcPct val="150000"/>
              </a:lnSpc>
            </a:pPr>
            <a:r>
              <a:rPr lang="en-US" altLang="zh-CN" sz="2800" b="1" dirty="0">
                <a:latin typeface="仿宋" panose="02010609060101010101" pitchFamily="49" charset="-122"/>
                <a:ea typeface="仿宋" panose="02010609060101010101" pitchFamily="49" charset="-122"/>
              </a:rPr>
              <a:t>NVM</a:t>
            </a:r>
            <a:r>
              <a:rPr lang="zh-CN" altLang="en-US" sz="2800" b="1" dirty="0">
                <a:latin typeface="仿宋" panose="02010609060101010101" pitchFamily="49" charset="-122"/>
                <a:ea typeface="仿宋" panose="02010609060101010101" pitchFamily="49" charset="-122"/>
              </a:rPr>
              <a:t>的存储特性</a:t>
            </a:r>
            <a:r>
              <a:rPr lang="en-US" altLang="zh-CN" sz="2800" b="1" dirty="0">
                <a:latin typeface="仿宋" panose="02010609060101010101" pitchFamily="49" charset="-122"/>
                <a:ea typeface="仿宋" panose="02010609060101010101" pitchFamily="49" charset="-122"/>
              </a:rPr>
              <a:t>3</a:t>
            </a:r>
            <a:r>
              <a:rPr lang="zh-CN" altLang="en-US" sz="2800" b="1" dirty="0">
                <a:latin typeface="仿宋" panose="02010609060101010101" pitchFamily="49" charset="-122"/>
                <a:ea typeface="仿宋" panose="02010609060101010101" pitchFamily="49" charset="-122"/>
              </a:rPr>
              <a:t>：</a:t>
            </a:r>
            <a:endParaRPr lang="en-US" altLang="zh-CN" sz="2800" b="1" dirty="0">
              <a:latin typeface="仿宋" panose="02010609060101010101" pitchFamily="49" charset="-122"/>
              <a:ea typeface="仿宋" panose="02010609060101010101" pitchFamily="49" charset="-122"/>
            </a:endParaRPr>
          </a:p>
          <a:p>
            <a:pPr>
              <a:lnSpc>
                <a:spcPct val="150000"/>
              </a:lnSpc>
            </a:pPr>
            <a:r>
              <a:rPr lang="zh-CN" altLang="en-US" sz="2400" dirty="0">
                <a:latin typeface="仿宋" panose="02010609060101010101" pitchFamily="49" charset="-122"/>
                <a:ea typeface="仿宋" panose="02010609060101010101" pitchFamily="49" charset="-122"/>
              </a:rPr>
              <a:t>读写速度＞＞辅存，</a:t>
            </a:r>
            <a:r>
              <a:rPr lang="zh-CN" altLang="en-US" sz="2400" dirty="0">
                <a:solidFill>
                  <a:srgbClr val="C00000"/>
                </a:solidFill>
                <a:latin typeface="仿宋" panose="02010609060101010101" pitchFamily="49" charset="-122"/>
                <a:ea typeface="仿宋" panose="02010609060101010101" pitchFamily="49" charset="-122"/>
              </a:rPr>
              <a:t>读时延</a:t>
            </a:r>
            <a:r>
              <a:rPr lang="zh-CN" altLang="en-US" sz="2400" dirty="0">
                <a:latin typeface="仿宋" panose="02010609060101010101" pitchFamily="49" charset="-122"/>
                <a:ea typeface="仿宋" panose="02010609060101010101" pitchFamily="49" charset="-122"/>
              </a:rPr>
              <a:t>与</a:t>
            </a:r>
            <a:r>
              <a:rPr lang="en-US" altLang="zh-CN" sz="2400" dirty="0">
                <a:latin typeface="仿宋" panose="02010609060101010101" pitchFamily="49" charset="-122"/>
                <a:ea typeface="仿宋" panose="02010609060101010101" pitchFamily="49" charset="-122"/>
              </a:rPr>
              <a:t>DRAM</a:t>
            </a:r>
            <a:r>
              <a:rPr lang="zh-CN" altLang="en-US" sz="2400" dirty="0">
                <a:latin typeface="仿宋" panose="02010609060101010101" pitchFamily="49" charset="-122"/>
                <a:ea typeface="仿宋" panose="02010609060101010101" pitchFamily="49" charset="-122"/>
              </a:rPr>
              <a:t>相近</a:t>
            </a:r>
            <a:endParaRPr lang="en-US" altLang="zh-CN" sz="2400" dirty="0">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87812E4D-1114-4D48-BEC7-3C99B4BBC380}"/>
              </a:ext>
            </a:extLst>
          </p:cNvPr>
          <p:cNvSpPr/>
          <p:nvPr/>
        </p:nvSpPr>
        <p:spPr>
          <a:xfrm>
            <a:off x="6277459" y="5314572"/>
            <a:ext cx="2339102" cy="637675"/>
          </a:xfrm>
          <a:prstGeom prst="rect">
            <a:avLst/>
          </a:prstGeom>
        </p:spPr>
        <p:txBody>
          <a:bodyPr wrap="none">
            <a:spAutoFit/>
          </a:bodyPr>
          <a:lstStyle/>
          <a:p>
            <a:pPr>
              <a:lnSpc>
                <a:spcPct val="150000"/>
              </a:lnSpc>
            </a:pPr>
            <a:r>
              <a:rPr lang="zh-CN" altLang="en-US" sz="2800" dirty="0">
                <a:solidFill>
                  <a:srgbClr val="C00000"/>
                </a:solidFill>
                <a:latin typeface="仿宋" panose="02010609060101010101" pitchFamily="49" charset="-122"/>
                <a:ea typeface="仿宋" panose="02010609060101010101" pitchFamily="49" charset="-122"/>
              </a:rPr>
              <a:t>！可字节寻址</a:t>
            </a:r>
          </a:p>
        </p:txBody>
      </p:sp>
    </p:spTree>
    <p:extLst>
      <p:ext uri="{BB962C8B-B14F-4D97-AF65-F5344CB8AC3E}">
        <p14:creationId xmlns:p14="http://schemas.microsoft.com/office/powerpoint/2010/main" val="300111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7436"/>
            <a:ext cx="12192000" cy="953009"/>
          </a:xfrm>
          <a:prstGeom prst="rect">
            <a:avLst/>
          </a:prstGeom>
          <a:solidFill>
            <a:srgbClr val="114189"/>
          </a:solidFill>
          <a:ln w="25400">
            <a:solidFill>
              <a:schemeClr val="accent6">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114189"/>
              </a:solidFill>
            </a:endParaRPr>
          </a:p>
        </p:txBody>
      </p:sp>
      <p:sp>
        <p:nvSpPr>
          <p:cNvPr id="3" name="Oval 58"/>
          <p:cNvSpPr/>
          <p:nvPr/>
        </p:nvSpPr>
        <p:spPr>
          <a:xfrm>
            <a:off x="167374" y="65300"/>
            <a:ext cx="777600" cy="777600"/>
          </a:xfrm>
          <a:prstGeom prst="ellipse">
            <a:avLst/>
          </a:prstGeom>
          <a:solidFill>
            <a:srgbClr val="FAC6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900" dirty="0">
              <a:latin typeface="Segoe UI" panose="020B0502040204020203" pitchFamily="34" charset="0"/>
              <a:ea typeface="庞门正道标题体" panose="02010600030101010101" pitchFamily="2" charset="-122"/>
              <a:cs typeface="Segoe UI Historic" panose="020B0502040204020203" pitchFamily="34" charset="0"/>
              <a:sym typeface="+mn-lt"/>
            </a:endParaRPr>
          </a:p>
        </p:txBody>
      </p:sp>
      <p:sp>
        <p:nvSpPr>
          <p:cNvPr id="6" name="文本框 5"/>
          <p:cNvSpPr txBox="1"/>
          <p:nvPr/>
        </p:nvSpPr>
        <p:spPr>
          <a:xfrm>
            <a:off x="340560" y="86014"/>
            <a:ext cx="431228" cy="707886"/>
          </a:xfrm>
          <a:prstGeom prst="rect">
            <a:avLst/>
          </a:prstGeom>
          <a:noFill/>
        </p:spPr>
        <p:txBody>
          <a:bodyPr wrap="square" rtlCol="0">
            <a:spAutoFit/>
          </a:bodyPr>
          <a:lstStyle/>
          <a:p>
            <a:r>
              <a:rPr lang="en-US" altLang="zh-CN" sz="4000" dirty="0">
                <a:solidFill>
                  <a:srgbClr val="FFFFFF"/>
                </a:solidFill>
                <a:latin typeface="Times New Roman" panose="02020603050405020304" pitchFamily="18" charset="0"/>
                <a:cs typeface="Times New Roman" panose="02020603050405020304" pitchFamily="18" charset="0"/>
              </a:rPr>
              <a:t>1</a:t>
            </a:r>
            <a:endParaRPr lang="zh-CN" altLang="en-US" sz="4000" dirty="0">
              <a:solidFill>
                <a:srgbClr val="FFFFFF"/>
              </a:solidFill>
              <a:latin typeface="Times New Roman" panose="02020603050405020304" pitchFamily="18" charset="0"/>
              <a:cs typeface="Times New Roman" panose="02020603050405020304" pitchFamily="18" charset="0"/>
            </a:endParaRPr>
          </a:p>
        </p:txBody>
      </p:sp>
      <p:sp>
        <p:nvSpPr>
          <p:cNvPr id="8" name="文本框 7"/>
          <p:cNvSpPr txBox="1"/>
          <p:nvPr/>
        </p:nvSpPr>
        <p:spPr>
          <a:xfrm>
            <a:off x="1036339" y="158170"/>
            <a:ext cx="5611596" cy="646331"/>
          </a:xfrm>
          <a:prstGeom prst="rect">
            <a:avLst/>
          </a:prstGeom>
          <a:noFill/>
        </p:spPr>
        <p:txBody>
          <a:bodyPr wrap="square" rtlCol="0">
            <a:spAutoFit/>
          </a:bodyPr>
          <a:lstStyle/>
          <a:p>
            <a:r>
              <a:rPr lang="zh-CN" altLang="en-US" sz="3600" b="1" dirty="0">
                <a:solidFill>
                  <a:schemeClr val="bg1">
                    <a:lumMod val="95000"/>
                  </a:schemeClr>
                </a:solidFill>
              </a:rPr>
              <a:t>研究背景及动机</a:t>
            </a:r>
          </a:p>
        </p:txBody>
      </p:sp>
      <p:grpSp>
        <p:nvGrpSpPr>
          <p:cNvPr id="9" name="组合 8"/>
          <p:cNvGrpSpPr/>
          <p:nvPr/>
        </p:nvGrpSpPr>
        <p:grpSpPr>
          <a:xfrm>
            <a:off x="8993079" y="82812"/>
            <a:ext cx="3115793" cy="772512"/>
            <a:chOff x="8933199" y="178306"/>
            <a:chExt cx="3115793" cy="77251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11" name="图片 10"/>
            <p:cNvPicPr>
              <a:picLocks noChangeAspect="1"/>
            </p:cNvPicPr>
            <p:nvPr/>
          </p:nvPicPr>
          <p:blipFill rotWithShape="1">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brightnessContrast bright="100000"/>
                      </a14:imgEffect>
                      <a14:imgEffect>
                        <a14:saturation sat="400000"/>
                      </a14:imgEffect>
                    </a14:imgLayer>
                  </a14:imgProps>
                </a:ext>
                <a:ext uri="{28A0092B-C50C-407E-A947-70E740481C1C}">
                  <a14:useLocalDpi xmlns:a14="http://schemas.microsoft.com/office/drawing/2010/main" val="0"/>
                </a:ext>
              </a:extLst>
            </a:blip>
            <a:srcRect t="65268"/>
            <a:stretch>
              <a:fillRect/>
            </a:stretch>
          </p:blipFill>
          <p:spPr>
            <a:xfrm>
              <a:off x="9781547" y="253664"/>
              <a:ext cx="2267445" cy="564644"/>
            </a:xfrm>
            <a:prstGeom prst="rect">
              <a:avLst/>
            </a:prstGeom>
          </p:spPr>
        </p:pic>
      </p:grpSp>
      <p:sp>
        <p:nvSpPr>
          <p:cNvPr id="4" name="矩形 3"/>
          <p:cNvSpPr/>
          <p:nvPr/>
        </p:nvSpPr>
        <p:spPr>
          <a:xfrm>
            <a:off x="0" y="6623222"/>
            <a:ext cx="12192000" cy="234778"/>
          </a:xfrm>
          <a:prstGeom prst="rect">
            <a:avLst/>
          </a:prstGeom>
          <a:solidFill>
            <a:srgbClr val="114189"/>
          </a:solidFill>
          <a:ln w="25400">
            <a:solidFill>
              <a:srgbClr val="114189">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3AD969DC-3551-43ED-ACC4-46DC5B0D7725}"/>
              </a:ext>
            </a:extLst>
          </p:cNvPr>
          <p:cNvSpPr txBox="1"/>
          <p:nvPr/>
        </p:nvSpPr>
        <p:spPr>
          <a:xfrm>
            <a:off x="4447009" y="210662"/>
            <a:ext cx="3973365" cy="523220"/>
          </a:xfrm>
          <a:prstGeom prst="rect">
            <a:avLst/>
          </a:prstGeom>
          <a:noFill/>
        </p:spPr>
        <p:txBody>
          <a:bodyPr wrap="square" rtlCol="0">
            <a:spAutoFit/>
          </a:bodyPr>
          <a:lstStyle/>
          <a:p>
            <a:r>
              <a:rPr lang="en-US" altLang="zh-CN" sz="2800" dirty="0">
                <a:solidFill>
                  <a:schemeClr val="bg1"/>
                </a:solidFill>
              </a:rPr>
              <a:t>Non-Volatile Memory</a:t>
            </a:r>
            <a:endParaRPr lang="zh-CN" altLang="en-US" sz="2800" dirty="0">
              <a:solidFill>
                <a:schemeClr val="bg1"/>
              </a:solidFill>
            </a:endParaRPr>
          </a:p>
        </p:txBody>
      </p:sp>
      <p:pic>
        <p:nvPicPr>
          <p:cNvPr id="7" name="图片 6">
            <a:extLst>
              <a:ext uri="{FF2B5EF4-FFF2-40B4-BE49-F238E27FC236}">
                <a16:creationId xmlns:a16="http://schemas.microsoft.com/office/drawing/2014/main" id="{870E9E90-4E94-4861-A6D6-E49F0255FF6B}"/>
              </a:ext>
            </a:extLst>
          </p:cNvPr>
          <p:cNvPicPr>
            <a:picLocks noChangeAspect="1"/>
          </p:cNvPicPr>
          <p:nvPr/>
        </p:nvPicPr>
        <p:blipFill rotWithShape="1">
          <a:blip r:embed="rId6">
            <a:extLst>
              <a:ext uri="{28A0092B-C50C-407E-A947-70E740481C1C}">
                <a14:useLocalDpi xmlns:a14="http://schemas.microsoft.com/office/drawing/2010/main" val="0"/>
              </a:ext>
            </a:extLst>
          </a:blip>
          <a:srcRect r="23636"/>
          <a:stretch/>
        </p:blipFill>
        <p:spPr>
          <a:xfrm>
            <a:off x="353670" y="958666"/>
            <a:ext cx="5821274" cy="4086242"/>
          </a:xfrm>
          <a:prstGeom prst="rect">
            <a:avLst/>
          </a:prstGeom>
        </p:spPr>
      </p:pic>
      <p:sp>
        <p:nvSpPr>
          <p:cNvPr id="18" name="文本框 17">
            <a:extLst>
              <a:ext uri="{FF2B5EF4-FFF2-40B4-BE49-F238E27FC236}">
                <a16:creationId xmlns:a16="http://schemas.microsoft.com/office/drawing/2014/main" id="{054E50B8-637A-4BC5-B9A9-EBA3F187C1F9}"/>
              </a:ext>
            </a:extLst>
          </p:cNvPr>
          <p:cNvSpPr txBox="1"/>
          <p:nvPr/>
        </p:nvSpPr>
        <p:spPr>
          <a:xfrm>
            <a:off x="1757554" y="5146051"/>
            <a:ext cx="2819385" cy="307777"/>
          </a:xfrm>
          <a:prstGeom prst="rect">
            <a:avLst/>
          </a:prstGeom>
          <a:noFill/>
        </p:spPr>
        <p:txBody>
          <a:bodyPr wrap="square" rtlCol="0">
            <a:spAutoFit/>
          </a:bodyPr>
          <a:lstStyle/>
          <a:p>
            <a:r>
              <a:rPr lang="zh-CN" altLang="en-US" sz="1400" dirty="0">
                <a:latin typeface="黑体" panose="02010609060101010101" pitchFamily="49" charset="-122"/>
                <a:ea typeface="黑体" panose="02010609060101010101" pitchFamily="49" charset="-122"/>
              </a:rPr>
              <a:t>图</a:t>
            </a:r>
            <a:r>
              <a:rPr lang="en-US" altLang="zh-CN" sz="1400" dirty="0">
                <a:latin typeface="+mn-ea"/>
                <a:cs typeface="Mongolian Baiti" panose="03000500000000000000" pitchFamily="66" charset="0"/>
              </a:rPr>
              <a:t>1.</a:t>
            </a:r>
            <a:r>
              <a:rPr lang="zh-CN" altLang="en-US" sz="1400" dirty="0">
                <a:latin typeface="+mn-ea"/>
                <a:cs typeface="Mongolian Baiti" panose="03000500000000000000" pitchFamily="66" charset="0"/>
              </a:rPr>
              <a:t>４ＤＲＡ</a:t>
            </a:r>
            <a:r>
              <a:rPr lang="en-US" altLang="zh-CN" sz="1400" dirty="0">
                <a:latin typeface="+mn-ea"/>
                <a:cs typeface="Mongolian Baiti" panose="03000500000000000000" pitchFamily="66" charset="0"/>
              </a:rPr>
              <a:t>M</a:t>
            </a:r>
            <a:r>
              <a:rPr lang="zh-CN" altLang="en-US" sz="1400" dirty="0">
                <a:latin typeface="+mn-ea"/>
                <a:cs typeface="Mongolian Baiti" panose="03000500000000000000" pitchFamily="66" charset="0"/>
              </a:rPr>
              <a:t>与</a:t>
            </a:r>
            <a:r>
              <a:rPr lang="en-US" altLang="zh-CN" sz="1400" dirty="0">
                <a:latin typeface="+mn-ea"/>
                <a:cs typeface="Mongolian Baiti" panose="03000500000000000000" pitchFamily="66" charset="0"/>
              </a:rPr>
              <a:t>NVM</a:t>
            </a:r>
            <a:r>
              <a:rPr lang="zh-CN" altLang="en-US" sz="1400" dirty="0">
                <a:latin typeface="+mn-ea"/>
                <a:cs typeface="Mongolian Baiti" panose="03000500000000000000" pitchFamily="66" charset="0"/>
              </a:rPr>
              <a:t>对比图</a:t>
            </a:r>
            <a:r>
              <a:rPr lang="zh-CN" altLang="en-US" sz="1400" baseline="30000" dirty="0">
                <a:latin typeface="+mn-ea"/>
                <a:cs typeface="Mongolian Baiti" panose="03000500000000000000" pitchFamily="66" charset="0"/>
              </a:rPr>
              <a:t>［４］</a:t>
            </a:r>
            <a:endParaRPr lang="zh-CN" altLang="en-US" sz="1400" baseline="30000" dirty="0">
              <a:latin typeface="黑体" panose="02010609060101010101" pitchFamily="49" charset="-122"/>
              <a:ea typeface="黑体" panose="02010609060101010101" pitchFamily="49" charset="-122"/>
            </a:endParaRPr>
          </a:p>
        </p:txBody>
      </p:sp>
      <p:sp>
        <p:nvSpPr>
          <p:cNvPr id="14" name="矩形 13">
            <a:extLst>
              <a:ext uri="{FF2B5EF4-FFF2-40B4-BE49-F238E27FC236}">
                <a16:creationId xmlns:a16="http://schemas.microsoft.com/office/drawing/2014/main" id="{B46909BA-44C7-46A7-8C3A-C4B9502A7064}"/>
              </a:ext>
            </a:extLst>
          </p:cNvPr>
          <p:cNvSpPr/>
          <p:nvPr/>
        </p:nvSpPr>
        <p:spPr>
          <a:xfrm>
            <a:off x="6827436" y="2511249"/>
            <a:ext cx="5102679" cy="1221040"/>
          </a:xfrm>
          <a:prstGeom prst="rect">
            <a:avLst/>
          </a:prstGeom>
        </p:spPr>
        <p:txBody>
          <a:bodyPr wrap="none">
            <a:spAutoFit/>
          </a:bodyPr>
          <a:lstStyle/>
          <a:p>
            <a:pPr>
              <a:lnSpc>
                <a:spcPct val="150000"/>
              </a:lnSpc>
            </a:pPr>
            <a:r>
              <a:rPr lang="en-US" altLang="zh-CN" sz="2800" b="1" dirty="0">
                <a:latin typeface="仿宋" panose="02010609060101010101" pitchFamily="49" charset="-122"/>
                <a:ea typeface="仿宋" panose="02010609060101010101" pitchFamily="49" charset="-122"/>
              </a:rPr>
              <a:t>NVM</a:t>
            </a:r>
            <a:r>
              <a:rPr lang="zh-CN" altLang="en-US" sz="2800" b="1" dirty="0">
                <a:latin typeface="仿宋" panose="02010609060101010101" pitchFamily="49" charset="-122"/>
                <a:ea typeface="仿宋" panose="02010609060101010101" pitchFamily="49" charset="-122"/>
              </a:rPr>
              <a:t>存在的问题</a:t>
            </a:r>
            <a:r>
              <a:rPr lang="en-US" altLang="zh-CN" sz="2800" b="1" dirty="0">
                <a:latin typeface="仿宋" panose="02010609060101010101" pitchFamily="49" charset="-122"/>
                <a:ea typeface="仿宋" panose="02010609060101010101" pitchFamily="49" charset="-122"/>
              </a:rPr>
              <a:t>1</a:t>
            </a:r>
            <a:r>
              <a:rPr lang="zh-CN" altLang="en-US" sz="2800" dirty="0">
                <a:latin typeface="仿宋" panose="02010609060101010101" pitchFamily="49" charset="-122"/>
                <a:ea typeface="仿宋" panose="02010609060101010101" pitchFamily="49" charset="-122"/>
              </a:rPr>
              <a:t>：</a:t>
            </a:r>
            <a:endParaRPr lang="en-US" altLang="zh-CN" sz="2800" dirty="0">
              <a:latin typeface="仿宋" panose="02010609060101010101" pitchFamily="49" charset="-122"/>
              <a:ea typeface="仿宋" panose="02010609060101010101" pitchFamily="49" charset="-122"/>
            </a:endParaRPr>
          </a:p>
          <a:p>
            <a:pPr>
              <a:lnSpc>
                <a:spcPct val="150000"/>
              </a:lnSpc>
            </a:pPr>
            <a:r>
              <a:rPr lang="zh-CN" altLang="en-US" sz="2400" dirty="0">
                <a:solidFill>
                  <a:srgbClr val="C00000"/>
                </a:solidFill>
                <a:latin typeface="仿宋" panose="02010609060101010101" pitchFamily="49" charset="-122"/>
                <a:ea typeface="仿宋" panose="02010609060101010101" pitchFamily="49" charset="-122"/>
                <a:sym typeface="Wingdings" panose="05000000000000000000" pitchFamily="2" charset="2"/>
              </a:rPr>
              <a:t>写操作慢缓存模式＆数据组织模式</a:t>
            </a:r>
            <a:endParaRPr lang="en-US" altLang="zh-CN" sz="2400" dirty="0">
              <a:solidFill>
                <a:srgbClr val="C00000"/>
              </a:solidFill>
              <a:latin typeface="仿宋" panose="02010609060101010101" pitchFamily="49" charset="-122"/>
              <a:ea typeface="仿宋" panose="02010609060101010101" pitchFamily="49" charset="-122"/>
              <a:sym typeface="Wingdings" panose="05000000000000000000" pitchFamily="2" charset="2"/>
            </a:endParaRPr>
          </a:p>
        </p:txBody>
      </p:sp>
      <p:sp>
        <p:nvSpPr>
          <p:cNvPr id="19" name="矩形 18">
            <a:extLst>
              <a:ext uri="{FF2B5EF4-FFF2-40B4-BE49-F238E27FC236}">
                <a16:creationId xmlns:a16="http://schemas.microsoft.com/office/drawing/2014/main" id="{67846907-E47D-4496-BAE9-6C38D1206B9E}"/>
              </a:ext>
            </a:extLst>
          </p:cNvPr>
          <p:cNvSpPr/>
          <p:nvPr/>
        </p:nvSpPr>
        <p:spPr>
          <a:xfrm>
            <a:off x="776617" y="4371656"/>
            <a:ext cx="4781261" cy="323041"/>
          </a:xfrm>
          <a:prstGeom prst="rect">
            <a:avLst/>
          </a:prstGeom>
          <a:noFill/>
          <a:ln w="38100">
            <a:solidFill>
              <a:srgbClr val="FF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EE7F9737-4988-4EDB-8513-D84FCE31453F}"/>
              </a:ext>
            </a:extLst>
          </p:cNvPr>
          <p:cNvSpPr/>
          <p:nvPr/>
        </p:nvSpPr>
        <p:spPr>
          <a:xfrm>
            <a:off x="580196" y="2829611"/>
            <a:ext cx="5539826" cy="584316"/>
          </a:xfrm>
          <a:prstGeom prst="rect">
            <a:avLst/>
          </a:prstGeom>
          <a:noFill/>
          <a:ln w="38100">
            <a:solidFill>
              <a:srgbClr val="FF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箭头连接符 20">
            <a:extLst>
              <a:ext uri="{FF2B5EF4-FFF2-40B4-BE49-F238E27FC236}">
                <a16:creationId xmlns:a16="http://schemas.microsoft.com/office/drawing/2014/main" id="{555D2313-62DD-4EC8-A41C-B44D7FE9ACB7}"/>
              </a:ext>
            </a:extLst>
          </p:cNvPr>
          <p:cNvCxnSpPr>
            <a:cxnSpLocks/>
            <a:stCxn id="20" idx="3"/>
            <a:endCxn id="14" idx="1"/>
          </p:cNvCxnSpPr>
          <p:nvPr/>
        </p:nvCxnSpPr>
        <p:spPr>
          <a:xfrm>
            <a:off x="6120022" y="3121769"/>
            <a:ext cx="70741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12D44A25-43D6-47D3-8D16-1F8D1B9CF5C6}"/>
              </a:ext>
            </a:extLst>
          </p:cNvPr>
          <p:cNvCxnSpPr>
            <a:cxnSpLocks/>
            <a:stCxn id="19" idx="3"/>
            <a:endCxn id="5" idx="1"/>
          </p:cNvCxnSpPr>
          <p:nvPr/>
        </p:nvCxnSpPr>
        <p:spPr>
          <a:xfrm flipV="1">
            <a:off x="5557878" y="4527234"/>
            <a:ext cx="1273659" cy="59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7875AB41-3605-4536-B814-1294E5A25E2C}"/>
              </a:ext>
            </a:extLst>
          </p:cNvPr>
          <p:cNvSpPr/>
          <p:nvPr/>
        </p:nvSpPr>
        <p:spPr>
          <a:xfrm>
            <a:off x="6831537" y="3916714"/>
            <a:ext cx="3563796" cy="1221040"/>
          </a:xfrm>
          <a:prstGeom prst="rect">
            <a:avLst/>
          </a:prstGeom>
        </p:spPr>
        <p:txBody>
          <a:bodyPr wrap="none">
            <a:spAutoFit/>
          </a:bodyPr>
          <a:lstStyle/>
          <a:p>
            <a:pPr>
              <a:lnSpc>
                <a:spcPct val="150000"/>
              </a:lnSpc>
            </a:pPr>
            <a:r>
              <a:rPr lang="en-US" altLang="zh-CN" sz="2800" b="1" dirty="0">
                <a:latin typeface="仿宋" panose="02010609060101010101" pitchFamily="49" charset="-122"/>
                <a:ea typeface="仿宋" panose="02010609060101010101" pitchFamily="49" charset="-122"/>
              </a:rPr>
              <a:t>NVM</a:t>
            </a:r>
            <a:r>
              <a:rPr lang="zh-CN" altLang="en-US" sz="2800" b="1" dirty="0">
                <a:latin typeface="仿宋" panose="02010609060101010101" pitchFamily="49" charset="-122"/>
                <a:ea typeface="仿宋" panose="02010609060101010101" pitchFamily="49" charset="-122"/>
              </a:rPr>
              <a:t>存在的问题</a:t>
            </a:r>
            <a:r>
              <a:rPr lang="en-US" altLang="zh-CN" sz="2800" b="1" dirty="0">
                <a:latin typeface="仿宋" panose="02010609060101010101" pitchFamily="49" charset="-122"/>
                <a:ea typeface="仿宋" panose="02010609060101010101" pitchFamily="49" charset="-122"/>
              </a:rPr>
              <a:t>2</a:t>
            </a:r>
            <a:r>
              <a:rPr lang="zh-CN" altLang="en-US" sz="2800" b="1" dirty="0">
                <a:latin typeface="仿宋" panose="02010609060101010101" pitchFamily="49" charset="-122"/>
                <a:ea typeface="仿宋" panose="02010609060101010101" pitchFamily="49" charset="-122"/>
              </a:rPr>
              <a:t>：</a:t>
            </a:r>
            <a:endParaRPr lang="en-US" altLang="zh-CN" sz="2800" b="1" dirty="0">
              <a:latin typeface="仿宋" panose="02010609060101010101" pitchFamily="49" charset="-122"/>
              <a:ea typeface="仿宋" panose="02010609060101010101" pitchFamily="49" charset="-122"/>
            </a:endParaRPr>
          </a:p>
          <a:p>
            <a:pPr>
              <a:lnSpc>
                <a:spcPct val="150000"/>
              </a:lnSpc>
            </a:pPr>
            <a:r>
              <a:rPr lang="zh-CN" altLang="en-US" sz="2400" dirty="0">
                <a:latin typeface="仿宋" panose="02010609060101010101" pitchFamily="49" charset="-122"/>
                <a:ea typeface="仿宋" panose="02010609060101010101" pitchFamily="49" charset="-122"/>
              </a:rPr>
              <a:t>写操作寿命短</a:t>
            </a:r>
            <a:r>
              <a:rPr lang="zh-CN" altLang="en-US" sz="2400" dirty="0">
                <a:latin typeface="仿宋" panose="02010609060101010101" pitchFamily="49" charset="-122"/>
                <a:ea typeface="仿宋" panose="02010609060101010101" pitchFamily="49" charset="-122"/>
                <a:sym typeface="Wingdings" panose="05000000000000000000" pitchFamily="2" charset="2"/>
              </a:rPr>
              <a:t>读写均衡</a:t>
            </a:r>
            <a:endParaRPr lang="en-US" altLang="zh-CN" sz="2400" dirty="0">
              <a:latin typeface="仿宋" panose="02010609060101010101" pitchFamily="49" charset="-122"/>
              <a:ea typeface="仿宋" panose="02010609060101010101" pitchFamily="49" charset="-122"/>
              <a:sym typeface="Wingdings" panose="05000000000000000000" pitchFamily="2" charset="2"/>
            </a:endParaRPr>
          </a:p>
        </p:txBody>
      </p:sp>
      <p:sp>
        <p:nvSpPr>
          <p:cNvPr id="12" name="矩形 11">
            <a:extLst>
              <a:ext uri="{FF2B5EF4-FFF2-40B4-BE49-F238E27FC236}">
                <a16:creationId xmlns:a16="http://schemas.microsoft.com/office/drawing/2014/main" id="{D1159B22-401F-4FD8-B33A-A6DEAC2A26D8}"/>
              </a:ext>
            </a:extLst>
          </p:cNvPr>
          <p:cNvSpPr/>
          <p:nvPr/>
        </p:nvSpPr>
        <p:spPr>
          <a:xfrm>
            <a:off x="6827436" y="5231016"/>
            <a:ext cx="3073277" cy="1206099"/>
          </a:xfrm>
          <a:prstGeom prst="rect">
            <a:avLst/>
          </a:prstGeom>
        </p:spPr>
        <p:txBody>
          <a:bodyPr wrap="none">
            <a:spAutoFit/>
          </a:bodyPr>
          <a:lstStyle/>
          <a:p>
            <a:pPr>
              <a:lnSpc>
                <a:spcPct val="150000"/>
              </a:lnSpc>
            </a:pPr>
            <a:r>
              <a:rPr lang="en-US" altLang="zh-CN" sz="2800" b="1" dirty="0">
                <a:latin typeface="仿宋" panose="02010609060101010101" pitchFamily="49" charset="-122"/>
                <a:ea typeface="仿宋" panose="02010609060101010101" pitchFamily="49" charset="-122"/>
              </a:rPr>
              <a:t>NVM</a:t>
            </a:r>
            <a:r>
              <a:rPr lang="zh-CN" altLang="en-US" sz="2800" b="1" dirty="0">
                <a:latin typeface="仿宋" panose="02010609060101010101" pitchFamily="49" charset="-122"/>
                <a:ea typeface="仿宋" panose="02010609060101010101" pitchFamily="49" charset="-122"/>
              </a:rPr>
              <a:t>存在的问题</a:t>
            </a:r>
            <a:r>
              <a:rPr lang="en-US" altLang="zh-CN" sz="2800" b="1" dirty="0">
                <a:latin typeface="仿宋" panose="02010609060101010101" pitchFamily="49" charset="-122"/>
                <a:ea typeface="仿宋" panose="02010609060101010101" pitchFamily="49" charset="-122"/>
              </a:rPr>
              <a:t>3</a:t>
            </a:r>
            <a:r>
              <a:rPr lang="zh-CN" altLang="en-US" sz="2800" b="1" dirty="0">
                <a:latin typeface="仿宋" panose="02010609060101010101" pitchFamily="49" charset="-122"/>
                <a:ea typeface="仿宋" panose="02010609060101010101" pitchFamily="49" charset="-122"/>
              </a:rPr>
              <a:t>：</a:t>
            </a:r>
            <a:endParaRPr lang="en-US" altLang="zh-CN" sz="2800" b="1" dirty="0">
              <a:latin typeface="仿宋" panose="02010609060101010101" pitchFamily="49" charset="-122"/>
              <a:ea typeface="仿宋" panose="02010609060101010101" pitchFamily="49" charset="-122"/>
              <a:sym typeface="Wingdings" panose="05000000000000000000" pitchFamily="2" charset="2"/>
            </a:endParaRPr>
          </a:p>
          <a:p>
            <a:pPr>
              <a:lnSpc>
                <a:spcPct val="150000"/>
              </a:lnSpc>
            </a:pPr>
            <a:r>
              <a:rPr lang="zh-CN" altLang="en-US" sz="2400" dirty="0">
                <a:latin typeface="仿宋" panose="02010609060101010101" pitchFamily="49" charset="-122"/>
                <a:ea typeface="仿宋" panose="02010609060101010101" pitchFamily="49" charset="-122"/>
                <a:sym typeface="Wingdings" panose="05000000000000000000" pitchFamily="2" charset="2"/>
              </a:rPr>
              <a:t>数据一致性问题</a:t>
            </a:r>
            <a:endParaRPr lang="en-US" altLang="zh-CN" sz="2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896633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5"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077674" y="3236098"/>
            <a:ext cx="10045522" cy="769441"/>
          </a:xfrm>
          <a:prstGeom prst="rect">
            <a:avLst/>
          </a:prstGeom>
          <a:noFill/>
        </p:spPr>
        <p:txBody>
          <a:bodyPr wrap="square" rtlCol="0">
            <a:spAutoFit/>
          </a:bodyPr>
          <a:lstStyle/>
          <a:p>
            <a:pPr algn="ctr"/>
            <a:r>
              <a:rPr lang="zh-CN" altLang="en-US" sz="4400" b="1" dirty="0"/>
              <a:t>研究现状</a:t>
            </a:r>
            <a:endParaRPr lang="en-US" altLang="zh-CN" sz="4400" b="1" dirty="0"/>
          </a:p>
        </p:txBody>
      </p:sp>
      <p:pic>
        <p:nvPicPr>
          <p:cNvPr id="4" name="图片 3">
            <a:extLst>
              <a:ext uri="{FF2B5EF4-FFF2-40B4-BE49-F238E27FC236}">
                <a16:creationId xmlns:a16="http://schemas.microsoft.com/office/drawing/2014/main" id="{8451A290-6134-45A5-9E9B-05C10EE8CDFE}"/>
              </a:ext>
            </a:extLst>
          </p:cNvPr>
          <p:cNvPicPr>
            <a:picLocks noChangeAspect="1"/>
          </p:cNvPicPr>
          <p:nvPr/>
        </p:nvPicPr>
        <p:blipFill>
          <a:blip r:embed="rId2"/>
          <a:stretch>
            <a:fillRect/>
          </a:stretch>
        </p:blipFill>
        <p:spPr>
          <a:xfrm>
            <a:off x="0" y="20022"/>
            <a:ext cx="12192000" cy="1061526"/>
          </a:xfrm>
          <a:prstGeom prst="rect">
            <a:avLst/>
          </a:prstGeom>
        </p:spPr>
      </p:pic>
      <p:sp>
        <p:nvSpPr>
          <p:cNvPr id="11" name="文本框 10">
            <a:extLst>
              <a:ext uri="{FF2B5EF4-FFF2-40B4-BE49-F238E27FC236}">
                <a16:creationId xmlns:a16="http://schemas.microsoft.com/office/drawing/2014/main" id="{C240DC64-D931-4740-B0AB-73772C63E794}"/>
              </a:ext>
            </a:extLst>
          </p:cNvPr>
          <p:cNvSpPr txBox="1"/>
          <p:nvPr/>
        </p:nvSpPr>
        <p:spPr>
          <a:xfrm>
            <a:off x="10531461" y="134460"/>
            <a:ext cx="1780309" cy="707886"/>
          </a:xfrm>
          <a:prstGeom prst="rect">
            <a:avLst/>
          </a:prstGeom>
          <a:noFill/>
        </p:spPr>
        <p:txBody>
          <a:bodyPr wrap="square" rtlCol="0">
            <a:spAutoFit/>
          </a:bodyPr>
          <a:lstStyle/>
          <a:p>
            <a:r>
              <a:rPr lang="zh-CN" altLang="en-US" sz="2000" dirty="0">
                <a:solidFill>
                  <a:schemeClr val="bg1"/>
                </a:solidFill>
                <a:latin typeface="隶书" panose="02010509060101010101" pitchFamily="49" charset="-122"/>
                <a:ea typeface="隶书" panose="02010509060101010101" pitchFamily="49" charset="-122"/>
              </a:rPr>
              <a:t>厚德博学</a:t>
            </a:r>
            <a:r>
              <a:rPr lang="zh-CN" altLang="en-US" sz="2000" dirty="0">
                <a:latin typeface="隶书" panose="02010509060101010101" pitchFamily="49" charset="-122"/>
                <a:ea typeface="隶书" panose="02010509060101010101" pitchFamily="49" charset="-122"/>
              </a:rPr>
              <a:t> </a:t>
            </a:r>
            <a:endParaRPr lang="en-US" altLang="zh-CN" sz="2000" dirty="0">
              <a:latin typeface="隶书" panose="02010509060101010101" pitchFamily="49" charset="-122"/>
              <a:ea typeface="隶书" panose="02010509060101010101" pitchFamily="49" charset="-122"/>
            </a:endParaRPr>
          </a:p>
          <a:p>
            <a:r>
              <a:rPr lang="zh-CN" altLang="en-US" sz="2000" dirty="0">
                <a:latin typeface="隶书" panose="02010509060101010101" pitchFamily="49" charset="-122"/>
                <a:ea typeface="隶书" panose="02010509060101010101" pitchFamily="49" charset="-122"/>
              </a:rPr>
              <a:t>   </a:t>
            </a:r>
            <a:r>
              <a:rPr lang="zh-CN" altLang="en-US" sz="2000" dirty="0">
                <a:solidFill>
                  <a:schemeClr val="bg1"/>
                </a:solidFill>
                <a:latin typeface="隶书" panose="02010509060101010101" pitchFamily="49" charset="-122"/>
                <a:ea typeface="隶书" panose="02010509060101010101" pitchFamily="49" charset="-122"/>
              </a:rPr>
              <a:t>追求卓越</a:t>
            </a:r>
          </a:p>
        </p:txBody>
      </p:sp>
      <p:grpSp>
        <p:nvGrpSpPr>
          <p:cNvPr id="12" name="组合 8">
            <a:extLst>
              <a:ext uri="{FF2B5EF4-FFF2-40B4-BE49-F238E27FC236}">
                <a16:creationId xmlns:a16="http://schemas.microsoft.com/office/drawing/2014/main" id="{4E1F7395-999E-4CB7-BA7C-D48828744A7C}"/>
              </a:ext>
            </a:extLst>
          </p:cNvPr>
          <p:cNvGrpSpPr/>
          <p:nvPr/>
        </p:nvGrpSpPr>
        <p:grpSpPr>
          <a:xfrm>
            <a:off x="119770" y="84616"/>
            <a:ext cx="3518166" cy="914615"/>
            <a:chOff x="8933199" y="178306"/>
            <a:chExt cx="3115793" cy="772512"/>
          </a:xfrm>
        </p:grpSpPr>
        <p:pic>
          <p:nvPicPr>
            <p:cNvPr id="13" name="图片 9">
              <a:extLst>
                <a:ext uri="{FF2B5EF4-FFF2-40B4-BE49-F238E27FC236}">
                  <a16:creationId xmlns:a16="http://schemas.microsoft.com/office/drawing/2014/main" id="{6AA181FC-C1C4-422B-9CBF-8EFD458DB9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14" name="图片 10">
              <a:extLst>
                <a:ext uri="{FF2B5EF4-FFF2-40B4-BE49-F238E27FC236}">
                  <a16:creationId xmlns:a16="http://schemas.microsoft.com/office/drawing/2014/main" id="{DD510932-B7BC-4B08-9A58-4D588BFE82BE}"/>
                </a:ext>
              </a:extLst>
            </p:cNvPr>
            <p:cNvPicPr>
              <a:picLocks noChangeAspect="1"/>
            </p:cNvPicPr>
            <p:nvPr/>
          </p:nvPicPr>
          <p:blipFill rotWithShape="1">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brightnessContrast bright="100000"/>
                      </a14:imgEffect>
                      <a14:imgEffect>
                        <a14:saturation sat="400000"/>
                      </a14:imgEffect>
                    </a14:imgLayer>
                  </a14:imgProps>
                </a:ext>
                <a:ext uri="{28A0092B-C50C-407E-A947-70E740481C1C}">
                  <a14:useLocalDpi xmlns:a14="http://schemas.microsoft.com/office/drawing/2010/main" val="0"/>
                </a:ext>
              </a:extLst>
            </a:blip>
            <a:srcRect t="65268"/>
            <a:stretch>
              <a:fillRect/>
            </a:stretch>
          </p:blipFill>
          <p:spPr>
            <a:xfrm>
              <a:off x="9781547" y="253664"/>
              <a:ext cx="2267445" cy="564644"/>
            </a:xfrm>
            <a:prstGeom prst="rect">
              <a:avLst/>
            </a:prstGeom>
          </p:spPr>
        </p:pic>
      </p:grpSp>
      <p:sp>
        <p:nvSpPr>
          <p:cNvPr id="10" name="椭圆 6">
            <a:extLst>
              <a:ext uri="{FF2B5EF4-FFF2-40B4-BE49-F238E27FC236}">
                <a16:creationId xmlns:a16="http://schemas.microsoft.com/office/drawing/2014/main" id="{780419CE-745B-4FED-BD77-CBDB7534BB80}"/>
              </a:ext>
            </a:extLst>
          </p:cNvPr>
          <p:cNvSpPr/>
          <p:nvPr/>
        </p:nvSpPr>
        <p:spPr>
          <a:xfrm>
            <a:off x="5359342" y="1572099"/>
            <a:ext cx="1473316" cy="1409838"/>
          </a:xfrm>
          <a:prstGeom prst="ellipse">
            <a:avLst/>
          </a:prstGeom>
          <a:solidFill>
            <a:srgbClr val="002060"/>
          </a:solidFill>
          <a:ln>
            <a:solidFill>
              <a:srgbClr val="434F5A"/>
            </a:solidFill>
          </a:ln>
        </p:spPr>
        <p:style>
          <a:lnRef idx="2">
            <a:schemeClr val="accent1">
              <a:shade val="50000"/>
            </a:schemeClr>
          </a:lnRef>
          <a:fillRef idx="1">
            <a:schemeClr val="accent1"/>
          </a:fillRef>
          <a:effectRef idx="0">
            <a:schemeClr val="accent1"/>
          </a:effectRef>
          <a:fontRef idx="minor">
            <a:schemeClr val="lt1"/>
          </a:fontRef>
        </p:style>
        <p:txBody>
          <a:bodyPr lIns="86694" tIns="43347" rIns="86694" bIns="43347" rtlCol="0" anchor="ctr"/>
          <a:lstStyle/>
          <a:p>
            <a:pPr algn="ctr"/>
            <a:r>
              <a:rPr lang="en-US" altLang="zh-CN" sz="4600" b="1" dirty="0">
                <a:latin typeface="思源黑体 CN Light" panose="020B0300000000000000" charset="-122"/>
                <a:ea typeface="思源黑体 CN Light" panose="020B0300000000000000" charset="-122"/>
                <a:cs typeface="思源黑体 CN Light" panose="020B0300000000000000" charset="-122"/>
                <a:sym typeface="+mn-lt"/>
              </a:rPr>
              <a:t>2</a:t>
            </a:r>
            <a:endParaRPr lang="zh-CN" altLang="en-US" sz="4600" b="1" dirty="0">
              <a:latin typeface="思源黑体 CN Light" panose="020B0300000000000000" charset="-122"/>
              <a:ea typeface="思源黑体 CN Light" panose="020B0300000000000000" charset="-122"/>
              <a:cs typeface="思源黑体 CN Light" panose="020B0300000000000000" charset="-122"/>
              <a:sym typeface="+mn-lt"/>
            </a:endParaRPr>
          </a:p>
        </p:txBody>
      </p:sp>
      <p:sp>
        <p:nvSpPr>
          <p:cNvPr id="16" name="矩形 3">
            <a:extLst>
              <a:ext uri="{FF2B5EF4-FFF2-40B4-BE49-F238E27FC236}">
                <a16:creationId xmlns:a16="http://schemas.microsoft.com/office/drawing/2014/main" id="{E8EB547F-8195-4341-8B8B-A04C5E4BBCB5}"/>
              </a:ext>
            </a:extLst>
          </p:cNvPr>
          <p:cNvSpPr/>
          <p:nvPr/>
        </p:nvSpPr>
        <p:spPr>
          <a:xfrm>
            <a:off x="0" y="6623222"/>
            <a:ext cx="12192000" cy="234778"/>
          </a:xfrm>
          <a:prstGeom prst="rect">
            <a:avLst/>
          </a:prstGeom>
          <a:solidFill>
            <a:srgbClr val="114189"/>
          </a:solidFill>
          <a:ln w="25400">
            <a:solidFill>
              <a:srgbClr val="114189">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3">
            <a:extLst>
              <a:ext uri="{FF2B5EF4-FFF2-40B4-BE49-F238E27FC236}">
                <a16:creationId xmlns:a16="http://schemas.microsoft.com/office/drawing/2014/main" id="{96FA7E5A-C11E-46C2-B84D-632499F79127}"/>
              </a:ext>
            </a:extLst>
          </p:cNvPr>
          <p:cNvSpPr/>
          <p:nvPr/>
        </p:nvSpPr>
        <p:spPr>
          <a:xfrm>
            <a:off x="3158613" y="3963630"/>
            <a:ext cx="5874773" cy="45719"/>
          </a:xfrm>
          <a:prstGeom prst="rect">
            <a:avLst/>
          </a:prstGeom>
          <a:solidFill>
            <a:srgbClr val="114189"/>
          </a:solidFill>
          <a:ln w="25400">
            <a:solidFill>
              <a:srgbClr val="114189">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3503387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25400">
          <a:solidFill>
            <a:schemeClr val="accent6">
              <a:lumMod val="75000"/>
              <a:alpha val="50000"/>
            </a:schemeClr>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2070</TotalTime>
  <Words>1819</Words>
  <Application>Microsoft Office PowerPoint</Application>
  <PresentationFormat>宽屏</PresentationFormat>
  <Paragraphs>297</Paragraphs>
  <Slides>36</Slides>
  <Notes>25</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36</vt:i4>
      </vt:variant>
    </vt:vector>
  </HeadingPairs>
  <TitlesOfParts>
    <vt:vector size="53" baseType="lpstr">
      <vt:lpstr>等线</vt:lpstr>
      <vt:lpstr>仿宋</vt:lpstr>
      <vt:lpstr>黑体</vt:lpstr>
      <vt:lpstr>华文仿宋</vt:lpstr>
      <vt:lpstr>隶书</vt:lpstr>
      <vt:lpstr>庞门正道标题体</vt:lpstr>
      <vt:lpstr>思源黑体 CN Light</vt:lpstr>
      <vt:lpstr>微软雅黑</vt:lpstr>
      <vt:lpstr>义启刘圻硬笔行书</vt:lpstr>
      <vt:lpstr>Arial</vt:lpstr>
      <vt:lpstr>Calibri</vt:lpstr>
      <vt:lpstr>Mongolian Baiti</vt:lpstr>
      <vt:lpstr>Segoe UI</vt:lpstr>
      <vt:lpstr>Segoe UI Historic</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我愿人长久</dc:creator>
  <cp:lastModifiedBy>刘 宗惠</cp:lastModifiedBy>
  <cp:revision>252</cp:revision>
  <dcterms:created xsi:type="dcterms:W3CDTF">2020-05-19T06:38:32Z</dcterms:created>
  <dcterms:modified xsi:type="dcterms:W3CDTF">2021-06-07T22:36:47Z</dcterms:modified>
</cp:coreProperties>
</file>