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7" r:id="rId5"/>
    <p:sldId id="258" r:id="rId6"/>
    <p:sldId id="259" r:id="rId7"/>
    <p:sldId id="261" r:id="rId8"/>
    <p:sldId id="262" r:id="rId9"/>
    <p:sldId id="265" r:id="rId10"/>
    <p:sldId id="266" r:id="rId11"/>
    <p:sldId id="274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C06E-D083-83EB-7C7A-B161EEA2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F8555-6529-F4CA-04E1-C568E6ABB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55292-302E-12F8-DCBA-3A6C8599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69356-BAF9-4D28-5103-BDA4033C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69B4-E6BD-019B-FA26-BA210AF7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BF79-C291-5CA3-246C-4D386439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EF098-7B13-6608-0DB1-BF75777DA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A511F-800F-E2E1-FC52-729E7C6C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F4F98-E884-0F94-C521-2BDBBF72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E1E41-CB2C-4503-FBB1-88AD605D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958CB-E3E7-FE4A-6BA6-2166584E1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E499F8-B72D-C2FF-668E-45D6EA27B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C49CF-918F-9EFB-FC74-DB53991A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094CC-D9DE-87B3-D730-21919544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9947B-7EEE-6C98-C88D-CF1A5567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D107-94F7-67BA-8F25-268200A1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21006-EBF9-BA97-6C39-E6208092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A38BE-E533-952F-EF91-9AFBBC5A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1F54D-669A-AB4F-F451-42CEC4B0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C605C-3FAE-7C50-6B65-6EB344A1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2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40495-AE6A-60FE-9153-0A6B7A15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FFBE7-158A-A1C0-6D15-36874D0D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AC243-8428-D8B0-C09B-F1725D2A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F4BBC-C879-4100-2E0C-E6DB487A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625A3-C7A8-28A1-B4AB-D2325ED8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3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86BB9-FDB5-2685-43AC-59F1F2D6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98F95-6363-7D6F-C623-737C3B8FF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DD25B-B396-C9CA-3AB7-6D9FC3D5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4DCF6-54DA-84CF-632F-586FB3E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C46F6-88BB-B6E8-A4A4-E29BEF55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67D87-DCF9-A98C-4A9C-4C35E9F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EAA65-CE32-138B-3693-076842A8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EE4EA-C161-4342-2980-6CF7B871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2EF4A-7249-A63F-E122-D80AEA62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92223-1480-54CA-64CC-9FDCCB26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13D046-AD11-84A6-9F29-064A35B03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08579-54BC-CA1D-5D1F-91126FD9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61E2D8-0E8E-E226-7A79-C1A8E172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A12C09-C84A-21AF-4763-30A67F2A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2696F-AF20-98AF-22F7-498CF84A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C600A-9ADF-6F0A-F706-FEAAED66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938A4F-DAEE-1432-B128-52768BF6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61FA5-3B53-3EA6-F563-66A3BE75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03976C-EDF4-B032-4EF0-72E5B1DC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131710-9E90-6B23-5455-BA87CDD1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15770-6FAE-A5EF-20F7-8300A97C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D6A9-175A-6A87-1F47-5041346A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52272-7390-35D6-2DFE-232F4ECC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A9BF4-D5EF-FB46-D3A0-69B6BC633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34B71-EC07-074D-695D-0EAE9593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DFC75-8E28-9EEC-A157-2C92E7E3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CC6AA-1A0C-9728-73F4-E1D8C972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72D9-3520-3CB6-3F31-7EE2B712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57DFBF-AF19-B061-A200-84AB5F86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68EE8-9D76-5920-6558-31CE5158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D9588-ED5A-596D-EE6B-41E8E942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8E61E4-2425-AD4A-412C-6E5FCCB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6BED0-2361-7188-0A4D-67CE4D92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F90A2F-D04A-58AE-8B3E-566FD7BC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4F8FA-F192-407C-3465-D7F8A8C6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A1FC-7CB1-BAD8-1BA0-5BC24A6C2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0BF97-C605-44B6-AA44-6654D758EB8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DB4C4-376A-6D1E-325A-7ABD99954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DE42B-6F80-1F93-0990-3A09C05E5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D59A0-7632-43E5-B861-169DD68FE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DBAC-8DB9-6E8A-4D2A-A86C9D8A8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 as Inductive Reasoners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F48EA3-A749-AD89-7925-EE9B6E480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Zonglin Yang</a:t>
            </a:r>
          </a:p>
        </p:txBody>
      </p:sp>
    </p:spTree>
    <p:extLst>
      <p:ext uri="{BB962C8B-B14F-4D97-AF65-F5344CB8AC3E}">
        <p14:creationId xmlns:p14="http://schemas.microsoft.com/office/powerpoint/2010/main" val="6875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AF46C-17B4-F227-B327-0FCEF483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42632D-EE39-D54A-754F-783B237BC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29969"/>
            <a:ext cx="10515600" cy="2174411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EB1BF5-798D-30AD-805D-F9A697E29502}"/>
              </a:ext>
            </a:extLst>
          </p:cNvPr>
          <p:cNvSpPr txBox="1"/>
          <p:nvPr/>
        </p:nvSpPr>
        <p:spPr>
          <a:xfrm>
            <a:off x="4108174" y="2014376"/>
            <a:ext cx="3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CoLM: Chain of Language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7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AF46C-17B4-F227-B327-0FCEF483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42632D-EE39-D54A-754F-783B237BC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451"/>
            <a:ext cx="10515600" cy="21744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B90B6D-780A-8EE7-FC13-10E79FEC367F}"/>
                  </a:ext>
                </a:extLst>
              </p:cNvPr>
              <p:cNvSpPr txBox="1"/>
              <p:nvPr/>
            </p:nvSpPr>
            <p:spPr>
              <a:xfrm>
                <a:off x="1302358" y="4426625"/>
                <a:ext cx="9587284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indicating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valid</a:t>
                </a:r>
              </a:p>
              <a:p>
                <a:pPr algn="ctr"/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𝑓𝑎𝑐𝑡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𝑟𝑢𝑙𝑒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𝑟𝑢𝑙𝑒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𝑟𝑢𝑙𝑒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)~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𝑟𝑢𝑙𝑒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𝑟𝑢𝑙𝑒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𝑓𝑎𝑐𝑡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𝑓𝑎𝑐𝑡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𝑟𝑢𝑙𝑒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𝑟𝑢𝑙𝑒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𝑟𝑢𝑙𝑒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B90B6D-780A-8EE7-FC13-10E79FEC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58" y="4426625"/>
                <a:ext cx="9587284" cy="2585323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AEB1BF5-798D-30AD-805D-F9A697E29502}"/>
              </a:ext>
            </a:extLst>
          </p:cNvPr>
          <p:cNvSpPr txBox="1"/>
          <p:nvPr/>
        </p:nvSpPr>
        <p:spPr>
          <a:xfrm>
            <a:off x="4108174" y="1484289"/>
            <a:ext cx="3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CoLM: Chain of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42309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C1C1D-1248-F3F5-5FCF-4A35FB13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BF3DD-1C2D-E08A-BEB9-4EA42E98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evaluation</a:t>
            </a:r>
          </a:p>
          <a:p>
            <a:r>
              <a:rPr lang="en-US" dirty="0"/>
              <a:t>Human evaluation</a:t>
            </a:r>
          </a:p>
        </p:txBody>
      </p:sp>
    </p:spTree>
    <p:extLst>
      <p:ext uri="{BB962C8B-B14F-4D97-AF65-F5344CB8AC3E}">
        <p14:creationId xmlns:p14="http://schemas.microsoft.com/office/powerpoint/2010/main" val="24776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50B5-2F94-E2BF-269C-7D4ED77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evaluation metrics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659E2-3067-E430-44DB-BEB283A9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METEOR</a:t>
            </a:r>
          </a:p>
          <a:p>
            <a:pPr lvl="1"/>
            <a:r>
              <a:rPr lang="en-US" dirty="0"/>
              <a:t>Only evaluate the not filtered rules</a:t>
            </a:r>
          </a:p>
          <a:p>
            <a:pPr lvl="1"/>
            <a:r>
              <a:rPr lang="en-US" dirty="0"/>
              <a:t>Similar to “precision”</a:t>
            </a:r>
          </a:p>
          <a:p>
            <a:r>
              <a:rPr lang="en-US" dirty="0"/>
              <a:t>What about “recall”?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“f1”?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BF978-5654-45E1-4977-F0C216F9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9" y="3660956"/>
            <a:ext cx="5477810" cy="17564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77EB3A-6739-C269-A85B-A4E6163C4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33" y="4072384"/>
            <a:ext cx="6030167" cy="933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75D087-2F98-03B6-9FFC-B106770C1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390" y="6124895"/>
            <a:ext cx="5325218" cy="6192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31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20D0-8D1A-C794-52E0-A7AA26AD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59874-A000-9847-5299-B6F16111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requirements</a:t>
            </a:r>
          </a:p>
          <a:p>
            <a:pPr lvl="1"/>
            <a:r>
              <a:rPr lang="en-US" dirty="0"/>
              <a:t>The hypothesis should be deductively consistent with the observations.</a:t>
            </a:r>
          </a:p>
          <a:p>
            <a:pPr lvl="1"/>
            <a:r>
              <a:rPr lang="en-US" dirty="0"/>
              <a:t>The hypothesis should reflect the reality.</a:t>
            </a:r>
          </a:p>
          <a:p>
            <a:pPr lvl="1"/>
            <a:r>
              <a:rPr lang="en-US" dirty="0"/>
              <a:t>The hypothesis should generalize (covers a larger information scope) over the observations.</a:t>
            </a:r>
          </a:p>
          <a:p>
            <a:r>
              <a:rPr lang="en-US" dirty="0"/>
              <a:t>In the NLP context</a:t>
            </a:r>
          </a:p>
          <a:p>
            <a:pPr lvl="1"/>
            <a:r>
              <a:rPr lang="en-US" dirty="0"/>
              <a:t>The hypothesis should be clear and meaningful.</a:t>
            </a:r>
          </a:p>
          <a:p>
            <a:r>
              <a:rPr lang="en-US" dirty="0"/>
              <a:t>Only satisfy all four requirements, the rule is acceptable</a:t>
            </a:r>
          </a:p>
          <a:p>
            <a:r>
              <a:rPr lang="en-US" dirty="0"/>
              <a:t>Precision, recall, and f1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44B2-0E3D-BCF1-0847-C8035269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table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B4A542-32BE-8F57-ADC2-6DD77E714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4961"/>
            <a:ext cx="10515600" cy="2799686"/>
          </a:xfrm>
        </p:spPr>
      </p:pic>
    </p:spTree>
    <p:extLst>
      <p:ext uri="{BB962C8B-B14F-4D97-AF65-F5344CB8AC3E}">
        <p14:creationId xmlns:p14="http://schemas.microsoft.com/office/powerpoint/2010/main" val="23884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08AA8-DF27-2E47-3B89-B40A84A8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C254B-17BA-C264-7EF3-FF93EC0B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Regarding rule template</a:t>
            </a:r>
          </a:p>
          <a:p>
            <a:r>
              <a:rPr lang="en-US" dirty="0"/>
              <a:t>Regarding rule disciplines</a:t>
            </a:r>
          </a:p>
          <a:p>
            <a:r>
              <a:rPr lang="en-US" dirty="0"/>
              <a:t>Regarding types of input facts</a:t>
            </a:r>
          </a:p>
          <a:p>
            <a:r>
              <a:rPr lang="en-US" dirty="0"/>
              <a:t>Regarding LLM scale</a:t>
            </a:r>
          </a:p>
          <a:p>
            <a:r>
              <a:rPr lang="en-US" dirty="0"/>
              <a:t>Error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3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81ED8-EF4C-5C76-D9C5-295648D7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Regarding types of input facts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6CD014-E84C-088F-F877-652F845D0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064" y="1825625"/>
            <a:ext cx="7519871" cy="4351338"/>
          </a:xfrm>
        </p:spPr>
      </p:pic>
    </p:spTree>
    <p:extLst>
      <p:ext uri="{BB962C8B-B14F-4D97-AF65-F5344CB8AC3E}">
        <p14:creationId xmlns:p14="http://schemas.microsoft.com/office/powerpoint/2010/main" val="36205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5EF6D-65CB-B757-1F3D-BBA03CF0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DD8C51-0BA3-DE64-45D2-061DE05B0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319" y="1559350"/>
            <a:ext cx="5349362" cy="4776639"/>
          </a:xfrm>
        </p:spPr>
      </p:pic>
    </p:spTree>
    <p:extLst>
      <p:ext uri="{BB962C8B-B14F-4D97-AF65-F5344CB8AC3E}">
        <p14:creationId xmlns:p14="http://schemas.microsoft.com/office/powerpoint/2010/main" val="145150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A5F25-7DB8-2AD6-2938-B9A97AAA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further work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11CBF-2F02-D11D-BD54-A404F55F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&lt;Large Language Models for Automatic Open-domain Scientific Hypotheses Discovery&gt;</a:t>
            </a:r>
          </a:p>
          <a:p>
            <a:r>
              <a:rPr lang="en-US" dirty="0"/>
              <a:t>With similar framework design with CoLM</a:t>
            </a:r>
          </a:p>
          <a:p>
            <a:r>
              <a:rPr lang="en-US" dirty="0"/>
              <a:t>The first work showing that LLMs can automatically generate high-quality and novel research hypotheses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FA50F-5921-8E26-4F0A-F2BAD292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16" y="4037982"/>
            <a:ext cx="9140967" cy="2820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35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E6F23-B2A1-907C-A9FF-CAF09772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5AB10-E00D-44A3-868C-910E7019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in 2022</a:t>
            </a:r>
          </a:p>
          <a:p>
            <a:r>
              <a:rPr lang="en-US" dirty="0"/>
              <a:t>No previous works on generative inductive reasoning in NLP</a:t>
            </a:r>
          </a:p>
          <a:p>
            <a:pPr lvl="1"/>
            <a:r>
              <a:rPr lang="en-US" dirty="0"/>
              <a:t>Deriving explicit natural language hypotheses from observations</a:t>
            </a:r>
          </a:p>
          <a:p>
            <a:r>
              <a:rPr lang="en-US" dirty="0"/>
              <a:t>Connected to the philosophy literature</a:t>
            </a:r>
          </a:p>
          <a:p>
            <a:pPr lvl="1"/>
            <a:r>
              <a:rPr lang="en-US" dirty="0"/>
              <a:t>Definition of inductive reasoning</a:t>
            </a:r>
          </a:p>
          <a:p>
            <a:pPr lvl="1"/>
            <a:r>
              <a:rPr lang="en-US" dirty="0"/>
              <a:t>Requirements for inductive reasoning’s hypothesis</a:t>
            </a:r>
          </a:p>
          <a:p>
            <a:r>
              <a:rPr lang="en-US" dirty="0"/>
              <a:t>Connected to the classic AI literature</a:t>
            </a:r>
          </a:p>
          <a:p>
            <a:pPr lvl="1"/>
            <a:r>
              <a:rPr lang="en-US" dirty="0"/>
              <a:t>The previous computational paradigm for generative inductive reasoning</a:t>
            </a:r>
          </a:p>
          <a:p>
            <a:pPr lvl="1"/>
            <a:r>
              <a:rPr lang="en-US" dirty="0"/>
              <a:t>Systematic challenges</a:t>
            </a:r>
          </a:p>
        </p:txBody>
      </p:sp>
    </p:spTree>
    <p:extLst>
      <p:ext uri="{BB962C8B-B14F-4D97-AF65-F5344CB8AC3E}">
        <p14:creationId xmlns:p14="http://schemas.microsoft.com/office/powerpoint/2010/main" val="341663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73F05-8AE3-ED4B-44D4-E62524A2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inductive reasoning?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95096-7034-13F1-4A6A-1A3AA916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Lack of formal definition in NLP</a:t>
            </a:r>
          </a:p>
          <a:p>
            <a:r>
              <a:rPr lang="en-US" dirty="0"/>
              <a:t>Definition handles by philosophy research</a:t>
            </a:r>
          </a:p>
          <a:p>
            <a:r>
              <a:rPr lang="en-US" dirty="0"/>
              <a:t>Definition [1]</a:t>
            </a:r>
          </a:p>
          <a:p>
            <a:pPr lvl="1"/>
            <a:r>
              <a:rPr lang="en-US" altLang="zh-CN" dirty="0"/>
              <a:t>The</a:t>
            </a:r>
            <a:r>
              <a:rPr lang="en-US" dirty="0"/>
              <a:t> premise cannot provide conclusive support to its conclusion </a:t>
            </a:r>
          </a:p>
          <a:p>
            <a:pPr lvl="1"/>
            <a:r>
              <a:rPr lang="en-US" dirty="0"/>
              <a:t>The conclusion generalize over its premise in a way that the conclusion can be applied to more instances other than instances mentioned in its premise.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a white ball is found in a bag, then all balls in this bag are white.</a:t>
            </a:r>
          </a:p>
          <a:p>
            <a:pPr lvl="1"/>
            <a:r>
              <a:rPr lang="en-US" dirty="0"/>
              <a:t>The law of universal gravitation</a:t>
            </a:r>
          </a:p>
          <a:p>
            <a:pPr lvl="2"/>
            <a:r>
              <a:rPr lang="en-US" dirty="0"/>
              <a:t>Newton’s apple</a:t>
            </a:r>
          </a:p>
          <a:p>
            <a:r>
              <a:rPr lang="en-US" dirty="0"/>
              <a:t>More discussions on definition of deductive, inductive, and abductive reasoning can be found at [2].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1700" dirty="0"/>
              <a:t>[1] </a:t>
            </a:r>
            <a:r>
              <a:rPr lang="en-US" sz="1700" dirty="0" err="1"/>
              <a:t>Flach</a:t>
            </a:r>
            <a:r>
              <a:rPr lang="en-US" sz="1700" dirty="0"/>
              <a:t>, Peter A., and Antonis C. Kakas, eds. Abduction and Induction: Essays on their relation and integration. Vol. 18. Springer Science &amp; Business Media, 2000.</a:t>
            </a:r>
          </a:p>
          <a:p>
            <a:pPr marL="0" indent="0">
              <a:buNone/>
            </a:pPr>
            <a:r>
              <a:rPr lang="en-US" sz="1700" dirty="0"/>
              <a:t>[2] Yang, Zonglin, et al. "Logical reasoning over natural language as knowledge representation: A survey." </a:t>
            </a:r>
            <a:r>
              <a:rPr lang="en-US" sz="1700" dirty="0" err="1"/>
              <a:t>arXiv</a:t>
            </a:r>
            <a:r>
              <a:rPr lang="en-US" sz="1700" dirty="0"/>
              <a:t> preprint arXiv:2303.12023 (2023).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4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C977-36E2-7B78-6051-3C8883AA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F0133-E89E-E6C8-1AC6-44DA07CD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276"/>
          </a:xfrm>
        </p:spPr>
        <p:txBody>
          <a:bodyPr>
            <a:normAutofit/>
          </a:bodyPr>
          <a:lstStyle/>
          <a:p>
            <a:r>
              <a:rPr lang="en-US" dirty="0"/>
              <a:t>No previous works on generative inductive reasoning in NLP</a:t>
            </a:r>
          </a:p>
          <a:p>
            <a:pPr lvl="1"/>
            <a:r>
              <a:rPr lang="en-US" dirty="0"/>
              <a:t>Deriving explicit natural language hypotheses from observations</a:t>
            </a:r>
          </a:p>
          <a:p>
            <a:r>
              <a:rPr lang="en-US" dirty="0"/>
              <a:t>Inductive Logic Programming</a:t>
            </a:r>
          </a:p>
          <a:p>
            <a:pPr lvl="1"/>
            <a:r>
              <a:rPr lang="en-US" dirty="0"/>
              <a:t>Formal language + symbolic reasoning</a:t>
            </a:r>
          </a:p>
          <a:p>
            <a:pPr lvl="1"/>
            <a:r>
              <a:rPr lang="en-US" dirty="0"/>
              <a:t>Systematic disadvantages</a:t>
            </a:r>
          </a:p>
          <a:p>
            <a:pPr lvl="2"/>
            <a:r>
              <a:rPr lang="en-US" dirty="0"/>
              <a:t>Heavily relying on human effort to transform raw information into </a:t>
            </a:r>
            <a:r>
              <a:rPr lang="en-US" altLang="zh-CN" dirty="0"/>
              <a:t>formal language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Very sensitive to label error.</a:t>
            </a:r>
          </a:p>
          <a:p>
            <a:pPr lvl="2"/>
            <a:r>
              <a:rPr lang="en-US" dirty="0"/>
              <a:t>Have no semantic understanding of symbols, low utilization of annotated data.</a:t>
            </a:r>
          </a:p>
          <a:p>
            <a:r>
              <a:rPr lang="en-US" dirty="0"/>
              <a:t>A new paradigm</a:t>
            </a:r>
          </a:p>
          <a:p>
            <a:pPr lvl="1"/>
            <a:r>
              <a:rPr lang="en-US" dirty="0"/>
              <a:t>Natural language + LLMs reasoning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53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711E-B0B2-8C3F-6945-B2D8C02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paradigm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78BB33-E4A3-DC46-80F5-8CD130DD6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96" y="1825625"/>
            <a:ext cx="10332608" cy="4351338"/>
          </a:xfrm>
        </p:spPr>
      </p:pic>
    </p:spTree>
    <p:extLst>
      <p:ext uri="{BB962C8B-B14F-4D97-AF65-F5344CB8AC3E}">
        <p14:creationId xmlns:p14="http://schemas.microsoft.com/office/powerpoint/2010/main" val="198925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93339-F6C7-D035-7DBA-462B3098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construction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617F-45C3-B3D6-8F0C-5BCAF639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construct a dataset (named DEER).</a:t>
            </a:r>
          </a:p>
          <a:p>
            <a:pPr lvl="1"/>
            <a:r>
              <a:rPr lang="en-US" dirty="0"/>
              <a:t>DEER is to analyze LLMs’ generative inductive reason ability.</a:t>
            </a:r>
          </a:p>
          <a:p>
            <a:pPr lvl="1"/>
            <a:r>
              <a:rPr lang="en-US" dirty="0"/>
              <a:t>DEER is fully constructed by an expert (an author of this paper).</a:t>
            </a:r>
          </a:p>
          <a:p>
            <a:pPr lvl="1"/>
            <a:r>
              <a:rPr lang="en-US" dirty="0"/>
              <a:t>DEER consists of 200 hypotheses, where each hypothesis is annotated with 3 short observations and 3 long observations.</a:t>
            </a:r>
          </a:p>
          <a:p>
            <a:pPr lvl="2"/>
            <a:r>
              <a:rPr lang="en-US" dirty="0"/>
              <a:t>Hypotheses written by the expert, cover 6 disciplines</a:t>
            </a:r>
          </a:p>
          <a:p>
            <a:pPr lvl="2"/>
            <a:r>
              <a:rPr lang="en-US" dirty="0"/>
              <a:t>Observations: unmodified online texts</a:t>
            </a:r>
          </a:p>
          <a:p>
            <a:pPr lvl="1"/>
            <a:r>
              <a:rPr lang="en-US" dirty="0"/>
              <a:t>DEER adopts a relatively open‐ended generation, rather than fixed options.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6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AFD39-F6BD-715F-6D4C-8796BB6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Template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F07543-A581-4E89-8DC4-74BF7165A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93" y="2267502"/>
            <a:ext cx="9231013" cy="3467584"/>
          </a:xfrm>
        </p:spPr>
      </p:pic>
    </p:spTree>
    <p:extLst>
      <p:ext uri="{BB962C8B-B14F-4D97-AF65-F5344CB8AC3E}">
        <p14:creationId xmlns:p14="http://schemas.microsoft.com/office/powerpoint/2010/main" val="111608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186F4-73AD-3190-D9E1-500527B7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example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ECBD6C-A9C8-81D7-FBEB-6628D346D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38" y="1825625"/>
            <a:ext cx="10380523" cy="4351338"/>
          </a:xfrm>
        </p:spPr>
      </p:pic>
    </p:spTree>
    <p:extLst>
      <p:ext uri="{BB962C8B-B14F-4D97-AF65-F5344CB8AC3E}">
        <p14:creationId xmlns:p14="http://schemas.microsoft.com/office/powerpoint/2010/main" val="299667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40761-6615-681B-888A-1E7374C1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inductive reasoning’s hypothesis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62DCC-264E-8E52-1AF6-1A23E949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philosophy literature [1]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hypothesis should be deductively consistent with the observations.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hypothesis should reflect the reality.</a:t>
            </a:r>
          </a:p>
          <a:p>
            <a:pPr lvl="2"/>
            <a:r>
              <a:rPr lang="en-US" dirty="0"/>
              <a:t>“indiscriminate conformation”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hypothesis should generalize (covers a larger information scope) over the observations.</a:t>
            </a:r>
          </a:p>
          <a:p>
            <a:r>
              <a:rPr lang="en-US" dirty="0"/>
              <a:t>In the NLP context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/>
              <a:t>The hypothesis should be clear and meaningful.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/>
              <a:t>[1] </a:t>
            </a:r>
            <a:r>
              <a:rPr lang="en-US" sz="1900" dirty="0" err="1"/>
              <a:t>Flach</a:t>
            </a:r>
            <a:r>
              <a:rPr lang="en-US" sz="1900" dirty="0"/>
              <a:t>, Peter A., and Antonis C. Kakas, eds. Abduction and Induction: Essays on their relation and integration. Vol. 18. Springer Science &amp; Business Media, 2000.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0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8|3.8|29.5|8|1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9.5|18|1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5.7|5.3|12.1|10.1|2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6.3|7.7|11.4|12.1|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3.5|19.2|1.7|5.6|105.7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|11.4|13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717</Words>
  <Application>Microsoft Office PowerPoint</Application>
  <PresentationFormat>Widescreen</PresentationFormat>
  <Paragraphs>105</Paragraphs>
  <Slides>19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主题​​</vt:lpstr>
      <vt:lpstr>Language Models as Inductive Reasoners</vt:lpstr>
      <vt:lpstr>Background </vt:lpstr>
      <vt:lpstr>What is inductive reasoning?</vt:lpstr>
      <vt:lpstr>Motivation</vt:lpstr>
      <vt:lpstr>A new paradigm</vt:lpstr>
      <vt:lpstr>Dataset construction</vt:lpstr>
      <vt:lpstr>Rule Template</vt:lpstr>
      <vt:lpstr>Dataset example</vt:lpstr>
      <vt:lpstr>Requirements for inductive reasoning’s hypothesis</vt:lpstr>
      <vt:lpstr>Method</vt:lpstr>
      <vt:lpstr>Method</vt:lpstr>
      <vt:lpstr>Evaluation</vt:lpstr>
      <vt:lpstr>Automatic evaluation metrics</vt:lpstr>
      <vt:lpstr>Human evaluation</vt:lpstr>
      <vt:lpstr>Main table</vt:lpstr>
      <vt:lpstr>Comprehensive analysis</vt:lpstr>
      <vt:lpstr>Regarding types of input facts</vt:lpstr>
      <vt:lpstr>Error analysis</vt:lpstr>
      <vt:lpstr>A further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as Inductive Reasoners</dc:title>
  <dc:creator>Zonglin Yang (FESCO Adecco Human Resources)</dc:creator>
  <cp:lastModifiedBy>Yang Zonglin</cp:lastModifiedBy>
  <cp:revision>41</cp:revision>
  <dcterms:created xsi:type="dcterms:W3CDTF">2024-03-16T13:53:32Z</dcterms:created>
  <dcterms:modified xsi:type="dcterms:W3CDTF">2024-03-17T10:25:23Z</dcterms:modified>
</cp:coreProperties>
</file>