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313" r:id="rId4"/>
    <p:sldId id="314" r:id="rId5"/>
    <p:sldId id="326" r:id="rId6"/>
    <p:sldId id="315" r:id="rId7"/>
    <p:sldId id="316" r:id="rId8"/>
    <p:sldId id="317" r:id="rId9"/>
    <p:sldId id="328" r:id="rId10"/>
    <p:sldId id="327" r:id="rId11"/>
    <p:sldId id="319" r:id="rId12"/>
    <p:sldId id="329" r:id="rId13"/>
    <p:sldId id="339" r:id="rId14"/>
    <p:sldId id="333" r:id="rId15"/>
    <p:sldId id="320" r:id="rId16"/>
    <p:sldId id="321" r:id="rId17"/>
    <p:sldId id="322" r:id="rId18"/>
    <p:sldId id="323" r:id="rId19"/>
    <p:sldId id="324" r:id="rId20"/>
    <p:sldId id="325" r:id="rId21"/>
    <p:sldId id="334" r:id="rId22"/>
    <p:sldId id="336" r:id="rId23"/>
    <p:sldId id="337" r:id="rId24"/>
    <p:sldId id="338" r:id="rId25"/>
    <p:sldId id="332" r:id="rId26"/>
    <p:sldId id="290" r:id="rId27"/>
    <p:sldId id="312" r:id="rId28"/>
    <p:sldId id="291" r:id="rId29"/>
    <p:sldId id="292" r:id="rId30"/>
    <p:sldId id="293" r:id="rId31"/>
    <p:sldId id="294" r:id="rId32"/>
    <p:sldId id="295" r:id="rId33"/>
    <p:sldId id="341" r:id="rId34"/>
    <p:sldId id="342" r:id="rId35"/>
    <p:sldId id="298" r:id="rId36"/>
    <p:sldId id="299" r:id="rId37"/>
    <p:sldId id="297" r:id="rId38"/>
    <p:sldId id="300" r:id="rId39"/>
    <p:sldId id="310" r:id="rId40"/>
    <p:sldId id="343" r:id="rId41"/>
    <p:sldId id="331" r:id="rId42"/>
    <p:sldId id="301" r:id="rId43"/>
    <p:sldId id="31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3B640-EA28-427D-A001-005756C341F8}">
  <a:tblStyle styleId="{3CF3B640-EA28-427D-A001-005756C34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43" autoAdjust="0"/>
  </p:normalViewPr>
  <p:slideViewPr>
    <p:cSldViewPr snapToGrid="0">
      <p:cViewPr varScale="1">
        <p:scale>
          <a:sx n="92" d="100"/>
          <a:sy n="92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640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ilsbook.tw/chapters/10-mvc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https://goo.gl/UpTiVF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https://railsbook.tw/chapters/10-mvc.html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7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ActionResult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View(new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BMIData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ActionResult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BMIData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BMI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data.Weight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level = "";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(BMI &lt; 18.5)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體重過輕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(18.5 &lt;= BMI &amp;&amp; BMI &lt; 24)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正常範圍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(24 &lt;= BMI &amp;&amp; BMI &lt; 27)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過重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(27 &lt;= BMI &amp;&amp; BMI &lt; 30)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輕度肥胖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(30 &lt;= BMI &amp;&amp; BMI &lt; 35)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(35 &lt;= BMI)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data.BMI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BMI;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data.Level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level;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View(data);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2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ActionResult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View(new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BMIData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ActionResult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BMIData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BMI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data.Weight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level = "";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(BMI &lt; 18.5)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體重過輕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(18.5 &lt;= BMI &amp;&amp; BMI &lt; 24)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正常範圍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(24 &lt;= BMI &amp;&amp; BMI &lt; 27)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過重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(27 &lt;= BMI &amp;&amp; BMI &lt; 30)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輕度肥胖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(30 &lt;= BMI &amp;&amp; BMI &lt; 35)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(35 &lt;= BMI)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data.BMI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BMI;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data.Level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level;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View(data);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2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630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63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ActionResult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View(new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BMIData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ActionResult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BMIData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float BMI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data.Weight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level = "";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(BMI &lt; 18.5)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體重過輕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(18.5 &lt;= BMI &amp;&amp; BMI &lt; 24)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正常範圍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(24 &lt;= BMI &amp;&amp; BMI &lt; 27)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過重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(27 &lt;= BMI &amp;&amp; BMI &lt; 30)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輕度肥胖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(30 &lt;= BMI &amp;&amp; BMI &lt; 35)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(35 &lt;= BMI)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level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重度肥胖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data.BMI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BMI;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data.Level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level;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View(data);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2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(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data.Height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50 ||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data.Height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200)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ViewBag.HeightError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身高請輸入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50~200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的數值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endParaRPr lang="zh-TW" alt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data.Weight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30 ||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data.Weight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150)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ViewBag.WeightError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體重請輸入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30~150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的數值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336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[Display(Name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體重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")]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[Required(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必填欄位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")]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[Range(30, 150,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請輸入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30-150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的數值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9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Html.DisplayNameFor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 =&gt;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Html.TextBoxFor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 =&gt;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公分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Html.ValidationMessageFor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modelItem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Model.Height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)&lt;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Html.DisplayNameFor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 =&gt;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m.Weight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Html.TextBoxFor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 =&gt;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m.Weight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公斤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Html.ValidationMessageFor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modelItem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@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Model.Weight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)&lt;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85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459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GET: BMI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ActionResult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Index(float? height, float? weight)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(height != null &amp;&amp; weight != null) { 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float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m_height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height.Value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100;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float BMI =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weight.Value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(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m_height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m_height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string level = "";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if (BMI &lt; 18.5)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level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體重過輕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else if (18.5 &lt;= BMI &amp;&amp; BMI &lt; 24)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level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正常範圍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else if (24 &lt;= BMI &amp;&amp; BMI &lt; 27)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level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過重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else if (27 &lt;= BMI &amp;&amp; BMI &lt; 30)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level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輕度肥胖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else if (30 &lt;= BMI &amp;&amp; BMI &lt; 35)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level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中度肥胖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else if (35 &lt;= BMI)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level = "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重度肥胖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endParaRPr lang="zh-TW" alt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ViewBag.BMI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BMI;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ViewBag.level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level;</a:t>
            </a:r>
          </a:p>
          <a:p>
            <a:endParaRPr lang="zh-TW" alt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ViewBag.Height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height;</a:t>
            </a: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ViewBag.Weight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weight;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endParaRPr lang="zh-TW" alt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View();</a:t>
            </a: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25400" indent="0">
              <a:buNone/>
            </a:pPr>
            <a:r>
              <a:rPr lang="en-US" altLang="zh-TW" sz="1200" dirty="0" smtClean="0"/>
              <a:t>&lt;form method="</a:t>
            </a:r>
            <a:r>
              <a:rPr lang="en-US" altLang="zh-TW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post</a:t>
            </a:r>
            <a:r>
              <a:rPr lang="en-US" altLang="zh-TW" sz="1200" dirty="0" smtClean="0"/>
              <a:t>" action="</a:t>
            </a: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/BMI/Index</a:t>
            </a:r>
            <a:r>
              <a:rPr lang="en-US" altLang="zh-TW" sz="1200" dirty="0" smtClean="0"/>
              <a:t>"&gt;</a:t>
            </a:r>
          </a:p>
          <a:p>
            <a:pPr marL="25400" indent="0">
              <a:buNone/>
            </a:pPr>
            <a:r>
              <a:rPr lang="en-US" altLang="zh-TW" sz="1200" dirty="0" smtClean="0"/>
              <a:t>   </a:t>
            </a:r>
            <a:r>
              <a:rPr lang="zh-TW" altLang="en-US" sz="1200" dirty="0" smtClean="0"/>
              <a:t>身高 </a:t>
            </a:r>
            <a:r>
              <a:rPr lang="en-US" altLang="zh-TW" sz="1200" dirty="0" smtClean="0"/>
              <a:t>&lt;input type="text" name="</a:t>
            </a:r>
            <a:r>
              <a:rPr lang="en-US" altLang="zh-TW" sz="1200" dirty="0" smtClean="0">
                <a:solidFill>
                  <a:srgbClr val="FF0000"/>
                </a:solidFill>
              </a:rPr>
              <a:t>height</a:t>
            </a:r>
            <a:r>
              <a:rPr lang="en-US" altLang="zh-TW" sz="1200" dirty="0" smtClean="0"/>
              <a:t>" value="@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ViewBag.Height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 smtClean="0"/>
              <a:t>" /&gt;</a:t>
            </a:r>
            <a:r>
              <a:rPr lang="zh-TW" altLang="en-US" sz="1200" dirty="0" smtClean="0"/>
              <a:t>公分 </a:t>
            </a:r>
            <a:r>
              <a:rPr lang="en-US" altLang="zh-TW" sz="1200" dirty="0" smtClean="0"/>
              <a:t>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 /&gt;</a:t>
            </a:r>
          </a:p>
          <a:p>
            <a:pPr marL="25400" indent="0">
              <a:buNone/>
            </a:pPr>
            <a:r>
              <a:rPr lang="en-US" altLang="zh-TW" sz="1200" dirty="0" smtClean="0"/>
              <a:t>   </a:t>
            </a:r>
            <a:r>
              <a:rPr lang="zh-TW" altLang="en-US" sz="1200" dirty="0" smtClean="0"/>
              <a:t>體重 </a:t>
            </a:r>
            <a:r>
              <a:rPr lang="en-US" altLang="zh-TW" sz="1200" dirty="0" smtClean="0"/>
              <a:t>&lt;input type="text" name="</a:t>
            </a:r>
            <a:r>
              <a:rPr lang="en-US" altLang="zh-TW" sz="1200" dirty="0" smtClean="0">
                <a:solidFill>
                  <a:srgbClr val="00B050"/>
                </a:solidFill>
              </a:rPr>
              <a:t>weight</a:t>
            </a:r>
            <a:r>
              <a:rPr lang="en-US" altLang="zh-TW" sz="1200" dirty="0" smtClean="0"/>
              <a:t>" value="</a:t>
            </a:r>
            <a:r>
              <a:rPr lang="en-US" altLang="zh-TW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ViewBag.Weight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 smtClean="0"/>
              <a:t>" /&gt;</a:t>
            </a:r>
            <a:r>
              <a:rPr lang="zh-TW" altLang="en-US" sz="1200" dirty="0" smtClean="0"/>
              <a:t>公斤 </a:t>
            </a:r>
            <a:r>
              <a:rPr lang="en-US" altLang="zh-TW" sz="1200" dirty="0" smtClean="0"/>
              <a:t>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 /&gt;</a:t>
            </a:r>
          </a:p>
          <a:p>
            <a:pPr marL="25400" indent="0">
              <a:buNone/>
            </a:pPr>
            <a:r>
              <a:rPr lang="en-US" altLang="zh-TW" sz="1200" dirty="0" smtClean="0"/>
              <a:t>   &lt;input type="submit" value="</a:t>
            </a:r>
            <a:r>
              <a:rPr lang="zh-TW" altLang="en-US" sz="1200" dirty="0" smtClean="0"/>
              <a:t>送出</a:t>
            </a:r>
            <a:r>
              <a:rPr lang="en-US" altLang="zh-TW" sz="1200" dirty="0" smtClean="0"/>
              <a:t>" /&gt;</a:t>
            </a:r>
          </a:p>
          <a:p>
            <a:pPr marL="25400" indent="0">
              <a:buNone/>
            </a:pPr>
            <a:r>
              <a:rPr lang="en-US" altLang="zh-TW" sz="1200" dirty="0" smtClean="0"/>
              <a:t>&lt;/form&gt;</a:t>
            </a:r>
          </a:p>
          <a:p>
            <a:pPr marL="25400" indent="0">
              <a:buNone/>
            </a:pPr>
            <a:r>
              <a:rPr lang="en-US" altLang="zh-TW" sz="1200" dirty="0" smtClean="0"/>
              <a:t>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 /&gt;</a:t>
            </a:r>
          </a:p>
          <a:p>
            <a:pPr marL="25400" indent="0">
              <a:buNone/>
            </a:pPr>
            <a:endParaRPr lang="en-US" altLang="zh-TW" sz="1200" dirty="0" smtClean="0"/>
          </a:p>
          <a:p>
            <a:pPr marL="25400" indent="0">
              <a:buNone/>
            </a:pPr>
            <a:r>
              <a:rPr lang="zh-TW" altLang="en-US" sz="1200" dirty="0" smtClean="0"/>
              <a:t>計算結果： </a:t>
            </a:r>
            <a:r>
              <a:rPr lang="en-US" altLang="zh-TW" sz="1200" dirty="0" smtClean="0">
                <a:solidFill>
                  <a:srgbClr val="7030A0"/>
                </a:solidFill>
              </a:rPr>
              <a:t>@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ViewBag.BMI</a:t>
            </a:r>
            <a:r>
              <a:rPr lang="en-US" altLang="zh-TW" sz="1200" dirty="0" smtClean="0">
                <a:solidFill>
                  <a:srgbClr val="7030A0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&lt;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br</a:t>
            </a:r>
            <a:r>
              <a:rPr lang="en-US" altLang="zh-TW" sz="1200" dirty="0" smtClean="0">
                <a:solidFill>
                  <a:schemeClr val="tx1"/>
                </a:solidFill>
              </a:rPr>
              <a:t> /&gt;</a:t>
            </a:r>
          </a:p>
          <a:p>
            <a:pPr marL="25400" indent="0">
              <a:buNone/>
            </a:pPr>
            <a:r>
              <a:rPr lang="zh-TW" altLang="en-US" sz="1200" dirty="0" smtClean="0"/>
              <a:t>等級： </a:t>
            </a:r>
            <a:r>
              <a:rPr lang="en-US" altLang="zh-TW" sz="1200" dirty="0" smtClean="0">
                <a:solidFill>
                  <a:srgbClr val="7030A0"/>
                </a:solidFill>
              </a:rPr>
              <a:t>@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ViewBag.level</a:t>
            </a:r>
            <a:endParaRPr lang="zh-TW" altLang="en-US" sz="1200" dirty="0" smtClean="0">
              <a:solidFill>
                <a:srgbClr val="7030A0"/>
              </a:solidFill>
            </a:endParaRP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9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1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81AD-A92A-48D8-B266-46F7AA91627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1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資訊軟體實作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zh-TW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王雯欣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zh-TW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altLang="zh-TW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zh-TW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lang="zh-TW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dirty="0" smtClean="0"/>
              <a:t>02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 HTML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888" y="1454426"/>
            <a:ext cx="9813235" cy="4525963"/>
          </a:xfrm>
        </p:spPr>
        <p:txBody>
          <a:bodyPr/>
          <a:lstStyle/>
          <a:p>
            <a:pPr marL="2540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/>
              <a:t>form action="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/BMI/Index</a:t>
            </a:r>
            <a:r>
              <a:rPr lang="en-US" altLang="zh-TW" sz="2000" dirty="0"/>
              <a:t>" method</a:t>
            </a:r>
            <a:r>
              <a:rPr lang="en-US" altLang="zh-TW" sz="2000" dirty="0" smtClean="0"/>
              <a:t>="</a:t>
            </a:r>
            <a:r>
              <a:rPr lang="en-US" altLang="zh-TW" sz="2000" dirty="0" smtClean="0">
                <a:solidFill>
                  <a:schemeClr val="accent6"/>
                </a:solidFill>
              </a:rPr>
              <a:t>get</a:t>
            </a:r>
            <a:r>
              <a:rPr lang="en-US" altLang="zh-TW" sz="2000" dirty="0" smtClean="0"/>
              <a:t>" </a:t>
            </a:r>
            <a:r>
              <a:rPr lang="en-US" altLang="zh-TW" sz="2000" dirty="0"/>
              <a:t>&gt;</a:t>
            </a:r>
          </a:p>
          <a:p>
            <a:pPr marL="25400" indent="0">
              <a:buNone/>
            </a:pPr>
            <a:r>
              <a:rPr lang="en-US" altLang="zh-TW" sz="2000" dirty="0"/>
              <a:t>   &lt;p&gt;</a:t>
            </a:r>
            <a:r>
              <a:rPr lang="zh-TW" altLang="en-US" sz="2000" dirty="0"/>
              <a:t>身高 </a:t>
            </a:r>
            <a:r>
              <a:rPr lang="en-US" altLang="zh-TW" sz="2000" dirty="0"/>
              <a:t>&lt;input type="text" name="</a:t>
            </a:r>
            <a:r>
              <a:rPr lang="en-US" altLang="zh-TW" sz="2000" dirty="0">
                <a:solidFill>
                  <a:srgbClr val="FF0000"/>
                </a:solidFill>
              </a:rPr>
              <a:t>height</a:t>
            </a:r>
            <a:r>
              <a:rPr lang="en-US" altLang="zh-TW" sz="2000" dirty="0"/>
              <a:t>" value</a:t>
            </a:r>
            <a:r>
              <a:rPr lang="en-US" altLang="zh-TW" sz="2000" dirty="0" smtClean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@</a:t>
            </a:r>
            <a:r>
              <a:rPr lang="en-US" altLang="zh-TW" sz="2000" dirty="0" err="1">
                <a:solidFill>
                  <a:srgbClr val="7030A0"/>
                </a:solidFill>
              </a:rPr>
              <a:t>ViewBag.Height</a:t>
            </a:r>
            <a:r>
              <a:rPr lang="en-US" altLang="zh-TW" sz="2000" dirty="0" smtClean="0"/>
              <a:t>" </a:t>
            </a:r>
            <a:r>
              <a:rPr lang="en-US" altLang="zh-TW" sz="2000" dirty="0"/>
              <a:t>/&gt;</a:t>
            </a:r>
            <a:r>
              <a:rPr lang="zh-TW" altLang="en-US" sz="2000" dirty="0"/>
              <a:t>公分 </a:t>
            </a:r>
            <a:r>
              <a:rPr lang="en-US" altLang="zh-TW" sz="2000" dirty="0">
                <a:solidFill>
                  <a:schemeClr val="tx1"/>
                </a:solidFill>
              </a:rPr>
              <a:t>&lt;/p&gt;</a:t>
            </a:r>
            <a:endParaRPr lang="en-US" altLang="zh-TW" sz="2000" dirty="0"/>
          </a:p>
          <a:p>
            <a:pPr marL="25400" indent="0">
              <a:buNone/>
            </a:pPr>
            <a:r>
              <a:rPr lang="en-US" altLang="zh-TW" sz="2000" dirty="0"/>
              <a:t>   &lt;p&gt;</a:t>
            </a:r>
            <a:r>
              <a:rPr lang="zh-TW" altLang="en-US" sz="2000" dirty="0"/>
              <a:t>體重 </a:t>
            </a:r>
            <a:r>
              <a:rPr lang="en-US" altLang="zh-TW" sz="2000" dirty="0"/>
              <a:t>&lt;input type="text" name="</a:t>
            </a:r>
            <a:r>
              <a:rPr lang="en-US" altLang="zh-TW" sz="2000" dirty="0">
                <a:solidFill>
                  <a:srgbClr val="00B050"/>
                </a:solidFill>
              </a:rPr>
              <a:t>weight</a:t>
            </a:r>
            <a:r>
              <a:rPr lang="en-US" altLang="zh-TW" sz="2000" dirty="0"/>
              <a:t>" value</a:t>
            </a:r>
            <a:r>
              <a:rPr lang="en-US" altLang="zh-TW" sz="2000" dirty="0" smtClean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@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ViewBag.Weight</a:t>
            </a:r>
            <a:r>
              <a:rPr lang="en-US" altLang="zh-TW" sz="2000" dirty="0" smtClean="0"/>
              <a:t>" </a:t>
            </a:r>
            <a:r>
              <a:rPr lang="en-US" altLang="zh-TW" sz="2000" dirty="0"/>
              <a:t>/&gt;</a:t>
            </a:r>
            <a:r>
              <a:rPr lang="zh-TW" altLang="en-US" sz="2000" dirty="0"/>
              <a:t>公斤 </a:t>
            </a:r>
            <a:r>
              <a:rPr lang="en-US" altLang="zh-TW" sz="2000" dirty="0">
                <a:solidFill>
                  <a:schemeClr val="tx1"/>
                </a:solidFill>
              </a:rPr>
              <a:t>&lt;/p&gt;</a:t>
            </a:r>
          </a:p>
          <a:p>
            <a:pPr marL="25400" indent="0">
              <a:buNone/>
            </a:pPr>
            <a:r>
              <a:rPr lang="en-US" altLang="zh-TW" sz="2000" dirty="0"/>
              <a:t>   &lt;p&gt;&lt;input type="submit" value="</a:t>
            </a:r>
            <a:r>
              <a:rPr lang="zh-TW" altLang="en-US" sz="2000" dirty="0"/>
              <a:t>送出</a:t>
            </a:r>
            <a:r>
              <a:rPr lang="en-US" altLang="zh-TW" sz="2000" dirty="0"/>
              <a:t>" /&gt;</a:t>
            </a:r>
            <a:r>
              <a:rPr lang="en-US" altLang="zh-TW" sz="2000" dirty="0">
                <a:solidFill>
                  <a:schemeClr val="tx1"/>
                </a:solidFill>
              </a:rPr>
              <a:t>&lt;/p&gt;</a:t>
            </a:r>
            <a:endParaRPr lang="en-US" altLang="zh-TW" sz="2000" dirty="0"/>
          </a:p>
          <a:p>
            <a:pPr marL="25400" indent="0">
              <a:buNone/>
            </a:pPr>
            <a:r>
              <a:rPr lang="en-US" altLang="zh-TW" sz="2000" dirty="0"/>
              <a:t>&lt;/form&gt;</a:t>
            </a:r>
          </a:p>
          <a:p>
            <a:pPr marL="25400" indent="0">
              <a:buNone/>
            </a:pPr>
            <a:endParaRPr lang="en-US" altLang="zh-TW" sz="2000" dirty="0"/>
          </a:p>
          <a:p>
            <a:pPr marL="25400" indent="0">
              <a:buNone/>
            </a:pPr>
            <a:r>
              <a:rPr lang="en-US" altLang="zh-TW" sz="2000" dirty="0"/>
              <a:t>&lt;p&gt;</a:t>
            </a:r>
            <a:r>
              <a:rPr lang="zh-TW" altLang="en-US" sz="2000" dirty="0"/>
              <a:t>計算結果： </a:t>
            </a:r>
            <a:r>
              <a:rPr lang="en-US" altLang="zh-TW" sz="2000" dirty="0">
                <a:solidFill>
                  <a:srgbClr val="7030A0"/>
                </a:solidFill>
              </a:rPr>
              <a:t>@</a:t>
            </a:r>
            <a:r>
              <a:rPr lang="en-US" altLang="zh-TW" sz="2000" dirty="0" err="1">
                <a:solidFill>
                  <a:srgbClr val="7030A0"/>
                </a:solidFill>
              </a:rPr>
              <a:t>ViewBag.Result</a:t>
            </a:r>
            <a:r>
              <a:rPr lang="en-US" altLang="zh-TW" sz="2000" dirty="0">
                <a:solidFill>
                  <a:srgbClr val="7030A0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&lt;/</a:t>
            </a:r>
            <a:r>
              <a:rPr lang="en-US" altLang="zh-TW" sz="2000" dirty="0">
                <a:solidFill>
                  <a:schemeClr val="tx1"/>
                </a:solidFill>
              </a:rPr>
              <a:t>p&gt;</a:t>
            </a:r>
          </a:p>
          <a:p>
            <a:pPr marL="25400" indent="0">
              <a:buNone/>
            </a:pPr>
            <a:r>
              <a:rPr lang="en-US" altLang="zh-TW" sz="2000" dirty="0"/>
              <a:t>&lt;p&gt;</a:t>
            </a:r>
            <a:r>
              <a:rPr lang="zh-TW" altLang="en-US" sz="2000" dirty="0"/>
              <a:t>等級</a:t>
            </a:r>
            <a:r>
              <a:rPr lang="zh-TW" altLang="en-US" sz="2000" dirty="0" smtClean="0"/>
              <a:t>：</a:t>
            </a:r>
            <a:r>
              <a:rPr lang="en-US" altLang="zh-TW" sz="2000" dirty="0">
                <a:solidFill>
                  <a:srgbClr val="7030A0"/>
                </a:solidFill>
              </a:rPr>
              <a:t>@</a:t>
            </a:r>
            <a:r>
              <a:rPr lang="en-US" altLang="zh-TW" sz="2000" dirty="0" err="1">
                <a:solidFill>
                  <a:srgbClr val="7030A0"/>
                </a:solidFill>
              </a:rPr>
              <a:t>ViewBag.Level</a:t>
            </a:r>
            <a:endParaRPr lang="zh-TW" altLang="en-US" sz="2000" dirty="0">
              <a:solidFill>
                <a:srgbClr val="7030A0"/>
              </a:solidFill>
            </a:endParaRPr>
          </a:p>
          <a:p>
            <a:pPr marL="2540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&lt;/</a:t>
            </a:r>
            <a:r>
              <a:rPr lang="en-US" altLang="zh-TW" sz="2000" dirty="0">
                <a:solidFill>
                  <a:schemeClr val="tx1"/>
                </a:solidFill>
              </a:rPr>
              <a:t>p&gt;</a:t>
            </a:r>
          </a:p>
          <a:p>
            <a:pPr marL="25400" indent="0">
              <a:buNone/>
            </a:pPr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661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BMI</a:t>
            </a:r>
            <a:r>
              <a:rPr lang="zh-TW" altLang="en-US" dirty="0"/>
              <a:t>等級表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96284"/>
              </p:ext>
            </p:extLst>
          </p:nvPr>
        </p:nvGraphicFramePr>
        <p:xfrm>
          <a:off x="1486496" y="1763451"/>
          <a:ext cx="6636450" cy="396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796"/>
                <a:gridCol w="4629654"/>
              </a:tblGrid>
              <a:tr h="558807">
                <a:tc>
                  <a:txBody>
                    <a:bodyPr/>
                    <a:lstStyle/>
                    <a:p>
                      <a:r>
                        <a:rPr lang="zh-TW" altLang="en-US" sz="2100" dirty="0" smtClean="0"/>
                        <a:t>等級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  <a:tc>
                  <a:txBody>
                    <a:bodyPr/>
                    <a:lstStyle/>
                    <a:p>
                      <a:r>
                        <a:rPr lang="zh-TW" alt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身體質量指數</a:t>
                      </a:r>
                      <a:endParaRPr lang="zh-TW" altLang="en-US" sz="2100" b="1" dirty="0"/>
                    </a:p>
                  </a:txBody>
                  <a:tcPr marL="139702" marR="139702" marT="69851" marB="69851"/>
                </a:tc>
              </a:tr>
              <a:tr h="566569"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體重過輕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 </a:t>
                      </a:r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18.5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</a:tr>
              <a:tr h="566569"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正常範圍</a:t>
                      </a:r>
                      <a:endParaRPr lang="zh-TW" altLang="en-US" sz="2100" b="0" dirty="0"/>
                    </a:p>
                  </a:txBody>
                  <a:tcPr marL="139702" marR="139702" marT="69851" marB="69851"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 ≦ BMI </a:t>
                      </a:r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TW" altLang="en-US" sz="2100" b="0" dirty="0"/>
                    </a:p>
                  </a:txBody>
                  <a:tcPr marL="139702" marR="139702" marT="69851" marB="69851"/>
                </a:tc>
              </a:tr>
              <a:tr h="566569"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    重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 ≦ BMI </a:t>
                      </a:r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27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</a:tr>
              <a:tr h="566569"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輕度肥胖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 ≦ BMI </a:t>
                      </a:r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</a:tr>
              <a:tr h="566569"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中度肥胖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 ≦ BMI </a:t>
                      </a:r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35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</a:tr>
              <a:tr h="566569"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重度肥胖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 ≧ 35</a:t>
                      </a:r>
                      <a:endParaRPr lang="zh-TW" altLang="en-US" sz="2100" dirty="0"/>
                    </a:p>
                  </a:txBody>
                  <a:tcPr marL="139702" marR="139702" marT="69851" marB="698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3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49" y="1384352"/>
            <a:ext cx="6094964" cy="508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39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BMI</a:t>
            </a:r>
            <a:r>
              <a:rPr lang="zh-TW" altLang="en-US" dirty="0"/>
              <a:t>計算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觀察網址，按下送出後會出現身高與體重資料，因為資料傳遞是使用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99" y="2952749"/>
            <a:ext cx="63531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41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主版頁面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1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主版頁面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網址：http://localhos</a:t>
            </a:r>
            <a:r>
              <a:rPr lang="zh-TW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t/</a:t>
            </a:r>
            <a:r>
              <a:rPr 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Home/Index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Razor頁面執行順序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/Views/_ViewStart.cshtml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預設會先載入_ViewStart.cshtml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0" marR="0" lvl="2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/Views/Home/Index.cshtml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執行這個Action指定的View</a:t>
            </a:r>
            <a:endParaRPr dirty="0"/>
          </a:p>
          <a:p>
            <a:pPr marL="1524000" marR="0" lvl="2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/Views/Shared/_Layout.cshtml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最後載入Layout頁面，並將主要內容填入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0232" y="2276872"/>
            <a:ext cx="2309813" cy="302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4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_ViewStart.cshtml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設定主版頁面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如果你要換成其他View只需修改這邊的設定即可</a:t>
            </a:r>
            <a:endParaRPr/>
          </a:p>
        </p:txBody>
      </p:sp>
      <p:pic>
        <p:nvPicPr>
          <p:cNvPr id="142" name="Shape 142" descr="https://images-blogger-opensocial.googleusercontent.com/gadgets/proxy?url=http://1.bp.blogspot.com/-jDi1pvOcCsc/VDyEAj6f2zI/AAAAAAAAAco/hi-AoH8gKQg/s1600/14-3.png&amp;container=blogger&amp;gadget=a&amp;rewriteMime=image/*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3789040"/>
            <a:ext cx="6928055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45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Shared資料夾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用來存放</a:t>
            </a:r>
            <a:r>
              <a:rPr lang="zh-TW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全站共用</a:t>
            </a:r>
            <a:r>
              <a:rPr lang="zh-TW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的檔案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_Layout.cshtml，把每個頁面會共用的&lt;header&gt;與&lt;footer&gt;都抽出來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Shape 149" descr="https://images-blogger-opensocial.googleusercontent.com/gadgets/proxy?url=http://2.bp.blogspot.com/-Bmo92u6f5P0/VDyCIOl1yPI/AAAAAAAAAcc/EpLUTHcFwhk/s1600/14-2.png&amp;container=blogger&amp;gadget=a&amp;rewriteMime=image/*"/>
          <p:cNvPicPr preferRelativeResize="0"/>
          <p:nvPr/>
        </p:nvPicPr>
        <p:blipFill rotWithShape="1">
          <a:blip r:embed="rId3">
            <a:alphaModFix/>
          </a:blip>
          <a:srcRect r="27813"/>
          <a:stretch/>
        </p:blipFill>
        <p:spPr>
          <a:xfrm>
            <a:off x="1691680" y="3328836"/>
            <a:ext cx="6264696" cy="3375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87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@RenderBody()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Home/Index.cshtml的資料會直接放到@RenderBody()的位置</a:t>
            </a:r>
            <a:endParaRPr/>
          </a:p>
        </p:txBody>
      </p:sp>
      <p:pic>
        <p:nvPicPr>
          <p:cNvPr id="156" name="Shape 156" descr="https://images-blogger-opensocial.googleusercontent.com/gadgets/proxy?url=http://2.bp.blogspot.com/-Jptn27MbeXQ/VD3eQaqHqYI/AAAAAAAAAeE/jNYtvOVZHzU/s1600/15-7.png&amp;container=blogger&amp;gadget=a&amp;rewriteMime=image/*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609" y="2780928"/>
            <a:ext cx="5476875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2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BMI</a:t>
            </a:r>
            <a:r>
              <a:rPr lang="zh-TW" altLang="en-US" dirty="0"/>
              <a:t>連結加入</a:t>
            </a:r>
            <a:r>
              <a:rPr lang="en-US" altLang="zh-TW" dirty="0"/>
              <a:t>header</a:t>
            </a:r>
            <a:r>
              <a:rPr lang="zh-TW" altLang="en-US" dirty="0"/>
              <a:t>選單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68" y="1844824"/>
            <a:ext cx="5616624" cy="332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目錄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97840" y="128524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altLang="zh-TW" sz="2800" dirty="0" smtClean="0"/>
              <a:t>BMI</a:t>
            </a:r>
            <a:r>
              <a:rPr lang="zh-TW" altLang="en-US" sz="2800" dirty="0"/>
              <a:t>實</a:t>
            </a:r>
            <a:r>
              <a:rPr lang="zh-TW" altLang="en-US" sz="2800" dirty="0" smtClean="0"/>
              <a:t>作</a:t>
            </a:r>
            <a:endParaRPr lang="zh-TW" altLang="en-US" sz="2800" dirty="0"/>
          </a:p>
          <a:p>
            <a:pPr marL="342900" lvl="0" indent="-342900"/>
            <a:r>
              <a:rPr lang="zh-TW" altLang="en-US" sz="2800" dirty="0"/>
              <a:t>主版頁</a:t>
            </a:r>
            <a:r>
              <a:rPr lang="zh-TW" altLang="en-US" sz="2800" dirty="0" smtClean="0"/>
              <a:t>面</a:t>
            </a:r>
            <a:endParaRPr lang="en-US" altLang="zh-TW" sz="2800" dirty="0" smtClean="0"/>
          </a:p>
          <a:p>
            <a:pPr marL="342900" lvl="0" indent="-342900"/>
            <a:r>
              <a:rPr lang="zh-TW" altLang="en-US" sz="2800" dirty="0" smtClean="0"/>
              <a:t>使用 </a:t>
            </a:r>
            <a:r>
              <a:rPr lang="en-US" altLang="zh-TW" sz="2800" dirty="0" smtClean="0"/>
              <a:t>HTTP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POST </a:t>
            </a:r>
            <a:r>
              <a:rPr lang="zh-TW" altLang="en-US" sz="2800" dirty="0"/>
              <a:t>改寫</a:t>
            </a:r>
            <a:r>
              <a:rPr lang="en-US" altLang="zh-TW" sz="2800" dirty="0"/>
              <a:t>BMI</a:t>
            </a:r>
            <a:endParaRPr lang="en-US" altLang="zh-TW" sz="2800" dirty="0" smtClean="0"/>
          </a:p>
          <a:p>
            <a:r>
              <a:rPr lang="en-US" altLang="zh-TW" sz="2800" dirty="0" smtClean="0"/>
              <a:t>Model</a:t>
            </a:r>
            <a:endParaRPr lang="en-US" altLang="zh-TW" sz="2800" dirty="0"/>
          </a:p>
          <a:p>
            <a:r>
              <a:rPr lang="zh-TW" altLang="en-US" sz="2800" dirty="0" smtClean="0"/>
              <a:t>使用 </a:t>
            </a:r>
            <a:r>
              <a:rPr lang="en-US" altLang="zh-TW" sz="2800" dirty="0" err="1" smtClean="0"/>
              <a:t>ViewModel</a:t>
            </a:r>
            <a:r>
              <a:rPr lang="zh-TW" altLang="en-US" sz="2800" dirty="0" smtClean="0"/>
              <a:t> 改寫 </a:t>
            </a:r>
            <a:r>
              <a:rPr lang="en-US" altLang="zh-TW" sz="2800" dirty="0" smtClean="0"/>
              <a:t>BMI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DataAnnotations</a:t>
            </a:r>
            <a:r>
              <a:rPr lang="zh-TW" altLang="en-US" sz="2800" dirty="0" smtClean="0"/>
              <a:t>驗證</a:t>
            </a: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BMI</a:t>
            </a:r>
            <a:r>
              <a:rPr lang="zh-TW" altLang="en-US" dirty="0"/>
              <a:t>連結加入</a:t>
            </a:r>
            <a:r>
              <a:rPr lang="en-US" altLang="zh-TW" dirty="0"/>
              <a:t>header</a:t>
            </a:r>
            <a:r>
              <a:rPr lang="zh-TW" altLang="en-US" dirty="0" smtClean="0"/>
              <a:t>選單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TW" dirty="0"/>
              <a:t> </a:t>
            </a:r>
            <a:r>
              <a:rPr lang="en-US" altLang="zh-TW" dirty="0" smtClean="0"/>
              <a:t>Views/Shared/_</a:t>
            </a:r>
            <a:r>
              <a:rPr lang="en-US" altLang="zh-TW" dirty="0" err="1" smtClean="0"/>
              <a:t>Layout.cshtml</a:t>
            </a:r>
            <a:endParaRPr lang="it-IT" altLang="zh-TW" dirty="0" smtClean="0"/>
          </a:p>
          <a:p>
            <a:r>
              <a:rPr lang="zh-TW" altLang="en-US" dirty="0" smtClean="0"/>
              <a:t>使用</a:t>
            </a:r>
            <a:r>
              <a:rPr lang="it-IT" altLang="zh-TW" dirty="0" smtClean="0"/>
              <a:t>Html.ActionLink</a:t>
            </a:r>
            <a:r>
              <a:rPr lang="zh-TW" altLang="en-US" dirty="0" smtClean="0"/>
              <a:t>加入連結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" y="3112453"/>
            <a:ext cx="8067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POST </a:t>
            </a:r>
            <a:r>
              <a:rPr lang="zh-TW" altLang="en-US" dirty="0" smtClean="0"/>
              <a:t>改寫</a:t>
            </a:r>
            <a:r>
              <a:rPr lang="en-US" altLang="zh-TW" dirty="0" smtClean="0"/>
              <a:t>BMI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10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1454" y="1185068"/>
            <a:ext cx="8948738" cy="4525963"/>
          </a:xfrm>
        </p:spPr>
        <p:txBody>
          <a:bodyPr>
            <a:normAutofit/>
          </a:bodyPr>
          <a:lstStyle/>
          <a:p>
            <a:pPr marL="539750" indent="-514350">
              <a:buFont typeface="+mj-lt"/>
              <a:buAutoNum type="arabicPeriod"/>
            </a:pPr>
            <a:r>
              <a:rPr lang="zh-TW" altLang="en-US" sz="2400" dirty="0"/>
              <a:t>新增</a:t>
            </a:r>
            <a:r>
              <a:rPr lang="zh-TW" altLang="en-US" sz="2400" dirty="0" smtClean="0"/>
              <a:t>一個名稱為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的方法，且沒有任何參數傳入，因為使用者第一次開啟頁面時，並沒有傳遞任何資料</a:t>
            </a:r>
            <a:endParaRPr lang="en-US" altLang="zh-TW" sz="2400" dirty="0" smtClean="0"/>
          </a:p>
          <a:p>
            <a:pPr marL="539750" indent="-514350">
              <a:buFont typeface="+mj-lt"/>
              <a:buAutoNum type="arabicPeriod"/>
            </a:pPr>
            <a:r>
              <a:rPr lang="zh-TW" altLang="en-US" sz="2400" dirty="0" smtClean="0"/>
              <a:t>將接收身高與體重的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方法套用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HttpPost</a:t>
            </a:r>
            <a:r>
              <a:rPr lang="zh-TW" altLang="en-US" sz="2400" dirty="0" smtClean="0"/>
              <a:t>屬性，代表</a:t>
            </a:r>
            <a:r>
              <a:rPr lang="zh-TW" altLang="en-US" sz="2400" dirty="0"/>
              <a:t>呼叫此方法一定要使用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Http Post</a:t>
            </a:r>
          </a:p>
          <a:p>
            <a:pPr marL="539750" indent="-514350">
              <a:buFont typeface="+mj-lt"/>
              <a:buAutoNum type="arabicPeriod"/>
            </a:pPr>
            <a:r>
              <a:rPr lang="zh-TW" altLang="en-US" sz="2400" dirty="0" smtClean="0"/>
              <a:t>備註：若方法</a:t>
            </a:r>
            <a:r>
              <a:rPr lang="zh-TW" altLang="en-US" sz="2400" u="sng" dirty="0" smtClean="0"/>
              <a:t>沒有套用</a:t>
            </a:r>
            <a:r>
              <a:rPr lang="en-US" altLang="zh-TW" sz="2400" dirty="0" smtClean="0"/>
              <a:t>Http Method</a:t>
            </a:r>
            <a:r>
              <a:rPr lang="zh-TW" altLang="en-US" sz="2400" dirty="0" smtClean="0"/>
              <a:t>屬性，預設會自動套用</a:t>
            </a:r>
            <a:r>
              <a:rPr lang="en-US" altLang="zh-TW" sz="2400" dirty="0" err="1" smtClean="0"/>
              <a:t>HttpGet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0" y="3900919"/>
            <a:ext cx="68484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86375" y="4314065"/>
            <a:ext cx="25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使用者瀏覽網頁會呼叫此方法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33798" y="5295140"/>
            <a:ext cx="343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使用者送出資料後會呼叫此方法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222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修改檢視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849" y="1170993"/>
            <a:ext cx="8505825" cy="4525963"/>
          </a:xfrm>
        </p:spPr>
        <p:txBody>
          <a:bodyPr/>
          <a:lstStyle/>
          <a:p>
            <a:r>
              <a:rPr lang="zh-TW" altLang="en-US" sz="2800" dirty="0" smtClean="0"/>
              <a:t>請將</a:t>
            </a:r>
            <a:r>
              <a:rPr lang="en-US" altLang="zh-TW" sz="2800" dirty="0" smtClean="0"/>
              <a:t>form</a:t>
            </a:r>
            <a:r>
              <a:rPr lang="zh-TW" altLang="en-US" sz="2800" dirty="0" smtClean="0"/>
              <a:t>標籤中的</a:t>
            </a:r>
            <a:r>
              <a:rPr lang="en-US" altLang="zh-TW" sz="2800" dirty="0" smtClean="0"/>
              <a:t>method</a:t>
            </a:r>
            <a:r>
              <a:rPr lang="zh-TW" altLang="en-US" sz="2800" dirty="0" smtClean="0"/>
              <a:t>屬性改為</a:t>
            </a:r>
            <a:r>
              <a:rPr lang="en-US" altLang="zh-TW" sz="2800" dirty="0" smtClean="0">
                <a:solidFill>
                  <a:srgbClr val="FF0000"/>
                </a:solidFill>
              </a:rPr>
              <a:t>post</a:t>
            </a:r>
            <a:r>
              <a:rPr lang="zh-TW" altLang="en-US" sz="2800" dirty="0" smtClean="0">
                <a:solidFill>
                  <a:schemeClr val="tx1"/>
                </a:solidFill>
              </a:rPr>
              <a:t>，當使用者</a:t>
            </a:r>
            <a:r>
              <a:rPr lang="zh-TW" altLang="en-US" sz="2800" dirty="0">
                <a:solidFill>
                  <a:schemeClr val="tx1"/>
                </a:solidFill>
              </a:rPr>
              <a:t>按下送出按鈕</a:t>
            </a:r>
            <a:r>
              <a:rPr lang="zh-TW" altLang="en-US" sz="2800" dirty="0" smtClean="0">
                <a:solidFill>
                  <a:schemeClr val="tx1"/>
                </a:solidFill>
              </a:rPr>
              <a:t>後，資料會傳遞到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BMIController</a:t>
            </a:r>
            <a:r>
              <a:rPr lang="zh-TW" altLang="en-US" sz="2800" dirty="0" smtClean="0">
                <a:solidFill>
                  <a:schemeClr val="tx1"/>
                </a:solidFill>
              </a:rPr>
              <a:t>中的支援</a:t>
            </a:r>
            <a:r>
              <a:rPr lang="en-US" altLang="zh-TW" sz="2800" dirty="0" smtClean="0">
                <a:solidFill>
                  <a:schemeClr val="tx1"/>
                </a:solidFill>
              </a:rPr>
              <a:t>Http post</a:t>
            </a:r>
            <a:r>
              <a:rPr lang="zh-TW" altLang="en-US" sz="2800" dirty="0" smtClean="0">
                <a:solidFill>
                  <a:schemeClr val="tx1"/>
                </a:solidFill>
              </a:rPr>
              <a:t>的</a:t>
            </a:r>
            <a:r>
              <a:rPr lang="en-US" altLang="zh-TW" sz="2800" dirty="0" smtClean="0">
                <a:solidFill>
                  <a:schemeClr val="tx1"/>
                </a:solidFill>
              </a:rPr>
              <a:t>Index</a:t>
            </a:r>
            <a:r>
              <a:rPr lang="zh-TW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8" y="2815717"/>
            <a:ext cx="8105775" cy="37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43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BMI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7675" y="1266826"/>
            <a:ext cx="8229600" cy="1428750"/>
          </a:xfrm>
        </p:spPr>
        <p:txBody>
          <a:bodyPr/>
          <a:lstStyle/>
          <a:p>
            <a:r>
              <a:rPr lang="zh-TW" altLang="en-US" dirty="0" smtClean="0"/>
              <a:t>觀察網址，輸入身高體用按下送出按鈕，網址尾端不會自動出現使用者輸入的資料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r="19073" b="31168"/>
          <a:stretch/>
        </p:blipFill>
        <p:spPr bwMode="auto">
          <a:xfrm>
            <a:off x="5060511" y="3851518"/>
            <a:ext cx="3865319" cy="18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b="26484"/>
          <a:stretch/>
        </p:blipFill>
        <p:spPr bwMode="auto">
          <a:xfrm>
            <a:off x="542421" y="3784073"/>
            <a:ext cx="3984107" cy="19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627769" y="2781300"/>
            <a:ext cx="1813413" cy="9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POST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953125" y="2869747"/>
            <a:ext cx="1813413" cy="9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/>
              <a:t>GET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98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81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描述資料的一種形式：</a:t>
            </a:r>
            <a:r>
              <a:rPr lang="en-US" altLang="zh-TW" sz="2400" dirty="0" smtClean="0"/>
              <a:t>XML/Class/Table Schema</a:t>
            </a:r>
          </a:p>
          <a:p>
            <a:r>
              <a:rPr lang="zh-TW" altLang="en-US" sz="2400" dirty="0" smtClean="0"/>
              <a:t>負責</a:t>
            </a:r>
            <a:r>
              <a:rPr lang="zh-TW" altLang="en-US" sz="2400" dirty="0"/>
              <a:t>資料處理，包含資料存取、商業邏輯、定義資料物件及驗證資料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r>
              <a:rPr lang="zh-TW" altLang="en-US" sz="2400" dirty="0"/>
              <a:t>資料</a:t>
            </a:r>
            <a:r>
              <a:rPr lang="zh-TW" altLang="en-US" sz="2400" dirty="0" smtClean="0"/>
              <a:t>驗證</a:t>
            </a:r>
            <a:endParaRPr lang="en-US" altLang="zh-TW" sz="2400" dirty="0" smtClean="0"/>
          </a:p>
          <a:p>
            <a:r>
              <a:rPr lang="zh-TW" altLang="en-US" sz="2400" dirty="0" smtClean="0"/>
              <a:t>專案</a:t>
            </a:r>
            <a:r>
              <a:rPr lang="zh-TW" altLang="en-US" sz="2400" dirty="0"/>
              <a:t>中的資料來源大多都是透過</a:t>
            </a:r>
            <a:r>
              <a:rPr lang="en-US" altLang="zh-TW" sz="2400" dirty="0"/>
              <a:t>Model</a:t>
            </a:r>
            <a:r>
              <a:rPr lang="zh-TW" altLang="en-US" sz="2400" dirty="0"/>
              <a:t>來</a:t>
            </a:r>
            <a:r>
              <a:rPr lang="zh-TW" altLang="en-US" sz="2400" dirty="0" smtClean="0"/>
              <a:t>取得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Datebase</a:t>
            </a:r>
            <a:r>
              <a:rPr lang="en-US" altLang="zh-TW" sz="2400" dirty="0" smtClean="0"/>
              <a:t> Model</a:t>
            </a:r>
          </a:p>
          <a:p>
            <a:pPr lvl="1"/>
            <a:r>
              <a:rPr lang="en-US" altLang="zh-TW" sz="2400" dirty="0" smtClean="0"/>
              <a:t>Business Model</a:t>
            </a:r>
          </a:p>
          <a:p>
            <a:pPr lvl="1"/>
            <a:r>
              <a:rPr lang="en-US" altLang="zh-TW" sz="2400" dirty="0"/>
              <a:t>View Model : </a:t>
            </a:r>
            <a:r>
              <a:rPr lang="zh-TW" altLang="en-US" sz="2400" dirty="0"/>
              <a:t>針對</a:t>
            </a:r>
            <a:r>
              <a:rPr lang="en-US" altLang="zh-TW" sz="2400" dirty="0"/>
              <a:t>view</a:t>
            </a:r>
            <a:r>
              <a:rPr lang="zh-TW" altLang="en-US" sz="2400" dirty="0"/>
              <a:t>所設計的</a:t>
            </a:r>
            <a:r>
              <a:rPr lang="en-US" altLang="zh-TW" sz="2400" dirty="0" smtClean="0"/>
              <a:t>model</a:t>
            </a:r>
            <a:endParaRPr lang="en-US" altLang="zh-TW" sz="2400" dirty="0"/>
          </a:p>
          <a:p>
            <a:pPr lvl="2"/>
            <a:r>
              <a:rPr lang="zh-TW" altLang="en-US" sz="2000" dirty="0" smtClean="0">
                <a:solidFill>
                  <a:srgbClr val="FF0000"/>
                </a:solidFill>
              </a:rPr>
              <a:t>一個 </a:t>
            </a:r>
            <a:r>
              <a:rPr lang="en-US" altLang="zh-TW" sz="2000" dirty="0">
                <a:solidFill>
                  <a:srgbClr val="FF0000"/>
                </a:solidFill>
              </a:rPr>
              <a:t>View </a:t>
            </a:r>
            <a:r>
              <a:rPr lang="zh-TW" altLang="en-US" sz="2000" dirty="0">
                <a:solidFill>
                  <a:srgbClr val="FF0000"/>
                </a:solidFill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</a:rPr>
              <a:t>Model </a:t>
            </a:r>
            <a:r>
              <a:rPr lang="zh-TW" altLang="en-US" sz="2000" dirty="0" smtClean="0">
                <a:solidFill>
                  <a:srgbClr val="FF0000"/>
                </a:solidFill>
              </a:rPr>
              <a:t>，只能使用一種類別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zh-TW" altLang="en-US" dirty="0"/>
              <a:t>運作</a:t>
            </a:r>
            <a:r>
              <a:rPr lang="zh-TW" altLang="en-US" dirty="0" smtClean="0"/>
              <a:t>原理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03" y="2037468"/>
            <a:ext cx="7427288" cy="40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88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Model – </a:t>
            </a:r>
            <a:r>
              <a:rPr lang="en-US" altLang="zh-TW" dirty="0" err="1"/>
              <a:t>BMIData.cs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zh-TW" altLang="en-US" dirty="0"/>
              <a:t>新增</a:t>
            </a:r>
            <a:r>
              <a:rPr lang="en-US" altLang="zh-TW" dirty="0" err="1" smtClean="0">
                <a:solidFill>
                  <a:srgbClr val="FF0000"/>
                </a:solidFill>
              </a:rPr>
              <a:t>ViewModels</a:t>
            </a:r>
            <a:r>
              <a:rPr lang="zh-TW" altLang="en-US" dirty="0" smtClean="0"/>
              <a:t>資料夾，存放針對</a:t>
            </a:r>
            <a:r>
              <a:rPr lang="en-US" altLang="zh-TW" dirty="0"/>
              <a:t>view</a:t>
            </a:r>
            <a:r>
              <a:rPr lang="zh-TW" altLang="en-US" dirty="0"/>
              <a:t>所設計的</a:t>
            </a:r>
            <a:r>
              <a:rPr lang="en-US" altLang="zh-TW" dirty="0"/>
              <a:t>model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08" y="2474524"/>
            <a:ext cx="6232372" cy="394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7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Model – </a:t>
            </a:r>
            <a:r>
              <a:rPr lang="en-US" altLang="zh-TW" dirty="0" err="1" smtClean="0"/>
              <a:t>BMIData.cs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>
                <a:solidFill>
                  <a:srgbClr val="FF0000"/>
                </a:solidFill>
              </a:rPr>
              <a:t>ViewModels</a:t>
            </a:r>
            <a:r>
              <a:rPr lang="zh-TW" altLang="en-US" dirty="0" smtClean="0"/>
              <a:t>資料夾下，新增類別</a:t>
            </a:r>
            <a:r>
              <a:rPr lang="en-US" altLang="zh-TW" dirty="0" err="1"/>
              <a:t>BMIData.cs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4" y="2865120"/>
            <a:ext cx="6938140" cy="386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0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輸入身高與體重，送出資料後顯示</a:t>
            </a:r>
            <a:r>
              <a:rPr lang="en-US" altLang="zh-TW" dirty="0" smtClean="0"/>
              <a:t>BMI</a:t>
            </a:r>
            <a:r>
              <a:rPr lang="zh-TW" altLang="en-US" dirty="0"/>
              <a:t>數值與等級</a:t>
            </a:r>
            <a:endParaRPr lang="en-US" altLang="zh-TW" dirty="0" smtClean="0"/>
          </a:p>
          <a:p>
            <a:r>
              <a:rPr lang="zh-TW" altLang="en-US" dirty="0" smtClean="0"/>
              <a:t>公式：</a:t>
            </a:r>
            <a:r>
              <a:rPr lang="en-US" altLang="zh-TW" dirty="0" smtClean="0"/>
              <a:t>BMI </a:t>
            </a:r>
            <a:r>
              <a:rPr lang="en-US" altLang="zh-TW" dirty="0"/>
              <a:t>= </a:t>
            </a:r>
            <a:r>
              <a:rPr lang="zh-TW" altLang="en-US" dirty="0"/>
              <a:t>體重 </a:t>
            </a:r>
            <a:r>
              <a:rPr lang="en-US" altLang="zh-TW" dirty="0"/>
              <a:t>(kg) / </a:t>
            </a:r>
            <a:r>
              <a:rPr lang="zh-TW" altLang="en-US" dirty="0"/>
              <a:t>身高 </a:t>
            </a:r>
            <a:r>
              <a:rPr lang="en-US" altLang="zh-TW" dirty="0"/>
              <a:t>(m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畫面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608512" cy="282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Model – </a:t>
            </a:r>
            <a:r>
              <a:rPr lang="en-US" altLang="zh-TW" dirty="0" err="1"/>
              <a:t>BMIData.cs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宣告屬性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25"/>
            <a:ext cx="8382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Model – </a:t>
            </a:r>
            <a:r>
              <a:rPr lang="en-US" altLang="zh-TW" dirty="0" err="1" smtClean="0"/>
              <a:t>BMIData.cs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public class </a:t>
            </a:r>
            <a:r>
              <a:rPr lang="en-US" altLang="zh-TW" dirty="0" err="1"/>
              <a:t>BMIData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smtClean="0"/>
              <a:t>float? </a:t>
            </a:r>
            <a:r>
              <a:rPr lang="en-US" altLang="zh-TW" dirty="0"/>
              <a:t>Weight { get; set; }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smtClean="0"/>
              <a:t>float? </a:t>
            </a:r>
            <a:r>
              <a:rPr lang="en-US" altLang="zh-TW" dirty="0"/>
              <a:t>Height { get; set; }</a:t>
            </a:r>
          </a:p>
          <a:p>
            <a:pPr marL="0" indent="0">
              <a:buNone/>
            </a:pPr>
            <a:r>
              <a:rPr lang="en-US" altLang="zh-TW" dirty="0"/>
              <a:t>        public </a:t>
            </a:r>
            <a:r>
              <a:rPr lang="en-US" altLang="zh-TW" dirty="0" smtClean="0"/>
              <a:t>float? Result { </a:t>
            </a:r>
            <a:r>
              <a:rPr lang="en-US" altLang="zh-TW" dirty="0"/>
              <a:t>get; set; }</a:t>
            </a:r>
          </a:p>
          <a:p>
            <a:pPr marL="0" indent="0">
              <a:buNone/>
            </a:pPr>
            <a:r>
              <a:rPr lang="en-US" altLang="zh-TW" dirty="0"/>
              <a:t>        public string Level { get; set; }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83768" y="1714525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65773" y="2900561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27784" y="12594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類別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型別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名稱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67306" y="2493664"/>
            <a:ext cx="281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屬性名稱 </a:t>
            </a:r>
            <a:r>
              <a:rPr lang="en-US" altLang="zh-TW" dirty="0" smtClean="0">
                <a:solidFill>
                  <a:srgbClr val="FF0000"/>
                </a:solidFill>
              </a:rPr>
              <a:t>(Property)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327" y="11877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534" y="1031962"/>
            <a:ext cx="8411865" cy="4525963"/>
          </a:xfrm>
        </p:spPr>
        <p:txBody>
          <a:bodyPr/>
          <a:lstStyle/>
          <a:p>
            <a:pPr marL="539750" indent="-514350">
              <a:buFont typeface="+mj-lt"/>
              <a:buAutoNum type="arabicPeriod"/>
            </a:pPr>
            <a:r>
              <a:rPr lang="zh-TW" altLang="en-US" sz="2400" dirty="0" smtClean="0"/>
              <a:t>將</a:t>
            </a:r>
            <a:r>
              <a:rPr lang="zh-TW" altLang="en-US" sz="2400" dirty="0"/>
              <a:t>接收身高與體重的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方法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，改用</a:t>
            </a:r>
            <a:r>
              <a:rPr lang="en-US" altLang="zh-TW" sz="2400" dirty="0" err="1" smtClean="0"/>
              <a:t>BMIData</a:t>
            </a:r>
            <a:r>
              <a:rPr lang="zh-TW" altLang="en-US" sz="2400" dirty="0" smtClean="0"/>
              <a:t>類別來接收參數</a:t>
            </a:r>
            <a:endParaRPr lang="en-US" altLang="zh-TW" sz="2400" dirty="0" smtClean="0"/>
          </a:p>
          <a:p>
            <a:pPr marL="482600" indent="-457200">
              <a:buFont typeface="+mj-lt"/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/>
              <a:t>using</a:t>
            </a:r>
            <a:r>
              <a:rPr lang="zh-TW" altLang="en-US" sz="2400" dirty="0"/>
              <a:t> 匯入</a:t>
            </a:r>
            <a:r>
              <a:rPr lang="en-US" altLang="zh-TW" sz="2400" dirty="0" err="1"/>
              <a:t>BMIData</a:t>
            </a:r>
            <a:r>
              <a:rPr lang="zh-TW" altLang="en-US" sz="2400" dirty="0"/>
              <a:t>類別的命名</a:t>
            </a:r>
            <a:r>
              <a:rPr lang="zh-TW" altLang="en-US" sz="2400" dirty="0" smtClean="0"/>
              <a:t>空間</a:t>
            </a:r>
            <a:r>
              <a:rPr lang="en-US" altLang="zh-TW" sz="2400" dirty="0" smtClean="0"/>
              <a:t>(namespace)</a:t>
            </a:r>
            <a:endParaRPr lang="en-US" altLang="zh-TW" sz="2400" dirty="0"/>
          </a:p>
          <a:p>
            <a:pPr lvl="1"/>
            <a:r>
              <a:rPr lang="zh-TW" altLang="en-US" sz="2000" dirty="0"/>
              <a:t>滑鼠移到有</a:t>
            </a:r>
            <a:r>
              <a:rPr lang="zh-TW" altLang="en-US" sz="2000" u="sng" dirty="0">
                <a:solidFill>
                  <a:srgbClr val="FF0000"/>
                </a:solidFill>
              </a:rPr>
              <a:t>紅線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底線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地方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會</a:t>
            </a:r>
            <a:r>
              <a:rPr lang="zh-TW" altLang="en-US" sz="2000" dirty="0" smtClean="0"/>
              <a:t>出現燈泡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按選第一個</a:t>
            </a:r>
            <a:r>
              <a:rPr lang="en-US" altLang="zh-TW" sz="2000" dirty="0" smtClean="0"/>
              <a:t>using</a:t>
            </a:r>
            <a:r>
              <a:rPr lang="zh-TW" altLang="en-US" sz="2000" dirty="0" smtClean="0"/>
              <a:t>選項</a:t>
            </a:r>
            <a:endParaRPr lang="en-US" altLang="zh-TW" sz="2000" dirty="0"/>
          </a:p>
          <a:p>
            <a:pPr lvl="1"/>
            <a:r>
              <a:rPr lang="en-US" altLang="zh-TW" sz="2000" dirty="0"/>
              <a:t>Using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Java</a:t>
            </a:r>
            <a:r>
              <a:rPr lang="zh-TW" altLang="en-US" sz="2000" dirty="0"/>
              <a:t>的</a:t>
            </a:r>
            <a:r>
              <a:rPr lang="en-US" altLang="zh-TW" sz="2000" dirty="0"/>
              <a:t>import</a:t>
            </a:r>
            <a:r>
              <a:rPr lang="zh-TW" altLang="en-US" sz="2000" dirty="0"/>
              <a:t>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68160" y="6492875"/>
            <a:ext cx="2133600" cy="365125"/>
          </a:xfrm>
        </p:spPr>
        <p:txBody>
          <a:bodyPr/>
          <a:lstStyle/>
          <a:p>
            <a:fld id="{55C7477F-6F7A-4871-B886-0B3CE37C9E52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r="51327" b="85859"/>
          <a:stretch/>
        </p:blipFill>
        <p:spPr bwMode="auto">
          <a:xfrm>
            <a:off x="1122218" y="3403197"/>
            <a:ext cx="6692741" cy="85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757252"/>
            <a:ext cx="6855684" cy="15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4926228" y="4041026"/>
            <a:ext cx="0" cy="10505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327" y="11877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535" y="103196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將各別參數改寫至</a:t>
            </a:r>
            <a:r>
              <a:rPr lang="en-US" altLang="zh-TW" dirty="0" err="1" smtClean="0"/>
              <a:t>BMIData</a:t>
            </a:r>
            <a:r>
              <a:rPr lang="en-US" altLang="zh-TW" dirty="0" smtClean="0"/>
              <a:t> model</a:t>
            </a:r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BMIData</a:t>
            </a:r>
            <a:r>
              <a:rPr lang="en-US" altLang="zh-TW" dirty="0" smtClean="0"/>
              <a:t> </a:t>
            </a:r>
            <a:r>
              <a:rPr lang="en-US" altLang="zh-TW" dirty="0"/>
              <a:t>model</a:t>
            </a:r>
            <a:r>
              <a:rPr lang="zh-TW" altLang="en-US" dirty="0" smtClean="0"/>
              <a:t>傳給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做顯示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57</a:t>
            </a:r>
            <a:r>
              <a:rPr lang="zh-TW" altLang="en-US" dirty="0" smtClean="0"/>
              <a:t>行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68160" y="6492875"/>
            <a:ext cx="2133600" cy="365125"/>
          </a:xfrm>
        </p:spPr>
        <p:txBody>
          <a:bodyPr/>
          <a:lstStyle/>
          <a:p>
            <a:fld id="{55C7477F-6F7A-4871-B886-0B3CE37C9E52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6" y="2836719"/>
            <a:ext cx="870878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4291445" y="4927889"/>
            <a:ext cx="72736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071" y="854792"/>
            <a:ext cx="8447811" cy="6179854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一個 </a:t>
            </a:r>
            <a:r>
              <a:rPr lang="en-US" altLang="zh-TW" sz="2400" b="1" dirty="0">
                <a:solidFill>
                  <a:schemeClr val="tx1"/>
                </a:solidFill>
              </a:rPr>
              <a:t>View </a:t>
            </a:r>
            <a:r>
              <a:rPr lang="zh-TW" altLang="en-US" sz="2400" b="1" dirty="0">
                <a:solidFill>
                  <a:schemeClr val="tx1"/>
                </a:solidFill>
              </a:rPr>
              <a:t>的 </a:t>
            </a:r>
            <a:r>
              <a:rPr lang="en-US" altLang="zh-TW" sz="2400" b="1" dirty="0">
                <a:solidFill>
                  <a:schemeClr val="tx1"/>
                </a:solidFill>
              </a:rPr>
              <a:t>Model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，最多只</a:t>
            </a:r>
            <a:r>
              <a:rPr lang="zh-TW" altLang="en-US" sz="2400" b="1" dirty="0">
                <a:solidFill>
                  <a:schemeClr val="tx1"/>
                </a:solidFill>
              </a:rPr>
              <a:t>能使用一種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類別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在第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行宣告</a:t>
            </a:r>
            <a:r>
              <a:rPr lang="zh-TW" altLang="en-US" sz="2400" b="1" dirty="0">
                <a:solidFill>
                  <a:srgbClr val="FF0000"/>
                </a:solidFill>
              </a:rPr>
              <a:t>此</a:t>
            </a:r>
            <a:r>
              <a:rPr lang="en-US" altLang="zh-TW" sz="2400" b="1" dirty="0">
                <a:solidFill>
                  <a:srgbClr val="FF0000"/>
                </a:solidFill>
              </a:rPr>
              <a:t>View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要</a:t>
            </a:r>
            <a:r>
              <a:rPr lang="zh-TW" altLang="en-US" sz="2400" b="1" dirty="0">
                <a:solidFill>
                  <a:srgbClr val="FF0000"/>
                </a:solidFill>
              </a:rPr>
              <a:t>使用的</a:t>
            </a:r>
            <a:r>
              <a:rPr lang="en-US" altLang="zh-TW" sz="2400" b="1" dirty="0" err="1">
                <a:solidFill>
                  <a:srgbClr val="FF0000"/>
                </a:solidFill>
              </a:rPr>
              <a:t>BMIData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類別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996950" lvl="1" indent="-514350"/>
            <a:r>
              <a:rPr lang="zh-TW" altLang="en-US" sz="2400" dirty="0" smtClean="0"/>
              <a:t>格式為 </a:t>
            </a:r>
            <a:r>
              <a:rPr lang="en-US" altLang="zh-TW" sz="2400" dirty="0" smtClean="0">
                <a:solidFill>
                  <a:srgbClr val="FF0000"/>
                </a:solidFill>
              </a:rPr>
              <a:t>@model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BMIData</a:t>
            </a:r>
            <a:r>
              <a:rPr lang="zh-TW" altLang="en-US" sz="2400" dirty="0" smtClean="0">
                <a:solidFill>
                  <a:srgbClr val="FF0000"/>
                </a:solidFill>
              </a:rPr>
              <a:t>類別的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namespace.BMIData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996950" lvl="1" indent="-514350"/>
            <a:r>
              <a:rPr lang="zh-TW" altLang="en-US" sz="2400" dirty="0"/>
              <a:t>注意大</a:t>
            </a:r>
            <a:r>
              <a:rPr lang="zh-TW" altLang="en-US" sz="2400" dirty="0" smtClean="0"/>
              <a:t>小寫</a:t>
            </a:r>
            <a:endParaRPr lang="en-US" altLang="zh-TW" sz="2400" dirty="0" smtClean="0"/>
          </a:p>
          <a:p>
            <a:pPr marL="996950" lvl="1" indent="-514350"/>
            <a:endParaRPr lang="en-US" altLang="zh-TW" sz="2400" dirty="0"/>
          </a:p>
          <a:p>
            <a:pPr marL="996950" lvl="1" indent="-514350"/>
            <a:endParaRPr lang="en-US" altLang="zh-TW" sz="2400" dirty="0" smtClean="0"/>
          </a:p>
          <a:p>
            <a:pPr marL="482600" lvl="1" indent="0"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查看</a:t>
            </a:r>
            <a:r>
              <a:rPr lang="en-US" altLang="zh-TW" sz="2400" dirty="0" err="1" smtClean="0"/>
              <a:t>BMIData</a:t>
            </a:r>
            <a:r>
              <a:rPr lang="zh-TW" altLang="en-US" sz="2400" dirty="0"/>
              <a:t>類別的</a:t>
            </a:r>
            <a:r>
              <a:rPr lang="en-US" altLang="zh-TW" sz="2400" dirty="0">
                <a:solidFill>
                  <a:srgbClr val="FF0000"/>
                </a:solidFill>
              </a:rPr>
              <a:t>namespace</a:t>
            </a:r>
            <a:r>
              <a:rPr lang="zh-TW" altLang="en-US" sz="2400" dirty="0" smtClean="0"/>
              <a:t>，開啟</a:t>
            </a:r>
            <a:r>
              <a:rPr lang="en-US" altLang="zh-TW" sz="2400" dirty="0" err="1" smtClean="0"/>
              <a:t>BMIData.cs</a:t>
            </a:r>
            <a:endParaRPr lang="en-US" altLang="zh-TW" sz="2400" dirty="0"/>
          </a:p>
          <a:p>
            <a:pPr marL="1454150" lvl="2" indent="-514350"/>
            <a:endParaRPr lang="en-US" altLang="zh-TW" sz="2000" dirty="0"/>
          </a:p>
          <a:p>
            <a:pPr marL="1454150" lvl="2" indent="-514350"/>
            <a:endParaRPr lang="en-US" altLang="zh-TW" sz="2000" dirty="0"/>
          </a:p>
          <a:p>
            <a:pPr marL="939800" lvl="2" indent="0">
              <a:buNone/>
            </a:pPr>
            <a:endParaRPr lang="en-US" altLang="zh-TW" sz="2000" dirty="0"/>
          </a:p>
          <a:p>
            <a:pPr marL="996950" lvl="1" indent="-514350"/>
            <a:endParaRPr lang="en-US" altLang="zh-TW" sz="2400" dirty="0"/>
          </a:p>
          <a:p>
            <a:pPr marL="996950" lvl="1" indent="-514350"/>
            <a:endParaRPr lang="en-US" altLang="zh-TW" sz="2400" dirty="0"/>
          </a:p>
          <a:p>
            <a:pPr marL="1454150" lvl="2" indent="-514350"/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138" b="19208"/>
          <a:stretch/>
        </p:blipFill>
        <p:spPr bwMode="auto">
          <a:xfrm>
            <a:off x="2161309" y="4605700"/>
            <a:ext cx="4332578" cy="15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18" y="2757481"/>
            <a:ext cx="6219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4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7" y="83127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6417" y="1260037"/>
            <a:ext cx="8530937" cy="4525963"/>
          </a:xfrm>
        </p:spPr>
        <p:txBody>
          <a:bodyPr>
            <a:normAutofit/>
          </a:bodyPr>
          <a:lstStyle/>
          <a:p>
            <a:pPr marL="368300" indent="-342900"/>
            <a:r>
              <a:rPr lang="zh-TW" altLang="en-US" sz="2800" dirty="0" smtClean="0"/>
              <a:t>使用</a:t>
            </a:r>
            <a:r>
              <a:rPr lang="en-US" altLang="zh-TW" sz="2800" dirty="0" smtClean="0">
                <a:solidFill>
                  <a:srgbClr val="FF0000"/>
                </a:solidFill>
              </a:rPr>
              <a:t>@Model</a:t>
            </a:r>
            <a:r>
              <a:rPr lang="zh-TW" altLang="en-US" sz="2800" dirty="0" smtClean="0"/>
              <a:t>來呼叫</a:t>
            </a:r>
            <a:r>
              <a:rPr lang="en-US" altLang="zh-TW" sz="2800" dirty="0" err="1" smtClean="0"/>
              <a:t>BMIData</a:t>
            </a:r>
            <a:r>
              <a:rPr lang="zh-TW" altLang="en-US" sz="2800" dirty="0" smtClean="0"/>
              <a:t>類別</a:t>
            </a:r>
            <a:r>
              <a:rPr lang="zh-TW" altLang="en-US" sz="2800" dirty="0"/>
              <a:t>中的</a:t>
            </a:r>
            <a:r>
              <a:rPr lang="zh-TW" altLang="en-US" sz="2800" dirty="0" smtClean="0"/>
              <a:t>屬性</a:t>
            </a:r>
            <a:endParaRPr lang="en-US" altLang="zh-TW" sz="2800" dirty="0" smtClean="0"/>
          </a:p>
          <a:p>
            <a:pPr marL="825500" lvl="1" indent="-342900"/>
            <a:r>
              <a:rPr lang="zh-TW" altLang="en-US" sz="2400" dirty="0" smtClean="0"/>
              <a:t>第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行與第</a:t>
            </a:r>
            <a:r>
              <a:rPr lang="en-US" altLang="zh-TW" sz="2400" dirty="0" smtClean="0"/>
              <a:t>12</a:t>
            </a:r>
            <a:r>
              <a:rPr lang="zh-TW" altLang="en-US" sz="2400" dirty="0" smtClean="0"/>
              <a:t>行</a:t>
            </a:r>
            <a:endParaRPr lang="en-US" altLang="zh-TW" sz="2400" dirty="0" smtClean="0"/>
          </a:p>
          <a:p>
            <a:pPr marL="368300" indent="-342900"/>
            <a:r>
              <a:rPr lang="zh-TW" altLang="en-US" sz="2800" dirty="0">
                <a:solidFill>
                  <a:schemeClr val="tx1"/>
                </a:solidFill>
              </a:rPr>
              <a:t>注意大小寫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996950" lvl="1" indent="-514350">
              <a:buFont typeface="+mj-lt"/>
              <a:buAutoNum type="arabicPeriod"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5" y="2954450"/>
            <a:ext cx="71342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055428" y="3364459"/>
            <a:ext cx="3712344" cy="2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13929" y="5172939"/>
            <a:ext cx="989464" cy="257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49555" y="5420353"/>
            <a:ext cx="1199716" cy="23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2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Html Helper</a:t>
            </a:r>
          </a:p>
          <a:p>
            <a:pPr lvl="1"/>
            <a:r>
              <a:rPr lang="zh-TW" altLang="en-US" sz="2000" dirty="0" smtClean="0"/>
              <a:t>身高 </a:t>
            </a:r>
            <a:r>
              <a:rPr lang="en-US" altLang="zh-TW" sz="2000" dirty="0"/>
              <a:t>@</a:t>
            </a:r>
            <a:r>
              <a:rPr lang="en-US" altLang="zh-TW" sz="2000" dirty="0" err="1"/>
              <a:t>Html.TextBoxFor</a:t>
            </a:r>
            <a:r>
              <a:rPr lang="en-US" altLang="zh-TW" sz="2000" dirty="0"/>
              <a:t>(m =&gt; </a:t>
            </a:r>
            <a:r>
              <a:rPr lang="en-US" altLang="zh-TW" sz="2000" dirty="0" err="1"/>
              <a:t>m.Height</a:t>
            </a:r>
            <a:r>
              <a:rPr lang="en-US" altLang="zh-TW" sz="2000" dirty="0"/>
              <a:t>) </a:t>
            </a:r>
            <a:r>
              <a:rPr lang="zh-TW" altLang="en-US" sz="2000" dirty="0"/>
              <a:t>公分 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 /&gt;</a:t>
            </a:r>
          </a:p>
          <a:p>
            <a:pPr lvl="1"/>
            <a:r>
              <a:rPr lang="zh-TW" altLang="en-US" sz="2000" dirty="0" smtClean="0"/>
              <a:t>體重 </a:t>
            </a:r>
            <a:r>
              <a:rPr lang="en-US" altLang="zh-TW" sz="2000" dirty="0"/>
              <a:t>@</a:t>
            </a:r>
            <a:r>
              <a:rPr lang="en-US" altLang="zh-TW" sz="2000" dirty="0" err="1"/>
              <a:t>Html.TextBoxFor</a:t>
            </a:r>
            <a:r>
              <a:rPr lang="en-US" altLang="zh-TW" sz="2000" dirty="0"/>
              <a:t>(m =&gt; </a:t>
            </a:r>
            <a:r>
              <a:rPr lang="en-US" altLang="zh-TW" sz="2000" dirty="0" err="1"/>
              <a:t>m.Weight</a:t>
            </a:r>
            <a:r>
              <a:rPr lang="en-US" altLang="zh-TW" sz="2000" dirty="0"/>
              <a:t>)  </a:t>
            </a:r>
            <a:r>
              <a:rPr lang="zh-TW" altLang="en-US" sz="2000" dirty="0"/>
              <a:t>公斤 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/&gt;</a:t>
            </a: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自訂變數名稱</a:t>
            </a:r>
            <a:r>
              <a:rPr lang="en-US" altLang="zh-TW" sz="2000" dirty="0" smtClean="0">
                <a:solidFill>
                  <a:srgbClr val="FF0000"/>
                </a:solidFill>
              </a:rPr>
              <a:t>=&gt; </a:t>
            </a:r>
            <a:r>
              <a:rPr lang="zh-TW" altLang="en-US" sz="2000" dirty="0">
                <a:solidFill>
                  <a:srgbClr val="FF0000"/>
                </a:solidFill>
              </a:rPr>
              <a:t>自訂</a:t>
            </a:r>
            <a:r>
              <a:rPr lang="zh-TW" altLang="en-US" sz="2000" dirty="0" smtClean="0">
                <a:solidFill>
                  <a:srgbClr val="FF0000"/>
                </a:solidFill>
              </a:rPr>
              <a:t>變數</a:t>
            </a:r>
            <a:r>
              <a:rPr lang="zh-TW" altLang="en-US" sz="2000" dirty="0">
                <a:solidFill>
                  <a:srgbClr val="FF0000"/>
                </a:solidFill>
              </a:rPr>
              <a:t>名稱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zh-TW" altLang="en-US" sz="2000" dirty="0">
                <a:solidFill>
                  <a:srgbClr val="FF0000"/>
                </a:solidFill>
              </a:rPr>
              <a:t>模型</a:t>
            </a:r>
            <a:r>
              <a:rPr lang="zh-TW" altLang="en-US" sz="2000" dirty="0" smtClean="0">
                <a:solidFill>
                  <a:srgbClr val="FF0000"/>
                </a:solidFill>
              </a:rPr>
              <a:t>屬性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7" y="3450214"/>
            <a:ext cx="7334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809" y="-155865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1012" y="649778"/>
            <a:ext cx="8229600" cy="4525963"/>
          </a:xfrm>
        </p:spPr>
        <p:txBody>
          <a:bodyPr/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Model(</a:t>
            </a:r>
            <a:r>
              <a:rPr lang="en-US" altLang="zh-TW" sz="2400" dirty="0" err="1" smtClean="0"/>
              <a:t>BMIData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傳給</a:t>
            </a:r>
            <a:r>
              <a:rPr lang="en-US" altLang="zh-TW" sz="2400" dirty="0" smtClean="0"/>
              <a:t>View</a:t>
            </a:r>
          </a:p>
          <a:p>
            <a:r>
              <a:rPr lang="zh-TW" altLang="en-US" sz="2400" dirty="0" smtClean="0"/>
              <a:t>第</a:t>
            </a:r>
            <a:r>
              <a:rPr lang="en-US" altLang="zh-TW" sz="2400" dirty="0"/>
              <a:t>15</a:t>
            </a:r>
            <a:r>
              <a:rPr lang="zh-TW" altLang="en-US" sz="2400" dirty="0"/>
              <a:t>行需要建立一個</a:t>
            </a:r>
            <a:r>
              <a:rPr lang="en-US" altLang="zh-TW" sz="2400" dirty="0" err="1"/>
              <a:t>BMIData</a:t>
            </a:r>
            <a:r>
              <a:rPr lang="zh-TW" altLang="en-US" sz="2400" dirty="0"/>
              <a:t>物件傳給</a:t>
            </a:r>
            <a:r>
              <a:rPr lang="en-US" altLang="zh-TW" sz="2400" dirty="0" smtClean="0"/>
              <a:t>view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marL="25400" indent="0">
              <a:buNone/>
            </a:pPr>
            <a:endParaRPr lang="en-US" altLang="zh-TW" sz="2400" dirty="0" smtClean="0"/>
          </a:p>
          <a:p>
            <a:pPr marL="25400" indent="0">
              <a:buNone/>
            </a:pPr>
            <a:endParaRPr lang="en-US" altLang="zh-TW" sz="2400" dirty="0" smtClean="0"/>
          </a:p>
          <a:p>
            <a:r>
              <a:rPr lang="zh-TW" altLang="en-US" sz="2400" dirty="0">
                <a:solidFill>
                  <a:schemeClr val="tx1"/>
                </a:solidFill>
              </a:rPr>
              <a:t>若檢視檔案有宣告指定的</a:t>
            </a:r>
            <a:r>
              <a:rPr lang="en-US" altLang="zh-TW" sz="2400" dirty="0">
                <a:solidFill>
                  <a:schemeClr val="tx1"/>
                </a:solidFill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</a:rPr>
              <a:t>，</a:t>
            </a:r>
            <a:r>
              <a:rPr lang="en-US" altLang="zh-TW" sz="2400" dirty="0">
                <a:solidFill>
                  <a:schemeClr val="tx1"/>
                </a:solidFill>
              </a:rPr>
              <a:t>controller</a:t>
            </a:r>
            <a:r>
              <a:rPr lang="zh-TW" altLang="en-US" sz="2400" dirty="0">
                <a:solidFill>
                  <a:schemeClr val="tx1"/>
                </a:solidFill>
              </a:rPr>
              <a:t>一定要傳</a:t>
            </a:r>
            <a:r>
              <a:rPr lang="en-US" altLang="zh-TW" sz="2400" dirty="0">
                <a:solidFill>
                  <a:schemeClr val="tx1"/>
                </a:solidFill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</a:rPr>
              <a:t>給</a:t>
            </a:r>
            <a:r>
              <a:rPr lang="en-US" altLang="zh-TW" sz="2400" dirty="0">
                <a:solidFill>
                  <a:schemeClr val="tx1"/>
                </a:solidFill>
              </a:rPr>
              <a:t>view</a:t>
            </a:r>
            <a:r>
              <a:rPr lang="zh-TW" altLang="en-US" sz="2400" dirty="0">
                <a:solidFill>
                  <a:schemeClr val="tx1"/>
                </a:solidFill>
              </a:rPr>
              <a:t>，否則瀏覽時會有錯誤</a:t>
            </a:r>
            <a:r>
              <a:rPr lang="zh-TW" altLang="en-US" sz="2400" dirty="0" smtClean="0">
                <a:solidFill>
                  <a:schemeClr val="tx1"/>
                </a:solidFill>
              </a:rPr>
              <a:t>訊息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4" y="1666619"/>
            <a:ext cx="6044826" cy="250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7" y="5060373"/>
            <a:ext cx="5899353" cy="164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瀏覽畫面</a:t>
            </a:r>
            <a:endParaRPr lang="en-US" altLang="zh-TW" dirty="0" smtClean="0"/>
          </a:p>
          <a:p>
            <a:r>
              <a:rPr lang="zh-TW" altLang="en-US" dirty="0"/>
              <a:t>確定套用</a:t>
            </a:r>
            <a:r>
              <a:rPr lang="en-US" altLang="zh-TW" dirty="0"/>
              <a:t>Model</a:t>
            </a:r>
            <a:r>
              <a:rPr lang="zh-TW" altLang="en-US" dirty="0" smtClean="0"/>
              <a:t>之後，功能畫面皆正常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40" y="2852936"/>
            <a:ext cx="5410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2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驗證身高體重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244" y="1164109"/>
            <a:ext cx="8504556" cy="4525963"/>
          </a:xfrm>
        </p:spPr>
        <p:txBody>
          <a:bodyPr/>
          <a:lstStyle/>
          <a:p>
            <a:r>
              <a:rPr lang="en-US" altLang="zh-TW" sz="2800" dirty="0" smtClean="0"/>
              <a:t>Controller</a:t>
            </a:r>
            <a:r>
              <a:rPr lang="zh-TW" altLang="en-US" sz="2800" dirty="0" smtClean="0"/>
              <a:t>接收到身高與體重的數值之後，需判斷數值是否正確</a:t>
            </a:r>
            <a:endParaRPr lang="en-US" altLang="zh-TW" sz="2800" dirty="0" smtClean="0"/>
          </a:p>
          <a:p>
            <a:r>
              <a:rPr lang="zh-TW" altLang="en-US" sz="2800" dirty="0" smtClean="0"/>
              <a:t>若不正確將顯示錯誤訊息，使用</a:t>
            </a:r>
            <a:r>
              <a:rPr lang="en-US" altLang="zh-TW" sz="2800" dirty="0" err="1" smtClean="0"/>
              <a:t>ViewBag</a:t>
            </a:r>
            <a:r>
              <a:rPr lang="zh-TW" altLang="en-US" sz="2800" dirty="0" smtClean="0"/>
              <a:t>傳遞錯誤訊息給</a:t>
            </a:r>
            <a:r>
              <a:rPr lang="en-US" altLang="zh-TW" sz="2800" dirty="0" smtClean="0"/>
              <a:t>View</a:t>
            </a:r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pPr marL="25400" indent="0">
              <a:buNone/>
            </a:pPr>
            <a:endParaRPr lang="en-US" altLang="zh-TW" sz="2800" dirty="0" smtClean="0"/>
          </a:p>
          <a:p>
            <a:r>
              <a:rPr lang="zh-TW" altLang="en-US" sz="2800" dirty="0"/>
              <a:t>在</a:t>
            </a:r>
            <a:r>
              <a:rPr lang="en-US" altLang="zh-TW" sz="2800" dirty="0"/>
              <a:t>View</a:t>
            </a:r>
            <a:r>
              <a:rPr lang="zh-TW" altLang="en-US" sz="2800" dirty="0"/>
              <a:t>中顯示錯誤訊息</a:t>
            </a:r>
            <a:endParaRPr lang="en-US" altLang="zh-TW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85" y="2682240"/>
            <a:ext cx="4235738" cy="199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95" y="5257165"/>
            <a:ext cx="66865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350376" y="5480044"/>
            <a:ext cx="1856172" cy="42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7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 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375" y="1157000"/>
            <a:ext cx="8570366" cy="5458953"/>
          </a:xfrm>
        </p:spPr>
        <p:txBody>
          <a:bodyPr/>
          <a:lstStyle/>
          <a:p>
            <a:r>
              <a:rPr lang="zh-TW" altLang="en-US" sz="3600" dirty="0" smtClean="0"/>
              <a:t>新增</a:t>
            </a:r>
            <a:r>
              <a:rPr lang="en-US" altLang="zh-TW" sz="3600" dirty="0" err="1" smtClean="0"/>
              <a:t>Contorller</a:t>
            </a:r>
            <a:r>
              <a:rPr lang="zh-TW" altLang="en-US" sz="3600" dirty="0"/>
              <a:t> 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dirty="0" err="1" smtClean="0"/>
              <a:t>BMIController.cs</a:t>
            </a:r>
            <a:endParaRPr lang="en-US" altLang="zh-TW" sz="3600" dirty="0" smtClean="0"/>
          </a:p>
          <a:p>
            <a:endParaRPr lang="en-US" altLang="zh-TW" sz="1000" dirty="0" smtClean="0"/>
          </a:p>
          <a:p>
            <a:r>
              <a:rPr lang="zh-TW" altLang="en-US" sz="3600" dirty="0"/>
              <a:t>新增</a:t>
            </a:r>
            <a:r>
              <a:rPr lang="en-US" altLang="zh-TW" sz="3600" dirty="0" smtClean="0"/>
              <a:t>View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在</a:t>
            </a:r>
            <a:r>
              <a:rPr lang="en-US" altLang="zh-TW" sz="3600" dirty="0" err="1" smtClean="0"/>
              <a:t>BMIController</a:t>
            </a:r>
            <a:r>
              <a:rPr lang="zh-TW" altLang="en-US" sz="3600" dirty="0" smtClean="0"/>
              <a:t>的</a:t>
            </a:r>
            <a:r>
              <a:rPr lang="en-US" altLang="zh-TW" sz="3600" dirty="0" smtClean="0"/>
              <a:t>Index</a:t>
            </a:r>
            <a:r>
              <a:rPr lang="zh-TW" altLang="en-US" sz="3600" dirty="0" smtClean="0"/>
              <a:t>方法中新增對應的</a:t>
            </a:r>
            <a:r>
              <a:rPr lang="en-US" altLang="zh-TW" sz="3600" dirty="0" err="1" smtClean="0"/>
              <a:t>Index.cshtml</a:t>
            </a:r>
            <a:endParaRPr lang="en-US" altLang="zh-TW" sz="3600" dirty="0" smtClean="0"/>
          </a:p>
          <a:p>
            <a:endParaRPr lang="en-US" altLang="zh-TW" sz="1000" dirty="0" smtClean="0"/>
          </a:p>
          <a:p>
            <a:r>
              <a:rPr lang="zh-TW" altLang="en-US" sz="3600" dirty="0" smtClean="0"/>
              <a:t>使用</a:t>
            </a:r>
            <a:r>
              <a:rPr lang="en-US" altLang="zh-TW" sz="3600" dirty="0" smtClean="0"/>
              <a:t>&lt;form&gt;</a:t>
            </a:r>
            <a:r>
              <a:rPr lang="zh-TW" altLang="en-US" sz="3600" dirty="0" smtClean="0"/>
              <a:t>標籤與</a:t>
            </a:r>
            <a:r>
              <a:rPr lang="en-US" altLang="zh-TW" sz="3600" dirty="0" smtClean="0"/>
              <a:t>&lt;input&gt;</a:t>
            </a:r>
            <a:r>
              <a:rPr lang="zh-TW" altLang="en-US" sz="3600" dirty="0" smtClean="0"/>
              <a:t>標籤排版</a:t>
            </a:r>
            <a:r>
              <a:rPr lang="en-US" altLang="zh-TW" sz="3600" dirty="0" smtClean="0"/>
              <a:t>HTML</a:t>
            </a:r>
            <a:r>
              <a:rPr lang="zh-TW" altLang="en-US" sz="3600" dirty="0" smtClean="0"/>
              <a:t>畫面</a:t>
            </a:r>
            <a:endParaRPr lang="en-US" altLang="zh-TW" sz="3600" dirty="0"/>
          </a:p>
          <a:p>
            <a:pPr marL="25400" indent="0">
              <a:buNone/>
            </a:pPr>
            <a:r>
              <a:rPr lang="en-US" altLang="zh-TW" sz="3600" dirty="0" smtClean="0"/>
              <a:t>	</a:t>
            </a:r>
            <a:r>
              <a:rPr lang="en-US" altLang="zh-TW" sz="2400" dirty="0" smtClean="0"/>
              <a:t>&lt;form action="/BMI/Index" method="get"&gt;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/>
              <a:t>      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表單</a:t>
            </a:r>
            <a:r>
              <a:rPr lang="zh-TW" altLang="en-US" sz="2400" dirty="0"/>
              <a:t>內容</a:t>
            </a:r>
            <a:br>
              <a:rPr lang="zh-TW" altLang="en-US" sz="2400" dirty="0"/>
            </a:br>
            <a:r>
              <a:rPr lang="en-US" altLang="zh-TW" sz="2400" dirty="0" smtClean="0"/>
              <a:t>	&lt;/</a:t>
            </a:r>
            <a:r>
              <a:rPr lang="en-US" altLang="zh-TW" sz="2400" dirty="0"/>
              <a:t>form</a:t>
            </a:r>
            <a:r>
              <a:rPr lang="en-US" altLang="zh-TW" sz="2400" dirty="0" smtClean="0"/>
              <a:t>&gt;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的好處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能快速了解此功能的所有屬性</a:t>
            </a:r>
            <a:endParaRPr lang="en-US" altLang="zh-TW" dirty="0" smtClean="0"/>
          </a:p>
          <a:p>
            <a:r>
              <a:rPr lang="zh-TW" altLang="en-US" dirty="0" smtClean="0"/>
              <a:t>可透過物件的方式操作屬性</a:t>
            </a:r>
            <a:endParaRPr lang="en-US" altLang="zh-TW" dirty="0" smtClean="0"/>
          </a:p>
          <a:p>
            <a:r>
              <a:rPr lang="zh-TW" altLang="en-US" dirty="0"/>
              <a:t>資料綁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r>
              <a:rPr lang="zh-TW" altLang="en-US" dirty="0" smtClean="0"/>
              <a:t>方便偵錯</a:t>
            </a:r>
            <a:endParaRPr lang="en-US" altLang="zh-TW" dirty="0" smtClean="0"/>
          </a:p>
          <a:p>
            <a:r>
              <a:rPr lang="zh-TW" altLang="en-US" dirty="0" smtClean="0"/>
              <a:t>不會</a:t>
            </a:r>
            <a:r>
              <a:rPr lang="zh-TW" altLang="en-US" dirty="0"/>
              <a:t>打</a:t>
            </a:r>
            <a:r>
              <a:rPr lang="zh-TW" altLang="en-US" dirty="0" smtClean="0"/>
              <a:t>錯字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6251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DataAnnotations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驗證模型資料</a:t>
            </a:r>
          </a:p>
        </p:txBody>
      </p:sp>
    </p:spTree>
    <p:extLst>
      <p:ext uri="{BB962C8B-B14F-4D97-AF65-F5344CB8AC3E}">
        <p14:creationId xmlns:p14="http://schemas.microsoft.com/office/powerpoint/2010/main" val="2638789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DataAnnotations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驗證模型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表單驗證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可用於</a:t>
            </a:r>
            <a:r>
              <a:rPr lang="zh-TW" altLang="en-US" dirty="0" smtClean="0">
                <a:solidFill>
                  <a:srgbClr val="FF0000"/>
                </a:solidFill>
              </a:rPr>
              <a:t>宣告屬性名稱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屬性的資料驗證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使用方式：套用在</a:t>
            </a:r>
            <a:r>
              <a:rPr lang="zh-TW" altLang="en-US" dirty="0" smtClean="0">
                <a:solidFill>
                  <a:srgbClr val="FF0000"/>
                </a:solidFill>
              </a:rPr>
              <a:t>屬性</a:t>
            </a:r>
            <a:r>
              <a:rPr lang="zh-TW" altLang="en-US" dirty="0" smtClean="0"/>
              <a:t>上面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[</a:t>
            </a:r>
            <a:r>
              <a:rPr lang="en-US" altLang="zh-TW" sz="2400" dirty="0"/>
              <a:t>Required(</a:t>
            </a:r>
            <a:r>
              <a:rPr lang="en-US" altLang="zh-TW" sz="2400" dirty="0" err="1"/>
              <a:t>ErrorMessage</a:t>
            </a:r>
            <a:r>
              <a:rPr lang="en-US" altLang="zh-TW" sz="2400" dirty="0" smtClean="0"/>
              <a:t>="</a:t>
            </a:r>
            <a:r>
              <a:rPr lang="zh-TW" altLang="en-US" sz="2400" dirty="0" smtClean="0"/>
              <a:t>請</a:t>
            </a:r>
            <a:r>
              <a:rPr lang="zh-TW" altLang="en-US" sz="2400" dirty="0"/>
              <a:t>輸入登入</a:t>
            </a:r>
            <a:r>
              <a:rPr lang="zh-TW" altLang="en-US" sz="2400" dirty="0" smtClean="0"/>
              <a:t>帳號</a:t>
            </a:r>
            <a:r>
              <a:rPr lang="en-US" altLang="zh-TW" sz="2400" dirty="0" smtClean="0"/>
              <a:t>")]</a:t>
            </a:r>
          </a:p>
          <a:p>
            <a:pPr lvl="1"/>
            <a:r>
              <a:rPr lang="en-US" altLang="zh-TW" sz="2400" dirty="0" smtClean="0"/>
              <a:t>[</a:t>
            </a:r>
            <a:r>
              <a:rPr lang="en-US" altLang="zh-TW" sz="2400" dirty="0" err="1"/>
              <a:t>StringLength</a:t>
            </a:r>
            <a:r>
              <a:rPr lang="en-US" altLang="zh-TW" sz="2400" dirty="0"/>
              <a:t>(12,ErrorMessage</a:t>
            </a:r>
            <a:r>
              <a:rPr lang="en-US" altLang="zh-TW" sz="2400" dirty="0" smtClean="0"/>
              <a:t>="</a:t>
            </a:r>
            <a:r>
              <a:rPr lang="zh-TW" altLang="en-US" sz="2400" dirty="0" smtClean="0"/>
              <a:t>請勿</a:t>
            </a:r>
            <a:r>
              <a:rPr lang="zh-TW" altLang="en-US" sz="2400" dirty="0"/>
              <a:t>超過</a:t>
            </a:r>
            <a:r>
              <a:rPr lang="en-US" altLang="zh-TW" sz="2400" dirty="0"/>
              <a:t>12</a:t>
            </a:r>
            <a:r>
              <a:rPr lang="zh-TW" altLang="en-US" sz="2400" dirty="0"/>
              <a:t>個</a:t>
            </a:r>
            <a:r>
              <a:rPr lang="zh-TW" altLang="en-US" sz="2400" dirty="0" smtClean="0"/>
              <a:t>字</a:t>
            </a:r>
            <a:r>
              <a:rPr lang="en-US" altLang="zh-TW" sz="2400" dirty="0" smtClean="0"/>
              <a:t>")]</a:t>
            </a:r>
          </a:p>
          <a:p>
            <a:pPr lvl="1"/>
            <a:endParaRPr lang="en-US" altLang="zh-TW" dirty="0" smtClean="0"/>
          </a:p>
          <a:p>
            <a:r>
              <a:rPr lang="zh-TW" altLang="en-US" sz="2800" dirty="0" smtClean="0"/>
              <a:t>官方文件：</a:t>
            </a:r>
            <a:r>
              <a:rPr lang="en-US" altLang="zh-TW" sz="2800" dirty="0" smtClean="0"/>
              <a:t>https</a:t>
            </a:r>
            <a:r>
              <a:rPr lang="en-US" altLang="zh-TW" sz="2800" dirty="0"/>
              <a:t>://msdn.microsoft.com/zh-tw/library/system.componentmodel.dataannotations(v=vs.110).aspx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驗證身高體重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93" y="2171380"/>
            <a:ext cx="6024348" cy="288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21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DataAnnotations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</a:t>
            </a:r>
            <a:r>
              <a:rPr lang="en-US" altLang="zh-TW" sz="2400" dirty="0" err="1"/>
              <a:t>BMIData</a:t>
            </a:r>
            <a:r>
              <a:rPr lang="zh-TW" altLang="en-US" sz="2400" dirty="0"/>
              <a:t>套用</a:t>
            </a:r>
            <a:r>
              <a:rPr lang="en-US" altLang="zh-TW" sz="2400" dirty="0" err="1"/>
              <a:t>DataAnnotations</a:t>
            </a:r>
            <a:endParaRPr lang="en-US" altLang="zh-TW" sz="2400" dirty="0"/>
          </a:p>
          <a:p>
            <a:r>
              <a:rPr lang="zh-TW" altLang="en-US" sz="2400" dirty="0" smtClean="0"/>
              <a:t>使用 </a:t>
            </a:r>
            <a:r>
              <a:rPr lang="en-US" altLang="zh-TW" sz="2400" dirty="0" smtClean="0"/>
              <a:t>using</a:t>
            </a:r>
            <a:r>
              <a:rPr lang="zh-TW" altLang="en-US" sz="2400" dirty="0" smtClean="0"/>
              <a:t> 匯入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System.ComponentModel.DataAnnotations</a:t>
            </a:r>
            <a:endParaRPr lang="zh-TW" altLang="en-US" sz="2400" dirty="0"/>
          </a:p>
          <a:p>
            <a:r>
              <a:rPr lang="zh-TW" altLang="en-US" sz="2400" dirty="0" smtClean="0"/>
              <a:t>透過工具加入的方式可參考下圖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267074"/>
            <a:ext cx="7594710" cy="32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1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DataAnnotations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將</a:t>
            </a:r>
            <a:r>
              <a:rPr lang="en-US" altLang="zh-TW" sz="2800" dirty="0" err="1" smtClean="0"/>
              <a:t>BMIData</a:t>
            </a:r>
            <a:r>
              <a:rPr lang="zh-TW" altLang="en-US" sz="2800" dirty="0" smtClean="0"/>
              <a:t>套用相關的</a:t>
            </a:r>
            <a:r>
              <a:rPr lang="en-US" altLang="zh-TW" sz="2800" dirty="0" err="1" smtClean="0"/>
              <a:t>DataAnnotations</a:t>
            </a:r>
            <a:endParaRPr lang="en-US" altLang="zh-TW" sz="2800" dirty="0" smtClean="0"/>
          </a:p>
          <a:p>
            <a:r>
              <a:rPr lang="zh-TW" altLang="en-US" sz="2800" dirty="0" smtClean="0"/>
              <a:t>宣告</a:t>
            </a:r>
            <a:r>
              <a:rPr lang="zh-TW" altLang="en-US" sz="2800" dirty="0" smtClean="0">
                <a:solidFill>
                  <a:srgbClr val="FF0000"/>
                </a:solidFill>
              </a:rPr>
              <a:t>屬性名稱</a:t>
            </a:r>
            <a:r>
              <a:rPr lang="zh-TW" altLang="en-US" sz="2800" dirty="0" smtClean="0"/>
              <a:t>，</a:t>
            </a:r>
            <a:r>
              <a:rPr lang="zh-TW" altLang="en-US" sz="2800" dirty="0" smtClean="0">
                <a:solidFill>
                  <a:srgbClr val="FF0000"/>
                </a:solidFill>
              </a:rPr>
              <a:t>必填欄位</a:t>
            </a:r>
            <a:r>
              <a:rPr lang="zh-TW" altLang="en-US" sz="2800" dirty="0" smtClean="0"/>
              <a:t>與</a:t>
            </a:r>
            <a:r>
              <a:rPr lang="zh-TW" altLang="en-US" sz="2800" dirty="0" smtClean="0">
                <a:solidFill>
                  <a:srgbClr val="FF0000"/>
                </a:solidFill>
              </a:rPr>
              <a:t>判斷數值範圍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74"/>
          <a:stretch/>
        </p:blipFill>
        <p:spPr bwMode="auto">
          <a:xfrm>
            <a:off x="1313444" y="2865119"/>
            <a:ext cx="5944332" cy="304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DataAnnotations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修改</a:t>
            </a:r>
            <a:r>
              <a:rPr lang="en-US" altLang="zh-TW" sz="2800" dirty="0" smtClean="0"/>
              <a:t>View</a:t>
            </a:r>
            <a:r>
              <a:rPr lang="zh-TW" altLang="en-US" sz="2800" dirty="0" smtClean="0"/>
              <a:t>，使用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Helper</a:t>
            </a:r>
          </a:p>
          <a:p>
            <a:pPr lvl="1"/>
            <a:r>
              <a:rPr lang="en-US" altLang="zh-TW" sz="2400" dirty="0" err="1" smtClean="0"/>
              <a:t>Html.DisplayNameFor</a:t>
            </a:r>
            <a:r>
              <a:rPr lang="zh-TW" altLang="en-US" sz="2400" dirty="0" smtClean="0"/>
              <a:t> 顯示屬性名稱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Html.TextBoxFor</a:t>
            </a:r>
            <a:r>
              <a:rPr lang="zh-TW" altLang="en-US" sz="2400" dirty="0" smtClean="0"/>
              <a:t> 顯示該屬性的輸入欄位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Html.ValidationMessageFor</a:t>
            </a:r>
            <a:r>
              <a:rPr lang="zh-TW" altLang="en-US" sz="2400" dirty="0" smtClean="0"/>
              <a:t> 顯示屬性的錯誤訊息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35"/>
          <a:stretch/>
        </p:blipFill>
        <p:spPr bwMode="auto">
          <a:xfrm>
            <a:off x="1054932" y="3569962"/>
            <a:ext cx="6605708" cy="300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1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DataAnnotations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將自行判斷資料正確性的程式碼刪除，因為</a:t>
            </a:r>
            <a:r>
              <a:rPr lang="en-US" altLang="zh-TW" dirty="0" err="1" smtClean="0"/>
              <a:t>DataAnnotations</a:t>
            </a:r>
            <a:r>
              <a:rPr lang="zh-TW" altLang="en-US" dirty="0" smtClean="0"/>
              <a:t>已經可以完成資料驗證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"/>
          <a:stretch/>
        </p:blipFill>
        <p:spPr bwMode="auto">
          <a:xfrm>
            <a:off x="1436792" y="3023880"/>
            <a:ext cx="5981700" cy="30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DataAnnotations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瀏覽畫面</a:t>
            </a:r>
            <a:endParaRPr lang="en-US" altLang="zh-TW" dirty="0" smtClean="0"/>
          </a:p>
          <a:p>
            <a:r>
              <a:rPr lang="zh-TW" altLang="en-US" dirty="0" smtClean="0"/>
              <a:t>可正確顯示欄位名稱、輸入框與錯誤訊息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96952"/>
            <a:ext cx="615435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DataAnnotations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當輸入資料不正確時，計算結果與等級不應該顯示數值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780928"/>
            <a:ext cx="55245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9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 HTML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1913" y="1454426"/>
            <a:ext cx="8620540" cy="4525963"/>
          </a:xfrm>
        </p:spPr>
        <p:txBody>
          <a:bodyPr/>
          <a:lstStyle/>
          <a:p>
            <a:pPr marL="25400" indent="0">
              <a:buNone/>
            </a:pPr>
            <a:r>
              <a:rPr lang="en-US" altLang="zh-TW" sz="2000" dirty="0"/>
              <a:t>&lt;form </a:t>
            </a:r>
            <a:r>
              <a:rPr lang="en-US" altLang="zh-TW" sz="2000" dirty="0" smtClean="0"/>
              <a:t>action="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/BMI/Index</a:t>
            </a:r>
            <a:r>
              <a:rPr lang="en-US" altLang="zh-TW" sz="2000" dirty="0" smtClean="0"/>
              <a:t>" </a:t>
            </a:r>
            <a:r>
              <a:rPr lang="en-US" altLang="zh-TW" sz="2000" dirty="0"/>
              <a:t>method= " </a:t>
            </a:r>
            <a:r>
              <a:rPr lang="en-US" altLang="zh-TW" sz="2000" dirty="0">
                <a:solidFill>
                  <a:schemeClr val="accent6"/>
                </a:solidFill>
              </a:rPr>
              <a:t>get</a:t>
            </a:r>
            <a:r>
              <a:rPr lang="en-US" altLang="zh-TW" sz="2000" dirty="0" smtClean="0"/>
              <a:t>" &gt;</a:t>
            </a:r>
            <a:endParaRPr lang="en-US" altLang="zh-TW" sz="2000" dirty="0"/>
          </a:p>
          <a:p>
            <a:pPr marL="25400" indent="0">
              <a:buNone/>
            </a:pPr>
            <a:r>
              <a:rPr lang="en-US" altLang="zh-TW" sz="2000" dirty="0"/>
              <a:t>   </a:t>
            </a:r>
            <a:r>
              <a:rPr lang="en-US" altLang="zh-TW" sz="2000" dirty="0" smtClean="0"/>
              <a:t>&lt;p&gt;</a:t>
            </a:r>
            <a:r>
              <a:rPr lang="zh-TW" altLang="en-US" sz="2000" dirty="0" smtClean="0"/>
              <a:t>身高 </a:t>
            </a:r>
            <a:r>
              <a:rPr lang="en-US" altLang="zh-TW" sz="2000" dirty="0"/>
              <a:t>&lt;input type</a:t>
            </a:r>
            <a:r>
              <a:rPr lang="en-US" altLang="zh-TW" sz="2000" dirty="0" smtClean="0"/>
              <a:t>="text" </a:t>
            </a:r>
            <a:r>
              <a:rPr lang="en-US" altLang="zh-TW" sz="2000" dirty="0"/>
              <a:t>name</a:t>
            </a:r>
            <a:r>
              <a:rPr lang="en-US" altLang="zh-TW" sz="2000" dirty="0" smtClean="0"/>
              <a:t>="</a:t>
            </a:r>
            <a:r>
              <a:rPr lang="en-US" altLang="zh-TW" sz="2000" dirty="0" smtClean="0">
                <a:solidFill>
                  <a:srgbClr val="FF0000"/>
                </a:solidFill>
              </a:rPr>
              <a:t>height</a:t>
            </a:r>
            <a:r>
              <a:rPr lang="en-US" altLang="zh-TW" sz="2000" dirty="0" smtClean="0"/>
              <a:t>" </a:t>
            </a:r>
            <a:r>
              <a:rPr lang="en-US" altLang="zh-TW" sz="2000" dirty="0"/>
              <a:t>value</a:t>
            </a:r>
            <a:r>
              <a:rPr lang="en-US" altLang="zh-TW" sz="2000" dirty="0" smtClean="0"/>
              <a:t>="" </a:t>
            </a:r>
            <a:r>
              <a:rPr lang="en-US" altLang="zh-TW" sz="2000" dirty="0"/>
              <a:t>/&gt;</a:t>
            </a:r>
            <a:r>
              <a:rPr lang="zh-TW" altLang="en-US" sz="2000" dirty="0"/>
              <a:t>公分 </a:t>
            </a:r>
            <a:r>
              <a:rPr lang="en-US" altLang="zh-TW" sz="2000" dirty="0">
                <a:solidFill>
                  <a:schemeClr val="tx1"/>
                </a:solidFill>
              </a:rPr>
              <a:t>&lt;/p</a:t>
            </a:r>
            <a:r>
              <a:rPr lang="en-US" altLang="zh-TW" sz="2000" dirty="0" smtClean="0">
                <a:solidFill>
                  <a:schemeClr val="tx1"/>
                </a:solidFill>
              </a:rPr>
              <a:t>&gt;</a:t>
            </a:r>
            <a:endParaRPr lang="en-US" altLang="zh-TW" sz="2000" dirty="0"/>
          </a:p>
          <a:p>
            <a:pPr marL="2540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&lt;</a:t>
            </a:r>
            <a:r>
              <a:rPr lang="en-US" altLang="zh-TW" sz="2000" dirty="0"/>
              <a:t>p&gt;</a:t>
            </a:r>
            <a:r>
              <a:rPr lang="zh-TW" altLang="en-US" sz="2000" dirty="0" smtClean="0"/>
              <a:t>體重 </a:t>
            </a:r>
            <a:r>
              <a:rPr lang="en-US" altLang="zh-TW" sz="2000" dirty="0"/>
              <a:t>&lt;input type</a:t>
            </a:r>
            <a:r>
              <a:rPr lang="en-US" altLang="zh-TW" sz="2000" dirty="0" smtClean="0"/>
              <a:t>="text" </a:t>
            </a:r>
            <a:r>
              <a:rPr lang="en-US" altLang="zh-TW" sz="2000" dirty="0"/>
              <a:t>name</a:t>
            </a:r>
            <a:r>
              <a:rPr lang="en-US" altLang="zh-TW" sz="2000" dirty="0" smtClean="0"/>
              <a:t>="</a:t>
            </a:r>
            <a:r>
              <a:rPr lang="en-US" altLang="zh-TW" sz="2000" dirty="0" smtClean="0">
                <a:solidFill>
                  <a:srgbClr val="00B050"/>
                </a:solidFill>
              </a:rPr>
              <a:t>weight</a:t>
            </a:r>
            <a:r>
              <a:rPr lang="en-US" altLang="zh-TW" sz="2000" dirty="0" smtClean="0"/>
              <a:t>" </a:t>
            </a:r>
            <a:r>
              <a:rPr lang="en-US" altLang="zh-TW" sz="2000" dirty="0"/>
              <a:t>value</a:t>
            </a:r>
            <a:r>
              <a:rPr lang="en-US" altLang="zh-TW" sz="2000" dirty="0" smtClean="0"/>
              <a:t>=</a:t>
            </a:r>
            <a:r>
              <a:rPr lang="en-US" altLang="zh-TW" sz="2000" dirty="0"/>
              <a:t>""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/&gt;</a:t>
            </a:r>
            <a:r>
              <a:rPr lang="zh-TW" altLang="en-US" sz="2000" dirty="0"/>
              <a:t>公斤 </a:t>
            </a:r>
            <a:r>
              <a:rPr lang="en-US" altLang="zh-TW" sz="2000" dirty="0">
                <a:solidFill>
                  <a:schemeClr val="tx1"/>
                </a:solidFill>
              </a:rPr>
              <a:t>&lt;/p&gt;</a:t>
            </a:r>
          </a:p>
          <a:p>
            <a:pPr marL="25400" indent="0">
              <a:buNone/>
            </a:pPr>
            <a:r>
              <a:rPr lang="en-US" altLang="zh-TW" sz="2000" dirty="0" smtClean="0"/>
              <a:t>   &lt;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&gt;&lt;</a:t>
            </a:r>
            <a:r>
              <a:rPr lang="en-US" altLang="zh-TW" sz="2000" dirty="0"/>
              <a:t>input type</a:t>
            </a:r>
            <a:r>
              <a:rPr lang="en-US" altLang="zh-TW" sz="2000" dirty="0" smtClean="0"/>
              <a:t>="submit" </a:t>
            </a:r>
            <a:r>
              <a:rPr lang="en-US" altLang="zh-TW" sz="2000" dirty="0"/>
              <a:t>value</a:t>
            </a:r>
            <a:r>
              <a:rPr lang="en-US" altLang="zh-TW" sz="2000" dirty="0" smtClean="0"/>
              <a:t>="</a:t>
            </a:r>
            <a:r>
              <a:rPr lang="zh-TW" altLang="en-US" sz="2000" dirty="0" smtClean="0"/>
              <a:t>送出</a:t>
            </a:r>
            <a:r>
              <a:rPr lang="en-US" altLang="zh-TW" sz="2000" dirty="0" smtClean="0"/>
              <a:t>" /&gt;</a:t>
            </a:r>
            <a:r>
              <a:rPr lang="en-US" altLang="zh-TW" sz="2000" dirty="0">
                <a:solidFill>
                  <a:schemeClr val="tx1"/>
                </a:solidFill>
              </a:rPr>
              <a:t>&lt;/p</a:t>
            </a:r>
            <a:r>
              <a:rPr lang="en-US" altLang="zh-TW" sz="2000" dirty="0" smtClean="0">
                <a:solidFill>
                  <a:schemeClr val="tx1"/>
                </a:solidFill>
              </a:rPr>
              <a:t>&gt;</a:t>
            </a:r>
            <a:endParaRPr lang="en-US" altLang="zh-TW" sz="2000" dirty="0"/>
          </a:p>
          <a:p>
            <a:pPr marL="25400" indent="0">
              <a:buNone/>
            </a:pPr>
            <a:r>
              <a:rPr lang="en-US" altLang="zh-TW" sz="2000" dirty="0"/>
              <a:t>&lt;/form</a:t>
            </a:r>
            <a:r>
              <a:rPr lang="en-US" altLang="zh-TW" sz="2000" dirty="0" smtClean="0"/>
              <a:t>&gt;</a:t>
            </a:r>
          </a:p>
          <a:p>
            <a:pPr marL="25400" indent="0">
              <a:buNone/>
            </a:pPr>
            <a:endParaRPr lang="en-US" altLang="zh-TW" sz="2000" dirty="0"/>
          </a:p>
          <a:p>
            <a:pPr marL="25400" indent="0">
              <a:buNone/>
            </a:pPr>
            <a:r>
              <a:rPr lang="en-US" altLang="zh-TW" sz="2000" dirty="0"/>
              <a:t>&lt;p&gt;</a:t>
            </a:r>
            <a:r>
              <a:rPr lang="zh-TW" altLang="en-US" sz="2000" dirty="0" smtClean="0"/>
              <a:t>計算</a:t>
            </a:r>
            <a:r>
              <a:rPr lang="zh-TW" altLang="en-US" sz="2000" dirty="0"/>
              <a:t>結果： </a:t>
            </a:r>
            <a:r>
              <a:rPr lang="en-US" altLang="zh-TW" sz="2000" dirty="0" smtClean="0">
                <a:solidFill>
                  <a:schemeClr val="tx1"/>
                </a:solidFill>
              </a:rPr>
              <a:t>&lt;/p&gt;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US" altLang="zh-TW" sz="2000" dirty="0"/>
              <a:t>&lt;p&gt;</a:t>
            </a:r>
            <a:r>
              <a:rPr lang="zh-TW" altLang="en-US" sz="2000" dirty="0" smtClean="0"/>
              <a:t>等級：</a:t>
            </a:r>
            <a:r>
              <a:rPr lang="en-US" altLang="zh-TW" sz="2000" dirty="0">
                <a:solidFill>
                  <a:schemeClr val="tx1"/>
                </a:solidFill>
              </a:rPr>
              <a:t>&lt;/p&gt;</a:t>
            </a:r>
          </a:p>
          <a:p>
            <a:pPr marL="2540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7845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DataAnnotations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>
                <a:solidFill>
                  <a:srgbClr val="FF0000"/>
                </a:solidFill>
              </a:rPr>
              <a:t>ModelState.IsValid</a:t>
            </a:r>
            <a:r>
              <a:rPr lang="zh-TW" altLang="en-US" dirty="0" smtClean="0"/>
              <a:t>確認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資料驗證是否正確，若正確才會進行</a:t>
            </a:r>
            <a:r>
              <a:rPr lang="en-US" altLang="zh-TW" dirty="0" smtClean="0"/>
              <a:t>BMI</a:t>
            </a:r>
            <a:r>
              <a:rPr lang="zh-TW" altLang="en-US" dirty="0" smtClean="0"/>
              <a:t>運算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55187"/>
            <a:ext cx="7324726" cy="314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DataAnnotations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瀏覽畫面</a:t>
            </a:r>
            <a:endParaRPr lang="en-US" altLang="zh-TW" dirty="0" smtClean="0"/>
          </a:p>
          <a:p>
            <a:r>
              <a:rPr lang="zh-TW" altLang="en-US" dirty="0" smtClean="0"/>
              <a:t>確認輸入資訊錯誤時，計算結果與等級不會顯示數值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7F-6F7A-4871-B886-0B3CE37C9E52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89784"/>
            <a:ext cx="60483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BMI </a:t>
            </a:r>
            <a:r>
              <a:rPr lang="zh-TW" altLang="en-US" dirty="0"/>
              <a:t>練習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6717" y="1087734"/>
            <a:ext cx="8229600" cy="4525963"/>
          </a:xfrm>
        </p:spPr>
        <p:txBody>
          <a:bodyPr/>
          <a:lstStyle/>
          <a:p>
            <a:r>
              <a:rPr lang="zh-TW" altLang="en-US" dirty="0"/>
              <a:t>接收</a:t>
            </a:r>
            <a:r>
              <a:rPr lang="zh-TW" altLang="en-US" dirty="0" smtClean="0"/>
              <a:t>使用者的資料</a:t>
            </a:r>
            <a:endParaRPr lang="en-US" altLang="zh-TW" dirty="0" smtClean="0"/>
          </a:p>
          <a:p>
            <a:r>
              <a:rPr lang="zh-TW" altLang="en-US" dirty="0"/>
              <a:t>在方法內宣告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r>
              <a:rPr lang="zh-TW" altLang="en-US" dirty="0" smtClean="0"/>
              <a:t>參數名稱</a:t>
            </a:r>
            <a:r>
              <a:rPr lang="zh-TW" altLang="en-US" dirty="0"/>
              <a:t>要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屬性值</a:t>
            </a:r>
            <a:r>
              <a:rPr lang="zh-TW" altLang="en-US" dirty="0"/>
              <a:t>一模一樣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25400" indent="0">
              <a:buNone/>
            </a:pPr>
            <a:endParaRPr lang="en-US" altLang="zh-TW" dirty="0"/>
          </a:p>
          <a:p>
            <a:pPr marL="25400" indent="0">
              <a:buNone/>
            </a:pPr>
            <a:endParaRPr lang="en-US" altLang="zh-TW" dirty="0"/>
          </a:p>
          <a:p>
            <a:r>
              <a:rPr lang="zh-TW" altLang="en-US" dirty="0"/>
              <a:t>型別後面</a:t>
            </a:r>
            <a:r>
              <a:rPr lang="zh-TW" altLang="en-US" dirty="0" smtClean="0"/>
              <a:t>加上</a:t>
            </a:r>
            <a:r>
              <a:rPr lang="en-US" altLang="zh-TW" dirty="0" smtClean="0"/>
              <a:t>?</a:t>
            </a:r>
            <a:r>
              <a:rPr lang="zh-TW" altLang="en-US" dirty="0" smtClean="0"/>
              <a:t>問號，代表此參數為非必填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391190"/>
            <a:ext cx="66865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23" y="2986088"/>
            <a:ext cx="5695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576835" y="3281363"/>
            <a:ext cx="301450" cy="11198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753" y="0"/>
            <a:ext cx="8229600" cy="1143000"/>
          </a:xfrm>
        </p:spPr>
        <p:txBody>
          <a:bodyPr/>
          <a:lstStyle/>
          <a:p>
            <a:r>
              <a:rPr lang="en-US" altLang="zh-TW" dirty="0"/>
              <a:t>BMI </a:t>
            </a:r>
            <a:r>
              <a:rPr lang="zh-TW" altLang="en-US" dirty="0"/>
              <a:t>練習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5835" y="793377"/>
            <a:ext cx="8229600" cy="4525963"/>
          </a:xfrm>
        </p:spPr>
        <p:txBody>
          <a:bodyPr/>
          <a:lstStyle/>
          <a:p>
            <a:r>
              <a:rPr lang="zh-TW" altLang="en-US" sz="2800" dirty="0" smtClean="0"/>
              <a:t>新增中斷點，檢查是否有正確接收到資料</a:t>
            </a:r>
            <a:endParaRPr lang="en-US" altLang="zh-TW" sz="2800" dirty="0" smtClean="0"/>
          </a:p>
          <a:p>
            <a:r>
              <a:rPr lang="zh-TW" altLang="en-US" sz="2800" dirty="0"/>
              <a:t>可</a:t>
            </a:r>
            <a:r>
              <a:rPr lang="zh-TW" altLang="en-US" sz="2800" dirty="0" smtClean="0"/>
              <a:t>利用選項新增，或是直接在該行最前面點一下即可新增中斷點</a:t>
            </a:r>
            <a:endParaRPr lang="zh-TW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/>
          <a:stretch/>
        </p:blipFill>
        <p:spPr bwMode="auto">
          <a:xfrm>
            <a:off x="2102248" y="2367929"/>
            <a:ext cx="4957458" cy="301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48" y="5378822"/>
            <a:ext cx="4957458" cy="129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2214142" y="5190297"/>
            <a:ext cx="3541200" cy="941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094" y="0"/>
            <a:ext cx="8229600" cy="1143000"/>
          </a:xfrm>
        </p:spPr>
        <p:txBody>
          <a:bodyPr/>
          <a:lstStyle/>
          <a:p>
            <a:r>
              <a:rPr lang="en-US" altLang="zh-TW" dirty="0"/>
              <a:t>BMI </a:t>
            </a:r>
            <a:r>
              <a:rPr lang="zh-TW" altLang="en-US" dirty="0"/>
              <a:t>練習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" y="576020"/>
            <a:ext cx="8229600" cy="4525963"/>
          </a:xfrm>
        </p:spPr>
        <p:txBody>
          <a:bodyPr/>
          <a:lstStyle/>
          <a:p>
            <a:pPr marL="539750" indent="-514350">
              <a:buFont typeface="+mj-lt"/>
              <a:buAutoNum type="arabicPeriod"/>
            </a:pPr>
            <a:r>
              <a:rPr lang="zh-TW" altLang="en-US" dirty="0" smtClean="0"/>
              <a:t>執行專案</a:t>
            </a:r>
            <a:endParaRPr lang="en-US" altLang="zh-TW" dirty="0" smtClean="0"/>
          </a:p>
          <a:p>
            <a:pPr marL="539750" indent="-514350">
              <a:buFont typeface="+mj-lt"/>
              <a:buAutoNum type="arabicPeriod"/>
            </a:pPr>
            <a:r>
              <a:rPr lang="zh-TW" altLang="en-US" dirty="0" smtClean="0"/>
              <a:t>瀏覽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marL="539750" indent="-514350">
              <a:buFont typeface="+mj-lt"/>
              <a:buAutoNum type="arabicPeriod"/>
            </a:pPr>
            <a:r>
              <a:rPr lang="zh-TW" altLang="en-US" dirty="0"/>
              <a:t>進入</a:t>
            </a:r>
            <a:r>
              <a:rPr lang="zh-TW" altLang="en-US" dirty="0" smtClean="0"/>
              <a:t>中斷點時，中斷點會變成黃色箭頭</a:t>
            </a:r>
            <a:endParaRPr lang="en-US" altLang="zh-TW" dirty="0" smtClean="0"/>
          </a:p>
          <a:p>
            <a:pPr marL="539750" indent="-51435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zh-TW" altLang="en-US" dirty="0" smtClean="0"/>
              <a:t>滑鼠停在參數上，可查看接收到的資料</a:t>
            </a:r>
            <a:endParaRPr lang="en-US" altLang="zh-TW" dirty="0" smtClean="0"/>
          </a:p>
          <a:p>
            <a:pPr marL="539750" indent="-514350">
              <a:buFont typeface="+mj-lt"/>
              <a:buAutoNum type="arabicPeriod"/>
            </a:pPr>
            <a:r>
              <a:rPr lang="zh-TW" altLang="en-US" dirty="0" smtClean="0"/>
              <a:t>按「繼續」可往下執行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 bwMode="auto">
          <a:xfrm>
            <a:off x="1744194" y="3590366"/>
            <a:ext cx="5189023" cy="317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5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094" y="-79512"/>
            <a:ext cx="8229600" cy="1143000"/>
          </a:xfrm>
        </p:spPr>
        <p:txBody>
          <a:bodyPr/>
          <a:lstStyle/>
          <a:p>
            <a:r>
              <a:rPr lang="en-US" altLang="zh-TW" dirty="0"/>
              <a:t>BMI </a:t>
            </a:r>
            <a:r>
              <a:rPr lang="zh-TW" altLang="en-US" dirty="0"/>
              <a:t>練習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98174" y="727866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判斷身高與體重是否</a:t>
            </a:r>
            <a:r>
              <a:rPr lang="zh-TW" altLang="en-US" dirty="0"/>
              <a:t>有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，並傳給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pPr lvl="1"/>
            <a:r>
              <a:rPr lang="en-US" altLang="zh-TW" dirty="0"/>
              <a:t>BMI = </a:t>
            </a:r>
            <a:r>
              <a:rPr lang="zh-TW" altLang="en-US" dirty="0"/>
              <a:t>體重 </a:t>
            </a:r>
            <a:r>
              <a:rPr lang="en-US" altLang="zh-TW" dirty="0"/>
              <a:t>(kg) / </a:t>
            </a:r>
            <a:r>
              <a:rPr lang="zh-TW" altLang="en-US" dirty="0"/>
              <a:t>身高 </a:t>
            </a:r>
            <a:r>
              <a:rPr lang="en-US" altLang="zh-TW" dirty="0"/>
              <a:t>(m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將使用者輸入的值保留，並傳給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1" y="3083617"/>
            <a:ext cx="7100701" cy="360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2566</Words>
  <Application>Microsoft Office PowerPoint</Application>
  <PresentationFormat>如螢幕大小 (4:3)</PresentationFormat>
  <Paragraphs>566</Paragraphs>
  <Slides>51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Office 佈景主題</vt:lpstr>
      <vt:lpstr>資訊軟體實作</vt:lpstr>
      <vt:lpstr>目錄</vt:lpstr>
      <vt:lpstr>BMI練習</vt:lpstr>
      <vt:lpstr>BMI 練習</vt:lpstr>
      <vt:lpstr>BMI HTML</vt:lpstr>
      <vt:lpstr>BMI 練習</vt:lpstr>
      <vt:lpstr>BMI 練習</vt:lpstr>
      <vt:lpstr>BMI 練習</vt:lpstr>
      <vt:lpstr>BMI 練習</vt:lpstr>
      <vt:lpstr>BMI HTML</vt:lpstr>
      <vt:lpstr>BMI等級表 </vt:lpstr>
      <vt:lpstr>計算BMI等級</vt:lpstr>
      <vt:lpstr>執行BMI計算</vt:lpstr>
      <vt:lpstr>主版頁面</vt:lpstr>
      <vt:lpstr>主版頁面</vt:lpstr>
      <vt:lpstr>_ViewStart.cshtml</vt:lpstr>
      <vt:lpstr>Shared資料夾</vt:lpstr>
      <vt:lpstr>@RenderBody()</vt:lpstr>
      <vt:lpstr>將BMI連結加入header選單 </vt:lpstr>
      <vt:lpstr>將BMI連結加入header選單</vt:lpstr>
      <vt:lpstr>HTTP POST 改寫BMI</vt:lpstr>
      <vt:lpstr>修改Controller</vt:lpstr>
      <vt:lpstr>修改檢視</vt:lpstr>
      <vt:lpstr>執行BMI</vt:lpstr>
      <vt:lpstr>Model</vt:lpstr>
      <vt:lpstr>Model</vt:lpstr>
      <vt:lpstr>MVC 運作原理</vt:lpstr>
      <vt:lpstr>建立Model – BMIData.cs</vt:lpstr>
      <vt:lpstr>建立Model – BMIData.cs</vt:lpstr>
      <vt:lpstr>建立Model – BMIData.cs</vt:lpstr>
      <vt:lpstr>建立Model – BMIData.cs</vt:lpstr>
      <vt:lpstr>修改Controller</vt:lpstr>
      <vt:lpstr>修改Controller</vt:lpstr>
      <vt:lpstr>修改View</vt:lpstr>
      <vt:lpstr>修改View</vt:lpstr>
      <vt:lpstr>修改View</vt:lpstr>
      <vt:lpstr>修改Controller</vt:lpstr>
      <vt:lpstr>執行BMI</vt:lpstr>
      <vt:lpstr>驗證身高體重</vt:lpstr>
      <vt:lpstr>使用Model的好處</vt:lpstr>
      <vt:lpstr>DataAnnotations</vt:lpstr>
      <vt:lpstr>DataAnnotations</vt:lpstr>
      <vt:lpstr>驗證身高體重</vt:lpstr>
      <vt:lpstr>DataAnnotations - Model</vt:lpstr>
      <vt:lpstr>DataAnnotations - Model</vt:lpstr>
      <vt:lpstr>DataAnnotations - View</vt:lpstr>
      <vt:lpstr>DataAnnotations - Controller</vt:lpstr>
      <vt:lpstr>DataAnnotations - Controller</vt:lpstr>
      <vt:lpstr>DataAnnotations - Controller</vt:lpstr>
      <vt:lpstr>DataAnnotations - Controller</vt:lpstr>
      <vt:lpstr>DataAnnotations -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資訊軟體實作</dc:title>
  <dc:creator>Vita.Wang</dc:creator>
  <cp:lastModifiedBy>admin</cp:lastModifiedBy>
  <cp:revision>152</cp:revision>
  <dcterms:modified xsi:type="dcterms:W3CDTF">2020-06-03T04:59:37Z</dcterms:modified>
</cp:coreProperties>
</file>