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y="5143500" cx="9144000"/>
  <p:notesSz cx="6858000" cy="9144000"/>
  <p:embeddedFontLst>
    <p:embeddedFont>
      <p:font typeface="Roboto"/>
      <p:regular r:id="rId106"/>
      <p:bold r:id="rId107"/>
      <p:italic r:id="rId108"/>
      <p:boldItalic r:id="rId109"/>
    </p:embeddedFont>
    <p:embeddedFont>
      <p:font typeface="Ubuntu Mono"/>
      <p:regular r:id="rId110"/>
      <p:bold r:id="rId111"/>
      <p:italic r:id="rId112"/>
      <p:boldItalic r:id="rId1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0C41EB-357D-403D-8921-1A9E2C415F9F}">
  <a:tblStyle styleId="{3C0C41EB-357D-403D-8921-1A9E2C415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oboto-bold.fntdata"/><Relationship Id="rId106" Type="http://schemas.openxmlformats.org/officeDocument/2006/relationships/font" Target="fonts/Roboto-regular.fntdata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font" Target="fonts/Roboto-boldItalic.fntdata"/><Relationship Id="rId108" Type="http://schemas.openxmlformats.org/officeDocument/2006/relationships/font" Target="fonts/Roboto-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UbuntuMono-regular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3" Type="http://schemas.openxmlformats.org/officeDocument/2006/relationships/font" Target="fonts/UbuntuMono-boldItalic.fntdata"/><Relationship Id="rId112" Type="http://schemas.openxmlformats.org/officeDocument/2006/relationships/font" Target="fonts/UbuntuMono-italic.fntdata"/><Relationship Id="rId111" Type="http://schemas.openxmlformats.org/officeDocument/2006/relationships/font" Target="fonts/UbuntuMono-bold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f531ab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f531ab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8a3e06c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8a3e06c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e915a9f17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e915a9f17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915a9f1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915a9f1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915a9f1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915a9f1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e915a9f1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e915a9f1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e915a9f1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e915a9f1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e915a9f17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e915a9f17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b634b3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b634b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e915a9f17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e915a9f1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e915a9f17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e915a9f1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eeaef5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eeaef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915a9f1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915a9f1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e915a9f17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e915a9f1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1f6eff2c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1f6eff2c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1f6eff2c1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1f6eff2c1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f6eff2c1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f6eff2c1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1f6eff2c1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1f6eff2c1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e915a9f17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e915a9f17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1dfbca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1dfbca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1dfbca1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1dfbca1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dfbca1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dfbca1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8a3e06c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8a3e06c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1dfbca1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1dfbca1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1dfbca1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1dfbca1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1dfbca1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1dfbca1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d0c31be4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d0c31be4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1f6eff2c1_2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1f6eff2c1_2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d0c31be4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d0c31be4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1f6eff2c1_2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1f6eff2c1_2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1f6eff2c1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1f6eff2c1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d0c31be4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d0c31be4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d0c31be4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d0c31be4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915a9f1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915a9f1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d0c31be4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d0c31be4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e915a9f17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e915a9f1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1f6eff2c1_2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1f6eff2c1_2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5e4d4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5e4d4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1dfbca1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1dfbca1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1f6eff2c1_2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1f6eff2c1_2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e915a9f1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e915a9f1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1f6eff2c1_2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1f6eff2c1_2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1f6eff2c1_2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1f6eff2c1_2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df2a1553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df2a1553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2e640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2e640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df2a15532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df2a15532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1f6eff2c1_2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1f6eff2c1_2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df2a15532_7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df2a15532_7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df2a1553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df2a1553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1f6eff2c1_2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1f6eff2c1_2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1f6eff2c1_2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1f6eff2c1_2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1f6eff2c1_2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1f6eff2c1_2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1f6eff2c1_2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1f6eff2c1_2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4e915a9f17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4e915a9f1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1f6eff2c1_2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1f6eff2c1_2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2e6407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2e6407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7dd5c2b2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7dd5c2b2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1f6eff2c1_2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51f6eff2c1_2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7dd5c2b26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7dd5c2b2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1f6eff2c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1f6eff2c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1f6eff2c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1f6eff2c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51f6eff2c1_2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51f6eff2c1_2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7dd5c2b2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7dd5c2b2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57dd5c2b2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57dd5c2b2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1f6eff2c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1f6eff2c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1f6eff2c1_2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1f6eff2c1_2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2e6407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2e6407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d37a1a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d37a1a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1f6eff2c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1f6eff2c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1f6eff2c1_2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1f6eff2c1_2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22e6407d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22e6407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e915a9f17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e915a9f17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88a3e06c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88a3e06c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079b36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079b36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079b367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079b367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4ce959cb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4ce959cb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ce959c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ce959c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2e6407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2e6407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079b367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079b367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4d0c31be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4d0c31be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2a1d3e9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2a1d3e9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2a1d3e9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2a1d3e9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d76c0cd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d76c0cd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d76c0cdd2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5d76c0cdd2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d76c0cdd2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d76c0cdd2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d76c0cdd2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d76c0cdd2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d76c0cdd2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d76c0cdd2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d76c0cdd2_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d76c0cdd2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f6eff2c1_2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f6eff2c1_2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df2a15532_7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df2a15532_7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4e915a9f17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4e915a9f17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1f6eff2c1_2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1f6eff2c1_2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51f6eff2c1_2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51f6eff2c1_2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51f6eff2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51f6eff2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88a3e06c5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88a3e06c5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88a3e06c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88a3e06c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8a3e06c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8a3e06c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88a3e06c5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88a3e06c5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buNone/>
              <a:defRPr/>
            </a:lvl1pPr>
            <a:lvl2pPr lvl="1" rtl="0">
              <a:lnSpc>
                <a:spcPct val="150000"/>
              </a:lnSpc>
              <a:buNone/>
              <a:defRPr/>
            </a:lvl2pPr>
            <a:lvl3pPr lvl="2" rtl="0">
              <a:lnSpc>
                <a:spcPct val="150000"/>
              </a:lnSpc>
              <a:buNone/>
              <a:defRPr/>
            </a:lvl3pPr>
            <a:lvl4pPr lvl="3" rtl="0">
              <a:lnSpc>
                <a:spcPct val="150000"/>
              </a:lnSpc>
              <a:buNone/>
              <a:defRPr/>
            </a:lvl4pPr>
            <a:lvl5pPr lvl="4" rtl="0">
              <a:lnSpc>
                <a:spcPct val="150000"/>
              </a:lnSpc>
              <a:buNone/>
              <a:defRPr/>
            </a:lvl5pPr>
            <a:lvl6pPr lvl="5" rtl="0">
              <a:lnSpc>
                <a:spcPct val="150000"/>
              </a:lnSpc>
              <a:buNone/>
              <a:defRPr/>
            </a:lvl6pPr>
            <a:lvl7pPr lvl="6" rtl="0">
              <a:lnSpc>
                <a:spcPct val="150000"/>
              </a:lnSpc>
              <a:buNone/>
              <a:defRPr/>
            </a:lvl7pPr>
            <a:lvl8pPr lvl="7" rtl="0">
              <a:lnSpc>
                <a:spcPct val="150000"/>
              </a:lnSpc>
              <a:buNone/>
              <a:defRPr/>
            </a:lvl8pPr>
            <a:lvl9pPr lvl="8" rtl="0">
              <a:lnSpc>
                <a:spcPct val="150000"/>
              </a:lnSpc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buNone/>
              <a:defRPr/>
            </a:lvl1pPr>
            <a:lvl2pPr lvl="1" rtl="0">
              <a:lnSpc>
                <a:spcPct val="150000"/>
              </a:lnSpc>
              <a:buNone/>
              <a:defRPr/>
            </a:lvl2pPr>
            <a:lvl3pPr lvl="2" rtl="0">
              <a:lnSpc>
                <a:spcPct val="150000"/>
              </a:lnSpc>
              <a:buNone/>
              <a:defRPr/>
            </a:lvl3pPr>
            <a:lvl4pPr lvl="3" rtl="0">
              <a:lnSpc>
                <a:spcPct val="150000"/>
              </a:lnSpc>
              <a:buNone/>
              <a:defRPr/>
            </a:lvl4pPr>
            <a:lvl5pPr lvl="4" rtl="0">
              <a:lnSpc>
                <a:spcPct val="150000"/>
              </a:lnSpc>
              <a:buNone/>
              <a:defRPr/>
            </a:lvl5pPr>
            <a:lvl6pPr lvl="5" rtl="0">
              <a:lnSpc>
                <a:spcPct val="150000"/>
              </a:lnSpc>
              <a:buNone/>
              <a:defRPr/>
            </a:lvl6pPr>
            <a:lvl7pPr lvl="6" rtl="0">
              <a:lnSpc>
                <a:spcPct val="150000"/>
              </a:lnSpc>
              <a:buNone/>
              <a:defRPr/>
            </a:lvl7pPr>
            <a:lvl8pPr lvl="7" rtl="0">
              <a:lnSpc>
                <a:spcPct val="150000"/>
              </a:lnSpc>
              <a:buNone/>
              <a:defRPr/>
            </a:lvl8pPr>
            <a:lvl9pPr lvl="8" rtl="0">
              <a:lnSpc>
                <a:spcPct val="150000"/>
              </a:lnSpc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buNone/>
              <a:defRPr/>
            </a:lvl1pPr>
            <a:lvl2pPr lvl="1" rtl="0">
              <a:lnSpc>
                <a:spcPct val="150000"/>
              </a:lnSpc>
              <a:buNone/>
              <a:defRPr/>
            </a:lvl2pPr>
            <a:lvl3pPr lvl="2" rtl="0">
              <a:lnSpc>
                <a:spcPct val="150000"/>
              </a:lnSpc>
              <a:buNone/>
              <a:defRPr/>
            </a:lvl3pPr>
            <a:lvl4pPr lvl="3" rtl="0">
              <a:lnSpc>
                <a:spcPct val="150000"/>
              </a:lnSpc>
              <a:buNone/>
              <a:defRPr/>
            </a:lvl4pPr>
            <a:lvl5pPr lvl="4" rtl="0">
              <a:lnSpc>
                <a:spcPct val="150000"/>
              </a:lnSpc>
              <a:buNone/>
              <a:defRPr/>
            </a:lvl5pPr>
            <a:lvl6pPr lvl="5" rtl="0">
              <a:lnSpc>
                <a:spcPct val="150000"/>
              </a:lnSpc>
              <a:buNone/>
              <a:defRPr/>
            </a:lvl6pPr>
            <a:lvl7pPr lvl="6" rtl="0">
              <a:lnSpc>
                <a:spcPct val="150000"/>
              </a:lnSpc>
              <a:buNone/>
              <a:defRPr/>
            </a:lvl7pPr>
            <a:lvl8pPr lvl="7" rtl="0">
              <a:lnSpc>
                <a:spcPct val="150000"/>
              </a:lnSpc>
              <a:buNone/>
              <a:defRPr/>
            </a:lvl8pPr>
            <a:lvl9pPr lvl="8" rtl="0">
              <a:lnSpc>
                <a:spcPct val="150000"/>
              </a:lnSpc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63225"/>
            <a:ext cx="1724598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24675" y="4878600"/>
            <a:ext cx="1919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https://vlsida.github.io/OpenRAM/</a:t>
            </a:r>
            <a:endParaRPr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7224675" y="4878600"/>
            <a:ext cx="1919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https://vlsida.github.io/OpenRAM/</a:t>
            </a:r>
            <a:endParaRPr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circuitdesign.com/netgen/" TargetMode="External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0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4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OpenRAM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Open-Source Memory Compiler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6" name="Google Shape;15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Matthew Guthaus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mrg@ucsc.edu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350" y="3705046"/>
            <a:ext cx="4045175" cy="12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Technology and Tool Portability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OpenRAM is technology independent by using a technology directory that includes: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Technology’s specific information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Technology’s rules such as DRC rules and the GDS layer map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 designed library cells (6T, sense amp, DFF) to improve the SRAM density. 	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technologies that have specific design requirements, such as specialized well contacts, the user can include helper functions in the technology directory.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Verification wrapper scripts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a wrapper interface with DRC and LVS tools that allow flexibility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DRC and LVS can be performed at all levels of the design hierarchy to enhance bug tracking.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DRC and LVS can be disabled completely for improved run-time or if licenses are not available. </a:t>
            </a:r>
            <a:endParaRPr sz="1200"/>
          </a:p>
        </p:txBody>
      </p:sp>
      <p:sp>
        <p:nvSpPr>
          <p:cNvPr id="229" name="Google Shape;2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Usage</a:t>
            </a:r>
            <a:endParaRPr/>
          </a:p>
        </p:txBody>
      </p:sp>
      <p:sp>
        <p:nvSpPr>
          <p:cNvPr id="235" name="Google Shape;23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 Setup (assuming bash)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OPENRAM_HOME defines where the compiler directory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OPENRAM_HOME="$HOME/openram/compiler"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OPENRAM_TECH defines list of paths where the technologies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OPENRAM_TECH="$HOME/openram/technology"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Colon separated list so you can have private technology 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also have any PDK related variables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compiler to PYTHONPATH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PYTHONPATH="$PYTHONPATH:$OPENRAM_HOME"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usage</a:t>
            </a:r>
            <a:endParaRPr/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 line (with or without py suffix):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openram.py 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openram.py config.py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arguments: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-t specify technology (scn4m_subm or scmos or freepdk45)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-v increase verbosity of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-n don’t run DRC/LVS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-c perform simulation-based characterization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-d don’t purge /tmp directory contents</a:t>
            </a:r>
            <a:endParaRPr/>
          </a:p>
        </p:txBody>
      </p:sp>
      <p:sp>
        <p:nvSpPr>
          <p:cNvPr id="249" name="Google Shape;24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Files</a:t>
            </a:r>
            <a:endParaRPr/>
          </a:p>
        </p:txBody>
      </p:sp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311700" y="1060700"/>
            <a:ext cx="48183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Memories are created using a Python configuration file to replicate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YAML, json,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configuration options are in $OPENRAM_HOME/options.py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options can be specified on the command line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recommended for replicating results</a:t>
            </a:r>
            <a:endParaRPr/>
          </a:p>
        </p:txBody>
      </p:sp>
      <p:sp>
        <p:nvSpPr>
          <p:cNvPr id="256" name="Google Shape;25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7"/>
          <p:cNvSpPr txBox="1"/>
          <p:nvPr/>
        </p:nvSpPr>
        <p:spPr>
          <a:xfrm>
            <a:off x="5331425" y="1017725"/>
            <a:ext cx="3161100" cy="378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Data word size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word_size = 2   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Number of words in the memory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num_words = 16  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Technology to use in $OPENRAM_TECH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tech_name = "scn4m_subm"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Process corners to characterize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process_corners = ["TT"]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Voltage corners to characterize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supply_voltages = [ 3.3 ]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Temperature corners to characterize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temperatures = [ 25 ]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Output directory for the results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output_path = "temp"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Output file base name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output_name = "sram_16x2”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Disable analytical models for full characterization (WARNING: slow!)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analytical_delay = False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To force this to use magic and netgen for DRC/LVS/PEX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Could be calibre for FreePDK45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drc_name = "magic" 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lvs_name = "netgen"                                                                                                                                                          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pex_name = "magic"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configuration file options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Characterization corners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supply_voltages = [1.7, 1.8, 1.9]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temperatures = [25, 50, 100]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process_corners = [“SS”, “TT”, “FF”]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not generate layout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netlist_only=True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Multi-port options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num_rw_ports=1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num_r_ports=1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num_w_ports=0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Customized module or bit cell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bitcell = “bitcell_1rw_1r”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replica_bitcell = “replica_bitcell_1rw_1r”</a:t>
            </a:r>
            <a:endParaRPr/>
          </a:p>
        </p:txBody>
      </p:sp>
      <p:sp>
        <p:nvSpPr>
          <p:cNvPr id="264" name="Google Shape;2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Enable simulation characterization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WARNING! Slow!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analytical_delay=False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 name and location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output_path = "temp"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output_name = "sram_32x256"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Force tool selection (should match the PDK!)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drc_name = "magic"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</a:t>
            </a:r>
            <a:r>
              <a:rPr lang="en"/>
              <a:t>vs_name = "netgen"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pex_name = "magic"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 shared configuration options using Python imports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from corners_freepdk45 import *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Files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files are placed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output_dir</a:t>
            </a:r>
            <a:r>
              <a:rPr lang="en"/>
              <a:t> defined in the configuration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name is specified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output_name</a:t>
            </a:r>
            <a:r>
              <a:rPr lang="en"/>
              <a:t> and suffixes are added.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results files are: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GDS (.gds)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SPICE (.sp)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Verilog (.v)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P&amp;R Abstract (.lef)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Liberty (multiple corners .lib)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Datasheet (.html)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 (.log)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Configuration (.py) for replication of creation</a:t>
            </a:r>
            <a:endParaRPr sz="1200"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Sheets</a:t>
            </a:r>
            <a:endParaRPr/>
          </a:p>
        </p:txBody>
      </p:sp>
      <p:pic>
        <p:nvPicPr>
          <p:cNvPr id="278" name="Google Shape;2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700" y="1562625"/>
            <a:ext cx="3069224" cy="293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587" y="1562625"/>
            <a:ext cx="2976025" cy="295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0" y="1154627"/>
            <a:ext cx="2955026" cy="336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 Unit Testing</a:t>
            </a:r>
            <a:endParaRPr/>
          </a:p>
        </p:txBody>
      </p:sp>
      <p:sp>
        <p:nvSpPr>
          <p:cNvPr id="286" name="Google Shape;28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Unit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OpenRAM has the set of thorough regression tests implemented with the Python unit test framework: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 allow users to add features without worrying about breaking functionality.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 guide users when porting to new technologies.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sub-module has its own regression test.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regression tests for memory functionality, library cell verification, timing verification, and technology verification. 	</a:t>
            </a:r>
            <a:endParaRPr/>
          </a:p>
        </p:txBody>
      </p:sp>
      <p:sp>
        <p:nvSpPr>
          <p:cNvPr id="293" name="Google Shape;29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Contributors/Collaborators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11700" y="1060700"/>
            <a:ext cx="5835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Prof. James Stine &amp; Dr. Samira Ataei (</a:t>
            </a:r>
            <a:r>
              <a:rPr lang="en"/>
              <a:t>Oklahoma State)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 Wu, Hunter Nichols, Michael Grimes, Jennifer Sowash, Jesse Cirimelli-Low (UCSC students)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other past students: Jeff Butera, Tom Golubev, Marcelo Sero, Seokjoong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known-3"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612" y="445025"/>
            <a:ext cx="956725" cy="9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300" y="1850375"/>
            <a:ext cx="2343926" cy="7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Organization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00_code_format_test.py does basic lint checking.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01_library_drc_test.py checks DRC of all library cells for the technology.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02_library_lvs_test.py checks LVS of all library cells for the technology.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03_*_test.py checks DRC and LVS of wires and transistors classes.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04_*_test.py checks DRC and LVS of parameterized cells.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05-19_*_test.py checks DRC and LVS of module cells (moving upward in hierarchy with numbers)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20_*_test.py check DRC and LVS of full SRAM layouts with various configurations.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21_*_test.py checks timing of full SRAMs and compares (with tolerance) to precomputed result.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NOTE: These tests may fail using different simulators due to the tolerance level.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22_*_test.py checks functional simulation of full SRAMs with various configurations.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23-25_*_test.py checks lib, lef, and verilog outputs using diff.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30_openram_test.py checks command-line interface and whether output files are created.</a:t>
            </a:r>
            <a:endParaRPr sz="1300"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Unit Tests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can be run in the $OPENRAM_HOME/tests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arguments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-v for verbose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-t freepdk45 for 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-d to preserve /tmp results (done automatically if test fails)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○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01_library_drc_test.py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regress.py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Unit Tests</a:t>
            </a:r>
            <a:endParaRPr/>
          </a:p>
        </p:txBody>
      </p:sp>
      <p:sp>
        <p:nvSpPr>
          <p:cNvPr id="313" name="Google Shape;31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55"/>
          <p:cNvSpPr txBox="1"/>
          <p:nvPr/>
        </p:nvSpPr>
        <p:spPr>
          <a:xfrm>
            <a:off x="201475" y="945375"/>
            <a:ext cx="63000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openram/compiler/tests$ ./regress.py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______________________________________________________________________________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|==============================================================================|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     Running Test for:      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         scn4m_subm         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        ./regress.py        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/tmp/openram_mrg_13245_temp/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|==============================================================================|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runTest (00_code_format_check_test.code_format_test) ... ok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runTest (01_library_drc_test.library_drc_test) ... ok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runTest (02_library_lvs_test.library_lvs_test) ... ok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runTest (03_contact_test.contact_test) ... ok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runTest (03_path_test.path_test) ... ok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etc.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55"/>
          <p:cNvSpPr txBox="1"/>
          <p:nvPr/>
        </p:nvSpPr>
        <p:spPr>
          <a:xfrm>
            <a:off x="244100" y="3058650"/>
            <a:ext cx="69393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openram/compiler/tests$ ./03_ptx_1finger_nmos_test.py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______________________________________________________________________________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|==============================================================================|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     Running Test for:      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         scn4m_subm         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./03_ptx_1finger_nmos_test.py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                /tmp/openram_mrg_13750_temp/                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|==============================================================================|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Ran 1 test in 0.596s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Unsuccessful Unit Tests (or openram.py)</a:t>
            </a:r>
            <a:endParaRPr/>
          </a:p>
        </p:txBody>
      </p:sp>
      <p:sp>
        <p:nvSpPr>
          <p:cNvPr id="321" name="Google Shape;32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56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get an ERROR during unit test and see a stack trace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temporary output files in the temp directory (/tmp/mydir)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1146850" y="1925650"/>
            <a:ext cx="67146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______________________________________________________________________________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|==============================================================================|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|=========                     Running Test for:                      =========|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|=========                         scn4m_subm                         =========|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|=========                   ./04_pinv_10x_test.py                    =========|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|=========                         /tmp/mydir                         =========|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|==============================================================================|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ERROR: file magic.py: line 174: DRC Errors pinv_0	2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FAIL: runTest (__main__.pinv_test)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File "./04_pinv_10x_test.py", line 22, in runTest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self.local_check(tx)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File "/Users/mrg/openram/compiler/tests/testutils.py", line 45, in local_check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self.fail("DRC failed: {}".format(a.name))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AssertionError: DRC failed: pinv_0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Ran 1 test in 0.609s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FAILED (failures=1)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didn’t finish... where are my files?</a:t>
            </a:r>
            <a:endParaRPr/>
          </a:p>
        </p:txBody>
      </p:sp>
      <p:sp>
        <p:nvSpPr>
          <p:cNvPr id="329" name="Google Shape;329;p57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OpenRAM puts all temporary files in a temporary directory named: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/tmp/openram_&lt;user&gt;_&lt;pid&gt;_temp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multiple processes/users to simultaneously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/tmp to be mapped to a RAM disk for faster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a successful run, the directory and contents are deleted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preserve the contents, you can run with the “-d” option for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OPENRAM_TMP will override the temporary directory location for 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OPENRAM_TMP=”/home/myname/debugdir”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Output Files</a:t>
            </a:r>
            <a:endParaRPr/>
          </a:p>
        </p:txBody>
      </p:sp>
      <p:sp>
        <p:nvSpPr>
          <p:cNvPr id="336" name="Google Shape;336;p58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DRC standard output (*.drc.out), errors (*.drc.err), and results (*.drc.results)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LVS standard output (*.lvs.out), errors (*.lvs.out), and results (*.lvs.results)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GDS (and Magic) files for intermediate modules (temp.gds, temp.mag)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SPICE netlist for intermediate module results (temp.sp)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layout netlist for intermediate module results (extracted.sp)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Magic only: Run scripts for DRC (run_drc.sh) and LVS (run_lvs.sh)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Calibre only: Runset file for DRC (drc_runset) and LVS (lvs_runset)</a:t>
            </a:r>
            <a:endParaRPr/>
          </a:p>
        </p:txBody>
      </p:sp>
      <p:sp>
        <p:nvSpPr>
          <p:cNvPr id="337" name="Google Shape;3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Setup</a:t>
            </a:r>
            <a:endParaRPr/>
          </a:p>
        </p:txBody>
      </p:sp>
      <p:sp>
        <p:nvSpPr>
          <p:cNvPr id="343" name="Google Shape;34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Directories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 OPENRAM_TECH specifies list of technology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*nix $PATH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Directory structure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0"/>
          <p:cNvSpPr txBox="1"/>
          <p:nvPr/>
        </p:nvSpPr>
        <p:spPr>
          <a:xfrm>
            <a:off x="1065525" y="2421250"/>
            <a:ext cx="72456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techname/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__init__.py 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Sets up PDK environment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tech/ 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Contains technology configuration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__init__.py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Loads all modules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tech.py 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SPICE, DRC, GDS, and layer config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gds_lib/ 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Contains .gds files for each lib cell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sp_lib/ 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Contains .sp file for each lib cell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models/ 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Contains SPICE device corner models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(tf/) 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 May contain some PDK material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(mag_lib/) 	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May contain other layout formats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Configuration: Layer Map</a:t>
            </a:r>
            <a:endParaRPr/>
          </a:p>
        </p:txBody>
      </p:sp>
      <p:sp>
        <p:nvSpPr>
          <p:cNvPr id="357" name="Google Shape;357;p6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map contains mapping of layer names to GDS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names are used in OpenRAM code directly</a:t>
            </a:r>
            <a:endParaRPr/>
          </a:p>
        </p:txBody>
      </p:sp>
      <p:sp>
        <p:nvSpPr>
          <p:cNvPr id="358" name="Google Shape;35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1"/>
          <p:cNvSpPr txBox="1"/>
          <p:nvPr/>
        </p:nvSpPr>
        <p:spPr>
          <a:xfrm>
            <a:off x="1937275" y="1933425"/>
            <a:ext cx="49866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layer={}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layer["vtg"]            = -1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layer["vth"]            = -1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layer["contact"]        = 47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layer["pwell"]          = 41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layer["metal4"]         = 31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layer["text"]           = 63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layer["boundary"]       = 63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layer["blockage"]       = 83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Configuration: GDS</a:t>
            </a:r>
            <a:endParaRPr/>
          </a:p>
        </p:txBody>
      </p:sp>
      <p:sp>
        <p:nvSpPr>
          <p:cNvPr id="365" name="Google Shape;365;p62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OpenRAM uses the GDSMill library (included and heavily modified)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Units defined for GDS format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First number is DB units per user units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Second number is DB unit in 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defines default zoom for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 on the GDS format 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http://boolean.klaasholwerda.nl/interface/bnf/gdsformat.html</a:t>
            </a:r>
            <a:endParaRPr/>
          </a:p>
        </p:txBody>
      </p:sp>
      <p:sp>
        <p:nvSpPr>
          <p:cNvPr id="366" name="Google Shape;36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62"/>
          <p:cNvSpPr txBox="1"/>
          <p:nvPr/>
        </p:nvSpPr>
        <p:spPr>
          <a:xfrm>
            <a:off x="5354625" y="1511100"/>
            <a:ext cx="30765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#GDS file info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GDS={}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 gds units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GDS["unit"]=(0.001,1e-6)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 default label zoom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GDS["zoom"] = 0.5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OpenRAM Dependencies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311700" y="1060700"/>
            <a:ext cx="8520600" cy="3561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3.5+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Numpy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SPICE simulator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Ngspice 26 (or later)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Hspice I-2013.12-1 (or later)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CustomSim 2017 (or later)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Calibre 2017.3_29.23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Magic 8.x (http://opencircuitdesign.com/magic/)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LVS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Calibre 2017.3_29.23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Netgen 1.5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http://opencircuitdesign.com/netgen/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Git (any version)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6"/>
          <p:cNvPicPr preferRelativeResize="0"/>
          <p:nvPr/>
        </p:nvPicPr>
        <p:blipFill rotWithShape="1">
          <a:blip r:embed="rId4">
            <a:alphaModFix/>
          </a:blip>
          <a:srcRect b="18040" l="17592" r="17824" t="17113"/>
          <a:stretch/>
        </p:blipFill>
        <p:spPr>
          <a:xfrm>
            <a:off x="2576725" y="1017729"/>
            <a:ext cx="5703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Configuration: DRC</a:t>
            </a:r>
            <a:endParaRPr/>
          </a:p>
        </p:txBody>
      </p:sp>
      <p:sp>
        <p:nvSpPr>
          <p:cNvPr id="373" name="Google Shape;373;p6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the design_rule class with several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of DRC, LVS, PEX rules and layer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Subset of design rules for FEOL and BEOL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rules have common naming scheme (names used in OpenRAM)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minwidth_&lt;layer&gt;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&lt;layer&gt;_to_&lt;layer&gt;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&lt;layer&gt;_extend_&lt;layer&gt;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minarea_&lt;layer&gt;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rule tables for complex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63"/>
          <p:cNvSpPr txBox="1"/>
          <p:nvPr/>
        </p:nvSpPr>
        <p:spPr>
          <a:xfrm>
            <a:off x="4029550" y="2886550"/>
            <a:ext cx="49518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# Minimum spacing of metal3 wider than 0.09 &amp; longer than 0.3 = 0.09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# Minimum spacing of metal3 wider than 0.27 &amp; longer than 0.9 = 0.27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# Minimum spacing of metal3 wider than 0.5 &amp; longer than 1.8 = 0.5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# Minimum spacing of metal3 wider than 0.9 &amp; longer than 2.7 = 0.9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# Minimum spacing of metal3 wider than 1.5 &amp; longer than 4.0 = 1.5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drc["metal3_to_metal3"] = drc_lut({(0.00, 0.0) : 0.07,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                         (0.09, 0.3) : 0.09,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                         (0.27, 0.9) : 0.27,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                         (0.50, 1.8) : 0.5,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                         (0.90, 2.7) : 0.9,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                         (1.50, 4.0) : 1.5})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Configuration: SPICE</a:t>
            </a:r>
            <a:endParaRPr/>
          </a:p>
        </p:txBody>
      </p:sp>
      <p:sp>
        <p:nvSpPr>
          <p:cNvPr id="381" name="Google Shape;381;p64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models (and corners)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Defaults simulation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Feasible period for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Rise/fall input slews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device capacitance and “on” resistance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analytical delay and power estimation</a:t>
            </a:r>
            <a:endParaRPr/>
          </a:p>
        </p:txBody>
      </p:sp>
      <p:sp>
        <p:nvSpPr>
          <p:cNvPr id="382" name="Google Shape;38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Configuration: Parameters</a:t>
            </a:r>
            <a:endParaRPr/>
          </a:p>
        </p:txBody>
      </p:sp>
      <p:sp>
        <p:nvSpPr>
          <p:cNvPr id="388" name="Google Shape;388;p6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design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cleaned up and standardized...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Defaults simulation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Feasible period for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Rise/fall input slews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analytical delay and power 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device capacitance and “on” resistance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Cells</a:t>
            </a:r>
            <a:endParaRPr/>
          </a:p>
        </p:txBody>
      </p:sp>
      <p:sp>
        <p:nvSpPr>
          <p:cNvPr id="395" name="Google Shape;39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Hard/Custom Cells</a:t>
            </a:r>
            <a:endParaRPr/>
          </a:p>
        </p:txBody>
      </p:sp>
      <p:sp>
        <p:nvSpPr>
          <p:cNvPr id="401" name="Google Shape;401;p67"/>
          <p:cNvSpPr txBox="1"/>
          <p:nvPr>
            <p:ph idx="1" type="body"/>
          </p:nvPr>
        </p:nvSpPr>
        <p:spPr>
          <a:xfrm>
            <a:off x="311700" y="1060700"/>
            <a:ext cx="61395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Located in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$OPENRAM_TECH/&lt;tech&gt;/gds_lib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$OPENRAM_TECH/&lt;tech&gt;/sp_lib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library cells with layout and SPICE: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Bitcell (and dummy and replica bitcell)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Sense amplifier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DFF (from a standard cell library)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(Removing soon: write driver, tristate)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P&amp;R border layer defined for placement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Sense amplifier pitch matched width to bitcell</a:t>
            </a:r>
            <a:endParaRPr/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00" y="1017725"/>
            <a:ext cx="1685100" cy="19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7"/>
          <p:cNvSpPr txBox="1"/>
          <p:nvPr/>
        </p:nvSpPr>
        <p:spPr>
          <a:xfrm>
            <a:off x="6629188" y="2937375"/>
            <a:ext cx="1619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6T (1rw)</a:t>
            </a:r>
            <a:br>
              <a:rPr lang="en"/>
            </a:br>
            <a:r>
              <a:rPr lang="en"/>
              <a:t>6.8um x 9.2um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Bitcell(s)</a:t>
            </a:r>
            <a:endParaRPr/>
          </a:p>
        </p:txBody>
      </p:sp>
      <p:sp>
        <p:nvSpPr>
          <p:cNvPr id="409" name="Google Shape;40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68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code is in $OPENRAM_HOME/bitcells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Layout in $OPENRAM_TECH/&lt;tech&gt;/gds_lib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SPICE in $OPENRAM_TECH/&lt;tech&gt;/sp_lib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 foundry bitcell if you have the GDS and SPICE.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include multiple port configurations: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bitcell.py uses cell_6t.{gds,sp} - standard 1rw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bitcell_1w_1r.py uses cell_1w_1r.{gds,sp} for 1w and 1r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bitcell_1rw_1r.py uses cell_1rw_1r.{gds,sp} for 1rw and 1r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Wish list: pin names are fixed right now as bl, br, wl, vdd, gnd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Multiport Bitcells</a:t>
            </a:r>
            <a:endParaRPr/>
          </a:p>
        </p:txBody>
      </p:sp>
      <p:pic>
        <p:nvPicPr>
          <p:cNvPr id="416" name="Google Shape;4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450" y="1486050"/>
            <a:ext cx="5341426" cy="26032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9"/>
          <p:cNvSpPr txBox="1"/>
          <p:nvPr>
            <p:ph idx="1" type="body"/>
          </p:nvPr>
        </p:nvSpPr>
        <p:spPr>
          <a:xfrm>
            <a:off x="311700" y="1389600"/>
            <a:ext cx="33264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6T SRAM cell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○"/>
            </a:pPr>
            <a:r>
              <a:rPr lang="en" sz="1500"/>
              <a:t>Standard read-write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Isolated read-only ports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Write-only port (not sized for reads)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accommodate foundry bitcells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Bitcell</a:t>
            </a:r>
            <a:endParaRPr/>
          </a:p>
        </p:txBody>
      </p:sp>
      <p:sp>
        <p:nvSpPr>
          <p:cNvPr id="423" name="Google Shape;42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70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custom bitcell is not available, we create one with user design rules.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good for area, but may still be better than DFFs.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useful for simulation/functional work before custom bitcell is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1 RW pbitcell compared to custom 1RW</a:t>
            </a:r>
            <a:endParaRPr/>
          </a:p>
        </p:txBody>
      </p:sp>
      <p:pic>
        <p:nvPicPr>
          <p:cNvPr id="425" name="Google Shape;4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74" y="2485124"/>
            <a:ext cx="2598800" cy="22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325" y="2485125"/>
            <a:ext cx="1344875" cy="2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Sense Amplifier</a:t>
            </a:r>
            <a:endParaRPr/>
          </a:p>
        </p:txBody>
      </p:sp>
      <p:sp>
        <p:nvSpPr>
          <p:cNvPr id="432" name="Google Shape;43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a sense amplifier that is pitch matched to the bitcell.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$OPENRAM_TECH/gds_lib/sense_amp.gds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$OPENRAM_TECH/sp_lib/sense_amp.sp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$OPENRAM_HOME/modules/sense_amp.py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Wish list: pin names are fixed right now as bl, br, dout, en, vdd, gnd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DFF</a:t>
            </a:r>
            <a:endParaRPr/>
          </a:p>
        </p:txBody>
      </p:sp>
      <p:sp>
        <p:nvSpPr>
          <p:cNvPr id="439" name="Google Shape;43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2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Needs a standard cell DFF for the address and data registers.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$OPENRAM_TECH/gds_lib/dff.gds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$OPENRAM_TECH/sp_lib/dff.sp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$OPENRAM_HOME/modules/dff.py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Have auxiliary code to create: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Buffered DFFs (dff_buf.py) using dynamically generated inverters (pinv)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Inverted output DFFs (dff_inv.py) using a dynamically generated inverters (pinv)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2-D DFF arrays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Regular DFF arrays (dff_array.py)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Buffered DFF arrays (dff_buf_array.py)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Inverted DFF array (dff_inv_array)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Wish list: pin names are fixed right now as D, Q, Qb, clk, vdd, gnd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Technologies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NCSU FreePDK 45nm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Non-fabricable but contains some DSM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Calibre required for DRC/LVS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MOSIS 0.35um (SCN4M_SUBM)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Fabricable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Magic/Netgen or Calibre for DRC/LVS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layers metal required for supply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NCSU FreePDK 15nm &amp; ASAP 7nm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progress</a:t>
            </a:r>
            <a:endParaRPr/>
          </a:p>
        </p:txBody>
      </p:sp>
      <p:sp>
        <p:nvSpPr>
          <p:cNvPr id="181" name="Google Shape;1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46" y="2088400"/>
            <a:ext cx="986675" cy="1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Tristate/Write Driver</a:t>
            </a:r>
            <a:endParaRPr/>
          </a:p>
        </p:txBody>
      </p:sp>
      <p:sp>
        <p:nvSpPr>
          <p:cNvPr id="446" name="Google Shape;446;p7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Tristate is used for multi-bank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driver drives the data onto the bitlines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 these are currently library cells, but plans are to make them dynamically generated (ptristate.py and pwrite_driver.py)</a:t>
            </a:r>
            <a:endParaRPr/>
          </a:p>
        </p:txBody>
      </p:sp>
      <p:sp>
        <p:nvSpPr>
          <p:cNvPr id="447" name="Google Shape;44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Data Structures</a:t>
            </a:r>
            <a:endParaRPr/>
          </a:p>
        </p:txBody>
      </p:sp>
      <p:sp>
        <p:nvSpPr>
          <p:cNvPr id="453" name="Google Shape;45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Classes</a:t>
            </a:r>
            <a:endParaRPr/>
          </a:p>
        </p:txBody>
      </p:sp>
      <p:sp>
        <p:nvSpPr>
          <p:cNvPr id="459" name="Google Shape;459;p7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SPICE</a:t>
            </a:r>
            <a:r>
              <a:rPr lang="en" sz="1700"/>
              <a:t> and GDS2 Interfaces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Custom cells (read GDS and SPICE)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Generated cells (creates GDS and SPICE “on the fly”)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Netlist functions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(directional) pins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and connect instances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Layout functions 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Place instances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wires, routes, vias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Channel and Power router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Verification functions (wrap around DRC and LVS tools)</a:t>
            </a:r>
            <a:endParaRPr sz="1700"/>
          </a:p>
        </p:txBody>
      </p:sp>
      <p:pic>
        <p:nvPicPr>
          <p:cNvPr id="460" name="Google Shape;46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450" y="552250"/>
            <a:ext cx="3351426" cy="175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575" y="2828000"/>
            <a:ext cx="1174775" cy="11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Class Inheritance</a:t>
            </a:r>
            <a:endParaRPr/>
          </a:p>
        </p:txBody>
      </p:sp>
      <p:sp>
        <p:nvSpPr>
          <p:cNvPr id="467" name="Google Shape;46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8" name="Google Shape;468;p76"/>
          <p:cNvCxnSpPr>
            <a:stCxn id="469" idx="2"/>
            <a:endCxn id="470" idx="0"/>
          </p:cNvCxnSpPr>
          <p:nvPr/>
        </p:nvCxnSpPr>
        <p:spPr>
          <a:xfrm flipH="1" rot="-5400000">
            <a:off x="5169900" y="1731750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71" name="Google Shape;471;p76"/>
          <p:cNvCxnSpPr>
            <a:stCxn id="472" idx="2"/>
            <a:endCxn id="473" idx="0"/>
          </p:cNvCxnSpPr>
          <p:nvPr/>
        </p:nvCxnSpPr>
        <p:spPr>
          <a:xfrm flipH="1" rot="-5400000">
            <a:off x="2868900" y="34212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74" name="Google Shape;474;p76"/>
          <p:cNvCxnSpPr>
            <a:stCxn id="475" idx="0"/>
            <a:endCxn id="472" idx="2"/>
          </p:cNvCxnSpPr>
          <p:nvPr/>
        </p:nvCxnSpPr>
        <p:spPr>
          <a:xfrm rot="-5400000">
            <a:off x="2023650" y="34212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76" name="Google Shape;476;p76"/>
          <p:cNvCxnSpPr>
            <a:stCxn id="470" idx="2"/>
            <a:endCxn id="477" idx="0"/>
          </p:cNvCxnSpPr>
          <p:nvPr/>
        </p:nvCxnSpPr>
        <p:spPr>
          <a:xfrm flipH="1" rot="-5400000">
            <a:off x="6409500" y="34212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78" name="Google Shape;478;p76"/>
          <p:cNvCxnSpPr>
            <a:stCxn id="479" idx="0"/>
            <a:endCxn id="470" idx="2"/>
          </p:cNvCxnSpPr>
          <p:nvPr/>
        </p:nvCxnSpPr>
        <p:spPr>
          <a:xfrm rot="-5400000">
            <a:off x="5564250" y="3421304"/>
            <a:ext cx="711000" cy="845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80" name="Google Shape;480;p76"/>
          <p:cNvCxnSpPr>
            <a:stCxn id="472" idx="0"/>
            <a:endCxn id="469" idx="2"/>
          </p:cNvCxnSpPr>
          <p:nvPr/>
        </p:nvCxnSpPr>
        <p:spPr>
          <a:xfrm rot="-5400000">
            <a:off x="3399600" y="1731688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69" name="Google Shape;469;p76"/>
          <p:cNvSpPr txBox="1"/>
          <p:nvPr/>
        </p:nvSpPr>
        <p:spPr>
          <a:xfrm>
            <a:off x="3802950" y="174525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hierarchy_</a:t>
            </a: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design.py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DRC/LVS functions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76"/>
          <p:cNvSpPr txBox="1"/>
          <p:nvPr/>
        </p:nvSpPr>
        <p:spPr>
          <a:xfrm>
            <a:off x="2032650" y="29040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hierarchy_spice.py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Netlist related functionality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76"/>
          <p:cNvSpPr txBox="1"/>
          <p:nvPr/>
        </p:nvSpPr>
        <p:spPr>
          <a:xfrm>
            <a:off x="5573250" y="29040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hierarchy_layout.py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Layout related functionality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76"/>
          <p:cNvSpPr txBox="1"/>
          <p:nvPr/>
        </p:nvSpPr>
        <p:spPr>
          <a:xfrm>
            <a:off x="6418500" y="41994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gds_read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gds_write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get_blockages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76"/>
          <p:cNvSpPr txBox="1"/>
          <p:nvPr/>
        </p:nvSpPr>
        <p:spPr>
          <a:xfrm>
            <a:off x="4728000" y="4199504"/>
            <a:ext cx="1538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Functions: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add_{layout_pin,rect,...} 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place_inst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create_channel_route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76"/>
          <p:cNvSpPr txBox="1"/>
          <p:nvPr/>
        </p:nvSpPr>
        <p:spPr>
          <a:xfrm>
            <a:off x="2877900" y="41994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sp_read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sp_write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Power data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Delay data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76"/>
          <p:cNvSpPr txBox="1"/>
          <p:nvPr/>
        </p:nvSpPr>
        <p:spPr>
          <a:xfrm>
            <a:off x="1187400" y="41994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Functions: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add_pins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add_inst</a:t>
            </a:r>
            <a:b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76"/>
          <p:cNvCxnSpPr>
            <a:stCxn id="469" idx="0"/>
            <a:endCxn id="482" idx="2"/>
          </p:cNvCxnSpPr>
          <p:nvPr/>
        </p:nvCxnSpPr>
        <p:spPr>
          <a:xfrm rot="-5400000">
            <a:off x="4375350" y="1548000"/>
            <a:ext cx="3939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82" name="Google Shape;482;p76"/>
          <p:cNvSpPr txBox="1"/>
          <p:nvPr/>
        </p:nvSpPr>
        <p:spPr>
          <a:xfrm>
            <a:off x="3802950" y="76690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esign.py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General design and helper DRC constants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Transistor (ptx or pfinfet)</a:t>
            </a:r>
            <a:endParaRPr/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variable size/finger nmos or pmos transistor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gate and source/drain contacts in naive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optimal layout, but “good enough”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Offset (0,0) is lower-left corner of active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ize/fingers effect on size must be estimated elsewhere</a:t>
            </a:r>
            <a:r>
              <a:rPr lang="en"/>
              <a:t> perhaps by trying configurations</a:t>
            </a:r>
            <a:endParaRPr/>
          </a:p>
        </p:txBody>
      </p:sp>
      <p:sp>
        <p:nvSpPr>
          <p:cNvPr id="489" name="Google Shape;48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150" y="2783800"/>
            <a:ext cx="4986574" cy="20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Cells</a:t>
            </a:r>
            <a:endParaRPr/>
          </a:p>
        </p:txBody>
      </p:sp>
      <p:sp>
        <p:nvSpPr>
          <p:cNvPr id="496" name="Google Shape;496;p78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Dynamically generated cells (in $OPENRAM_HOME/pgates)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Not the most efficient layouts but “ok”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Try to use restrictive design rules to keep them portable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Transistors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ptx, pfinfet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Logic gates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pinv, pnand2, pnand3, pnor2,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Buffer/drivers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</a:t>
            </a:r>
            <a:r>
              <a:rPr lang="en" sz="1300"/>
              <a:t>buf, </a:t>
            </a:r>
            <a:r>
              <a:rPr lang="en" sz="1300"/>
              <a:t>pinvbuf, pdriver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SRAM Logic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precharge, single_level_column_mux</a:t>
            </a:r>
            <a:endParaRPr sz="1300"/>
          </a:p>
        </p:txBody>
      </p:sp>
      <p:sp>
        <p:nvSpPr>
          <p:cNvPr id="497" name="Google Shape;49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23" y="1482650"/>
            <a:ext cx="2639450" cy="31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Design </a:t>
            </a:r>
            <a:r>
              <a:rPr lang="en"/>
              <a:t>Modules</a:t>
            </a:r>
            <a:endParaRPr/>
          </a:p>
        </p:txBody>
      </p:sp>
      <p:sp>
        <p:nvSpPr>
          <p:cNvPr id="504" name="Google Shape;50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Hierarchical Design Modules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0" name="Google Shape;510;p80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Memory building blocks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SRAM, Bank, Control Logic, Decoders, Column Mux, Various arrays (DFF, drivers)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override every module with a custom one in the configuration file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module must: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netlist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Define inputs/outputs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Instantiate and connect sub-modules and cells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layout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Place and route itself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Route vdd/gnd to M3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(Optional) Run DRC/LVS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Analytically model timing and power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</a:t>
            </a:r>
            <a:endParaRPr/>
          </a:p>
        </p:txBody>
      </p:sp>
      <p:sp>
        <p:nvSpPr>
          <p:cNvPr id="516" name="Google Shape;516;p8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Encompasses everything except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Address Flops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Multi-bank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Arranges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0 is left/bottom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1 is right/top</a:t>
            </a:r>
            <a:endParaRPr/>
          </a:p>
        </p:txBody>
      </p:sp>
      <p:sp>
        <p:nvSpPr>
          <p:cNvPr id="517" name="Google Shape;51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00" y="1612950"/>
            <a:ext cx="4463125" cy="30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Data</a:t>
            </a:r>
            <a:endParaRPr/>
          </a:p>
        </p:txBody>
      </p:sp>
      <p:sp>
        <p:nvSpPr>
          <p:cNvPr id="524" name="Google Shape;524;p82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Encapsulates all of the datapath logic for a rw, w, or r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Sense amplifiers (read types)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drivers (write types)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 mux (if any)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Precharge (read or write type) (write to not destroy half selected cells in a row)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includes a precharge for the replica columns</a:t>
            </a:r>
            <a:endParaRPr/>
          </a:p>
        </p:txBody>
      </p:sp>
      <p:sp>
        <p:nvSpPr>
          <p:cNvPr id="525" name="Google Shape;52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Multiport Bitcells</a:t>
            </a:r>
            <a:endParaRPr/>
          </a:p>
        </p:txBody>
      </p:sp>
      <p:pic>
        <p:nvPicPr>
          <p:cNvPr id="188" name="Google Shape;1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25" y="1486052"/>
            <a:ext cx="5660550" cy="27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6T SRAM cell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○"/>
            </a:pPr>
            <a:r>
              <a:rPr lang="en" sz="1500"/>
              <a:t>Standard read-write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Isolated read-only ports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Write-only port (not sized for reads)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accommodate foundry bitcells</a:t>
            </a:r>
            <a:endParaRPr sz="1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Address</a:t>
            </a:r>
            <a:endParaRPr/>
          </a:p>
        </p:txBody>
      </p:sp>
      <p:sp>
        <p:nvSpPr>
          <p:cNvPr id="531" name="Google Shape;531;p8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Encapsulates the row decoder and wordline driver for easier placement next to a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port will have its own port_address module </a:t>
            </a:r>
            <a:endParaRPr/>
          </a:p>
        </p:txBody>
      </p:sp>
      <p:sp>
        <p:nvSpPr>
          <p:cNvPr id="532" name="Google Shape;53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Bitcell Array</a:t>
            </a:r>
            <a:endParaRPr/>
          </a:p>
        </p:txBody>
      </p:sp>
      <p:sp>
        <p:nvSpPr>
          <p:cNvPr id="538" name="Google Shape;538;p84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Array of bit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row alternately flips vertically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bitcells tile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Boundary is determined by boundary layer in GDS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line must abut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lines must abut</a:t>
            </a:r>
            <a:endParaRPr b="1"/>
          </a:p>
        </p:txBody>
      </p:sp>
      <p:sp>
        <p:nvSpPr>
          <p:cNvPr id="539" name="Google Shape;53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076" y="895025"/>
            <a:ext cx="1901125" cy="19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Bitcells Needed</a:t>
            </a:r>
            <a:endParaRPr/>
          </a:p>
        </p:txBody>
      </p:sp>
      <p:sp>
        <p:nvSpPr>
          <p:cNvPr id="546" name="Google Shape;546;p8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</a:t>
            </a:r>
            <a:r>
              <a:rPr lang="en"/>
              <a:t> bitcell for data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 bitcell that is fixed to output a 0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bitcell with bitlines disconnected (purely for wordline load and lithography regularity)</a:t>
            </a:r>
            <a:endParaRPr/>
          </a:p>
        </p:txBody>
      </p:sp>
      <p:sp>
        <p:nvSpPr>
          <p:cNvPr id="547" name="Google Shape;54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Bitcell Array</a:t>
            </a:r>
            <a:endParaRPr/>
          </a:p>
        </p:txBody>
      </p:sp>
      <p:sp>
        <p:nvSpPr>
          <p:cNvPr id="553" name="Google Shape;553;p86"/>
          <p:cNvSpPr txBox="1"/>
          <p:nvPr>
            <p:ph idx="1" type="body"/>
          </p:nvPr>
        </p:nvSpPr>
        <p:spPr>
          <a:xfrm>
            <a:off x="311700" y="1060700"/>
            <a:ext cx="4174500" cy="369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Bitcells: B=regular, D=dummy, R=replica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 bitcell array (</a:t>
            </a:r>
            <a:r>
              <a:rPr lang="en" sz="1400">
                <a:solidFill>
                  <a:srgbClr val="00FF00"/>
                </a:solidFill>
              </a:rPr>
              <a:t>green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Replica cols for each read port (</a:t>
            </a:r>
            <a:r>
              <a:rPr lang="en" sz="1400">
                <a:solidFill>
                  <a:srgbClr val="00FFFF"/>
                </a:solidFill>
              </a:rPr>
              <a:t>blue</a:t>
            </a:r>
            <a:r>
              <a:rPr lang="en" sz="1400"/>
              <a:t>) on left or right (any number)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Dummy bitcells on the top, bottom, left, and right for lithography regularity (</a:t>
            </a:r>
            <a:r>
              <a:rPr lang="en" sz="1400">
                <a:solidFill>
                  <a:srgbClr val="FF0000"/>
                </a:solidFill>
              </a:rPr>
              <a:t>red</a:t>
            </a:r>
            <a:r>
              <a:rPr lang="en" sz="1400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Replica columns activate two replica bitcells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FF"/>
                </a:solidFill>
              </a:rPr>
              <a:t>One</a:t>
            </a:r>
            <a:r>
              <a:rPr lang="en" sz="1200"/>
              <a:t> driven by replica wordline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4A86E8"/>
                </a:solidFill>
              </a:rPr>
              <a:t>Second</a:t>
            </a:r>
            <a:r>
              <a:rPr lang="en" sz="1200"/>
              <a:t> driven by one of the normal wordlines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Second port word and bit lines not shown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Would be on right and top</a:t>
            </a:r>
            <a:endParaRPr sz="1200"/>
          </a:p>
        </p:txBody>
      </p:sp>
      <p:grpSp>
        <p:nvGrpSpPr>
          <p:cNvPr id="554" name="Google Shape;554;p86"/>
          <p:cNvGrpSpPr/>
          <p:nvPr/>
        </p:nvGrpSpPr>
        <p:grpSpPr>
          <a:xfrm>
            <a:off x="6431125" y="1301075"/>
            <a:ext cx="1111800" cy="1874100"/>
            <a:chOff x="6507325" y="1301075"/>
            <a:chExt cx="1111800" cy="1874100"/>
          </a:xfrm>
        </p:grpSpPr>
        <p:sp>
          <p:nvSpPr>
            <p:cNvPr id="555" name="Google Shape;555;p86"/>
            <p:cNvSpPr/>
            <p:nvPr/>
          </p:nvSpPr>
          <p:spPr>
            <a:xfrm>
              <a:off x="6507325" y="1301075"/>
              <a:ext cx="1111800" cy="18741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6"/>
            <p:cNvSpPr/>
            <p:nvPr/>
          </p:nvSpPr>
          <p:spPr>
            <a:xfrm>
              <a:off x="6583800" y="1358200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57" name="Google Shape;557;p86"/>
            <p:cNvSpPr/>
            <p:nvPr/>
          </p:nvSpPr>
          <p:spPr>
            <a:xfrm>
              <a:off x="7168725" y="1358200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58" name="Google Shape;558;p86"/>
            <p:cNvSpPr/>
            <p:nvPr/>
          </p:nvSpPr>
          <p:spPr>
            <a:xfrm>
              <a:off x="6593225" y="1801775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59" name="Google Shape;559;p86"/>
            <p:cNvSpPr/>
            <p:nvPr/>
          </p:nvSpPr>
          <p:spPr>
            <a:xfrm>
              <a:off x="7168725" y="1808688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60" name="Google Shape;560;p86"/>
            <p:cNvSpPr/>
            <p:nvPr/>
          </p:nvSpPr>
          <p:spPr>
            <a:xfrm>
              <a:off x="6602663" y="2259200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61" name="Google Shape;561;p86"/>
            <p:cNvSpPr/>
            <p:nvPr/>
          </p:nvSpPr>
          <p:spPr>
            <a:xfrm>
              <a:off x="7168713" y="2259200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62" name="Google Shape;562;p86"/>
            <p:cNvSpPr/>
            <p:nvPr/>
          </p:nvSpPr>
          <p:spPr>
            <a:xfrm>
              <a:off x="6602663" y="2716625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563" name="Google Shape;563;p86"/>
            <p:cNvSpPr/>
            <p:nvPr/>
          </p:nvSpPr>
          <p:spPr>
            <a:xfrm>
              <a:off x="7168713" y="2716625"/>
              <a:ext cx="366600" cy="336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</p:grpSp>
      <p:grpSp>
        <p:nvGrpSpPr>
          <p:cNvPr id="564" name="Google Shape;564;p86"/>
          <p:cNvGrpSpPr/>
          <p:nvPr/>
        </p:nvGrpSpPr>
        <p:grpSpPr>
          <a:xfrm>
            <a:off x="5844138" y="358170"/>
            <a:ext cx="598200" cy="3759493"/>
            <a:chOff x="5691713" y="332075"/>
            <a:chExt cx="598200" cy="3812100"/>
          </a:xfrm>
        </p:grpSpPr>
        <p:sp>
          <p:nvSpPr>
            <p:cNvPr id="565" name="Google Shape;565;p86"/>
            <p:cNvSpPr/>
            <p:nvPr/>
          </p:nvSpPr>
          <p:spPr>
            <a:xfrm>
              <a:off x="5691713" y="332075"/>
              <a:ext cx="598200" cy="3812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6"/>
            <p:cNvSpPr/>
            <p:nvPr/>
          </p:nvSpPr>
          <p:spPr>
            <a:xfrm>
              <a:off x="5792325" y="424000"/>
              <a:ext cx="366600" cy="336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67" name="Google Shape;567;p86"/>
            <p:cNvSpPr/>
            <p:nvPr/>
          </p:nvSpPr>
          <p:spPr>
            <a:xfrm>
              <a:off x="5801750" y="867575"/>
              <a:ext cx="366600" cy="336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68" name="Google Shape;568;p86"/>
            <p:cNvSpPr/>
            <p:nvPr/>
          </p:nvSpPr>
          <p:spPr>
            <a:xfrm>
              <a:off x="5811188" y="1325000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69" name="Google Shape;569;p86"/>
            <p:cNvSpPr/>
            <p:nvPr/>
          </p:nvSpPr>
          <p:spPr>
            <a:xfrm>
              <a:off x="5811188" y="1782425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70" name="Google Shape;570;p86"/>
            <p:cNvSpPr/>
            <p:nvPr/>
          </p:nvSpPr>
          <p:spPr>
            <a:xfrm>
              <a:off x="5807513" y="2258963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71" name="Google Shape;571;p86"/>
            <p:cNvSpPr/>
            <p:nvPr/>
          </p:nvSpPr>
          <p:spPr>
            <a:xfrm>
              <a:off x="5807513" y="2725950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72" name="Google Shape;572;p86"/>
            <p:cNvSpPr/>
            <p:nvPr/>
          </p:nvSpPr>
          <p:spPr>
            <a:xfrm>
              <a:off x="5811188" y="3188150"/>
              <a:ext cx="366600" cy="336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73" name="Google Shape;573;p86"/>
            <p:cNvSpPr/>
            <p:nvPr/>
          </p:nvSpPr>
          <p:spPr>
            <a:xfrm>
              <a:off x="5811188" y="3650350"/>
              <a:ext cx="366600" cy="336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574" name="Google Shape;574;p86"/>
          <p:cNvGrpSpPr/>
          <p:nvPr/>
        </p:nvGrpSpPr>
        <p:grpSpPr>
          <a:xfrm>
            <a:off x="5246775" y="360544"/>
            <a:ext cx="598200" cy="3757587"/>
            <a:chOff x="5691713" y="332075"/>
            <a:chExt cx="598200" cy="3812100"/>
          </a:xfrm>
        </p:grpSpPr>
        <p:sp>
          <p:nvSpPr>
            <p:cNvPr id="575" name="Google Shape;575;p86"/>
            <p:cNvSpPr/>
            <p:nvPr/>
          </p:nvSpPr>
          <p:spPr>
            <a:xfrm>
              <a:off x="5691713" y="332075"/>
              <a:ext cx="598200" cy="38121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6"/>
            <p:cNvSpPr/>
            <p:nvPr/>
          </p:nvSpPr>
          <p:spPr>
            <a:xfrm>
              <a:off x="5792325" y="4240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77" name="Google Shape;577;p86"/>
            <p:cNvSpPr/>
            <p:nvPr/>
          </p:nvSpPr>
          <p:spPr>
            <a:xfrm>
              <a:off x="5801750" y="867575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78" name="Google Shape;578;p86"/>
            <p:cNvSpPr/>
            <p:nvPr/>
          </p:nvSpPr>
          <p:spPr>
            <a:xfrm>
              <a:off x="5811188" y="13250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79" name="Google Shape;579;p86"/>
            <p:cNvSpPr/>
            <p:nvPr/>
          </p:nvSpPr>
          <p:spPr>
            <a:xfrm>
              <a:off x="5811188" y="1782425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80" name="Google Shape;580;p86"/>
            <p:cNvSpPr/>
            <p:nvPr/>
          </p:nvSpPr>
          <p:spPr>
            <a:xfrm>
              <a:off x="5807513" y="2258963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81" name="Google Shape;581;p86"/>
            <p:cNvSpPr/>
            <p:nvPr/>
          </p:nvSpPr>
          <p:spPr>
            <a:xfrm>
              <a:off x="5807513" y="272595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82" name="Google Shape;582;p86"/>
            <p:cNvSpPr/>
            <p:nvPr/>
          </p:nvSpPr>
          <p:spPr>
            <a:xfrm>
              <a:off x="5811188" y="318815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83" name="Google Shape;583;p86"/>
            <p:cNvSpPr/>
            <p:nvPr/>
          </p:nvSpPr>
          <p:spPr>
            <a:xfrm>
              <a:off x="5811188" y="365035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584" name="Google Shape;584;p86"/>
          <p:cNvGrpSpPr/>
          <p:nvPr/>
        </p:nvGrpSpPr>
        <p:grpSpPr>
          <a:xfrm>
            <a:off x="7542925" y="358512"/>
            <a:ext cx="598200" cy="3759112"/>
            <a:chOff x="7542913" y="358525"/>
            <a:chExt cx="598200" cy="3812100"/>
          </a:xfrm>
        </p:grpSpPr>
        <p:sp>
          <p:nvSpPr>
            <p:cNvPr id="585" name="Google Shape;585;p86"/>
            <p:cNvSpPr/>
            <p:nvPr/>
          </p:nvSpPr>
          <p:spPr>
            <a:xfrm>
              <a:off x="7542913" y="358525"/>
              <a:ext cx="598200" cy="3812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6"/>
            <p:cNvSpPr/>
            <p:nvPr/>
          </p:nvSpPr>
          <p:spPr>
            <a:xfrm>
              <a:off x="7643525" y="450450"/>
              <a:ext cx="366600" cy="336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87" name="Google Shape;587;p86"/>
            <p:cNvSpPr/>
            <p:nvPr/>
          </p:nvSpPr>
          <p:spPr>
            <a:xfrm>
              <a:off x="7652950" y="894025"/>
              <a:ext cx="366600" cy="336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88" name="Google Shape;588;p86"/>
            <p:cNvSpPr/>
            <p:nvPr/>
          </p:nvSpPr>
          <p:spPr>
            <a:xfrm>
              <a:off x="7662388" y="1351450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89" name="Google Shape;589;p86"/>
            <p:cNvSpPr/>
            <p:nvPr/>
          </p:nvSpPr>
          <p:spPr>
            <a:xfrm>
              <a:off x="7662388" y="1808875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90" name="Google Shape;590;p86"/>
            <p:cNvSpPr/>
            <p:nvPr/>
          </p:nvSpPr>
          <p:spPr>
            <a:xfrm>
              <a:off x="7658713" y="2285413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91" name="Google Shape;591;p86"/>
            <p:cNvSpPr/>
            <p:nvPr/>
          </p:nvSpPr>
          <p:spPr>
            <a:xfrm>
              <a:off x="7658713" y="2752400"/>
              <a:ext cx="366600" cy="3363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592" name="Google Shape;592;p86"/>
            <p:cNvSpPr/>
            <p:nvPr/>
          </p:nvSpPr>
          <p:spPr>
            <a:xfrm>
              <a:off x="7662388" y="3214600"/>
              <a:ext cx="366600" cy="336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93" name="Google Shape;593;p86"/>
            <p:cNvSpPr/>
            <p:nvPr/>
          </p:nvSpPr>
          <p:spPr>
            <a:xfrm>
              <a:off x="7662388" y="3676800"/>
              <a:ext cx="366600" cy="336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594" name="Google Shape;594;p86"/>
          <p:cNvGrpSpPr/>
          <p:nvPr/>
        </p:nvGrpSpPr>
        <p:grpSpPr>
          <a:xfrm>
            <a:off x="8129100" y="358509"/>
            <a:ext cx="598200" cy="3759112"/>
            <a:chOff x="5691713" y="332075"/>
            <a:chExt cx="598200" cy="3812100"/>
          </a:xfrm>
        </p:grpSpPr>
        <p:sp>
          <p:nvSpPr>
            <p:cNvPr id="595" name="Google Shape;595;p86"/>
            <p:cNvSpPr/>
            <p:nvPr/>
          </p:nvSpPr>
          <p:spPr>
            <a:xfrm>
              <a:off x="5691713" y="332075"/>
              <a:ext cx="598200" cy="38121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6"/>
            <p:cNvSpPr/>
            <p:nvPr/>
          </p:nvSpPr>
          <p:spPr>
            <a:xfrm>
              <a:off x="5792325" y="4240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97" name="Google Shape;597;p86"/>
            <p:cNvSpPr/>
            <p:nvPr/>
          </p:nvSpPr>
          <p:spPr>
            <a:xfrm>
              <a:off x="5801750" y="867575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98" name="Google Shape;598;p86"/>
            <p:cNvSpPr/>
            <p:nvPr/>
          </p:nvSpPr>
          <p:spPr>
            <a:xfrm>
              <a:off x="5811188" y="13250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599" name="Google Shape;599;p86"/>
            <p:cNvSpPr/>
            <p:nvPr/>
          </p:nvSpPr>
          <p:spPr>
            <a:xfrm>
              <a:off x="5811188" y="1782425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00" name="Google Shape;600;p86"/>
            <p:cNvSpPr/>
            <p:nvPr/>
          </p:nvSpPr>
          <p:spPr>
            <a:xfrm>
              <a:off x="5807513" y="2258963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01" name="Google Shape;601;p86"/>
            <p:cNvSpPr/>
            <p:nvPr/>
          </p:nvSpPr>
          <p:spPr>
            <a:xfrm>
              <a:off x="5807513" y="272595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02" name="Google Shape;602;p86"/>
            <p:cNvSpPr/>
            <p:nvPr/>
          </p:nvSpPr>
          <p:spPr>
            <a:xfrm>
              <a:off x="5811188" y="318815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03" name="Google Shape;603;p86"/>
            <p:cNvSpPr/>
            <p:nvPr/>
          </p:nvSpPr>
          <p:spPr>
            <a:xfrm>
              <a:off x="5811188" y="365035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604" name="Google Shape;604;p86"/>
          <p:cNvGrpSpPr/>
          <p:nvPr/>
        </p:nvGrpSpPr>
        <p:grpSpPr>
          <a:xfrm>
            <a:off x="6438500" y="3175175"/>
            <a:ext cx="1111800" cy="471300"/>
            <a:chOff x="6438500" y="3175175"/>
            <a:chExt cx="1111800" cy="471300"/>
          </a:xfrm>
        </p:grpSpPr>
        <p:sp>
          <p:nvSpPr>
            <p:cNvPr id="605" name="Google Shape;605;p86"/>
            <p:cNvSpPr/>
            <p:nvPr/>
          </p:nvSpPr>
          <p:spPr>
            <a:xfrm>
              <a:off x="6438500" y="3175175"/>
              <a:ext cx="1111800" cy="471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6"/>
            <p:cNvSpPr/>
            <p:nvPr/>
          </p:nvSpPr>
          <p:spPr>
            <a:xfrm>
              <a:off x="6538738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07" name="Google Shape;607;p86"/>
            <p:cNvSpPr/>
            <p:nvPr/>
          </p:nvSpPr>
          <p:spPr>
            <a:xfrm>
              <a:off x="7102400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608" name="Google Shape;608;p86"/>
          <p:cNvGrpSpPr/>
          <p:nvPr/>
        </p:nvGrpSpPr>
        <p:grpSpPr>
          <a:xfrm>
            <a:off x="6438500" y="3646475"/>
            <a:ext cx="1111800" cy="471300"/>
            <a:chOff x="6438500" y="3175175"/>
            <a:chExt cx="1111800" cy="471300"/>
          </a:xfrm>
        </p:grpSpPr>
        <p:sp>
          <p:nvSpPr>
            <p:cNvPr id="609" name="Google Shape;609;p86"/>
            <p:cNvSpPr/>
            <p:nvPr/>
          </p:nvSpPr>
          <p:spPr>
            <a:xfrm>
              <a:off x="6438500" y="3175175"/>
              <a:ext cx="1111800" cy="471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6"/>
            <p:cNvSpPr/>
            <p:nvPr/>
          </p:nvSpPr>
          <p:spPr>
            <a:xfrm>
              <a:off x="6538738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11" name="Google Shape;611;p86"/>
            <p:cNvSpPr/>
            <p:nvPr/>
          </p:nvSpPr>
          <p:spPr>
            <a:xfrm>
              <a:off x="7102400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612" name="Google Shape;612;p86"/>
          <p:cNvGrpSpPr/>
          <p:nvPr/>
        </p:nvGrpSpPr>
        <p:grpSpPr>
          <a:xfrm>
            <a:off x="6431125" y="829775"/>
            <a:ext cx="1111800" cy="471300"/>
            <a:chOff x="6438500" y="3175175"/>
            <a:chExt cx="1111800" cy="471300"/>
          </a:xfrm>
        </p:grpSpPr>
        <p:sp>
          <p:nvSpPr>
            <p:cNvPr id="613" name="Google Shape;613;p86"/>
            <p:cNvSpPr/>
            <p:nvPr/>
          </p:nvSpPr>
          <p:spPr>
            <a:xfrm>
              <a:off x="6438500" y="3175175"/>
              <a:ext cx="1111800" cy="471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6"/>
            <p:cNvSpPr/>
            <p:nvPr/>
          </p:nvSpPr>
          <p:spPr>
            <a:xfrm>
              <a:off x="6538738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15" name="Google Shape;615;p86"/>
            <p:cNvSpPr/>
            <p:nvPr/>
          </p:nvSpPr>
          <p:spPr>
            <a:xfrm>
              <a:off x="7102400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616" name="Google Shape;616;p86"/>
          <p:cNvGrpSpPr/>
          <p:nvPr/>
        </p:nvGrpSpPr>
        <p:grpSpPr>
          <a:xfrm>
            <a:off x="6431125" y="358475"/>
            <a:ext cx="1111800" cy="471300"/>
            <a:chOff x="6438500" y="3175175"/>
            <a:chExt cx="1111800" cy="471300"/>
          </a:xfrm>
        </p:grpSpPr>
        <p:sp>
          <p:nvSpPr>
            <p:cNvPr id="617" name="Google Shape;617;p86"/>
            <p:cNvSpPr/>
            <p:nvPr/>
          </p:nvSpPr>
          <p:spPr>
            <a:xfrm>
              <a:off x="6438500" y="3175175"/>
              <a:ext cx="1111800" cy="471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6"/>
            <p:cNvSpPr/>
            <p:nvPr/>
          </p:nvSpPr>
          <p:spPr>
            <a:xfrm>
              <a:off x="6538738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19" name="Google Shape;619;p86"/>
            <p:cNvSpPr/>
            <p:nvPr/>
          </p:nvSpPr>
          <p:spPr>
            <a:xfrm>
              <a:off x="7102400" y="3245200"/>
              <a:ext cx="366600" cy="336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cxnSp>
        <p:nvCxnSpPr>
          <p:cNvPr id="620" name="Google Shape;620;p86"/>
          <p:cNvCxnSpPr/>
          <p:nvPr/>
        </p:nvCxnSpPr>
        <p:spPr>
          <a:xfrm flipH="1" rot="10800000">
            <a:off x="5072475" y="1498945"/>
            <a:ext cx="387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86"/>
          <p:cNvCxnSpPr/>
          <p:nvPr/>
        </p:nvCxnSpPr>
        <p:spPr>
          <a:xfrm flipH="1" rot="10800000">
            <a:off x="5072475" y="1958445"/>
            <a:ext cx="387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86"/>
          <p:cNvCxnSpPr/>
          <p:nvPr/>
        </p:nvCxnSpPr>
        <p:spPr>
          <a:xfrm flipH="1" rot="10800000">
            <a:off x="5072475" y="2417945"/>
            <a:ext cx="387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86"/>
          <p:cNvCxnSpPr/>
          <p:nvPr/>
        </p:nvCxnSpPr>
        <p:spPr>
          <a:xfrm flipH="1" rot="10800000">
            <a:off x="5072475" y="2877445"/>
            <a:ext cx="387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86"/>
          <p:cNvCxnSpPr/>
          <p:nvPr/>
        </p:nvCxnSpPr>
        <p:spPr>
          <a:xfrm>
            <a:off x="6605563" y="169900"/>
            <a:ext cx="0" cy="4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86"/>
          <p:cNvCxnSpPr/>
          <p:nvPr/>
        </p:nvCxnSpPr>
        <p:spPr>
          <a:xfrm>
            <a:off x="6810913" y="169900"/>
            <a:ext cx="0" cy="4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86"/>
          <p:cNvCxnSpPr/>
          <p:nvPr/>
        </p:nvCxnSpPr>
        <p:spPr>
          <a:xfrm>
            <a:off x="7155063" y="169900"/>
            <a:ext cx="0" cy="4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86"/>
          <p:cNvCxnSpPr/>
          <p:nvPr/>
        </p:nvCxnSpPr>
        <p:spPr>
          <a:xfrm>
            <a:off x="7360413" y="169900"/>
            <a:ext cx="0" cy="4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86"/>
          <p:cNvSpPr txBox="1"/>
          <p:nvPr/>
        </p:nvSpPr>
        <p:spPr>
          <a:xfrm>
            <a:off x="4505925" y="1980700"/>
            <a:ext cx="3049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86"/>
          <p:cNvSpPr txBox="1"/>
          <p:nvPr/>
        </p:nvSpPr>
        <p:spPr>
          <a:xfrm>
            <a:off x="4449700" y="270480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wl0_0</a:t>
            </a:r>
            <a:endParaRPr/>
          </a:p>
        </p:txBody>
      </p:sp>
      <p:sp>
        <p:nvSpPr>
          <p:cNvPr id="630" name="Google Shape;630;p86"/>
          <p:cNvSpPr txBox="1"/>
          <p:nvPr/>
        </p:nvSpPr>
        <p:spPr>
          <a:xfrm>
            <a:off x="4449700" y="224530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wl0_1</a:t>
            </a:r>
            <a:endParaRPr/>
          </a:p>
        </p:txBody>
      </p:sp>
      <p:sp>
        <p:nvSpPr>
          <p:cNvPr id="631" name="Google Shape;631;p86"/>
          <p:cNvSpPr txBox="1"/>
          <p:nvPr/>
        </p:nvSpPr>
        <p:spPr>
          <a:xfrm>
            <a:off x="4449700" y="1815275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wl0_2</a:t>
            </a:r>
            <a:endParaRPr/>
          </a:p>
        </p:txBody>
      </p:sp>
      <p:sp>
        <p:nvSpPr>
          <p:cNvPr id="632" name="Google Shape;632;p86"/>
          <p:cNvSpPr txBox="1"/>
          <p:nvPr/>
        </p:nvSpPr>
        <p:spPr>
          <a:xfrm>
            <a:off x="4449700" y="138525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wl0_3</a:t>
            </a:r>
            <a:endParaRPr/>
          </a:p>
        </p:txBody>
      </p:sp>
      <p:sp>
        <p:nvSpPr>
          <p:cNvPr id="633" name="Google Shape;633;p86"/>
          <p:cNvSpPr txBox="1"/>
          <p:nvPr/>
        </p:nvSpPr>
        <p:spPr>
          <a:xfrm>
            <a:off x="6357100" y="429790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bl0_0</a:t>
            </a:r>
            <a:endParaRPr sz="1000"/>
          </a:p>
        </p:txBody>
      </p:sp>
      <p:sp>
        <p:nvSpPr>
          <p:cNvPr id="634" name="Google Shape;634;p86"/>
          <p:cNvSpPr txBox="1"/>
          <p:nvPr/>
        </p:nvSpPr>
        <p:spPr>
          <a:xfrm>
            <a:off x="6500575" y="448515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br0_0</a:t>
            </a:r>
            <a:endParaRPr sz="1000"/>
          </a:p>
        </p:txBody>
      </p:sp>
      <p:sp>
        <p:nvSpPr>
          <p:cNvPr id="635" name="Google Shape;635;p86"/>
          <p:cNvSpPr txBox="1"/>
          <p:nvPr/>
        </p:nvSpPr>
        <p:spPr>
          <a:xfrm>
            <a:off x="6931625" y="429790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bl0_1</a:t>
            </a:r>
            <a:endParaRPr sz="1000"/>
          </a:p>
        </p:txBody>
      </p:sp>
      <p:sp>
        <p:nvSpPr>
          <p:cNvPr id="636" name="Google Shape;636;p86"/>
          <p:cNvSpPr txBox="1"/>
          <p:nvPr/>
        </p:nvSpPr>
        <p:spPr>
          <a:xfrm>
            <a:off x="7129850" y="448515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br0_1</a:t>
            </a:r>
            <a:endParaRPr sz="1000"/>
          </a:p>
        </p:txBody>
      </p:sp>
      <p:cxnSp>
        <p:nvCxnSpPr>
          <p:cNvPr id="637" name="Google Shape;637;p86"/>
          <p:cNvCxnSpPr/>
          <p:nvPr/>
        </p:nvCxnSpPr>
        <p:spPr>
          <a:xfrm>
            <a:off x="6035363" y="169900"/>
            <a:ext cx="0" cy="4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86"/>
          <p:cNvCxnSpPr/>
          <p:nvPr/>
        </p:nvCxnSpPr>
        <p:spPr>
          <a:xfrm>
            <a:off x="6240713" y="169900"/>
            <a:ext cx="0" cy="4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86"/>
          <p:cNvSpPr txBox="1"/>
          <p:nvPr/>
        </p:nvSpPr>
        <p:spPr>
          <a:xfrm>
            <a:off x="5667538" y="4297900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rbl_</a:t>
            </a:r>
            <a:r>
              <a:rPr lang="en" sz="1000"/>
              <a:t>bl0</a:t>
            </a:r>
            <a:endParaRPr sz="1000"/>
          </a:p>
        </p:txBody>
      </p:sp>
      <p:sp>
        <p:nvSpPr>
          <p:cNvPr id="640" name="Google Shape;640;p86"/>
          <p:cNvSpPr txBox="1"/>
          <p:nvPr/>
        </p:nvSpPr>
        <p:spPr>
          <a:xfrm>
            <a:off x="5937363" y="4459825"/>
            <a:ext cx="681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rbl_</a:t>
            </a:r>
            <a:r>
              <a:rPr lang="en" sz="1000"/>
              <a:t>br0</a:t>
            </a:r>
            <a:endParaRPr sz="1000"/>
          </a:p>
        </p:txBody>
      </p:sp>
      <p:cxnSp>
        <p:nvCxnSpPr>
          <p:cNvPr id="641" name="Google Shape;641;p86"/>
          <p:cNvCxnSpPr/>
          <p:nvPr/>
        </p:nvCxnSpPr>
        <p:spPr>
          <a:xfrm flipH="1" rot="10800000">
            <a:off x="5108963" y="3348270"/>
            <a:ext cx="3875700" cy="1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86"/>
          <p:cNvSpPr txBox="1"/>
          <p:nvPr/>
        </p:nvSpPr>
        <p:spPr>
          <a:xfrm>
            <a:off x="4421201" y="3175625"/>
            <a:ext cx="74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rbl_wl0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Arrays</a:t>
            </a:r>
            <a:endParaRPr/>
          </a:p>
        </p:txBody>
      </p:sp>
      <p:sp>
        <p:nvSpPr>
          <p:cNvPr id="648" name="Google Shape;648;p87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Several modules have 1D arrays: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sense_amp_array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write_driver_array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precharge_array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single_level_column_mux_array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tri_gate_array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wordline_driver (*should change name to _array)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Sense_amp_array, write_driver_array, tri_gate_array match column mux stride to space out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Wish list: Allow wide sense amplifier array to use multiple rows of sense amplifiers.</a:t>
            </a:r>
            <a:endParaRPr sz="1700"/>
          </a:p>
        </p:txBody>
      </p:sp>
      <p:sp>
        <p:nvSpPr>
          <p:cNvPr id="649" name="Google Shape;64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674" y="995249"/>
            <a:ext cx="3032550" cy="1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</a:t>
            </a:r>
            <a:endParaRPr/>
          </a:p>
        </p:txBody>
      </p:sp>
      <p:sp>
        <p:nvSpPr>
          <p:cNvPr id="656" name="Google Shape;656;p88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DFF arrays (dff_array.py)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Buffered DFF arrays (dff_buf_array.py)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Inverted DFF array (dff_inv_array)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1xN or Nx1 or MxN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Wish list: MxN routes pins to edges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8" name="Google Shape;65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075" y="302200"/>
            <a:ext cx="824750" cy="42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925" y="3847450"/>
            <a:ext cx="2900450" cy="8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Line</a:t>
            </a:r>
            <a:endParaRPr/>
          </a:p>
        </p:txBody>
      </p:sp>
      <p:sp>
        <p:nvSpPr>
          <p:cNvPr id="665" name="Google Shape;665;p89"/>
          <p:cNvSpPr txBox="1"/>
          <p:nvPr>
            <p:ph idx="1" type="body"/>
          </p:nvPr>
        </p:nvSpPr>
        <p:spPr>
          <a:xfrm>
            <a:off x="311700" y="1060700"/>
            <a:ext cx="56628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Configurable fanout and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[4,4,4] means 3 FO4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[1,1,4,4] means 2 FO1 stages followed by FO4</a:t>
            </a:r>
            <a:endParaRPr/>
          </a:p>
        </p:txBody>
      </p:sp>
      <p:sp>
        <p:nvSpPr>
          <p:cNvPr id="666" name="Google Shape;666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7" name="Google Shape;6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826" y="623800"/>
            <a:ext cx="1494650" cy="42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(Address) Decoder</a:t>
            </a:r>
            <a:endParaRPr/>
          </a:p>
        </p:txBody>
      </p:sp>
      <p:sp>
        <p:nvSpPr>
          <p:cNvPr id="673" name="Google Shape;673;p90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hierarchical_predecode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Places routing rails and decode inverters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to implement multiple predecoders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hierarchical_predecode_2x4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hierarchical_predecode_3x8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hierarchical_predecode_4x16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decoder uses predecoder + another decode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Predecoders are also used for the column mux decode and bank select decode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Wish list: Handle thin bitcell height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5" name="Google Shape;67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450" y="281950"/>
            <a:ext cx="2251376" cy="24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Logic and Timing</a:t>
            </a:r>
            <a:endParaRPr/>
          </a:p>
        </p:txBody>
      </p:sp>
      <p:sp>
        <p:nvSpPr>
          <p:cNvPr id="681" name="Google Shape;681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Timing</a:t>
            </a:r>
            <a:endParaRPr/>
          </a:p>
        </p:txBody>
      </p:sp>
      <p:sp>
        <p:nvSpPr>
          <p:cNvPr id="687" name="Google Shape;687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50" y="1046150"/>
            <a:ext cx="56270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Bitcell Sizes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(0.35um SCMOS)</a:t>
            </a:r>
            <a:endParaRPr/>
          </a:p>
        </p:txBody>
      </p:sp>
      <p:pic>
        <p:nvPicPr>
          <p:cNvPr id="195" name="Google Shape;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2175"/>
            <a:ext cx="1685100" cy="196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625" y="1797100"/>
            <a:ext cx="1831125" cy="25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575" y="249375"/>
            <a:ext cx="4207975" cy="40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/>
          <p:nvPr/>
        </p:nvSpPr>
        <p:spPr>
          <a:xfrm>
            <a:off x="5761375" y="4358100"/>
            <a:ext cx="27804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21.9um x 21.2um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OSU standard cell library)</a:t>
            </a:r>
            <a:endParaRPr/>
          </a:p>
        </p:txBody>
      </p:sp>
      <p:sp>
        <p:nvSpPr>
          <p:cNvPr id="199" name="Google Shape;199;p39"/>
          <p:cNvSpPr txBox="1"/>
          <p:nvPr/>
        </p:nvSpPr>
        <p:spPr>
          <a:xfrm>
            <a:off x="2154375" y="4358100"/>
            <a:ext cx="2425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Isolated Read 10T (1rw, 1r)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10.9um x 13.9um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377388" y="4281825"/>
            <a:ext cx="1619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6T (1rw)</a:t>
            </a:r>
            <a:br>
              <a:rPr lang="en"/>
            </a:br>
            <a:r>
              <a:rPr lang="en"/>
              <a:t>6.8um x 9.2um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Timing Simulation</a:t>
            </a:r>
            <a:endParaRPr/>
          </a:p>
        </p:txBody>
      </p:sp>
      <p:sp>
        <p:nvSpPr>
          <p:cNvPr id="694" name="Google Shape;69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38" y="1017725"/>
            <a:ext cx="56209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r>
              <a:rPr lang="en"/>
              <a:t> Timing</a:t>
            </a:r>
            <a:endParaRPr/>
          </a:p>
        </p:txBody>
      </p:sp>
      <p:sp>
        <p:nvSpPr>
          <p:cNvPr id="701" name="Google Shape;70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2" name="Google Shape;70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50" y="1017725"/>
            <a:ext cx="52270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lang="en"/>
              <a:t>Timing Simulation</a:t>
            </a:r>
            <a:endParaRPr/>
          </a:p>
        </p:txBody>
      </p:sp>
      <p:sp>
        <p:nvSpPr>
          <p:cNvPr id="708" name="Google Shape;70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9" name="Google Shape;70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800" y="1017725"/>
            <a:ext cx="55704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Control Signals</a:t>
            </a:r>
            <a:endParaRPr/>
          </a:p>
        </p:txBody>
      </p:sp>
      <p:sp>
        <p:nvSpPr>
          <p:cNvPr id="715" name="Google Shape;715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96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Behaves as a synchronous register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and data captured on positive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available after the negative edge (before next positive edge)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Clock is used for internal control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Clock high: capture inputs + precharge + 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Clock low: read/write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 and writes on multiple ports to the same address in the same cycle “feed through” but the noise margins of the bitcell must be able to handle this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Control Signals</a:t>
            </a:r>
            <a:endParaRPr/>
          </a:p>
        </p:txBody>
      </p:sp>
      <p:sp>
        <p:nvSpPr>
          <p:cNvPr id="722" name="Google Shape;72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97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Sense Enable (s_en) -- Active high sense amp enable from Replica Bit Line (RB)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RBL input: r</a:t>
            </a:r>
            <a:r>
              <a:rPr lang="en" sz="1000"/>
              <a:t>bl_wl  = gated_clk_bar &amp; we_bar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Delayed RBL output: pre_s_en = DELAY(rbl_bl)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Buffered enable: s_en = BUF(pre_s_en)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 Driver Enable (w_en) -- Active high write driver enable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w_en = we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we is directly from control flops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Precharge Enable Bar (p_en_bar) -- Active low enable of precharge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</a:t>
            </a:r>
            <a:r>
              <a:rPr lang="en" sz="1000"/>
              <a:t>_en_bar = !(gated_clk_bar)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Active for writes as well to prevent half select destruction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 line enable (wl_en) -- Active high word line enable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wl_en = BUF(gated_clk_bar)</a:t>
            </a:r>
            <a:endParaRPr sz="10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8"/>
          <p:cNvSpPr/>
          <p:nvPr/>
        </p:nvSpPr>
        <p:spPr>
          <a:xfrm>
            <a:off x="5307575" y="346475"/>
            <a:ext cx="3525000" cy="29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8"/>
          <p:cNvSpPr/>
          <p:nvPr/>
        </p:nvSpPr>
        <p:spPr>
          <a:xfrm>
            <a:off x="6324675" y="609800"/>
            <a:ext cx="2391900" cy="26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Bitcell Array</a:t>
            </a:r>
            <a:endParaRPr/>
          </a:p>
        </p:txBody>
      </p:sp>
      <p:sp>
        <p:nvSpPr>
          <p:cNvPr id="730" name="Google Shape;73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Bitline (RBL)</a:t>
            </a:r>
            <a:endParaRPr/>
          </a:p>
        </p:txBody>
      </p:sp>
      <p:sp>
        <p:nvSpPr>
          <p:cNvPr id="731" name="Google Shape;731;p98"/>
          <p:cNvSpPr txBox="1"/>
          <p:nvPr>
            <p:ph idx="1" type="body"/>
          </p:nvPr>
        </p:nvSpPr>
        <p:spPr>
          <a:xfrm>
            <a:off x="311700" y="1060700"/>
            <a:ext cx="4404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Determines when to start sensing by replicating a bitcell array column</a:t>
            </a:r>
            <a:endParaRPr sz="16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600"/>
              <a:t>Replica Bitline Column (RBC) matches transition of column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rbl_bl = RBC(rbl_wl)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Delay Line delays the input signal to match word line driver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pre_s_en = DELAY(rbl_bl)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Buffer drives s_en signal to sense amps</a:t>
            </a:r>
            <a:endParaRPr sz="1600"/>
          </a:p>
        </p:txBody>
      </p:sp>
      <p:sp>
        <p:nvSpPr>
          <p:cNvPr id="732" name="Google Shape;732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3" name="Google Shape;733;p98"/>
          <p:cNvSpPr/>
          <p:nvPr/>
        </p:nvSpPr>
        <p:spPr>
          <a:xfrm>
            <a:off x="6314650" y="3654700"/>
            <a:ext cx="1391100" cy="5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Line</a:t>
            </a:r>
            <a:endParaRPr/>
          </a:p>
        </p:txBody>
      </p:sp>
      <p:cxnSp>
        <p:nvCxnSpPr>
          <p:cNvPr id="734" name="Google Shape;734;p98"/>
          <p:cNvCxnSpPr/>
          <p:nvPr/>
        </p:nvCxnSpPr>
        <p:spPr>
          <a:xfrm flipH="1" rot="10800000">
            <a:off x="7709625" y="3936000"/>
            <a:ext cx="513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98"/>
          <p:cNvSpPr txBox="1"/>
          <p:nvPr/>
        </p:nvSpPr>
        <p:spPr>
          <a:xfrm>
            <a:off x="4899050" y="3585725"/>
            <a:ext cx="687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rbl_bl</a:t>
            </a:r>
            <a:endParaRPr/>
          </a:p>
        </p:txBody>
      </p:sp>
      <p:sp>
        <p:nvSpPr>
          <p:cNvPr id="736" name="Google Shape;736;p98"/>
          <p:cNvSpPr/>
          <p:nvPr/>
        </p:nvSpPr>
        <p:spPr>
          <a:xfrm>
            <a:off x="5437575" y="609800"/>
            <a:ext cx="887100" cy="26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Column</a:t>
            </a:r>
            <a:endParaRPr/>
          </a:p>
        </p:txBody>
      </p:sp>
      <p:cxnSp>
        <p:nvCxnSpPr>
          <p:cNvPr id="737" name="Google Shape;737;p98"/>
          <p:cNvCxnSpPr>
            <a:endCxn id="733" idx="1"/>
          </p:cNvCxnSpPr>
          <p:nvPr/>
        </p:nvCxnSpPr>
        <p:spPr>
          <a:xfrm flipH="1" rot="-5400000">
            <a:off x="4262350" y="1867750"/>
            <a:ext cx="3310200" cy="794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98"/>
          <p:cNvCxnSpPr>
            <a:stCxn id="729" idx="3"/>
          </p:cNvCxnSpPr>
          <p:nvPr/>
        </p:nvCxnSpPr>
        <p:spPr>
          <a:xfrm rot="10800000">
            <a:off x="5088075" y="1918100"/>
            <a:ext cx="362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98"/>
          <p:cNvSpPr txBox="1"/>
          <p:nvPr/>
        </p:nvSpPr>
        <p:spPr>
          <a:xfrm>
            <a:off x="4619675" y="2077200"/>
            <a:ext cx="687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rbl_wl</a:t>
            </a:r>
            <a:endParaRPr/>
          </a:p>
        </p:txBody>
      </p:sp>
      <p:sp>
        <p:nvSpPr>
          <p:cNvPr id="740" name="Google Shape;740;p98"/>
          <p:cNvSpPr txBox="1"/>
          <p:nvPr/>
        </p:nvSpPr>
        <p:spPr>
          <a:xfrm>
            <a:off x="8433450" y="3553700"/>
            <a:ext cx="587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s_en</a:t>
            </a:r>
            <a:endParaRPr/>
          </a:p>
        </p:txBody>
      </p:sp>
      <p:sp>
        <p:nvSpPr>
          <p:cNvPr id="741" name="Google Shape;741;p98"/>
          <p:cNvSpPr/>
          <p:nvPr/>
        </p:nvSpPr>
        <p:spPr>
          <a:xfrm rot="5400000">
            <a:off x="8247075" y="3711150"/>
            <a:ext cx="406500" cy="453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98"/>
          <p:cNvSpPr txBox="1"/>
          <p:nvPr/>
        </p:nvSpPr>
        <p:spPr>
          <a:xfrm>
            <a:off x="7515300" y="4372525"/>
            <a:ext cx="986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pre_s_en</a:t>
            </a:r>
            <a:endParaRPr/>
          </a:p>
        </p:txBody>
      </p:sp>
      <p:cxnSp>
        <p:nvCxnSpPr>
          <p:cNvPr id="743" name="Google Shape;743;p98"/>
          <p:cNvCxnSpPr>
            <a:stCxn id="741" idx="0"/>
          </p:cNvCxnSpPr>
          <p:nvPr/>
        </p:nvCxnSpPr>
        <p:spPr>
          <a:xfrm>
            <a:off x="8677125" y="3937950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98"/>
          <p:cNvSpPr txBox="1"/>
          <p:nvPr/>
        </p:nvSpPr>
        <p:spPr>
          <a:xfrm>
            <a:off x="6597075" y="2077200"/>
            <a:ext cx="18471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 Column is actually a part of the replica bitcell array to the match lithographic environment and wordline load.</a:t>
            </a:r>
            <a:endParaRPr sz="1100"/>
          </a:p>
        </p:txBody>
      </p:sp>
      <p:sp>
        <p:nvSpPr>
          <p:cNvPr id="745" name="Google Shape;745;p98"/>
          <p:cNvSpPr txBox="1"/>
          <p:nvPr/>
        </p:nvSpPr>
        <p:spPr>
          <a:xfrm>
            <a:off x="6101925" y="270275"/>
            <a:ext cx="2197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Bitcell Array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Internal Control Signals Diagram (Read)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Google Shape;75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38" y="1060700"/>
            <a:ext cx="5214919" cy="3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Control Signals Diagram (Write)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9" name="Google Shape;75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63" y="1017725"/>
            <a:ext cx="552467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Distribution</a:t>
            </a:r>
            <a:endParaRPr/>
          </a:p>
        </p:txBody>
      </p:sp>
      <p:sp>
        <p:nvSpPr>
          <p:cNvPr id="765" name="Google Shape;765;p10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clock (clk)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Buffered clock (clk_buf) drives all DFFs in the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clk_buf = BUF(clk)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Buffered clock bar (clk_bar) used in control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clk_bar = INV(clk_buf)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Gated Clocks (gated_clk and gated_clk_bar) used in control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LOW when disabled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gated_clk_bar = cs &amp;&amp; clk_bar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LOW when disabled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gated_clk = cs &amp;&amp; clk_buf</a:t>
            </a:r>
            <a:endParaRPr/>
          </a:p>
        </p:txBody>
      </p:sp>
      <p:sp>
        <p:nvSpPr>
          <p:cNvPr id="766" name="Google Shape;766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772" name="Google Shape;772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OpenRAM SRAM Architecture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Bit-cell Array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Multiport Bitcells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port: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Address Decoder(s)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Wordline Driver(s)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Column Multiplexer(s)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Bitline Precharge(s)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Sense Amplifier(s)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Write Driver(s)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Control Logic with Replica Bitline</a:t>
            </a:r>
            <a:endParaRPr b="1"/>
          </a:p>
        </p:txBody>
      </p:sp>
      <p:sp>
        <p:nvSpPr>
          <p:cNvPr id="207" name="Google Shape;20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00" y="555600"/>
            <a:ext cx="5766051" cy="43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Options</a:t>
            </a:r>
            <a:endParaRPr/>
          </a:p>
        </p:txBody>
      </p:sp>
      <p:sp>
        <p:nvSpPr>
          <p:cNvPr id="778" name="Google Shape;778;p10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Unrouted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must-connect metal 3 pins for vdd and gnd within the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in a metal 3 and 4 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Blockage aware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encounter DRC errors with off-grid pins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with commercial tools but not so well with OpenRoad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 Progress: Hanan Grid / Steiner Tree: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 tree on Hanan metal 3 and 4 grid instead of full 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Blockage aware</a:t>
            </a:r>
            <a:endParaRPr/>
          </a:p>
        </p:txBody>
      </p:sp>
      <p:sp>
        <p:nvSpPr>
          <p:cNvPr id="779" name="Google Shape;779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Routing</a:t>
            </a:r>
            <a:endParaRPr/>
          </a:p>
        </p:txBody>
      </p:sp>
      <p:sp>
        <p:nvSpPr>
          <p:cNvPr id="785" name="Google Shape;785;p104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power pins are brought to M3 and routed as a grid on M3/M4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Considers blockages of M3/M4 by control and data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Considers wide/long metal spacing rules</a:t>
            </a:r>
            <a:endParaRPr/>
          </a:p>
        </p:txBody>
      </p:sp>
      <p:sp>
        <p:nvSpPr>
          <p:cNvPr id="786" name="Google Shape;786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7" name="Google Shape;78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75" y="2283775"/>
            <a:ext cx="3963701" cy="25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Algorithm</a:t>
            </a:r>
            <a:endParaRPr/>
          </a:p>
        </p:txBody>
      </p:sp>
      <p:sp>
        <p:nvSpPr>
          <p:cNvPr id="793" name="Google Shape;793;p10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1st: Route vertical and horizontal grids (blockage aware, allow connection to correct supply)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2nd: Check direct overlaps of power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3rd: Single direction probes to connect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4th: A* maze router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Router</a:t>
            </a:r>
            <a:endParaRPr/>
          </a:p>
        </p:txBody>
      </p:sp>
      <p:sp>
        <p:nvSpPr>
          <p:cNvPr id="799" name="Google Shape;799;p106"/>
          <p:cNvSpPr txBox="1"/>
          <p:nvPr>
            <p:ph idx="1" type="body"/>
          </p:nvPr>
        </p:nvSpPr>
        <p:spPr>
          <a:xfrm>
            <a:off x="311700" y="1389600"/>
            <a:ext cx="4670700" cy="317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SRAMs typically try to use minimal layers of metal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/>
              <a:t>Primarily used to connect decoders, input/output circuitry, or control logic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Wish 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Minimize number of tracks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Must consider impact on floorplan</a:t>
            </a:r>
            <a:endParaRPr sz="1400"/>
          </a:p>
        </p:txBody>
      </p:sp>
      <p:pic>
        <p:nvPicPr>
          <p:cNvPr id="800" name="Google Shape;800;p106"/>
          <p:cNvPicPr preferRelativeResize="0"/>
          <p:nvPr/>
        </p:nvPicPr>
        <p:blipFill rotWithShape="1">
          <a:blip r:embed="rId3">
            <a:alphaModFix/>
          </a:blip>
          <a:srcRect b="54615" l="0" r="0" t="0"/>
          <a:stretch/>
        </p:blipFill>
        <p:spPr>
          <a:xfrm>
            <a:off x="4798028" y="1221675"/>
            <a:ext cx="4308997" cy="18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850" y="3345524"/>
            <a:ext cx="4711498" cy="14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106"/>
          <p:cNvSpPr txBox="1"/>
          <p:nvPr/>
        </p:nvSpPr>
        <p:spPr>
          <a:xfrm>
            <a:off x="3147050" y="4782400"/>
            <a:ext cx="328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Sense amp to data flop connection</a:t>
            </a:r>
            <a:endParaRPr/>
          </a:p>
        </p:txBody>
      </p:sp>
      <p:sp>
        <p:nvSpPr>
          <p:cNvPr id="803" name="Google Shape;803;p106"/>
          <p:cNvSpPr txBox="1"/>
          <p:nvPr/>
        </p:nvSpPr>
        <p:spPr>
          <a:xfrm>
            <a:off x="7337775" y="3113900"/>
            <a:ext cx="1697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Credit: Chen &amp; Chang, EDA Handbook, Chapter 12, Global and detailed routing</a:t>
            </a:r>
            <a:endParaRPr sz="7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Characterization</a:t>
            </a:r>
            <a:endParaRPr/>
          </a:p>
        </p:txBody>
      </p:sp>
      <p:sp>
        <p:nvSpPr>
          <p:cNvPr id="809" name="Google Shape;809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Characterization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5" name="Google Shape;815;p108"/>
          <p:cNvSpPr txBox="1"/>
          <p:nvPr>
            <p:ph idx="1" type="body"/>
          </p:nvPr>
        </p:nvSpPr>
        <p:spPr>
          <a:xfrm>
            <a:off x="311700" y="1060699"/>
            <a:ext cx="8520600" cy="385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easures the timing/power through SPICE simulation: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the SPICE stimulus: The stimulus is written in standard SPICE format and can be used with any simulator that supports this. 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the circuit simulations: To produce the average power, setup/hold times, and timing delay of the memory design.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Parses the simulator’s output: The setup time, hold time, and delay are found using a bidirectional search technique.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Produces the output in a Liberty (.lib) file. </a:t>
            </a:r>
            <a:endParaRPr/>
          </a:p>
        </p:txBody>
      </p:sp>
      <p:sp>
        <p:nvSpPr>
          <p:cNvPr id="816" name="Google Shape;816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Characterizer Organization</a:t>
            </a:r>
            <a:endParaRPr/>
          </a:p>
        </p:txBody>
      </p:sp>
      <p:sp>
        <p:nvSpPr>
          <p:cNvPr id="822" name="Google Shape;822;p109"/>
          <p:cNvSpPr txBox="1"/>
          <p:nvPr>
            <p:ph idx="1" type="body"/>
          </p:nvPr>
        </p:nvSpPr>
        <p:spPr>
          <a:xfrm>
            <a:off x="311700" y="1060699"/>
            <a:ext cx="8520600" cy="3996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Core Modules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delay.py - Generates the delays and power of input SRAM and corner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setup_hold.py - Generates setup and hold timing of DFFs by corner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lib.py - Characterizes SRAM and builds Liberty 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stimuli.py - Generates </a:t>
            </a:r>
            <a:r>
              <a:rPr lang="en" sz="1200"/>
              <a:t>SPICE</a:t>
            </a:r>
            <a:r>
              <a:rPr lang="en" sz="1200"/>
              <a:t> stimulus file for characterization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Auxiliary Modules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simulation.py - Base class for SRAM characterization modules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trim_spice.py - Removes portions of SRAM </a:t>
            </a:r>
            <a:r>
              <a:rPr lang="en" sz="1200"/>
              <a:t>SPICE </a:t>
            </a:r>
            <a:r>
              <a:rPr lang="en" sz="1200"/>
              <a:t>to speedup simulation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measurements.py -   Contains classes to aid </a:t>
            </a:r>
            <a:r>
              <a:rPr lang="en" sz="1200"/>
              <a:t>SPICE measurements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char_utils.py - Contains common functions used during characterization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logical_effort.py - Helper class for analytical delay model 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Testing Support Modules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modules are derivatives of the simulation module used in the unit tests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3" name="Google Shape;823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Characterization Options</a:t>
            </a:r>
            <a:endParaRPr/>
          </a:p>
        </p:txBody>
      </p:sp>
      <p:sp>
        <p:nvSpPr>
          <p:cNvPr id="829" name="Google Shape;829;p110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by Configuration File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process, voltage, and temperature (PVT) for characterization are defined in the config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OpenRAM generates a Liberty (.lib) file for every corner characterized.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Delays, slews, power determined for each input slew and outputs load combination in config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OpenRAM Characterization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analytical and </a:t>
            </a:r>
            <a:r>
              <a:rPr lang="en"/>
              <a:t>SPICE</a:t>
            </a:r>
            <a:r>
              <a:rPr lang="en"/>
              <a:t> based characterization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nalytical characterization is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SPICE characterization enabled with -c flag (requires SPICE simulator)</a:t>
            </a:r>
            <a:endParaRPr/>
          </a:p>
        </p:txBody>
      </p:sp>
      <p:sp>
        <p:nvSpPr>
          <p:cNvPr id="830" name="Google Shape;830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Characterization Measurements</a:t>
            </a:r>
            <a:endParaRPr/>
          </a:p>
        </p:txBody>
      </p:sp>
      <p:sp>
        <p:nvSpPr>
          <p:cNvPr id="836" name="Google Shape;836;p11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is performed primarily to generate tables in .lib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cell_rise/cell_fall - Delay of from neg. clock edge to DOUT when reading a 1 or 0 respectively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rise_transition/fall_transition</a:t>
            </a:r>
            <a:r>
              <a:rPr lang="en"/>
              <a:t> - Slew of DOUT when read 1 or 0 respectively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and hold time for inputs (setup_rising, hold_rising)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power and leakage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Delays and slews and intended to be independent of clock period.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delays are copied to rise delays after characterization*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Characterizer can help with debugging or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 characterizer also produces Sense Amp Enable Timing to help debug read failures.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 class can edited or can be base class if other measurements are wanted.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*Note: Rise delays are dependent on the clock period if measured from negative clock edge due to precharge.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Characterization</a:t>
            </a:r>
            <a:endParaRPr/>
          </a:p>
        </p:txBody>
      </p:sp>
      <p:sp>
        <p:nvSpPr>
          <p:cNvPr id="843" name="Google Shape;843;p112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a worst case delay through decoder, word line, and bit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Calculates RC delay at each stage using parameters </a:t>
            </a:r>
            <a:r>
              <a:rPr lang="en"/>
              <a:t>for handmade cells, unit capacitances, and unit resistances</a:t>
            </a:r>
            <a:r>
              <a:rPr lang="en"/>
              <a:t> which are defined in the technology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slews are </a:t>
            </a:r>
            <a:r>
              <a:rPr lang="en"/>
              <a:t>estimated</a:t>
            </a:r>
            <a:r>
              <a:rPr lang="en"/>
              <a:t> based on delays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 delays only estimated for bitline delay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power at each stage calculated using C * V</a:t>
            </a:r>
            <a:r>
              <a:rPr baseline="30000" lang="en"/>
              <a:t>2</a:t>
            </a:r>
            <a:r>
              <a:rPr lang="en"/>
              <a:t> *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Leakage power estimated with parameters in technology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Corners add linear variations in delay and power</a:t>
            </a:r>
            <a:endParaRPr/>
          </a:p>
        </p:txBody>
      </p:sp>
      <p:sp>
        <p:nvSpPr>
          <p:cNvPr id="844" name="Google Shape;844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 list: Thin Cells</a:t>
            </a:r>
            <a:endParaRPr/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sub-65nm SRAMs use “thin cell” bit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bitline capacitance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reorient cell layout so poly is opposite to bitlines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in sub-28nm, all poly must be same orientation!</a:t>
            </a:r>
            <a:endParaRPr/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38" y="2695725"/>
            <a:ext cx="62579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1"/>
          <p:cNvSpPr txBox="1"/>
          <p:nvPr/>
        </p:nvSpPr>
        <p:spPr>
          <a:xfrm>
            <a:off x="3084150" y="4444125"/>
            <a:ext cx="3068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Freescale 65nm cell, 0.69μm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Multiport Characterization</a:t>
            </a:r>
            <a:endParaRPr/>
          </a:p>
        </p:txBody>
      </p:sp>
      <p:sp>
        <p:nvSpPr>
          <p:cNvPr id="850" name="Google Shape;850;p11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any port configuration specified by the configuration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number of Read, Write, and Read/Write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custom bitcells may require modifications for characterization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Feasible period found for each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minimum period is found for all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and delay is characterized on each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</a:t>
            </a:r>
            <a:r>
              <a:rPr lang="en"/>
              <a:t>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Ports are characterized </a:t>
            </a:r>
            <a:r>
              <a:rPr lang="en"/>
              <a:t>separately</a:t>
            </a:r>
            <a:r>
              <a:rPr lang="en"/>
              <a:t> for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 increases linearly with ports and can be slow.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1" name="Google Shape;851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Characterizer Unit Test Use</a:t>
            </a:r>
            <a:endParaRPr/>
          </a:p>
        </p:txBody>
      </p:sp>
      <p:sp>
        <p:nvSpPr>
          <p:cNvPr id="857" name="Google Shape;857;p114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OpenRAM will use the characterizer to generate data for .lib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Characterizer modules can be </a:t>
            </a:r>
            <a:r>
              <a:rPr lang="en"/>
              <a:t>instantiated</a:t>
            </a:r>
            <a:r>
              <a:rPr lang="en"/>
              <a:t> </a:t>
            </a:r>
            <a:r>
              <a:rPr lang="en"/>
              <a:t>separately from lib.py to generate and 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21_ngspice_delay_test.py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 module generates data to compare against previously generated data to error check any recent OpenRAM changes having a large effect on the delay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Delay/Simulation module can be used as base class and altered to include custom measurements</a:t>
            </a:r>
            <a:endParaRPr/>
          </a:p>
        </p:txBody>
      </p:sp>
      <p:sp>
        <p:nvSpPr>
          <p:cNvPr id="858" name="Google Shape;858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Simulation</a:t>
            </a:r>
            <a:endParaRPr/>
          </a:p>
        </p:txBody>
      </p:sp>
      <p:sp>
        <p:nvSpPr>
          <p:cNvPr id="864" name="Google Shape;864;p11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uninitialized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multiple ports when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Read, write, or noop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address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standard CMOS noise margins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Compares read with last write (or feed-through value if being written)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Power/Delay Characterization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0" name="Google Shape;870;p116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Prunes unused portions of circuit for run-time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Setup time, hold time, and delay are found using a bidirectional search.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Finds a feasible period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Iterates until convergence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Dynamic and leakage measured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 saved in Liberty (.lib) file.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Uses NLDM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Wish list: CCS</a:t>
            </a:r>
            <a:endParaRPr sz="17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6" name="Google Shape;876;p1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Timing Graph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77" name="Google Shape;877;p1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OpenRAM has SPICE like modules and instances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 timing graph is created using the SPICE netlist, names and paths through lower level modules.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Graph used in characterizer for debugging timing issues associated with the Sense Amp Enable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1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Graph Creation Example: Buffer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84" name="Google Shape;884;p118"/>
          <p:cNvSpPr txBox="1"/>
          <p:nvPr/>
        </p:nvSpPr>
        <p:spPr>
          <a:xfrm>
            <a:off x="471825" y="3745300"/>
            <a:ext cx="79374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SPICE instantiated module (vdd, gnd excluded from graph)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Xbuf1 A Z vdd gnd Buffer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module has its own naming for ports and internal signals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213" y="1301049"/>
            <a:ext cx="4664626" cy="216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1" name="Google Shape;891;p1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Graph Creation Example: Buffer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92" name="Google Shape;892;p119"/>
          <p:cNvSpPr txBox="1"/>
          <p:nvPr/>
        </p:nvSpPr>
        <p:spPr>
          <a:xfrm>
            <a:off x="471825" y="3745300"/>
            <a:ext cx="79374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 names reduced to top-most SPICE level with internal signals maintained.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Internal modules determine edges between nodes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3" name="Google Shape;89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13" y="1919913"/>
            <a:ext cx="5372167" cy="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9" name="Google Shape;899;p1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Graph Creation Example: Buffer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0" name="Google Shape;900;p120"/>
          <p:cNvSpPr txBox="1"/>
          <p:nvPr/>
        </p:nvSpPr>
        <p:spPr>
          <a:xfrm>
            <a:off x="471825" y="3745300"/>
            <a:ext cx="79374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lower level modules (gates, PTX, FF, etc) determine edges by connecting every </a:t>
            </a:r>
            <a:r>
              <a:rPr lang="en">
                <a:solidFill>
                  <a:schemeClr val="dk1"/>
                </a:solidFill>
              </a:rPr>
              <a:t>input  </a:t>
            </a:r>
            <a:r>
              <a:rPr lang="en"/>
              <a:t>to every </a:t>
            </a:r>
            <a:r>
              <a:rPr lang="en">
                <a:solidFill>
                  <a:schemeClr val="dk1"/>
                </a:solidFill>
              </a:rPr>
              <a:t>output </a:t>
            </a:r>
            <a:r>
              <a:rPr lang="en"/>
              <a:t>by default.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 timing paths can be overridden in any module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25" y="1919922"/>
            <a:ext cx="5372148" cy="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1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Graph Module Exclusion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8" name="Google Shape;908;p12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Modules can be excluded from the graph before it’s built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This can help trim timing paths that are known to not affect the overall timing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09" name="Google Shape;90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25" y="1932725"/>
            <a:ext cx="4807775" cy="30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5" name="Google Shape;915;p1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Graph Module Exclusion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16" name="Google Shape;916;p122"/>
          <p:cNvSpPr txBox="1"/>
          <p:nvPr/>
        </p:nvSpPr>
        <p:spPr>
          <a:xfrm>
            <a:off x="1261025" y="1046375"/>
            <a:ext cx="2431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r>
              <a:rPr b="1" lang="en"/>
              <a:t>without </a:t>
            </a:r>
            <a:r>
              <a:rPr lang="en"/>
              <a:t>E</a:t>
            </a:r>
            <a:r>
              <a:rPr lang="en"/>
              <a:t>xclusion</a:t>
            </a:r>
            <a:endParaRPr/>
          </a:p>
        </p:txBody>
      </p:sp>
      <p:sp>
        <p:nvSpPr>
          <p:cNvPr id="917" name="Google Shape;917;p122"/>
          <p:cNvSpPr txBox="1"/>
          <p:nvPr/>
        </p:nvSpPr>
        <p:spPr>
          <a:xfrm>
            <a:off x="4987325" y="1046375"/>
            <a:ext cx="2431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r>
              <a:rPr b="1" lang="en"/>
              <a:t>with </a:t>
            </a:r>
            <a:r>
              <a:rPr lang="en"/>
              <a:t>Exclusion</a:t>
            </a:r>
            <a:endParaRPr/>
          </a:p>
        </p:txBody>
      </p:sp>
      <p:pic>
        <p:nvPicPr>
          <p:cNvPr id="918" name="Google Shape;918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325" y="1436375"/>
            <a:ext cx="2850376" cy="354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875" y="1422058"/>
            <a:ext cx="2850376" cy="354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SPICE, layout views, timing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Netlist only mode can skip the physical design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perform DRC/LVS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Estimates power/delay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SPICE, layout views, timing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DRC/LVS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perform at each level of hierarchy or at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Simulates power/delay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back-annotated or not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Measurement Checks</a:t>
            </a:r>
            <a:endParaRPr/>
          </a:p>
        </p:txBody>
      </p:sp>
      <p:sp>
        <p:nvSpPr>
          <p:cNvPr id="925" name="Google Shape;925;p123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measurements done for characterization. Several measurements are done to help debug memory failures.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Bitline measurements - Voltage of bitlines measured the checked to have at least a 10% difference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Bitcell Measurements - Voltage measured on internal storage of cells and check that they match the operation.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Output voltage measurements - Output voltage (DOUT) checked at end of cycle so it matches operation.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Sense Amp Enable Timing - Delay of S_EN should not exceed a half-period</a:t>
            </a:r>
            <a:endParaRPr sz="1400"/>
          </a:p>
        </p:txBody>
      </p:sp>
      <p:sp>
        <p:nvSpPr>
          <p:cNvPr id="926" name="Google Shape;926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32" name="Google Shape;932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Small Layouts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8" name="Google Shape;938;p125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9" name="Google Shape;939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028750"/>
            <a:ext cx="3878925" cy="34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125"/>
          <p:cNvSpPr txBox="1"/>
          <p:nvPr/>
        </p:nvSpPr>
        <p:spPr>
          <a:xfrm>
            <a:off x="926325" y="4477100"/>
            <a:ext cx="2461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512 x 16b x 1rw FreePDK45</a:t>
            </a:r>
            <a:endParaRPr/>
          </a:p>
        </p:txBody>
      </p:sp>
      <p:pic>
        <p:nvPicPr>
          <p:cNvPr id="941" name="Google Shape;941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375" y="247025"/>
            <a:ext cx="2686304" cy="42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25"/>
          <p:cNvSpPr txBox="1"/>
          <p:nvPr/>
        </p:nvSpPr>
        <p:spPr>
          <a:xfrm>
            <a:off x="5040000" y="4594225"/>
            <a:ext cx="2993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2048 x 32b x 1rw FreePDK45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Planar Bitcells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(0.35um SCMOS)</a:t>
            </a:r>
            <a:endParaRPr/>
          </a:p>
        </p:txBody>
      </p:sp>
      <p:pic>
        <p:nvPicPr>
          <p:cNvPr id="948" name="Google Shape;94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2175"/>
            <a:ext cx="1685100" cy="196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625" y="1797100"/>
            <a:ext cx="1831125" cy="25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575" y="249375"/>
            <a:ext cx="4207975" cy="40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126"/>
          <p:cNvSpPr txBox="1"/>
          <p:nvPr/>
        </p:nvSpPr>
        <p:spPr>
          <a:xfrm>
            <a:off x="5761375" y="4358100"/>
            <a:ext cx="27804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21.9um x 21.2um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OSU standard cell library)</a:t>
            </a:r>
            <a:endParaRPr/>
          </a:p>
        </p:txBody>
      </p:sp>
      <p:sp>
        <p:nvSpPr>
          <p:cNvPr id="952" name="Google Shape;952;p126"/>
          <p:cNvSpPr txBox="1"/>
          <p:nvPr/>
        </p:nvSpPr>
        <p:spPr>
          <a:xfrm>
            <a:off x="2154375" y="4358100"/>
            <a:ext cx="2425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Isolated Read 10T (1rw, 1r)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10.9um x 13.9um</a:t>
            </a:r>
            <a:endParaRPr/>
          </a:p>
        </p:txBody>
      </p:sp>
      <p:sp>
        <p:nvSpPr>
          <p:cNvPr id="953" name="Google Shape;953;p126"/>
          <p:cNvSpPr txBox="1"/>
          <p:nvPr/>
        </p:nvSpPr>
        <p:spPr>
          <a:xfrm>
            <a:off x="377388" y="4281825"/>
            <a:ext cx="1619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6T (1rw)</a:t>
            </a:r>
            <a:br>
              <a:rPr lang="en"/>
            </a:br>
            <a:r>
              <a:rPr lang="en"/>
              <a:t>6.8um x 9.2um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Area</a:t>
            </a:r>
            <a:endParaRPr/>
          </a:p>
        </p:txBody>
      </p:sp>
      <p:sp>
        <p:nvSpPr>
          <p:cNvPr id="959" name="Google Shape;959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125" y="1083400"/>
            <a:ext cx="6193700" cy="37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Generated Layout by OpenRAM for a multiport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(6R/2W) SRAM in 32 nm SOI CMOS Technology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2-page-001.jpg" id="966" name="Google Shape;966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75" y="1311275"/>
            <a:ext cx="7627650" cy="3803649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Timing and Density Results for Generated SRAMs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3" name="Google Shape;973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00" y="1017724"/>
            <a:ext cx="8555600" cy="40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 with Fabricated SRAMs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80" name="Google Shape;980;p130"/>
          <p:cNvGraphicFramePr/>
          <p:nvPr/>
        </p:nvGraphicFramePr>
        <p:xfrm>
          <a:off x="793600" y="12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{3C0C41EB-357D-403D-8921-1A9E2C415F9F}</a:tableStyleId>
              </a:tblPr>
              <a:tblGrid>
                <a:gridCol w="1839450"/>
                <a:gridCol w="1839450"/>
                <a:gridCol w="1839450"/>
                <a:gridCol w="183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Ref.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Size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Tech.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Density [Mb/mm2]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IEEE-VLSI’08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 nm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JSSC’11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r>
                        <a:rPr lang="en"/>
                        <a:t>5 nm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JSSC’13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r>
                        <a:rPr lang="en"/>
                        <a:t> nm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OpenRAM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5 nm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FreePDK45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0.8260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JSSC’92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 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JSSC’94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 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JSSC’99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 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OpenRAM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0.5 um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SCMOS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0.0050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1" name="Google Shape;981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7" name="Google Shape;987;p131"/>
          <p:cNvSpPr txBox="1"/>
          <p:nvPr>
            <p:ph idx="1" type="body"/>
          </p:nvPr>
        </p:nvSpPr>
        <p:spPr>
          <a:xfrm>
            <a:off x="311700" y="1060704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main motivation behind OpenRAM is to promote and simplify memory-related research in academia and provides a platform to implement and test new memory designs.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OpenRAM is open-sourced, flexible, and portable and can be adapted to various technologies.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OpenRAM generates the circuit, functional model, and layout of variable-sized SRAMs.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OpenRAM provides a memory characterizer for synthesis timing/power models.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also actively introducing new features, such as non-6T memories, variability characterization, word-line segmenting, characterization speed-up, etc.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88" name="Google Shape;988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RAM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nRAM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penRAM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