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4"/>
  </p:sldMasterIdLst>
  <p:sldIdLst>
    <p:sldId id="256" r:id="rId5"/>
    <p:sldId id="257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CC1DD-0B39-402E-9902-E96E40459EF5}" v="13" dt="2021-12-10T23:44:53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5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7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7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3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5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3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6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6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0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7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D99578A-5517-4361-8249-598D1C9FB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E53AA-7464-45AB-86BE-4024840AB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0" b="7030"/>
          <a:stretch/>
        </p:blipFill>
        <p:spPr>
          <a:xfrm>
            <a:off x="685800" y="685800"/>
            <a:ext cx="10820400" cy="5486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8C0414-4070-42B4-B359-C995754D7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882A8-2411-497C-936B-1126BD643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1387547"/>
            <a:ext cx="8115300" cy="2216266"/>
          </a:xfrm>
        </p:spPr>
        <p:txBody>
          <a:bodyPr>
            <a:normAutofit/>
          </a:bodyPr>
          <a:lstStyle/>
          <a:p>
            <a:r>
              <a:rPr lang="en-US" altLang="zh-CN" dirty="0"/>
              <a:t>Cabin Shaped Greenhouse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40D80-D3B6-4A6A-A237-293285AA5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759200"/>
            <a:ext cx="8115300" cy="172720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Heat Transfer Analysis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Mechanical Engineer Mingxuan Yang, 		</a:t>
            </a:r>
            <a:r>
              <a:rPr lang="en-US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260832163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Structural Engineering Zongxuan Lin,		260780979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90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603B722-6592-4052-B34A-9677B69F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C5C6A8-3DFC-41EE-8BDC-AF44AF9FD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2925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F6D87-6065-40D2-A0B3-FD938482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1" y="389209"/>
            <a:ext cx="4038599" cy="1427944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dirty="0"/>
              <a:t>Specifications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77FA0E-3D55-4764-9A60-E042E1F875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39" t="6764" r="10054" b="6431"/>
          <a:stretch/>
        </p:blipFill>
        <p:spPr>
          <a:xfrm>
            <a:off x="0" y="4800600"/>
            <a:ext cx="2038350" cy="205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D3C89A-E600-4BC2-A8A0-D9C28B7182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1" r="5932" b="7"/>
          <a:stretch/>
        </p:blipFill>
        <p:spPr>
          <a:xfrm rot="5400000">
            <a:off x="-674935" y="693983"/>
            <a:ext cx="3499756" cy="2149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A168C-C5C5-4529-87BA-BAA3CC6C96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8" r="5854" b="4"/>
          <a:stretch/>
        </p:blipFill>
        <p:spPr>
          <a:xfrm>
            <a:off x="2941865" y="4648200"/>
            <a:ext cx="3466485" cy="21294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26E1-C3D0-44E5-876E-6C89381A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0" y="2096496"/>
            <a:ext cx="4038600" cy="4219899"/>
          </a:xfrm>
        </p:spPr>
        <p:txBody>
          <a:bodyPr anchor="t">
            <a:normAutofit fontScale="92500" lnSpcReduction="20000"/>
          </a:bodyPr>
          <a:lstStyle/>
          <a:p>
            <a:pPr algn="ctr"/>
            <a:r>
              <a:rPr lang="en-US" altLang="zh-CN" dirty="0"/>
              <a:t>Height:3m(Excluding base),3.1524m(Base included)</a:t>
            </a:r>
          </a:p>
          <a:p>
            <a:pPr algn="ctr"/>
            <a:r>
              <a:rPr lang="en-US" altLang="zh-CN" dirty="0"/>
              <a:t>Roof Tilt Angle:45 degrees</a:t>
            </a:r>
          </a:p>
          <a:p>
            <a:pPr algn="ctr"/>
            <a:r>
              <a:rPr lang="en-US" altLang="zh-CN" dirty="0"/>
              <a:t>Wall Height:1.5m</a:t>
            </a:r>
          </a:p>
          <a:p>
            <a:pPr algn="ctr"/>
            <a:r>
              <a:rPr lang="en-US" altLang="zh-CN" dirty="0"/>
              <a:t>Width:3m</a:t>
            </a:r>
          </a:p>
          <a:p>
            <a:pPr algn="ctr"/>
            <a:r>
              <a:rPr lang="en-US" altLang="zh-CN" dirty="0"/>
              <a:t>Length6m</a:t>
            </a:r>
          </a:p>
          <a:p>
            <a:pPr algn="ctr"/>
            <a:r>
              <a:rPr lang="en-US" altLang="zh-CN" dirty="0"/>
              <a:t>Material: Oak wood for support and flooring</a:t>
            </a:r>
          </a:p>
          <a:p>
            <a:pPr algn="ctr"/>
            <a:r>
              <a:rPr lang="en-US" altLang="zh-CN" dirty="0"/>
              <a:t>Wall</a:t>
            </a:r>
            <a:r>
              <a:rPr lang="zh-CN" altLang="en-US" dirty="0"/>
              <a:t>：</a:t>
            </a:r>
            <a:r>
              <a:rPr lang="en-US" altLang="zh-CN" dirty="0"/>
              <a:t>10mm thick poly carbonate twin wall panels</a:t>
            </a:r>
          </a:p>
          <a:p>
            <a:pPr algn="ctr"/>
            <a:r>
              <a:rPr lang="en-US" altLang="zh-CN" dirty="0"/>
              <a:t>Supplementary Insulation material: 6mil polyethylene films</a:t>
            </a:r>
          </a:p>
          <a:p>
            <a:pPr algn="ctr"/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3478D3-32F8-47E0-9AF8-EB0D257E12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60" t="5675" r="6970" b="2778"/>
          <a:stretch/>
        </p:blipFill>
        <p:spPr>
          <a:xfrm>
            <a:off x="2178473" y="19048"/>
            <a:ext cx="4574741" cy="39624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338213-AB8B-46C4-BE03-C4502869E6E3}"/>
              </a:ext>
            </a:extLst>
          </p:cNvPr>
          <p:cNvSpPr txBox="1"/>
          <p:nvPr/>
        </p:nvSpPr>
        <p:spPr>
          <a:xfrm>
            <a:off x="1924623" y="5947063"/>
            <a:ext cx="77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1.5m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30C273-A803-4C25-943E-7DFB65118F2C}"/>
              </a:ext>
            </a:extLst>
          </p:cNvPr>
          <p:cNvSpPr txBox="1"/>
          <p:nvPr/>
        </p:nvSpPr>
        <p:spPr>
          <a:xfrm>
            <a:off x="6328528" y="5644634"/>
            <a:ext cx="77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3m</a:t>
            </a:r>
            <a:endParaRPr lang="zh-CN" alt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0F7A9E-6B2A-4B67-A73D-13170A54D691}"/>
              </a:ext>
            </a:extLst>
          </p:cNvPr>
          <p:cNvCxnSpPr/>
          <p:nvPr/>
        </p:nvCxnSpPr>
        <p:spPr>
          <a:xfrm>
            <a:off x="2038350" y="5829300"/>
            <a:ext cx="0" cy="9483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0C5BB9-2C82-456E-9BD9-D4FF7F80674A}"/>
              </a:ext>
            </a:extLst>
          </p:cNvPr>
          <p:cNvCxnSpPr>
            <a:cxnSpLocks/>
          </p:cNvCxnSpPr>
          <p:nvPr/>
        </p:nvCxnSpPr>
        <p:spPr>
          <a:xfrm flipH="1">
            <a:off x="2922815" y="4648200"/>
            <a:ext cx="3485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8857DCD-9ED7-4486-BA21-69DF2CAC9D5D}"/>
              </a:ext>
            </a:extLst>
          </p:cNvPr>
          <p:cNvSpPr txBox="1"/>
          <p:nvPr/>
        </p:nvSpPr>
        <p:spPr>
          <a:xfrm>
            <a:off x="4399479" y="4278868"/>
            <a:ext cx="77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55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D6D24-2720-4A81-81D2-E81B9F8F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89" y="457627"/>
            <a:ext cx="4220223" cy="992512"/>
          </a:xfrm>
        </p:spPr>
        <p:txBody>
          <a:bodyPr>
            <a:noAutofit/>
          </a:bodyPr>
          <a:lstStyle/>
          <a:p>
            <a:pPr algn="ctr"/>
            <a:r>
              <a:rPr lang="en-US" altLang="zh-CN" sz="2400" dirty="0"/>
              <a:t>Montreal Winter Combo Highlights</a:t>
            </a:r>
            <a:endParaRPr lang="zh-CN" alt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71C7BF-B0C5-4D07-A469-B08418DA4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51" r="1737" b="1528"/>
          <a:stretch/>
        </p:blipFill>
        <p:spPr>
          <a:xfrm>
            <a:off x="19" y="10"/>
            <a:ext cx="6648431" cy="675321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97D3A7-8E5C-45A7-B591-71FB0559A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836" y="1450139"/>
            <a:ext cx="4791365" cy="47220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Wind speed 16m/s</a:t>
            </a:r>
          </a:p>
          <a:p>
            <a:r>
              <a:rPr lang="en-US" dirty="0"/>
              <a:t>Dry bulb Air temperature:-20c</a:t>
            </a:r>
          </a:p>
          <a:p>
            <a:r>
              <a:rPr lang="en-US" dirty="0"/>
              <a:t>Average Solar radiation :300W/m^2</a:t>
            </a:r>
          </a:p>
          <a:p>
            <a:r>
              <a:rPr lang="en-US" dirty="0"/>
              <a:t>Day time length:6hours</a:t>
            </a:r>
          </a:p>
          <a:p>
            <a:r>
              <a:rPr lang="en-US" dirty="0"/>
              <a:t>112m^2 of high efficiency solar panels to store energy for nighttime heating</a:t>
            </a:r>
          </a:p>
          <a:p>
            <a:r>
              <a:rPr lang="en-US" dirty="0"/>
              <a:t>3 tesla  power wall 2 to store energy (or equivalent)</a:t>
            </a:r>
          </a:p>
          <a:p>
            <a:r>
              <a:rPr lang="en-US" dirty="0"/>
              <a:t>8 sheet of </a:t>
            </a:r>
            <a:r>
              <a:rPr lang="en-US" altLang="zh-CN" dirty="0"/>
              <a:t>polyethylene films applied during the day</a:t>
            </a:r>
          </a:p>
          <a:p>
            <a:r>
              <a:rPr lang="en-US" altLang="zh-CN" dirty="0"/>
              <a:t>20 sheets of polyethylene films during the night. Films will be knitted together.(8 layer*1, 4layer*2,2layer*2,&amp;single layer *1)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61B22-F92D-4CDA-9893-7419A3CBC047}"/>
              </a:ext>
            </a:extLst>
          </p:cNvPr>
          <p:cNvSpPr txBox="1"/>
          <p:nvPr/>
        </p:nvSpPr>
        <p:spPr>
          <a:xfrm>
            <a:off x="5449455" y="323273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 films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26AD4C-73C2-4852-A4BB-56FC4069BAEE}"/>
              </a:ext>
            </a:extLst>
          </p:cNvPr>
          <p:cNvSpPr txBox="1"/>
          <p:nvPr/>
        </p:nvSpPr>
        <p:spPr>
          <a:xfrm>
            <a:off x="5745877" y="4668982"/>
            <a:ext cx="127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 panels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48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BF31E91-413B-4228-A084-DEA389C83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22666B-0080-40D6-8D7E-FC8EAF5E8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6105098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2AE0D-693F-4097-8F5A-729457F6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15" y="240349"/>
            <a:ext cx="5007386" cy="1295506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What can Our Design do?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655C-D201-4540-A215-CBEDF86C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3055"/>
            <a:ext cx="4784651" cy="448648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It keeps average internal temperature of above 16 Celsius. Our clients can grow a variety of plants: tomatoes, basil, coriander, most of flowers, and many other fruits and vegetables.</a:t>
            </a:r>
          </a:p>
          <a:p>
            <a:r>
              <a:rPr lang="en-US" altLang="zh-CN" dirty="0"/>
              <a:t>No need for extra heating during the day, 36kwh of energy consumed during night.</a:t>
            </a:r>
          </a:p>
          <a:p>
            <a:r>
              <a:rPr lang="en-US" altLang="zh-CN" dirty="0"/>
              <a:t>Guarantee survival of Montrealer’s plants even in the worst time of the year.</a:t>
            </a:r>
          </a:p>
          <a:p>
            <a:r>
              <a:rPr lang="en-US" altLang="zh-CN" dirty="0"/>
              <a:t>Clients can adjust number of PE films to adapt to varying weather conditions.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Growing herbs">
            <a:extLst>
              <a:ext uri="{FF2B5EF4-FFF2-40B4-BE49-F238E27FC236}">
                <a16:creationId xmlns:a16="http://schemas.microsoft.com/office/drawing/2014/main" id="{B7562139-4E35-456A-A848-E8280EEDD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3" r="27429" b="-2"/>
          <a:stretch/>
        </p:blipFill>
        <p:spPr bwMode="auto">
          <a:xfrm>
            <a:off x="7467601" y="1371600"/>
            <a:ext cx="33909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9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DDC08E3-BC7B-468A-8ADA-3C0D68806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B174F74-15DB-45F3-BCE0-6428F35D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4114800"/>
            <a:ext cx="10820400" cy="2057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D4854-B28E-40F4-9BA2-B2A86A74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4256369"/>
            <a:ext cx="8115300" cy="1000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Enjoy gardening with our Greenhouse!</a:t>
            </a:r>
          </a:p>
        </p:txBody>
      </p:sp>
      <p:pic>
        <p:nvPicPr>
          <p:cNvPr id="2050" name="Picture 2" descr="The Best Gardening Advice You'll Ever Receive | Real Simple">
            <a:extLst>
              <a:ext uri="{FF2B5EF4-FFF2-40B4-BE49-F238E27FC236}">
                <a16:creationId xmlns:a16="http://schemas.microsoft.com/office/drawing/2014/main" id="{105204AF-3511-4274-AE0F-DDE107FA47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4" r="1380" b="1"/>
          <a:stretch/>
        </p:blipFill>
        <p:spPr bwMode="auto">
          <a:xfrm>
            <a:off x="685800" y="685800"/>
            <a:ext cx="545681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DF6BBE-5673-4146-A8D9-DB9160DED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027" r="4" b="2458"/>
          <a:stretch/>
        </p:blipFill>
        <p:spPr>
          <a:xfrm>
            <a:off x="6096000" y="685800"/>
            <a:ext cx="5410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7923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BB94DF1D894D4896CC263A2B8D4783" ma:contentTypeVersion="8" ma:contentTypeDescription="Create a new document." ma:contentTypeScope="" ma:versionID="aff774fa294ab353f97dd240e0ad5f83">
  <xsd:schema xmlns:xsd="http://www.w3.org/2001/XMLSchema" xmlns:xs="http://www.w3.org/2001/XMLSchema" xmlns:p="http://schemas.microsoft.com/office/2006/metadata/properties" xmlns:ns3="bc4ab718-37ee-40ae-9da6-b27e8bebe461" xmlns:ns4="a39f0b60-4d8c-452a-b3c6-b46dbf72913a" targetNamespace="http://schemas.microsoft.com/office/2006/metadata/properties" ma:root="true" ma:fieldsID="72ff2fd78bf217ad4eb113e1217bb24d" ns3:_="" ns4:_="">
    <xsd:import namespace="bc4ab718-37ee-40ae-9da6-b27e8bebe461"/>
    <xsd:import namespace="a39f0b60-4d8c-452a-b3c6-b46dbf7291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4ab718-37ee-40ae-9da6-b27e8bebe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9f0b60-4d8c-452a-b3c6-b46dbf72913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ACF461-F418-4939-B1E0-3803D03447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C0E7D1-37D1-4765-B224-C8C514012CB1}">
  <ds:schemaRefs>
    <ds:schemaRef ds:uri="a39f0b60-4d8c-452a-b3c6-b46dbf72913a"/>
    <ds:schemaRef ds:uri="bc4ab718-37ee-40ae-9da6-b27e8bebe4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DCDE81A-C296-4382-A272-10673724658A}">
  <ds:schemaRefs>
    <ds:schemaRef ds:uri="a39f0b60-4d8c-452a-b3c6-b46dbf72913a"/>
    <ds:schemaRef ds:uri="bc4ab718-37ee-40ae-9da6-b27e8bebe46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271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Goudy Old Style</vt:lpstr>
      <vt:lpstr>Times New Roman</vt:lpstr>
      <vt:lpstr>ClassicFrameVTI</vt:lpstr>
      <vt:lpstr>Cabin Shaped Greenhouse</vt:lpstr>
      <vt:lpstr>Specifications</vt:lpstr>
      <vt:lpstr>Montreal Winter Combo Highlights</vt:lpstr>
      <vt:lpstr>What can Our Design do?</vt:lpstr>
      <vt:lpstr>Enjoy gardening with our Greenhouse!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Cabin Shaped Greenhouse</dc:title>
  <dc:creator>lin zongxuan</dc:creator>
  <cp:lastModifiedBy>Zongxuan Lin</cp:lastModifiedBy>
  <cp:revision>2</cp:revision>
  <dcterms:created xsi:type="dcterms:W3CDTF">2021-12-10T17:38:12Z</dcterms:created>
  <dcterms:modified xsi:type="dcterms:W3CDTF">2021-12-10T23:44:53Z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0x0101003DBB94DF1D894D4896CC263A2B8D4783</vt:lpwstr>
  </property>
</Properties>
</file>