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F6210-4FDF-4753-8D33-7FD75E57437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45ACD-4024-4CA9-96BA-84B0F9DC0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6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5ACD-4024-4CA9-96BA-84B0F9DC09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4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FC42-0A20-B023-E24E-4B166E56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4C66E-F2CC-3ABB-A5C3-2D60F2DEC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4B7CD-4C5B-2DCC-6CE5-2E3572A3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DB07-BFD3-4138-A968-2895B4A0508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B80A7-B01C-1612-2362-F699ACB8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C3D6-C2D2-1CC3-F71E-00F1D842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8175-8368-49A7-929D-FCF4373D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8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CB07-F3CF-573B-66F0-259A50C1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48D88-7E1B-8195-287D-F913BD5DF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8BE89-74D5-F964-958D-4BBAFA58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DB07-BFD3-4138-A968-2895B4A0508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47041-5125-C5F8-A932-B735D05D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B026-E14D-6B0C-8D7B-19639783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8175-8368-49A7-929D-FCF4373D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0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48B69-B6B7-55DF-E090-BF26956C8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CD3D8-63DB-ECA2-EDC1-D2F962F70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28AB5-B1FC-E52E-2436-39C9E4E9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DB07-BFD3-4138-A968-2895B4A0508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94CD8-643E-AE05-F28B-A1057C76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AAB10-13D5-81B4-890D-AB3A14CC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8175-8368-49A7-929D-FCF4373D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6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1B6B-2F5B-D2E2-5BB9-EF9C4C77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03A9-9D63-142C-B1FC-89293D0EF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CD907-A807-2803-4E04-03C561BB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DB07-BFD3-4138-A968-2895B4A0508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497F-B299-8A26-E158-8C36513A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51F0A-A0C7-26A5-E5E0-D8167006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8175-8368-49A7-929D-FCF4373D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5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BA62-2FC2-2C79-20F9-44CE1F06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F179-AD47-D9EA-9A84-8B8D1F5A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2AEE0-C59F-39A2-62EC-A6FEFDD4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DB07-BFD3-4138-A968-2895B4A0508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4B0CB-34DB-1945-3714-C4A94A40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DA4A-EE97-E138-1B01-EE05B027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8175-8368-49A7-929D-FCF4373D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7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8DEE-4614-69C7-C53A-60F94D59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172FF-2879-824C-4724-759EDB5FF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BB3CC-3ECF-7100-B2EE-9282F404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9A343-C936-CE21-4DBB-6AAFF459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DB07-BFD3-4138-A968-2895B4A0508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1C345-A8AC-673F-F5BF-84D59553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D9C28-DFDB-4A6C-B9AF-FD862ABF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8175-8368-49A7-929D-FCF4373D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E9D3-6EE6-8B83-6AAF-5D9F80F8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921E8-E0B0-44A9-0AF0-948BB2DFB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8C6DD-6327-BE1D-E435-001C8D03C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5C804-29C3-7510-F700-BCC647D53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83576-C434-D609-8469-456D481D7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A969E-1E18-E8CF-D8D6-85243888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DB07-BFD3-4138-A968-2895B4A0508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FA785-CFC5-51DF-F1FF-2468DA41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FB9E6-D3DB-35B7-B402-8B100EBC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8175-8368-49A7-929D-FCF4373D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3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A35B-6258-BBCE-887B-87A616FE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8FE42-D916-FB78-3C63-09FE9857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DB07-BFD3-4138-A968-2895B4A0508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1BF9D-1FC0-E870-5085-E771327F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9543F-90E4-1B7E-5476-4E3FB1C9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8175-8368-49A7-929D-FCF4373D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49334-0744-9B26-78B3-D6FE4FD5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DB07-BFD3-4138-A968-2895B4A0508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AB932-ECA9-1B4B-7004-24F44ED2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22066-6604-B1B1-9781-01CFECC1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8175-8368-49A7-929D-FCF4373D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2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A01-9A47-3D4E-D4F7-C0A577FF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55CF7-39D7-B823-4E84-46C23FAE2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C23FB-CAEF-0F51-0A61-3656363C7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711F8-313F-3A8C-0959-6504B1E2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DB07-BFD3-4138-A968-2895B4A0508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72849-22B6-6960-A403-27487752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22D02-FCEC-3AEB-9792-38C6C0CC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8175-8368-49A7-929D-FCF4373D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CECE-E951-6E87-251B-29CAD3AD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CB6AD-A975-1595-7282-9C2B0B272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04F1C-7550-B664-D3FC-6BD73609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D400C-1F2A-E642-EE62-09969B95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DB07-BFD3-4138-A968-2895B4A0508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AD444-DC97-9531-BCB3-79A87342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6A406-799D-0E07-22AD-D99CE547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8175-8368-49A7-929D-FCF4373D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0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C29D3-34B8-55C4-C13F-400B39FE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D49D6-A2F3-BD8E-F6F6-689A3703B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CB8E-B9D7-208D-EB62-B73CB47C5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1DB07-BFD3-4138-A968-2895B4A0508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E72D2-1803-1D51-68E9-28D3099DC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3AE6A-29A1-A99F-7780-A496030C0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3C8175-8368-49A7-929D-FCF4373D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unction_(mathematics)" TargetMode="External"/><Relationship Id="rId3" Type="http://schemas.openxmlformats.org/officeDocument/2006/relationships/hyperlink" Target="https://en.wikipedia.org/wiki/Pixel" TargetMode="External"/><Relationship Id="rId7" Type="http://schemas.openxmlformats.org/officeDocument/2006/relationships/hyperlink" Target="https://en.wikipedia.org/wiki/Gray_level" TargetMode="External"/><Relationship Id="rId2" Type="http://schemas.openxmlformats.org/officeDocument/2006/relationships/hyperlink" Target="https://en.wikipedia.org/wiki/Im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mplitude" TargetMode="External"/><Relationship Id="rId5" Type="http://schemas.openxmlformats.org/officeDocument/2006/relationships/hyperlink" Target="https://en.wikipedia.org/wiki/Discrete_mathematics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en.wikipedia.org/wiki/Natural_number" TargetMode="External"/><Relationship Id="rId9" Type="http://schemas.openxmlformats.org/officeDocument/2006/relationships/hyperlink" Target="https://en.wikipedia.org/wiki/Spatial_coordinat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F01-4A34-6B69-B73A-14DCBD772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CS5330 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Pattern Recognition and Computer Vision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BF73D-E74A-5843-1916-6C4B2575A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Bockmon, Ph.D.</a:t>
            </a:r>
          </a:p>
        </p:txBody>
      </p:sp>
    </p:spTree>
    <p:extLst>
      <p:ext uri="{BB962C8B-B14F-4D97-AF65-F5344CB8AC3E}">
        <p14:creationId xmlns:p14="http://schemas.microsoft.com/office/powerpoint/2010/main" val="1169319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llage of images of a person&#10;&#10;Description automatically generated">
            <a:extLst>
              <a:ext uri="{FF2B5EF4-FFF2-40B4-BE49-F238E27FC236}">
                <a16:creationId xmlns:a16="http://schemas.microsoft.com/office/drawing/2014/main" id="{2E716CDA-2944-6546-9FE6-D6EC62918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8" y="1255317"/>
            <a:ext cx="10515600" cy="4159542"/>
          </a:xfrm>
        </p:spPr>
      </p:pic>
    </p:spTree>
    <p:extLst>
      <p:ext uri="{BB962C8B-B14F-4D97-AF65-F5344CB8AC3E}">
        <p14:creationId xmlns:p14="http://schemas.microsoft.com/office/powerpoint/2010/main" val="175053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C3C7-F543-38D7-20D4-1806B065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Detection</a:t>
            </a:r>
          </a:p>
        </p:txBody>
      </p:sp>
      <p:pic>
        <p:nvPicPr>
          <p:cNvPr id="5" name="Content Placeholder 4" descr="A black and white image of different shapes&#10;&#10;Description automatically generated">
            <a:extLst>
              <a:ext uri="{FF2B5EF4-FFF2-40B4-BE49-F238E27FC236}">
                <a16:creationId xmlns:a16="http://schemas.microsoft.com/office/drawing/2014/main" id="{E0E0B52A-DE06-0782-69D6-1C7F9DBCA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437"/>
            <a:ext cx="3810000" cy="3810000"/>
          </a:xfrm>
        </p:spPr>
      </p:pic>
      <p:pic>
        <p:nvPicPr>
          <p:cNvPr id="7" name="Picture 6" descr="A collage of different shapes&#10;&#10;Description automatically generated">
            <a:extLst>
              <a:ext uri="{FF2B5EF4-FFF2-40B4-BE49-F238E27FC236}">
                <a16:creationId xmlns:a16="http://schemas.microsoft.com/office/drawing/2014/main" id="{0E42CD5A-4755-D089-2102-37608E326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327" y="2177937"/>
            <a:ext cx="65246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6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C9D2-B5B8-5317-1C2B-F7F52F05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Morphing </a:t>
            </a:r>
          </a:p>
        </p:txBody>
      </p:sp>
      <p:pic>
        <p:nvPicPr>
          <p:cNvPr id="5" name="Content Placeholder 4" descr="A person with glasses and a smiling face&#10;&#10;Description automatically generated">
            <a:extLst>
              <a:ext uri="{FF2B5EF4-FFF2-40B4-BE49-F238E27FC236}">
                <a16:creationId xmlns:a16="http://schemas.microsoft.com/office/drawing/2014/main" id="{8D60218F-4CA5-097F-0DFB-E83E47CCE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06" y="1834356"/>
            <a:ext cx="7672388" cy="4333875"/>
          </a:xfrm>
        </p:spPr>
      </p:pic>
    </p:spTree>
    <p:extLst>
      <p:ext uri="{BB962C8B-B14F-4D97-AF65-F5344CB8AC3E}">
        <p14:creationId xmlns:p14="http://schemas.microsoft.com/office/powerpoint/2010/main" val="194008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06E5-76D4-E9D2-1111-FBDBEF36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- Movement Detection </a:t>
            </a:r>
          </a:p>
        </p:txBody>
      </p:sp>
      <p:pic>
        <p:nvPicPr>
          <p:cNvPr id="5" name="Content Placeholder 4" descr="A couple of images of a person in a room&#10;&#10;Description automatically generated">
            <a:extLst>
              <a:ext uri="{FF2B5EF4-FFF2-40B4-BE49-F238E27FC236}">
                <a16:creationId xmlns:a16="http://schemas.microsoft.com/office/drawing/2014/main" id="{28B1E69A-6012-49EA-2B81-D64350E91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248694"/>
            <a:ext cx="9525000" cy="3505200"/>
          </a:xfrm>
        </p:spPr>
      </p:pic>
    </p:spTree>
    <p:extLst>
      <p:ext uri="{BB962C8B-B14F-4D97-AF65-F5344CB8AC3E}">
        <p14:creationId xmlns:p14="http://schemas.microsoft.com/office/powerpoint/2010/main" val="232121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67B5-9AB0-4D52-F9C5-DE10C054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Age CV –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F0F7-7D61-AB74-E431-B3A2BCEA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Detection</a:t>
            </a:r>
          </a:p>
        </p:txBody>
      </p:sp>
      <p:pic>
        <p:nvPicPr>
          <p:cNvPr id="4" name="Content Placeholder 4" descr="A street with cars and buildings&#10;&#10;Description automatically generated">
            <a:extLst>
              <a:ext uri="{FF2B5EF4-FFF2-40B4-BE49-F238E27FC236}">
                <a16:creationId xmlns:a16="http://schemas.microsoft.com/office/drawing/2014/main" id="{0D535AFF-F304-06D2-3C6B-549C0D123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63" y="2348701"/>
            <a:ext cx="7795474" cy="420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ED08-88B6-62B5-901B-74826D57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76C29BCD-5E22-C9B2-99A1-D18D001AA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02" y="1825625"/>
            <a:ext cx="8163195" cy="4351338"/>
          </a:xfrm>
        </p:spPr>
      </p:pic>
    </p:spTree>
    <p:extLst>
      <p:ext uri="{BB962C8B-B14F-4D97-AF65-F5344CB8AC3E}">
        <p14:creationId xmlns:p14="http://schemas.microsoft.com/office/powerpoint/2010/main" val="344278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96D0-B07A-A297-8B46-DA860C0E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Recognition </a:t>
            </a:r>
          </a:p>
        </p:txBody>
      </p:sp>
      <p:pic>
        <p:nvPicPr>
          <p:cNvPr id="5" name="Content Placeholder 4" descr="A person with a grid on her face&#10;&#10;Description automatically generated">
            <a:extLst>
              <a:ext uri="{FF2B5EF4-FFF2-40B4-BE49-F238E27FC236}">
                <a16:creationId xmlns:a16="http://schemas.microsoft.com/office/drawing/2014/main" id="{1B87A23C-AFD7-D7F3-5DD9-55E86EE6E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1136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97EA-EAA9-7306-CE53-75B14FDF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Segmentation </a:t>
            </a:r>
          </a:p>
        </p:txBody>
      </p:sp>
      <p:pic>
        <p:nvPicPr>
          <p:cNvPr id="5" name="Content Placeholder 4" descr="A couple of silhouettes of people&#10;&#10;Description automatically generated">
            <a:extLst>
              <a:ext uri="{FF2B5EF4-FFF2-40B4-BE49-F238E27FC236}">
                <a16:creationId xmlns:a16="http://schemas.microsoft.com/office/drawing/2014/main" id="{8C20BBB0-3B8D-89D3-E37E-0FE14BB84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49" y="1419225"/>
            <a:ext cx="5715000" cy="2009775"/>
          </a:xfrm>
        </p:spPr>
      </p:pic>
      <p:pic>
        <p:nvPicPr>
          <p:cNvPr id="7" name="Picture 6" descr="A group of people in a city&#10;&#10;Description automatically generated">
            <a:extLst>
              <a:ext uri="{FF2B5EF4-FFF2-40B4-BE49-F238E27FC236}">
                <a16:creationId xmlns:a16="http://schemas.microsoft.com/office/drawing/2014/main" id="{5ABE29CF-72D9-560E-1A04-724309E51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73" y="3429000"/>
            <a:ext cx="97250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31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3F78-5E85-5E75-CFB2-C28B32AA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AI</a:t>
            </a:r>
          </a:p>
        </p:txBody>
      </p:sp>
      <p:pic>
        <p:nvPicPr>
          <p:cNvPr id="9" name="Content Placeholder 8" descr="A collage of images of a person&#10;&#10;Description automatically generated">
            <a:extLst>
              <a:ext uri="{FF2B5EF4-FFF2-40B4-BE49-F238E27FC236}">
                <a16:creationId xmlns:a16="http://schemas.microsoft.com/office/drawing/2014/main" id="{7192F509-0076-45DF-741D-278534102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47" y="1825625"/>
            <a:ext cx="8272505" cy="4351338"/>
          </a:xfrm>
        </p:spPr>
      </p:pic>
    </p:spTree>
    <p:extLst>
      <p:ext uri="{BB962C8B-B14F-4D97-AF65-F5344CB8AC3E}">
        <p14:creationId xmlns:p14="http://schemas.microsoft.com/office/powerpoint/2010/main" val="137982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5929-15D5-B368-3B50-21E53E74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Vision (CV)?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4C8FD-B389-019F-481E-9D02FAC3B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vision is - </a:t>
            </a:r>
            <a:r>
              <a:rPr lang="en-US" i="1" dirty="0"/>
              <a:t>a field of “artificial intelligence” (AI) enabling computers to derive information</a:t>
            </a:r>
            <a:r>
              <a:rPr lang="en-US" dirty="0"/>
              <a:t> from images, videos and other inputs.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diagram of a computer vision&#10;&#10;Description automatically generated">
            <a:extLst>
              <a:ext uri="{FF2B5EF4-FFF2-40B4-BE49-F238E27FC236}">
                <a16:creationId xmlns:a16="http://schemas.microsoft.com/office/drawing/2014/main" id="{D18265A3-58B5-E9DA-602C-4889A8FBF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08" y="3063367"/>
            <a:ext cx="8974183" cy="331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7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treet with cars and buildings&#10;&#10;Description automatically generated">
            <a:extLst>
              <a:ext uri="{FF2B5EF4-FFF2-40B4-BE49-F238E27FC236}">
                <a16:creationId xmlns:a16="http://schemas.microsoft.com/office/drawing/2014/main" id="{27083E10-0D15-630C-97E1-DC19B1437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49" y="735874"/>
            <a:ext cx="9806509" cy="5295515"/>
          </a:xfrm>
        </p:spPr>
      </p:pic>
    </p:spTree>
    <p:extLst>
      <p:ext uri="{BB962C8B-B14F-4D97-AF65-F5344CB8AC3E}">
        <p14:creationId xmlns:p14="http://schemas.microsoft.com/office/powerpoint/2010/main" val="284732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E9E1-AA97-B9DC-41AF-BD847410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4C07-1EEB-3E27-B676-F998C3BBF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digital image</a:t>
            </a:r>
            <a:r>
              <a:rPr lang="en-US" dirty="0"/>
              <a:t> is an </a:t>
            </a:r>
            <a:r>
              <a:rPr lang="en-US" dirty="0">
                <a:hlinkClick r:id="rId2" tooltip="Image"/>
              </a:rPr>
              <a:t>image</a:t>
            </a:r>
            <a:r>
              <a:rPr lang="en-US" dirty="0"/>
              <a:t> composed of </a:t>
            </a:r>
            <a:r>
              <a:rPr lang="en-US" dirty="0">
                <a:hlinkClick r:id="rId3" tooltip="Pixel"/>
              </a:rPr>
              <a:t>picture elements</a:t>
            </a:r>
            <a:r>
              <a:rPr lang="en-US" dirty="0"/>
              <a:t>, also known as </a:t>
            </a:r>
            <a:r>
              <a:rPr lang="en-US" i="1" dirty="0"/>
              <a:t>pixels</a:t>
            </a:r>
            <a:r>
              <a:rPr lang="en-US" dirty="0"/>
              <a:t>, each with </a:t>
            </a:r>
            <a:r>
              <a:rPr lang="en-US" i="1" dirty="0">
                <a:hlinkClick r:id="rId4" tooltip="Natural number"/>
              </a:rPr>
              <a:t>finite</a:t>
            </a:r>
            <a:r>
              <a:rPr lang="en-US" dirty="0"/>
              <a:t>, </a:t>
            </a:r>
            <a:r>
              <a:rPr lang="en-US" i="1" dirty="0">
                <a:hlinkClick r:id="rId5" tooltip="Discrete mathematics"/>
              </a:rPr>
              <a:t>discrete quantities</a:t>
            </a:r>
            <a:r>
              <a:rPr lang="en-US" dirty="0"/>
              <a:t> of numeric representation for its </a:t>
            </a:r>
            <a:r>
              <a:rPr lang="en-US" dirty="0">
                <a:hlinkClick r:id="rId6" tooltip="Amplitude"/>
              </a:rPr>
              <a:t>intensity</a:t>
            </a:r>
            <a:r>
              <a:rPr lang="en-US" dirty="0"/>
              <a:t> or </a:t>
            </a:r>
            <a:r>
              <a:rPr lang="en-US" dirty="0">
                <a:hlinkClick r:id="rId7" tooltip="Gray level"/>
              </a:rPr>
              <a:t>gray level</a:t>
            </a:r>
            <a:r>
              <a:rPr lang="en-US" dirty="0"/>
              <a:t> that is an output from its </a:t>
            </a:r>
            <a:r>
              <a:rPr lang="en-US" dirty="0">
                <a:hlinkClick r:id="rId8" tooltip="Function (mathematics)"/>
              </a:rPr>
              <a:t>two-dimensional functions</a:t>
            </a:r>
            <a:r>
              <a:rPr lang="en-US" dirty="0"/>
              <a:t> fed as input by its </a:t>
            </a:r>
            <a:r>
              <a:rPr lang="en-US" dirty="0">
                <a:hlinkClick r:id="rId9" tooltip="Spatial coordinates"/>
              </a:rPr>
              <a:t>spatial coordinates</a:t>
            </a:r>
            <a:r>
              <a:rPr lang="en-US" dirty="0"/>
              <a:t> denoted with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 on the x-axis and y-axis, respectively.</a:t>
            </a:r>
          </a:p>
        </p:txBody>
      </p:sp>
      <p:pic>
        <p:nvPicPr>
          <p:cNvPr id="5" name="Picture 4" descr="A black and white image of a square with a black arrow&#10;&#10;Description automatically generated">
            <a:extLst>
              <a:ext uri="{FF2B5EF4-FFF2-40B4-BE49-F238E27FC236}">
                <a16:creationId xmlns:a16="http://schemas.microsoft.com/office/drawing/2014/main" id="{3B9A02EE-747F-5472-06B1-D3912B2697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26" y="4147670"/>
            <a:ext cx="5078728" cy="250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1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7D92-A604-4A10-E9D7-4C4919DC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CV – Math Based Image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74FF-887B-6512-6093-F5FC4E7F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based image manipulation</a:t>
            </a:r>
          </a:p>
          <a:p>
            <a:endParaRPr lang="en-US" dirty="0"/>
          </a:p>
        </p:txBody>
      </p:sp>
      <p:pic>
        <p:nvPicPr>
          <p:cNvPr id="5" name="Picture 4" descr="A diagram of an eagle's head&#10;&#10;Description automatically generated">
            <a:extLst>
              <a:ext uri="{FF2B5EF4-FFF2-40B4-BE49-F238E27FC236}">
                <a16:creationId xmlns:a16="http://schemas.microsoft.com/office/drawing/2014/main" id="{23E5A07A-3841-A760-5DE1-564C5510C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41" y="2723348"/>
            <a:ext cx="7110185" cy="3588552"/>
          </a:xfrm>
          <a:prstGeom prst="rect">
            <a:avLst/>
          </a:prstGeom>
        </p:spPr>
      </p:pic>
      <p:pic>
        <p:nvPicPr>
          <p:cNvPr id="7" name="Picture 6" descr="A group of trees with different colors&#10;&#10;Description automatically generated">
            <a:extLst>
              <a:ext uri="{FF2B5EF4-FFF2-40B4-BE49-F238E27FC236}">
                <a16:creationId xmlns:a16="http://schemas.microsoft.com/office/drawing/2014/main" id="{42D9DD5D-4BDF-4600-9619-77533E183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17" y="1915889"/>
            <a:ext cx="3191692" cy="42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4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014-5E76-4DF6-7DEA-5BEF5917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Grey Scale</a:t>
            </a:r>
          </a:p>
        </p:txBody>
      </p:sp>
      <p:pic>
        <p:nvPicPr>
          <p:cNvPr id="5" name="Content Placeholder 4" descr="A group of squares with different colors&#10;&#10;Description automatically generated">
            <a:extLst>
              <a:ext uri="{FF2B5EF4-FFF2-40B4-BE49-F238E27FC236}">
                <a16:creationId xmlns:a16="http://schemas.microsoft.com/office/drawing/2014/main" id="{39FC6195-FD09-66DF-782C-BF9A5F966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2" y="1942752"/>
            <a:ext cx="6662057" cy="4380306"/>
          </a:xfrm>
        </p:spPr>
      </p:pic>
    </p:spTree>
    <p:extLst>
      <p:ext uri="{BB962C8B-B14F-4D97-AF65-F5344CB8AC3E}">
        <p14:creationId xmlns:p14="http://schemas.microsoft.com/office/powerpoint/2010/main" val="279901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7E67-19CC-5A8F-EF71-9E45416F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 </a:t>
            </a:r>
          </a:p>
        </p:txBody>
      </p:sp>
      <p:pic>
        <p:nvPicPr>
          <p:cNvPr id="5" name="Content Placeholder 4" descr="A graph and a diagram&#10;&#10;Description automatically generated with medium confidence">
            <a:extLst>
              <a:ext uri="{FF2B5EF4-FFF2-40B4-BE49-F238E27FC236}">
                <a16:creationId xmlns:a16="http://schemas.microsoft.com/office/drawing/2014/main" id="{768F278A-A01B-FEC5-7E96-0758688B0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67" y="2381794"/>
            <a:ext cx="9580909" cy="3788229"/>
          </a:xfrm>
        </p:spPr>
      </p:pic>
    </p:spTree>
    <p:extLst>
      <p:ext uri="{BB962C8B-B14F-4D97-AF65-F5344CB8AC3E}">
        <p14:creationId xmlns:p14="http://schemas.microsoft.com/office/powerpoint/2010/main" val="41242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F25C-972E-01D8-98C6-F0832581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Equalization</a:t>
            </a:r>
          </a:p>
        </p:txBody>
      </p:sp>
      <p:pic>
        <p:nvPicPr>
          <p:cNvPr id="5" name="Content Placeholder 4" descr="A collage of a young child&#10;&#10;Description automatically generated">
            <a:extLst>
              <a:ext uri="{FF2B5EF4-FFF2-40B4-BE49-F238E27FC236}">
                <a16:creationId xmlns:a16="http://schemas.microsoft.com/office/drawing/2014/main" id="{B022D98E-4362-3619-A349-1AEBB98C2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2" y="1769065"/>
            <a:ext cx="4252272" cy="4982663"/>
          </a:xfrm>
        </p:spPr>
      </p:pic>
      <p:pic>
        <p:nvPicPr>
          <p:cNvPr id="7" name="Picture 6" descr="A collage of images of moon and moon&#10;&#10;Description automatically generated">
            <a:extLst>
              <a:ext uri="{FF2B5EF4-FFF2-40B4-BE49-F238E27FC236}">
                <a16:creationId xmlns:a16="http://schemas.microsoft.com/office/drawing/2014/main" id="{B5F4B0E8-3392-BB3B-38C5-084BF0D20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496" y="2246811"/>
            <a:ext cx="6224893" cy="38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1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7674-7AD9-FFCB-B9DE-267FDD88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Filtering</a:t>
            </a:r>
          </a:p>
        </p:txBody>
      </p:sp>
      <p:pic>
        <p:nvPicPr>
          <p:cNvPr id="5" name="Content Placeholder 4" descr="A math problem with arrows and numbers&#10;&#10;Description automatically generated with medium confidence">
            <a:extLst>
              <a:ext uri="{FF2B5EF4-FFF2-40B4-BE49-F238E27FC236}">
                <a16:creationId xmlns:a16="http://schemas.microsoft.com/office/drawing/2014/main" id="{D0BB558B-3E58-5B6A-DF43-8B8B4146A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0664"/>
            <a:ext cx="10515600" cy="3381259"/>
          </a:xfrm>
        </p:spPr>
      </p:pic>
    </p:spTree>
    <p:extLst>
      <p:ext uri="{BB962C8B-B14F-4D97-AF65-F5344CB8AC3E}">
        <p14:creationId xmlns:p14="http://schemas.microsoft.com/office/powerpoint/2010/main" val="292660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7236</TotalTime>
  <Words>154</Words>
  <Application>Microsoft Office PowerPoint</Application>
  <PresentationFormat>Widescreen</PresentationFormat>
  <Paragraphs>22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CS5330 Pattern Recognition and Computer Vision</vt:lpstr>
      <vt:lpstr>What is Computer Vision (CV)? </vt:lpstr>
      <vt:lpstr>PowerPoint Presentation</vt:lpstr>
      <vt:lpstr>What is an Image?</vt:lpstr>
      <vt:lpstr>Old CV – Math Based Image Processing </vt:lpstr>
      <vt:lpstr>Grey Scale</vt:lpstr>
      <vt:lpstr>Histograms </vt:lpstr>
      <vt:lpstr>Histogram Equalization</vt:lpstr>
      <vt:lpstr>Image Filtering</vt:lpstr>
      <vt:lpstr>PowerPoint Presentation</vt:lpstr>
      <vt:lpstr>Corner Detection</vt:lpstr>
      <vt:lpstr>Image Morphing </vt:lpstr>
      <vt:lpstr>Video - Movement Detection </vt:lpstr>
      <vt:lpstr>New Age CV – Deep Learning</vt:lpstr>
      <vt:lpstr>Image Classification </vt:lpstr>
      <vt:lpstr>Face Recognition </vt:lpstr>
      <vt:lpstr>Image Segmentation </vt:lpstr>
      <vt:lpstr>Generative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CS5330 Pattern Recognition and Computer Vision</dc:title>
  <dc:creator>Bockmon, Ryan</dc:creator>
  <cp:lastModifiedBy>Bockmon, Ryan</cp:lastModifiedBy>
  <cp:revision>3</cp:revision>
  <dcterms:created xsi:type="dcterms:W3CDTF">2024-04-08T15:54:51Z</dcterms:created>
  <dcterms:modified xsi:type="dcterms:W3CDTF">2024-04-29T14:55:17Z</dcterms:modified>
</cp:coreProperties>
</file>