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4" r:id="rId4"/>
    <p:sldId id="263" r:id="rId5"/>
    <p:sldId id="265" r:id="rId6"/>
    <p:sldId id="258" r:id="rId7"/>
    <p:sldId id="260" r:id="rId8"/>
    <p:sldId id="259" r:id="rId9"/>
    <p:sldId id="282" r:id="rId10"/>
    <p:sldId id="283" r:id="rId11"/>
    <p:sldId id="267" r:id="rId12"/>
    <p:sldId id="268" r:id="rId13"/>
    <p:sldId id="266" r:id="rId14"/>
    <p:sldId id="281" r:id="rId15"/>
    <p:sldId id="270" r:id="rId16"/>
    <p:sldId id="269" r:id="rId17"/>
    <p:sldId id="284" r:id="rId18"/>
    <p:sldId id="285" r:id="rId19"/>
    <p:sldId id="274" r:id="rId20"/>
    <p:sldId id="286" r:id="rId21"/>
    <p:sldId id="278" r:id="rId22"/>
    <p:sldId id="287" r:id="rId23"/>
    <p:sldId id="288" r:id="rId24"/>
    <p:sldId id="275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707C7-0A90-415A-AF7D-55944580AF49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C5326-B923-48F5-B1C9-6AADDB52E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9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C5326-B923-48F5-B1C9-6AADDB52E9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7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0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2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4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1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6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3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FE99-BC7B-4F54-BAE6-58EFBB832BB8}" type="datetimeFigureOut">
              <a:rPr lang="zh-CN" altLang="en-US" smtClean="0"/>
              <a:t>2017/3/27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FB7C-C6E9-4ADE-94FA-FE1C8BE73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b51.net/article/76931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63" b="36647"/>
          <a:stretch/>
        </p:blipFill>
        <p:spPr>
          <a:xfrm>
            <a:off x="118837" y="412341"/>
            <a:ext cx="2409825" cy="61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循环和判断语法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循环语句</a:t>
            </a:r>
          </a:p>
          <a:p>
            <a:pPr marL="0" indent="0">
              <a:buNone/>
            </a:pPr>
            <a:r>
              <a:rPr lang="de-DE" altLang="zh-CN" dirty="0"/>
              <a:t>for xx in </a:t>
            </a:r>
            <a:r>
              <a:rPr lang="zh-CN" altLang="en-US" dirty="0"/>
              <a:t>可迭代对象：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900" dirty="0"/>
              <a:t>（</a:t>
            </a:r>
            <a:r>
              <a:rPr lang="zh-CN" altLang="en-US" sz="1900" dirty="0">
                <a:solidFill>
                  <a:srgbClr val="FF0000"/>
                </a:solidFill>
              </a:rPr>
              <a:t>四个空格</a:t>
            </a:r>
            <a:r>
              <a:rPr lang="en-US" altLang="zh-CN" sz="1900" dirty="0">
                <a:solidFill>
                  <a:srgbClr val="FF0000"/>
                </a:solidFill>
              </a:rPr>
              <a:t>/</a:t>
            </a:r>
            <a:r>
              <a:rPr lang="zh-CN" altLang="en-US" sz="1900" dirty="0">
                <a:solidFill>
                  <a:srgbClr val="FF0000"/>
                </a:solidFill>
              </a:rPr>
              <a:t>一个</a:t>
            </a:r>
            <a:r>
              <a:rPr lang="en-US" altLang="zh-CN" sz="1900" dirty="0">
                <a:solidFill>
                  <a:srgbClr val="FF0000"/>
                </a:solidFill>
              </a:rPr>
              <a:t>Tab</a:t>
            </a:r>
            <a:r>
              <a:rPr lang="en-US" altLang="zh-CN" sz="1900" dirty="0"/>
              <a:t>)…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判断语句</a:t>
            </a:r>
          </a:p>
          <a:p>
            <a:pPr marL="0" indent="0">
              <a:buNone/>
            </a:pPr>
            <a:r>
              <a:rPr lang="de-DE" altLang="zh-CN" dirty="0"/>
              <a:t>if  xx == xx:</a:t>
            </a:r>
          </a:p>
          <a:p>
            <a:pPr marL="0" indent="0">
              <a:buNone/>
            </a:pPr>
            <a:r>
              <a:rPr lang="zh-CN" altLang="en-US" sz="1900" dirty="0">
                <a:solidFill>
                  <a:prstClr val="black"/>
                </a:solidFill>
              </a:rPr>
              <a:t>（</a:t>
            </a:r>
            <a:r>
              <a:rPr lang="zh-CN" altLang="en-US" sz="1900" dirty="0">
                <a:solidFill>
                  <a:srgbClr val="FF0000"/>
                </a:solidFill>
              </a:rPr>
              <a:t>四个空格</a:t>
            </a:r>
            <a:r>
              <a:rPr lang="en-US" altLang="zh-CN" sz="1900" dirty="0">
                <a:solidFill>
                  <a:srgbClr val="FF0000"/>
                </a:solidFill>
              </a:rPr>
              <a:t>/</a:t>
            </a:r>
            <a:r>
              <a:rPr lang="zh-CN" altLang="en-US" sz="1900" dirty="0">
                <a:solidFill>
                  <a:srgbClr val="FF0000"/>
                </a:solidFill>
              </a:rPr>
              <a:t>一个</a:t>
            </a:r>
            <a:r>
              <a:rPr lang="en-US" altLang="zh-CN" sz="1900" dirty="0">
                <a:solidFill>
                  <a:srgbClr val="FF0000"/>
                </a:solidFill>
              </a:rPr>
              <a:t>Tab</a:t>
            </a:r>
            <a:r>
              <a:rPr lang="en-US" altLang="zh-CN" sz="1900" dirty="0">
                <a:solidFill>
                  <a:prstClr val="black"/>
                </a:solidFill>
              </a:rPr>
              <a:t>)…</a:t>
            </a:r>
            <a:endParaRPr lang="de-DE" altLang="zh-CN" dirty="0"/>
          </a:p>
          <a:p>
            <a:pPr marL="0" indent="0">
              <a:buNone/>
            </a:pPr>
            <a:r>
              <a:rPr lang="de-DE" altLang="zh-CN" dirty="0"/>
              <a:t>elif xx=xx:</a:t>
            </a:r>
          </a:p>
          <a:p>
            <a:pPr marL="0" indent="0">
              <a:buNone/>
            </a:pPr>
            <a:r>
              <a:rPr lang="zh-CN" altLang="en-US" sz="1900" dirty="0">
                <a:solidFill>
                  <a:prstClr val="black"/>
                </a:solidFill>
              </a:rPr>
              <a:t>（</a:t>
            </a:r>
            <a:r>
              <a:rPr lang="zh-CN" altLang="en-US" sz="1900" dirty="0">
                <a:solidFill>
                  <a:srgbClr val="FF0000"/>
                </a:solidFill>
              </a:rPr>
              <a:t>四个空格</a:t>
            </a:r>
            <a:r>
              <a:rPr lang="en-US" altLang="zh-CN" sz="1900" dirty="0">
                <a:solidFill>
                  <a:srgbClr val="FF0000"/>
                </a:solidFill>
              </a:rPr>
              <a:t>/</a:t>
            </a:r>
            <a:r>
              <a:rPr lang="zh-CN" altLang="en-US" sz="1900" dirty="0">
                <a:solidFill>
                  <a:srgbClr val="FF0000"/>
                </a:solidFill>
              </a:rPr>
              <a:t>一个</a:t>
            </a:r>
            <a:r>
              <a:rPr lang="en-US" altLang="zh-CN" sz="1900" dirty="0">
                <a:solidFill>
                  <a:srgbClr val="FF0000"/>
                </a:solidFill>
              </a:rPr>
              <a:t>Tab</a:t>
            </a:r>
            <a:r>
              <a:rPr lang="en-US" altLang="zh-CN" sz="1900" dirty="0">
                <a:solidFill>
                  <a:prstClr val="black"/>
                </a:solidFill>
              </a:rPr>
              <a:t>)…</a:t>
            </a:r>
            <a:endParaRPr lang="de-DE" altLang="zh-CN" dirty="0"/>
          </a:p>
          <a:p>
            <a:pPr marL="0" indent="0">
              <a:buNone/>
            </a:pPr>
            <a:r>
              <a:rPr lang="de-DE" altLang="zh-CN" dirty="0"/>
              <a:t>else:</a:t>
            </a:r>
          </a:p>
          <a:p>
            <a:pPr marL="0" indent="0">
              <a:buNone/>
            </a:pPr>
            <a:r>
              <a:rPr lang="zh-CN" altLang="en-US" sz="1900" dirty="0">
                <a:solidFill>
                  <a:prstClr val="black"/>
                </a:solidFill>
              </a:rPr>
              <a:t>（</a:t>
            </a:r>
            <a:r>
              <a:rPr lang="zh-CN" altLang="en-US" sz="1900" dirty="0">
                <a:solidFill>
                  <a:srgbClr val="FF0000"/>
                </a:solidFill>
              </a:rPr>
              <a:t>四个空格</a:t>
            </a:r>
            <a:r>
              <a:rPr lang="en-US" altLang="zh-CN" sz="1900" dirty="0">
                <a:solidFill>
                  <a:srgbClr val="FF0000"/>
                </a:solidFill>
              </a:rPr>
              <a:t>/</a:t>
            </a:r>
            <a:r>
              <a:rPr lang="zh-CN" altLang="en-US" sz="1900" dirty="0">
                <a:solidFill>
                  <a:srgbClr val="FF0000"/>
                </a:solidFill>
              </a:rPr>
              <a:t>一个</a:t>
            </a:r>
            <a:r>
              <a:rPr lang="en-US" altLang="zh-CN" sz="1900" dirty="0">
                <a:solidFill>
                  <a:srgbClr val="FF0000"/>
                </a:solidFill>
              </a:rPr>
              <a:t>Tab</a:t>
            </a:r>
            <a:r>
              <a:rPr lang="en-US" altLang="zh-CN" sz="1900" dirty="0">
                <a:solidFill>
                  <a:prstClr val="black"/>
                </a:solidFill>
              </a:rPr>
              <a:t>)…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8" y="3845686"/>
            <a:ext cx="6337454" cy="2331277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38" y="2009752"/>
            <a:ext cx="3235371" cy="1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第三方库管理工具 </a:t>
            </a:r>
            <a:r>
              <a:rPr lang="en-US" altLang="zh-CN" dirty="0"/>
              <a:t>pip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开始</a:t>
            </a:r>
            <a:r>
              <a:rPr lang="en-US" altLang="zh-CN" dirty="0"/>
              <a:t>-</a:t>
            </a:r>
            <a:r>
              <a:rPr lang="zh-CN" altLang="en-US" dirty="0"/>
              <a:t>运行</a:t>
            </a:r>
            <a:r>
              <a:rPr lang="en-US" altLang="zh-CN" dirty="0"/>
              <a:t>-</a:t>
            </a:r>
            <a:r>
              <a:rPr lang="en-US" altLang="zh-CN" dirty="0" err="1"/>
              <a:t>cmd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zh-CN" altLang="en-US" dirty="0"/>
              <a:t>库的名字</a:t>
            </a:r>
            <a:endParaRPr lang="en-US" altLang="zh-CN" dirty="0"/>
          </a:p>
          <a:p>
            <a:r>
              <a:rPr lang="en-US" altLang="zh-CN" dirty="0"/>
              <a:t>pip list</a:t>
            </a:r>
          </a:p>
          <a:p>
            <a:r>
              <a:rPr lang="en-US" altLang="zh-CN" dirty="0"/>
              <a:t>pip remove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注意中间有空格！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程序中使用库方法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import xx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004" y="1690688"/>
            <a:ext cx="2347992" cy="12176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57" y="898477"/>
            <a:ext cx="3187864" cy="9271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57" y="2068583"/>
            <a:ext cx="3397425" cy="8953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57" y="3273659"/>
            <a:ext cx="3289469" cy="93984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13" y="4997436"/>
            <a:ext cx="5785219" cy="11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zh-CN" altLang="en-US" dirty="0"/>
              <a:t>文字处理流程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8597" y="1347532"/>
            <a:ext cx="9161206" cy="111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输入网址</a:t>
            </a:r>
            <a:r>
              <a:rPr lang="en-US" altLang="zh-CN" sz="3200" b="1" dirty="0"/>
              <a:t>-&gt;</a:t>
            </a:r>
            <a:r>
              <a:rPr lang="zh-CN" altLang="en-US" sz="3200" b="1" dirty="0"/>
              <a:t>解析网页</a:t>
            </a:r>
            <a:r>
              <a:rPr lang="en-US" altLang="zh-CN" sz="3200" b="1" dirty="0"/>
              <a:t>-&gt;</a:t>
            </a:r>
            <a:r>
              <a:rPr lang="zh-CN" altLang="en-US" sz="3200" b="1" dirty="0"/>
              <a:t>文本处理</a:t>
            </a:r>
            <a:r>
              <a:rPr lang="en-US" altLang="zh-CN" sz="3200" b="1" dirty="0"/>
              <a:t>-&gt;</a:t>
            </a:r>
            <a:r>
              <a:rPr lang="zh-CN" altLang="en-US" sz="3200" b="1" dirty="0"/>
              <a:t>导出格式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0"/>
          <a:stretch/>
        </p:blipFill>
        <p:spPr>
          <a:xfrm>
            <a:off x="145791" y="1777545"/>
            <a:ext cx="7975653" cy="478711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543" y="1993194"/>
            <a:ext cx="9434960" cy="45638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6" b="16028"/>
          <a:stretch/>
        </p:blipFill>
        <p:spPr>
          <a:xfrm>
            <a:off x="6272110" y="1993194"/>
            <a:ext cx="6844279" cy="47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爬虫相关第三方库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自带库：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正则表达式：</a:t>
            </a:r>
            <a:r>
              <a:rPr lang="en-US" altLang="zh-CN" dirty="0">
                <a:solidFill>
                  <a:srgbClr val="FF0000"/>
                </a:solidFill>
              </a:rPr>
              <a:t>re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网页：</a:t>
            </a:r>
            <a:r>
              <a:rPr lang="en-US" altLang="zh-CN" dirty="0" err="1">
                <a:solidFill>
                  <a:srgbClr val="FF0000"/>
                </a:solidFill>
              </a:rPr>
              <a:t>urllib</a:t>
            </a:r>
            <a:r>
              <a:rPr lang="en-US" altLang="zh-CN" dirty="0">
                <a:solidFill>
                  <a:srgbClr val="FF0000"/>
                </a:solidFill>
              </a:rPr>
              <a:t>/urllib2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第三方库：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文本处理：</a:t>
            </a:r>
            <a:r>
              <a:rPr lang="en-US" altLang="zh-CN" dirty="0" err="1">
                <a:solidFill>
                  <a:srgbClr val="FF0000"/>
                </a:solidFill>
              </a:rPr>
              <a:t>xlrd</a:t>
            </a:r>
            <a:r>
              <a:rPr lang="zh-CN" altLang="en-US" dirty="0">
                <a:solidFill>
                  <a:srgbClr val="FF0000"/>
                </a:solidFill>
              </a:rPr>
              <a:t>（读取</a:t>
            </a:r>
            <a:r>
              <a:rPr lang="en-US" altLang="zh-CN" dirty="0">
                <a:solidFill>
                  <a:srgbClr val="FF0000"/>
                </a:solidFill>
              </a:rPr>
              <a:t>excel)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xlwt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excel)</a:t>
            </a:r>
          </a:p>
        </p:txBody>
      </p:sp>
    </p:spTree>
    <p:extLst>
      <p:ext uri="{BB962C8B-B14F-4D97-AF65-F5344CB8AC3E}">
        <p14:creationId xmlns:p14="http://schemas.microsoft.com/office/powerpoint/2010/main" val="412468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urllib2</a:t>
            </a:r>
            <a:r>
              <a:rPr lang="zh-CN" altLang="en-US" dirty="0"/>
              <a:t>使用  获取网页文本信息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dirty="0">
                <a:solidFill>
                  <a:srgbClr val="FF0000"/>
                </a:solidFill>
              </a:rPr>
              <a:t>import urllib2</a:t>
            </a:r>
          </a:p>
          <a:p>
            <a:pPr marL="0" indent="0">
              <a:buNone/>
            </a:pPr>
            <a:r>
              <a:rPr lang="fr-FR" altLang="zh-CN" dirty="0"/>
              <a:t>respond = </a:t>
            </a:r>
            <a:r>
              <a:rPr lang="fr-FR" altLang="zh-CN" dirty="0">
                <a:solidFill>
                  <a:srgbClr val="FF0000"/>
                </a:solidFill>
              </a:rPr>
              <a:t>urllib2.urlopen</a:t>
            </a:r>
            <a:r>
              <a:rPr lang="fr-FR" altLang="zh-CN" dirty="0"/>
              <a:t>('http://www.library.fudan.edu.cn')</a:t>
            </a:r>
          </a:p>
          <a:p>
            <a:pPr marL="0" indent="0">
              <a:buNone/>
            </a:pPr>
            <a:r>
              <a:rPr lang="fr-FR" altLang="zh-CN" dirty="0"/>
              <a:t>page = respond</a:t>
            </a:r>
            <a:r>
              <a:rPr lang="fr-FR" altLang="zh-CN" dirty="0">
                <a:solidFill>
                  <a:srgbClr val="FF0000"/>
                </a:solidFill>
              </a:rPr>
              <a:t>.read()</a:t>
            </a:r>
          </a:p>
          <a:p>
            <a:pPr marL="0" indent="0">
              <a:buNone/>
            </a:pPr>
            <a:r>
              <a:rPr lang="fr-FR" altLang="zh-CN" dirty="0"/>
              <a:t>print page</a:t>
            </a:r>
          </a:p>
          <a:p>
            <a:pPr marL="0" indent="0">
              <a:buNone/>
            </a:pPr>
            <a:r>
              <a:rPr lang="fr-FR" altLang="zh-CN" dirty="0"/>
              <a:t>print type(page)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79" y="2929799"/>
            <a:ext cx="6064562" cy="351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</a:t>
            </a:r>
            <a:r>
              <a:rPr lang="zh-CN" altLang="en-US" dirty="0"/>
              <a:t>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正则表达式</a:t>
            </a:r>
            <a:r>
              <a:rPr lang="zh-CN" altLang="en-US" dirty="0"/>
              <a:t>（</a:t>
            </a:r>
            <a:r>
              <a:rPr lang="en-US" altLang="zh-CN" dirty="0"/>
              <a:t>Regular Expression,</a:t>
            </a:r>
            <a:r>
              <a:rPr lang="zh-CN" altLang="en-US" dirty="0"/>
              <a:t>又称规则表达式</a:t>
            </a:r>
            <a:r>
              <a:rPr lang="zh-CN" altLang="en-US" b="1" dirty="0"/>
              <a:t>。</a:t>
            </a:r>
            <a:r>
              <a:rPr lang="zh-CN" altLang="en-US" dirty="0"/>
              <a:t>计算机科学的一个概念。正则表通常被用来</a:t>
            </a:r>
            <a:r>
              <a:rPr lang="zh-CN" altLang="en-US" dirty="0">
                <a:solidFill>
                  <a:srgbClr val="FF0000"/>
                </a:solidFill>
              </a:rPr>
              <a:t>检索、替换</a:t>
            </a:r>
            <a:r>
              <a:rPr lang="zh-CN" altLang="en-US" dirty="0"/>
              <a:t>那些符合某个模式</a:t>
            </a:r>
            <a:r>
              <a:rPr lang="en-US" altLang="zh-CN" dirty="0"/>
              <a:t>(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r>
              <a:rPr lang="zh-CN" altLang="en-US" dirty="0"/>
              <a:t>的文本。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正则表达式是对</a:t>
            </a: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操作的一种逻辑公式，就是用事先定义好的一些特定字符、及这些特定字符的组合，组成一个“规则字符串”，这个“规则字符串”用来表达对字符串的一种过滤逻辑。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给定一个正则表达式和另一个字符串，我们可以达到如下的目的：</a:t>
            </a:r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给定的字符串</a:t>
            </a:r>
            <a:r>
              <a:rPr lang="zh-CN" altLang="en-US" sz="2400" dirty="0">
                <a:solidFill>
                  <a:srgbClr val="FF0000"/>
                </a:solidFill>
              </a:rPr>
              <a:t>是否符合</a:t>
            </a:r>
            <a:r>
              <a:rPr lang="zh-CN" altLang="en-US" sz="2400" dirty="0"/>
              <a:t>正则表达式的过滤逻辑（称作“匹配”）；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可以通过正则表达式，从字符串中</a:t>
            </a:r>
            <a:r>
              <a:rPr lang="zh-CN" altLang="en-US" sz="2400" dirty="0">
                <a:solidFill>
                  <a:srgbClr val="FF0000"/>
                </a:solidFill>
              </a:rPr>
              <a:t>获取</a:t>
            </a:r>
            <a:r>
              <a:rPr lang="zh-CN" altLang="en-US" sz="2400" dirty="0"/>
              <a:t>我们想要的特定部分。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45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Pattern(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r>
              <a:rPr lang="zh-CN" altLang="en-US" dirty="0"/>
              <a:t>的格式  </a:t>
            </a:r>
            <a:r>
              <a:rPr lang="en-US" altLang="zh-CN" dirty="0"/>
              <a:t>r’ 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r>
              <a:rPr lang="en-US" altLang="zh-CN" dirty="0"/>
              <a:t> 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    </a:t>
            </a:r>
            <a:r>
              <a:rPr lang="zh-CN" altLang="en-US" dirty="0"/>
              <a:t>字母本身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     </a:t>
            </a:r>
            <a:r>
              <a:rPr lang="zh-CN" altLang="en-US" dirty="0"/>
              <a:t>匹配除换行符“</a:t>
            </a:r>
            <a:r>
              <a:rPr lang="en-US" altLang="zh-CN" dirty="0"/>
              <a:t>\n</a:t>
            </a:r>
            <a:r>
              <a:rPr lang="zh-CN" altLang="en-US" dirty="0"/>
              <a:t>”符号以外的所有字符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[a-z][A-</a:t>
            </a:r>
            <a:r>
              <a:rPr lang="en-US" altLang="zh-CN" dirty="0" err="1"/>
              <a:t>Za</a:t>
            </a:r>
            <a:r>
              <a:rPr lang="en-US" altLang="zh-CN" dirty="0"/>
              <a:t>-z]    </a:t>
            </a:r>
            <a:r>
              <a:rPr lang="zh-CN" altLang="en-US" dirty="0"/>
              <a:t>字符集，例如：</a:t>
            </a:r>
            <a:r>
              <a:rPr lang="en-US" altLang="zh-CN" dirty="0"/>
              <a:t>[</a:t>
            </a:r>
            <a:r>
              <a:rPr lang="en-US" altLang="zh-CN" dirty="0" err="1"/>
              <a:t>abc</a:t>
            </a:r>
            <a:r>
              <a:rPr lang="en-US" altLang="zh-CN" dirty="0"/>
              <a:t>],[a-c],[1abc],[^</a:t>
            </a:r>
            <a:r>
              <a:rPr lang="en-US" altLang="zh-CN" dirty="0" err="1"/>
              <a:t>abc</a:t>
            </a:r>
            <a:r>
              <a:rPr lang="en-US" altLang="zh-CN" dirty="0"/>
              <a:t>](</a:t>
            </a:r>
            <a:r>
              <a:rPr lang="zh-CN" altLang="en-US" dirty="0"/>
              <a:t>取反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特殊字符集符号：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\d </a:t>
            </a:r>
            <a:r>
              <a:rPr lang="zh-CN" altLang="en-US" dirty="0"/>
              <a:t>数字集合                                 </a:t>
            </a:r>
            <a:r>
              <a:rPr lang="en-US" altLang="zh-CN" dirty="0"/>
              <a:t>\D</a:t>
            </a:r>
            <a:r>
              <a:rPr lang="zh-CN" altLang="en-US" dirty="0"/>
              <a:t>非数字集合集合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\s  </a:t>
            </a:r>
            <a:r>
              <a:rPr lang="zh-CN" altLang="en-US" dirty="0"/>
              <a:t>空白字符</a:t>
            </a:r>
            <a:r>
              <a:rPr lang="en-US" altLang="zh-CN" dirty="0"/>
              <a:t>[&lt;</a:t>
            </a:r>
            <a:r>
              <a:rPr lang="zh-CN" altLang="en-US" dirty="0"/>
              <a:t>空格</a:t>
            </a:r>
            <a:r>
              <a:rPr lang="en-US" altLang="zh-CN" dirty="0"/>
              <a:t>&gt;\t\r\n\f\v]</a:t>
            </a:r>
            <a:r>
              <a:rPr lang="zh-CN" altLang="en-US" dirty="0"/>
              <a:t>    </a:t>
            </a:r>
            <a:r>
              <a:rPr lang="en-US" altLang="zh-CN" dirty="0"/>
              <a:t>\S </a:t>
            </a:r>
            <a:r>
              <a:rPr lang="zh-CN" altLang="en-US" dirty="0"/>
              <a:t>非空白字符集合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\w</a:t>
            </a:r>
            <a:r>
              <a:rPr lang="zh-CN" altLang="en-US" dirty="0"/>
              <a:t> 单词字符（数字字母）集合   </a:t>
            </a:r>
            <a:r>
              <a:rPr lang="en-US" altLang="zh-CN" dirty="0"/>
              <a:t>\W </a:t>
            </a:r>
            <a:r>
              <a:rPr lang="zh-CN" altLang="en-US" dirty="0"/>
              <a:t>非单词字符集合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461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贪婪模式、非贪婪模式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*   匹配前一个字符</a:t>
            </a:r>
            <a:r>
              <a:rPr lang="en-US" altLang="zh-CN" dirty="0"/>
              <a:t>0</a:t>
            </a:r>
            <a:r>
              <a:rPr lang="zh-CN" altLang="en-US" dirty="0"/>
              <a:t>或无限次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  </a:t>
            </a:r>
            <a:r>
              <a:rPr lang="zh-CN" altLang="en-US" dirty="0"/>
              <a:t>匹配前一个字符至少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？ 匹配前一个字符</a:t>
            </a:r>
            <a:r>
              <a:rPr lang="en-US" altLang="zh-CN" dirty="0"/>
              <a:t>0</a:t>
            </a:r>
            <a:r>
              <a:rPr lang="zh-CN" altLang="en-US" dirty="0"/>
              <a:t>次或</a:t>
            </a:r>
            <a:r>
              <a:rPr lang="en-US" altLang="zh-CN" dirty="0"/>
              <a:t>1</a:t>
            </a:r>
            <a:r>
              <a:rPr lang="zh-CN" altLang="en-US" dirty="0"/>
              <a:t>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m,n</a:t>
            </a:r>
            <a:r>
              <a:rPr lang="en-US" altLang="zh-CN" dirty="0"/>
              <a:t>}  </a:t>
            </a:r>
            <a:r>
              <a:rPr lang="zh-CN" altLang="en-US" dirty="0"/>
              <a:t>匹配前一个字符连续至少</a:t>
            </a:r>
            <a:r>
              <a:rPr lang="en-US" altLang="zh-CN" dirty="0"/>
              <a:t>m</a:t>
            </a:r>
            <a:r>
              <a:rPr lang="zh-CN" altLang="en-US" dirty="0"/>
              <a:t>次，至多</a:t>
            </a:r>
            <a:r>
              <a:rPr lang="en-US" altLang="zh-CN" dirty="0"/>
              <a:t>n</a:t>
            </a:r>
            <a:r>
              <a:rPr lang="zh-CN" altLang="en-US" dirty="0"/>
              <a:t>次，缺失则自动补充</a:t>
            </a:r>
            <a:r>
              <a:rPr lang="en-US" altLang="zh-CN" dirty="0"/>
              <a:t>0</a:t>
            </a:r>
            <a:r>
              <a:rPr lang="zh-CN" altLang="en-US" dirty="0"/>
              <a:t>和无穷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任何后面加？会变成非贪婪模式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.*?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or ([/s/S]*?) or ([/d/D]*?)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String</a:t>
            </a:r>
            <a:r>
              <a:rPr lang="zh-CN" altLang="en-US" dirty="0"/>
              <a:t>：‘</a:t>
            </a:r>
            <a:r>
              <a:rPr lang="en-US" altLang="zh-CN" dirty="0" err="1"/>
              <a:t>abaa</a:t>
            </a:r>
            <a:r>
              <a:rPr lang="en-US" altLang="zh-CN" dirty="0"/>
              <a:t>[a][c]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Pattern</a:t>
            </a:r>
            <a:r>
              <a:rPr lang="en-US" altLang="zh-CN" dirty="0"/>
              <a:t>: </a:t>
            </a:r>
            <a:r>
              <a:rPr lang="en-US" altLang="zh-CN" dirty="0" err="1"/>
              <a:t>re.search</a:t>
            </a:r>
            <a:r>
              <a:rPr lang="en-US" altLang="zh-CN" dirty="0"/>
              <a:t>(</a:t>
            </a:r>
            <a:r>
              <a:rPr lang="en-US" altLang="zh-CN" dirty="0" err="1"/>
              <a:t>pattern,string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1.r’a*’                     True</a:t>
            </a:r>
          </a:p>
          <a:p>
            <a:pPr marL="0" indent="0">
              <a:buNone/>
            </a:pPr>
            <a:r>
              <a:rPr lang="en-US" altLang="zh-CN" dirty="0"/>
              <a:t>2.r’c+’                     True </a:t>
            </a:r>
          </a:p>
          <a:p>
            <a:pPr marL="0" indent="0">
              <a:buNone/>
            </a:pPr>
            <a:r>
              <a:rPr lang="en-US" altLang="zh-CN" dirty="0"/>
              <a:t>3.r’d?’                      True</a:t>
            </a:r>
          </a:p>
          <a:p>
            <a:pPr marL="0" indent="0">
              <a:buNone/>
            </a:pPr>
            <a:r>
              <a:rPr lang="en-US" altLang="zh-CN" dirty="0"/>
              <a:t>4.r’a{3,4}’                    False</a:t>
            </a:r>
          </a:p>
          <a:p>
            <a:pPr marL="0" indent="0">
              <a:buNone/>
            </a:pPr>
            <a:r>
              <a:rPr lang="en-US" altLang="zh-CN" dirty="0"/>
              <a:t>5.r’[(a*?)]’                     True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708490" y="3539613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799438" y="4114800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150942" y="5122607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150942" y="5687961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892844" y="4650658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1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^</a:t>
            </a:r>
            <a:r>
              <a:rPr lang="zh-CN" altLang="en-US" dirty="0"/>
              <a:t>开头匹配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</a:t>
            </a:r>
            <a:r>
              <a:rPr lang="zh-CN" altLang="en-US" dirty="0"/>
              <a:t>结尾匹配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逻辑关系：</a:t>
            </a:r>
            <a:r>
              <a:rPr lang="en-US" altLang="zh-CN" dirty="0"/>
              <a:t>|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反斜杠‘</a:t>
            </a:r>
            <a:r>
              <a:rPr lang="en-US" altLang="zh-CN" dirty="0"/>
              <a:t>\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想表达一个真正字符的含义‘</a:t>
            </a:r>
            <a:r>
              <a:rPr lang="en-US" altLang="zh-CN" dirty="0"/>
              <a:t>\\\\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原生字符</a:t>
            </a:r>
            <a:r>
              <a:rPr lang="en-US" altLang="zh-CN" dirty="0"/>
              <a:t>r</a:t>
            </a:r>
            <a:r>
              <a:rPr lang="zh-CN" altLang="en-US" dirty="0"/>
              <a:t>‘</a:t>
            </a:r>
            <a:r>
              <a:rPr lang="en-US" altLang="zh-CN" dirty="0"/>
              <a:t>\d</a:t>
            </a:r>
            <a:r>
              <a:rPr lang="zh-CN" altLang="en-US" dirty="0"/>
              <a:t>’ 等价于‘</a:t>
            </a:r>
            <a:r>
              <a:rPr lang="en-US" altLang="zh-CN" dirty="0"/>
              <a:t>\\d</a:t>
            </a:r>
            <a:r>
              <a:rPr lang="zh-CN" altLang="en-US" dirty="0"/>
              <a:t>’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779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详解  在拥有</a:t>
            </a:r>
            <a:r>
              <a:rPr lang="en-US" altLang="zh-CN" dirty="0"/>
              <a:t>Pattern=</a:t>
            </a:r>
            <a:r>
              <a:rPr lang="en-US" altLang="zh-CN" dirty="0" err="1"/>
              <a:t>re.compile</a:t>
            </a:r>
            <a:r>
              <a:rPr lang="en-US" altLang="zh-CN" dirty="0"/>
              <a:t>(‘’)</a:t>
            </a:r>
            <a:r>
              <a:rPr lang="zh-CN" altLang="en-US" dirty="0"/>
              <a:t>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altLang="zh-CN" dirty="0"/>
              <a:t>re.match(pattern,string) </a:t>
            </a:r>
            <a:r>
              <a:rPr lang="zh-CN" altLang="en-US" dirty="0"/>
              <a:t>返回的是 </a:t>
            </a:r>
            <a:r>
              <a:rPr lang="de-DE" altLang="zh-CN" dirty="0"/>
              <a:t>Match</a:t>
            </a:r>
            <a:r>
              <a:rPr lang="zh-CN" altLang="en-US" dirty="0"/>
              <a:t>对象，</a:t>
            </a:r>
            <a:endParaRPr lang="en-US" altLang="zh-CN" dirty="0"/>
          </a:p>
          <a:p>
            <a:r>
              <a:rPr lang="zh-CN" altLang="en-US" dirty="0">
                <a:highlight>
                  <a:srgbClr val="FF0000"/>
                </a:highlight>
              </a:rPr>
              <a:t>查看用</a:t>
            </a:r>
            <a:r>
              <a:rPr lang="en-US" altLang="zh-CN" dirty="0">
                <a:highlight>
                  <a:srgbClr val="FF0000"/>
                </a:highlight>
              </a:rPr>
              <a:t>.</a:t>
            </a:r>
            <a:r>
              <a:rPr lang="de-DE" altLang="zh-CN" dirty="0">
                <a:highlight>
                  <a:srgbClr val="FF0000"/>
                </a:highlight>
              </a:rPr>
              <a:t>group()        </a:t>
            </a:r>
            <a:endParaRPr lang="zh-CN" altLang="en-US" dirty="0">
              <a:highlight>
                <a:srgbClr val="C0C0C0"/>
              </a:highlight>
            </a:endParaRPr>
          </a:p>
          <a:p>
            <a:endParaRPr lang="zh-CN" altLang="en-US" dirty="0"/>
          </a:p>
          <a:p>
            <a:r>
              <a:rPr lang="de-DE" altLang="zh-CN" dirty="0"/>
              <a:t>re.search(pattern,string)</a:t>
            </a:r>
            <a:r>
              <a:rPr lang="zh-CN" altLang="en-US" dirty="0"/>
              <a:t>功能类似 返回</a:t>
            </a:r>
            <a:r>
              <a:rPr lang="de-DE" altLang="zh-CN" dirty="0"/>
              <a:t>Match</a:t>
            </a:r>
            <a:r>
              <a:rPr lang="zh-CN" altLang="en-US" dirty="0"/>
              <a:t>对象，查询遍字符串</a:t>
            </a:r>
            <a:endParaRPr lang="en-US" altLang="zh-CN" dirty="0"/>
          </a:p>
          <a:p>
            <a:r>
              <a:rPr lang="zh-CN" altLang="en-US" dirty="0">
                <a:highlight>
                  <a:srgbClr val="FF0000"/>
                </a:highlight>
              </a:rPr>
              <a:t>查看用</a:t>
            </a:r>
            <a:r>
              <a:rPr lang="en-US" altLang="zh-CN" dirty="0">
                <a:highlight>
                  <a:srgbClr val="FF0000"/>
                </a:highlight>
              </a:rPr>
              <a:t>.</a:t>
            </a:r>
            <a:r>
              <a:rPr lang="de-DE" altLang="zh-CN" dirty="0">
                <a:highlight>
                  <a:srgbClr val="FF0000"/>
                </a:highlight>
              </a:rPr>
              <a:t>group()</a:t>
            </a:r>
            <a:endParaRPr lang="zh-CN" altLang="en-US" dirty="0">
              <a:highlight>
                <a:srgbClr val="FF0000"/>
              </a:highlight>
            </a:endParaRPr>
          </a:p>
          <a:p>
            <a:endParaRPr lang="zh-CN" altLang="en-US" dirty="0"/>
          </a:p>
          <a:p>
            <a:r>
              <a:rPr lang="de-DE" altLang="zh-CN" dirty="0">
                <a:highlight>
                  <a:srgbClr val="C0C0C0"/>
                </a:highlight>
              </a:rPr>
              <a:t>re.sub(‘-’,’ ’,string)         </a:t>
            </a:r>
            <a:r>
              <a:rPr lang="zh-CN" altLang="en-US" dirty="0">
                <a:highlight>
                  <a:srgbClr val="C0C0C0"/>
                </a:highlight>
              </a:rPr>
              <a:t>替换‘</a:t>
            </a:r>
            <a:r>
              <a:rPr lang="en-US" altLang="zh-CN" dirty="0">
                <a:highlight>
                  <a:srgbClr val="C0C0C0"/>
                </a:highlight>
              </a:rPr>
              <a:t>-’</a:t>
            </a:r>
            <a:r>
              <a:rPr lang="zh-CN" altLang="en-US" dirty="0">
                <a:highlight>
                  <a:srgbClr val="C0C0C0"/>
                </a:highlight>
              </a:rPr>
              <a:t>为空格，支持正则表达式</a:t>
            </a:r>
          </a:p>
          <a:p>
            <a:endParaRPr lang="zh-CN" altLang="en-US" dirty="0">
              <a:highlight>
                <a:srgbClr val="C0C0C0"/>
              </a:highlight>
            </a:endParaRPr>
          </a:p>
          <a:p>
            <a:r>
              <a:rPr lang="de-DE" altLang="zh-CN" dirty="0">
                <a:highlight>
                  <a:srgbClr val="C0C0C0"/>
                </a:highlight>
              </a:rPr>
              <a:t>re.split(‘-’,string)            </a:t>
            </a:r>
            <a:r>
              <a:rPr lang="zh-CN" altLang="en-US" dirty="0">
                <a:highlight>
                  <a:srgbClr val="C0C0C0"/>
                </a:highlight>
              </a:rPr>
              <a:t>以‘</a:t>
            </a:r>
            <a:r>
              <a:rPr lang="en-US" altLang="zh-CN" dirty="0">
                <a:highlight>
                  <a:srgbClr val="C0C0C0"/>
                </a:highlight>
              </a:rPr>
              <a:t>-’</a:t>
            </a:r>
            <a:r>
              <a:rPr lang="zh-CN" altLang="en-US" dirty="0">
                <a:highlight>
                  <a:srgbClr val="C0C0C0"/>
                </a:highlight>
              </a:rPr>
              <a:t>为分割</a:t>
            </a:r>
          </a:p>
          <a:p>
            <a:endParaRPr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681" y="1825625"/>
            <a:ext cx="4600664" cy="2436812"/>
          </a:xfrm>
        </p:spPr>
      </p:pic>
    </p:spTree>
    <p:extLst>
      <p:ext uri="{BB962C8B-B14F-4D97-AF65-F5344CB8AC3E}">
        <p14:creationId xmlns:p14="http://schemas.microsoft.com/office/powerpoint/2010/main" val="20911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注意：安装的时候选择</a:t>
            </a:r>
            <a:r>
              <a:rPr lang="en-US" altLang="zh-CN" sz="2000" dirty="0">
                <a:solidFill>
                  <a:srgbClr val="FF0000"/>
                </a:solidFill>
              </a:rPr>
              <a:t>add to path, </a:t>
            </a:r>
            <a:r>
              <a:rPr lang="zh-CN" altLang="en-US" sz="2000" dirty="0">
                <a:solidFill>
                  <a:srgbClr val="FF0000"/>
                </a:solidFill>
              </a:rPr>
              <a:t>这样之后就不需要手动设置环境变量。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MacOS</a:t>
            </a:r>
            <a:r>
              <a:rPr lang="zh-CN" altLang="en-US" dirty="0"/>
              <a:t>（自带）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参考：</a:t>
            </a:r>
            <a:r>
              <a:rPr lang="en-US" altLang="zh-CN" sz="2000" dirty="0">
                <a:solidFill>
                  <a:srgbClr val="FF0000"/>
                </a:solidFill>
                <a:hlinkClick r:id="rId2"/>
              </a:rPr>
              <a:t>http://www.jb51.net/article/76931.htm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（自带）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901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re.findall(</a:t>
            </a:r>
            <a:r>
              <a:rPr lang="en-US" altLang="zh-CN" dirty="0" err="1"/>
              <a:t>pattern,string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zh-CN" altLang="en-US" dirty="0"/>
              <a:t>返回一个</a:t>
            </a:r>
            <a:r>
              <a:rPr lang="en-US" altLang="zh-CN" dirty="0"/>
              <a:t>list,</a:t>
            </a:r>
            <a:r>
              <a:rPr lang="zh-CN" altLang="en-US" dirty="0"/>
              <a:t>每个位置上为匹配到的对象。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重点：</a:t>
            </a:r>
            <a:r>
              <a:rPr lang="en-US" altLang="zh-CN" dirty="0" err="1">
                <a:solidFill>
                  <a:srgbClr val="FF0000"/>
                </a:solidFill>
              </a:rPr>
              <a:t>findall</a:t>
            </a:r>
            <a:r>
              <a:rPr lang="zh-CN" altLang="en-US" dirty="0">
                <a:solidFill>
                  <a:srgbClr val="FF0000"/>
                </a:solidFill>
              </a:rPr>
              <a:t>函数的（）用法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" y="3235312"/>
            <a:ext cx="11506200" cy="13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1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中文的处理和使用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0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altLang="zh-CN" dirty="0">
                <a:solidFill>
                  <a:srgbClr val="FF0000"/>
                </a:solidFill>
              </a:rPr>
              <a:t>#!/usr/bin/env python</a:t>
            </a:r>
          </a:p>
          <a:p>
            <a:pPr marL="0" indent="0">
              <a:buNone/>
            </a:pPr>
            <a:r>
              <a:rPr lang="de-DE" altLang="zh-CN" dirty="0">
                <a:solidFill>
                  <a:srgbClr val="FF0000"/>
                </a:solidFill>
              </a:rPr>
              <a:t># -*- coding: utf-8 -*-</a:t>
            </a:r>
          </a:p>
          <a:p>
            <a:pPr marL="0" indent="0">
              <a:buNone/>
            </a:pPr>
            <a:r>
              <a:rPr lang="de-DE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# coding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</a:t>
            </a:r>
            <a:r>
              <a:rPr lang="de-DE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utf-8 </a:t>
            </a:r>
          </a:p>
          <a:p>
            <a:pPr marL="0" indent="0">
              <a:buNone/>
            </a:pPr>
            <a:r>
              <a:rPr lang="de-DE" altLang="zh-CN" dirty="0"/>
              <a:t>import re</a:t>
            </a:r>
          </a:p>
          <a:p>
            <a:pPr marL="0" indent="0">
              <a:buNone/>
            </a:pPr>
            <a:r>
              <a:rPr lang="de-DE" altLang="zh-CN" dirty="0"/>
              <a:t>d = </a:t>
            </a:r>
            <a:r>
              <a:rPr lang="de-DE" altLang="zh-CN" dirty="0">
                <a:solidFill>
                  <a:srgbClr val="FF0000"/>
                </a:solidFill>
              </a:rPr>
              <a:t>u</a:t>
            </a:r>
            <a:r>
              <a:rPr lang="de-DE" altLang="zh-CN" dirty="0"/>
              <a:t>'【</a:t>
            </a:r>
            <a:r>
              <a:rPr lang="zh-CN" altLang="en-US" dirty="0"/>
              <a:t>学校</a:t>
            </a:r>
            <a:r>
              <a:rPr lang="en-US" altLang="zh-CN" dirty="0"/>
              <a:t>】</a:t>
            </a:r>
            <a:r>
              <a:rPr lang="zh-CN" altLang="en-US" dirty="0"/>
              <a:t>复旦大学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de-DE" altLang="zh-CN" dirty="0"/>
              <a:t>c = </a:t>
            </a:r>
            <a:r>
              <a:rPr lang="de-DE" altLang="zh-CN" dirty="0">
                <a:solidFill>
                  <a:srgbClr val="FF0000"/>
                </a:solidFill>
              </a:rPr>
              <a:t>re.findall</a:t>
            </a:r>
            <a:r>
              <a:rPr lang="de-DE" altLang="zh-CN" dirty="0"/>
              <a:t>(</a:t>
            </a:r>
            <a:r>
              <a:rPr lang="de-DE" altLang="zh-CN" dirty="0">
                <a:solidFill>
                  <a:srgbClr val="FF0000"/>
                </a:solidFill>
              </a:rPr>
              <a:t>ur</a:t>
            </a:r>
            <a:r>
              <a:rPr lang="de-DE" altLang="zh-CN" dirty="0"/>
              <a:t>'【(.*?)】', d)</a:t>
            </a:r>
          </a:p>
          <a:p>
            <a:pPr marL="0" indent="0">
              <a:buNone/>
            </a:pPr>
            <a:r>
              <a:rPr lang="de-DE" altLang="zh-CN" dirty="0"/>
              <a:t>print c[0]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请抠出如下</a:t>
            </a:r>
            <a:r>
              <a:rPr lang="en-US" altLang="zh-CN" dirty="0"/>
              <a:t>【 】</a:t>
            </a:r>
            <a:r>
              <a:rPr lang="zh-CN" altLang="en-US" dirty="0"/>
              <a:t>里的内容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学校</a:t>
            </a:r>
            <a:r>
              <a:rPr lang="en-US" altLang="zh-CN" dirty="0"/>
              <a:t>】</a:t>
            </a:r>
            <a:r>
              <a:rPr lang="zh-CN" altLang="en-US" dirty="0"/>
              <a:t>复旦大学</a:t>
            </a:r>
          </a:p>
        </p:txBody>
      </p:sp>
    </p:spTree>
    <p:extLst>
      <p:ext uri="{BB962C8B-B14F-4D97-AF65-F5344CB8AC3E}">
        <p14:creationId xmlns:p14="http://schemas.microsoft.com/office/powerpoint/2010/main" val="39973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文本文档</a:t>
            </a:r>
            <a:r>
              <a:rPr lang="en-US" altLang="zh-CN" dirty="0"/>
              <a:t>(txt)</a:t>
            </a:r>
            <a:r>
              <a:rPr lang="zh-CN" altLang="en-US" dirty="0"/>
              <a:t>读写方案（不需要第三方库）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读取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 = open('test.txt', 'r')</a:t>
            </a:r>
          </a:p>
          <a:p>
            <a:pPr marL="0" indent="0">
              <a:buNone/>
            </a:pPr>
            <a:r>
              <a:rPr lang="en-US" altLang="zh-CN" dirty="0"/>
              <a:t>string = </a:t>
            </a:r>
            <a:r>
              <a:rPr lang="en-US" altLang="zh-CN" dirty="0" err="1"/>
              <a:t>f.read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print string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804020"/>
            <a:ext cx="5417080" cy="1910980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874024"/>
            <a:ext cx="5177496" cy="14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 = open("text.txt", '</a:t>
            </a:r>
            <a:r>
              <a:rPr lang="en-US" altLang="zh-CN" dirty="0" err="1"/>
              <a:t>wb</a:t>
            </a:r>
            <a:r>
              <a:rPr lang="en-US" altLang="zh-CN" dirty="0"/>
              <a:t>')</a:t>
            </a:r>
          </a:p>
          <a:p>
            <a:pPr marL="0" indent="0">
              <a:buNone/>
            </a:pPr>
            <a:r>
              <a:rPr lang="en-US" altLang="zh-CN" dirty="0"/>
              <a:t>string = 'my name is </a:t>
            </a:r>
            <a:r>
              <a:rPr lang="en-US" altLang="zh-CN" dirty="0" err="1"/>
              <a:t>xiaohong</a:t>
            </a:r>
            <a:r>
              <a:rPr lang="en-US" altLang="zh-CN" dirty="0"/>
              <a:t>'</a:t>
            </a:r>
          </a:p>
          <a:p>
            <a:pPr marL="0" indent="0">
              <a:buNone/>
            </a:pPr>
            <a:r>
              <a:rPr lang="en-US" altLang="zh-CN" dirty="0" err="1"/>
              <a:t>f.write</a:t>
            </a:r>
            <a:r>
              <a:rPr lang="en-US" altLang="zh-CN" dirty="0"/>
              <a:t>(string)</a:t>
            </a:r>
          </a:p>
          <a:p>
            <a:pPr marL="0" indent="0">
              <a:buNone/>
            </a:pP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3862377"/>
            <a:ext cx="5000858" cy="1640702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63" y="2070894"/>
            <a:ext cx="5077495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21731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xlrd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book = </a:t>
            </a:r>
            <a:r>
              <a:rPr lang="en-US" altLang="zh-CN" dirty="0" err="1"/>
              <a:t>xlrd.open_workbook</a:t>
            </a:r>
            <a:r>
              <a:rPr lang="en-US" altLang="zh-CN" dirty="0"/>
              <a:t>('test.xls')</a:t>
            </a:r>
          </a:p>
          <a:p>
            <a:pPr marL="0" indent="0">
              <a:buNone/>
            </a:pPr>
            <a:r>
              <a:rPr lang="en-US" altLang="zh-CN" dirty="0"/>
              <a:t>sheet = </a:t>
            </a:r>
            <a:r>
              <a:rPr lang="en-US" altLang="zh-CN" dirty="0" err="1"/>
              <a:t>book.sheet_by_index</a:t>
            </a:r>
            <a:r>
              <a:rPr lang="en-US" altLang="zh-CN" dirty="0"/>
              <a:t>(0)</a:t>
            </a:r>
          </a:p>
          <a:p>
            <a:pPr marL="0" indent="0">
              <a:buNone/>
            </a:pPr>
            <a:r>
              <a:rPr lang="en-US" altLang="zh-CN" dirty="0"/>
              <a:t>rows = </a:t>
            </a:r>
            <a:r>
              <a:rPr lang="en-US" altLang="zh-CN" dirty="0" err="1"/>
              <a:t>sheet.nrows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cols = </a:t>
            </a:r>
            <a:r>
              <a:rPr lang="en-US" altLang="zh-CN" dirty="0" err="1"/>
              <a:t>sheet.ncols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lists = []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rown</a:t>
            </a:r>
            <a:r>
              <a:rPr lang="en-US" altLang="zh-CN" dirty="0"/>
              <a:t> in range(rows):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lists_temp</a:t>
            </a:r>
            <a:r>
              <a:rPr lang="en-US" altLang="zh-CN" dirty="0"/>
              <a:t> = []</a:t>
            </a:r>
          </a:p>
          <a:p>
            <a:pPr marL="0" indent="0">
              <a:buNone/>
            </a:pPr>
            <a:r>
              <a:rPr lang="en-US" altLang="zh-CN" dirty="0"/>
              <a:t>    for </a:t>
            </a:r>
            <a:r>
              <a:rPr lang="en-US" altLang="zh-CN" dirty="0" err="1"/>
              <a:t>coln</a:t>
            </a:r>
            <a:r>
              <a:rPr lang="en-US" altLang="zh-CN" dirty="0"/>
              <a:t> in range(cols):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lists_temp.append</a:t>
            </a:r>
            <a:r>
              <a:rPr lang="en-US" altLang="zh-CN" dirty="0"/>
              <a:t>(</a:t>
            </a:r>
            <a:r>
              <a:rPr lang="en-US" altLang="zh-CN" dirty="0" err="1"/>
              <a:t>sheet.cell</a:t>
            </a:r>
            <a:r>
              <a:rPr lang="en-US" altLang="zh-CN" dirty="0"/>
              <a:t>(</a:t>
            </a:r>
            <a:r>
              <a:rPr lang="en-US" altLang="zh-CN" dirty="0" err="1"/>
              <a:t>rown</a:t>
            </a:r>
            <a:r>
              <a:rPr lang="en-US" altLang="zh-CN" dirty="0"/>
              <a:t>, </a:t>
            </a:r>
            <a:r>
              <a:rPr lang="en-US" altLang="zh-CN" dirty="0" err="1"/>
              <a:t>coln</a:t>
            </a:r>
            <a:r>
              <a:rPr lang="en-US" altLang="zh-CN" dirty="0"/>
              <a:t>).value)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lists.append</a:t>
            </a:r>
            <a:r>
              <a:rPr lang="en-US" altLang="zh-CN" dirty="0"/>
              <a:t>(</a:t>
            </a:r>
            <a:r>
              <a:rPr lang="en-US" altLang="zh-CN" dirty="0" err="1"/>
              <a:t>lists_temp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538444" cy="3406775"/>
          </a:xfrm>
        </p:spPr>
      </p:pic>
    </p:spTree>
    <p:extLst>
      <p:ext uri="{BB962C8B-B14F-4D97-AF65-F5344CB8AC3E}">
        <p14:creationId xmlns:p14="http://schemas.microsoft.com/office/powerpoint/2010/main" val="317901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写入格式框架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zh-CN" dirty="0"/>
              <a:t>import xlwt</a:t>
            </a:r>
          </a:p>
          <a:p>
            <a:pPr marL="0" indent="0">
              <a:buNone/>
            </a:pPr>
            <a:r>
              <a:rPr lang="de-DE" altLang="zh-CN" dirty="0"/>
              <a:t>lists = [[1, 2, 3], [4, 5, 6], [7, 8, 9]]</a:t>
            </a:r>
          </a:p>
          <a:p>
            <a:pPr marL="0" indent="0">
              <a:buNone/>
            </a:pPr>
            <a:r>
              <a:rPr lang="de-DE" altLang="zh-CN" dirty="0"/>
              <a:t>file = xlwt.Workbook()</a:t>
            </a:r>
          </a:p>
          <a:p>
            <a:pPr marL="0" indent="0">
              <a:buNone/>
            </a:pPr>
            <a:r>
              <a:rPr lang="de-DE" altLang="zh-CN" dirty="0"/>
              <a:t>table = file.add_sheet('aaa')</a:t>
            </a:r>
          </a:p>
          <a:p>
            <a:pPr marL="0" indent="0">
              <a:buNone/>
            </a:pPr>
            <a:r>
              <a:rPr lang="de-DE" altLang="zh-CN" dirty="0"/>
              <a:t>for i, p in enumerate(lists):</a:t>
            </a:r>
          </a:p>
          <a:p>
            <a:pPr marL="0" indent="0">
              <a:buNone/>
            </a:pPr>
            <a:r>
              <a:rPr lang="de-DE" altLang="zh-CN" dirty="0"/>
              <a:t>    for j, q in enumerate(p):</a:t>
            </a:r>
          </a:p>
          <a:p>
            <a:pPr marL="0" indent="0">
              <a:buNone/>
            </a:pPr>
            <a:r>
              <a:rPr lang="de-DE" altLang="zh-CN" dirty="0"/>
              <a:t>        table.write(i, j, q)</a:t>
            </a:r>
          </a:p>
          <a:p>
            <a:pPr marL="0" indent="0">
              <a:buNone/>
            </a:pPr>
            <a:r>
              <a:rPr lang="de-DE" altLang="zh-CN" dirty="0"/>
              <a:t>file.save('test.xls')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03"/>
          <a:stretch/>
        </p:blipFill>
        <p:spPr>
          <a:xfrm>
            <a:off x="6019798" y="3813988"/>
            <a:ext cx="2108201" cy="25233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690687"/>
            <a:ext cx="5457993" cy="19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>
                <a:solidFill>
                  <a:srgbClr val="FF0000"/>
                </a:solidFill>
              </a:rPr>
              <a:t>Do some try of your ideas!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例如：</a:t>
            </a:r>
            <a:r>
              <a:rPr lang="en-US" altLang="zh-CN" dirty="0"/>
              <a:t>’a’</a:t>
            </a:r>
          </a:p>
          <a:p>
            <a:r>
              <a:rPr lang="zh-CN" altLang="en-US" dirty="0"/>
              <a:t>数字            例如：</a:t>
            </a:r>
            <a:r>
              <a:rPr lang="en-US" altLang="zh-CN" dirty="0"/>
              <a:t>1  </a:t>
            </a:r>
          </a:p>
          <a:p>
            <a:r>
              <a:rPr lang="zh-CN" altLang="en-US" dirty="0"/>
              <a:t>布尔值        例如：</a:t>
            </a:r>
            <a:r>
              <a:rPr lang="en-US" altLang="zh-CN" dirty="0"/>
              <a:t>True, False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4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列表</a:t>
            </a:r>
            <a:r>
              <a:rPr lang="en-US" altLang="zh-CN" dirty="0"/>
              <a:t>   [list]</a:t>
            </a:r>
          </a:p>
          <a:p>
            <a:r>
              <a:rPr lang="zh-CN" altLang="en-US" dirty="0"/>
              <a:t>元组（</a:t>
            </a:r>
            <a:r>
              <a:rPr lang="en-US" altLang="zh-CN" dirty="0"/>
              <a:t>tuple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字典  </a:t>
            </a:r>
            <a:r>
              <a:rPr lang="en-US" altLang="zh-CN" dirty="0"/>
              <a:t>{dictionary}</a:t>
            </a:r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en-US" altLang="zh-CN" dirty="0"/>
              <a:t>a=[1,2]</a:t>
            </a:r>
          </a:p>
          <a:p>
            <a:r>
              <a:rPr lang="en-US" altLang="zh-CN" dirty="0"/>
              <a:t>b=(2,3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c={3:4}  </a:t>
            </a:r>
          </a:p>
          <a:p>
            <a:r>
              <a:rPr lang="en-US" altLang="zh-CN" dirty="0"/>
              <a:t>{key(</a:t>
            </a:r>
            <a:r>
              <a:rPr lang="zh-CN" altLang="en-US" dirty="0"/>
              <a:t>整数或字符串</a:t>
            </a:r>
            <a:r>
              <a:rPr lang="en-US" altLang="zh-CN" dirty="0"/>
              <a:t>):value}</a:t>
            </a:r>
            <a:r>
              <a:rPr lang="zh-CN" altLang="en-US" dirty="0"/>
              <a:t>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r>
              <a:rPr lang="en-US" altLang="zh-CN" dirty="0"/>
              <a:t>[‘a’, [‘</a:t>
            </a:r>
            <a:r>
              <a:rPr lang="en-US" altLang="zh-CN" dirty="0" err="1"/>
              <a:t>a’,’b</a:t>
            </a:r>
            <a:r>
              <a:rPr lang="en-US" altLang="zh-CN" dirty="0"/>
              <a:t>’], (1,’a’), {‘a’:1} 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列表，字典为</a:t>
            </a:r>
            <a:r>
              <a:rPr lang="zh-CN" altLang="en-US" dirty="0">
                <a:solidFill>
                  <a:srgbClr val="FF0000"/>
                </a:solidFill>
              </a:rPr>
              <a:t>可变长度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元组为</a:t>
            </a:r>
            <a:r>
              <a:rPr lang="zh-CN" altLang="en-US" dirty="0">
                <a:solidFill>
                  <a:srgbClr val="FF0000"/>
                </a:solidFill>
              </a:rPr>
              <a:t>不可变长度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52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List</a:t>
            </a:r>
            <a:r>
              <a:rPr lang="zh-CN" altLang="en-US" dirty="0"/>
              <a:t>长度为</a:t>
            </a:r>
            <a:r>
              <a:rPr lang="en-US" altLang="zh-CN" dirty="0"/>
              <a:t>n</a:t>
            </a:r>
            <a:r>
              <a:rPr lang="zh-CN" altLang="en-US" dirty="0"/>
              <a:t>的数据结构，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其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zh-CN" altLang="en-US" dirty="0"/>
              <a:t>为</a:t>
            </a:r>
            <a:r>
              <a:rPr lang="en-US" altLang="zh-CN" dirty="0"/>
              <a:t>0,…,n-1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Dictionary </a:t>
            </a:r>
            <a:r>
              <a:rPr lang="zh-CN" altLang="en-US" dirty="0"/>
              <a:t>不保持顺序，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依靠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/>
              <a:t>值查询</a:t>
            </a:r>
            <a:r>
              <a:rPr lang="en-US" altLang="zh-CN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例：</a:t>
            </a:r>
            <a:r>
              <a:rPr lang="en-US" altLang="zh-CN" dirty="0"/>
              <a:t>A=[‘</a:t>
            </a:r>
            <a:r>
              <a:rPr lang="en-US" altLang="zh-CN" dirty="0" err="1"/>
              <a:t>a’,’b’,’c’,’d</a:t>
            </a:r>
            <a:r>
              <a:rPr lang="en-US" altLang="zh-CN" dirty="0"/>
              <a:t>’]</a:t>
            </a:r>
          </a:p>
          <a:p>
            <a:pPr marL="0" indent="0">
              <a:buNone/>
            </a:pPr>
            <a:r>
              <a:rPr lang="en-US" altLang="zh-CN" dirty="0"/>
              <a:t>A[2]=?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C={</a:t>
            </a:r>
            <a:r>
              <a:rPr lang="zh-CN" altLang="en-US" dirty="0"/>
              <a:t>‘</a:t>
            </a:r>
            <a:r>
              <a:rPr lang="en-US" altLang="zh-CN" dirty="0"/>
              <a:t>a</a:t>
            </a:r>
            <a:r>
              <a:rPr lang="zh-CN" altLang="en-US" dirty="0"/>
              <a:t>’</a:t>
            </a:r>
            <a:r>
              <a:rPr lang="en-US" altLang="zh-CN" dirty="0"/>
              <a:t>:1, </a:t>
            </a:r>
            <a:r>
              <a:rPr lang="zh-CN" altLang="en-US" dirty="0"/>
              <a:t>‘</a:t>
            </a:r>
            <a:r>
              <a:rPr lang="en-US" altLang="zh-CN" dirty="0"/>
              <a:t>b’:2,</a:t>
            </a:r>
            <a:r>
              <a:rPr lang="zh-CN" altLang="en-US" dirty="0"/>
              <a:t> </a:t>
            </a:r>
            <a:r>
              <a:rPr lang="en-US" altLang="zh-CN" dirty="0"/>
              <a:t>‘c</a:t>
            </a:r>
            <a:r>
              <a:rPr lang="zh-CN" altLang="en-US" dirty="0"/>
              <a:t>’</a:t>
            </a:r>
            <a:r>
              <a:rPr lang="en-US" altLang="zh-CN" dirty="0"/>
              <a:t>:3}</a:t>
            </a:r>
          </a:p>
          <a:p>
            <a:pPr marL="0" indent="0">
              <a:buNone/>
            </a:pPr>
            <a:r>
              <a:rPr lang="en-US" altLang="zh-CN" dirty="0"/>
              <a:t>C[‘a’]=?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85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548" y="1060040"/>
            <a:ext cx="10515600" cy="7655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List </a:t>
            </a:r>
            <a:r>
              <a:rPr lang="zh-CN" altLang="en-US" dirty="0"/>
              <a:t>的语法   </a:t>
            </a:r>
            <a:r>
              <a:rPr lang="en-US" altLang="zh-CN" dirty="0"/>
              <a:t>A=[‘</a:t>
            </a:r>
            <a:r>
              <a:rPr lang="en-US" altLang="zh-CN" dirty="0" err="1"/>
              <a:t>a’,’b’,’c’,’d</a:t>
            </a:r>
            <a:r>
              <a:rPr lang="en-US" altLang="zh-CN" dirty="0"/>
              <a:t>’]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修改 </a:t>
            </a:r>
            <a:r>
              <a:rPr lang="en-US" altLang="zh-CN" dirty="0"/>
              <a:t>A[1]=‘x’, A[-1]=‘x’</a:t>
            </a:r>
          </a:p>
          <a:p>
            <a:r>
              <a:rPr lang="zh-CN" altLang="en-US" dirty="0"/>
              <a:t>尾部加入 </a:t>
            </a:r>
            <a:r>
              <a:rPr lang="en-US" altLang="zh-CN" dirty="0" err="1"/>
              <a:t>A.append</a:t>
            </a:r>
            <a:r>
              <a:rPr lang="en-US" altLang="zh-CN" dirty="0"/>
              <a:t>(‘x’)</a:t>
            </a:r>
          </a:p>
          <a:p>
            <a:r>
              <a:rPr lang="zh-CN" altLang="en-US" dirty="0"/>
              <a:t>任意</a:t>
            </a:r>
            <a:r>
              <a:rPr lang="en-US" altLang="zh-CN" dirty="0" err="1"/>
              <a:t>i</a:t>
            </a:r>
            <a:r>
              <a:rPr lang="zh-CN" altLang="en-US" dirty="0"/>
              <a:t>位置加入 </a:t>
            </a:r>
            <a:r>
              <a:rPr lang="en-US" altLang="zh-CN" dirty="0"/>
              <a:t>A[</a:t>
            </a:r>
            <a:r>
              <a:rPr lang="en-US" altLang="zh-CN" dirty="0" err="1"/>
              <a:t>i:i</a:t>
            </a:r>
            <a:r>
              <a:rPr lang="en-US" altLang="zh-CN" dirty="0"/>
              <a:t>]=‘x’</a:t>
            </a:r>
          </a:p>
          <a:p>
            <a:r>
              <a:rPr lang="zh-CN" altLang="en-US" dirty="0"/>
              <a:t>删除 </a:t>
            </a:r>
            <a:r>
              <a:rPr lang="en-US" altLang="zh-CN" dirty="0"/>
              <a:t>del A[1]</a:t>
            </a:r>
          </a:p>
          <a:p>
            <a:r>
              <a:rPr lang="zh-CN" altLang="en-US" dirty="0"/>
              <a:t>计算长度 </a:t>
            </a:r>
            <a:r>
              <a:rPr lang="en-US" altLang="zh-CN" dirty="0" err="1"/>
              <a:t>len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复制 </a:t>
            </a:r>
            <a:r>
              <a:rPr lang="en-US" altLang="zh-CN" dirty="0"/>
              <a:t>[‘a’]*10=[‘a’,…,’a’]</a:t>
            </a:r>
          </a:p>
          <a:p>
            <a:r>
              <a:rPr lang="zh-CN" altLang="en-US" dirty="0"/>
              <a:t>生成列表 </a:t>
            </a:r>
            <a:r>
              <a:rPr lang="en-US" altLang="zh-CN" dirty="0"/>
              <a:t>A=range(10)  A=[0,1,2…,9]</a:t>
            </a:r>
          </a:p>
          <a:p>
            <a:r>
              <a:rPr lang="zh-CN" altLang="en-US" dirty="0"/>
              <a:t>切片 </a:t>
            </a:r>
            <a:r>
              <a:rPr lang="en-US" altLang="zh-CN" dirty="0"/>
              <a:t>A[</a:t>
            </a:r>
            <a:r>
              <a:rPr lang="en-US" altLang="zh-CN" dirty="0" err="1"/>
              <a:t>a:b:c</a:t>
            </a:r>
            <a:r>
              <a:rPr lang="en-US" altLang="zh-CN" dirty="0"/>
              <a:t>], </a:t>
            </a:r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（取）开始，取步长</a:t>
            </a:r>
            <a:r>
              <a:rPr lang="en-US" altLang="zh-CN" dirty="0"/>
              <a:t>c </a:t>
            </a:r>
            <a:r>
              <a:rPr lang="zh-CN" altLang="en-US" dirty="0"/>
              <a:t>一直走到</a:t>
            </a:r>
            <a:r>
              <a:rPr lang="en-US" altLang="zh-CN" dirty="0"/>
              <a:t>b</a:t>
            </a:r>
            <a:r>
              <a:rPr lang="zh-CN" altLang="en-US" dirty="0"/>
              <a:t>（不取）</a:t>
            </a:r>
            <a:endParaRPr lang="en-US" altLang="zh-CN" dirty="0"/>
          </a:p>
          <a:p>
            <a:r>
              <a:rPr lang="zh-CN" altLang="en-US" dirty="0"/>
              <a:t>合并 </a:t>
            </a:r>
            <a:r>
              <a:rPr lang="en-US" altLang="zh-CN" dirty="0"/>
              <a:t>A+B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0"/>
          <a:stretch/>
        </p:blipFill>
        <p:spPr>
          <a:xfrm>
            <a:off x="6895400" y="1130710"/>
            <a:ext cx="3861089" cy="2772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01" y="4057635"/>
            <a:ext cx="5188444" cy="20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字符和列表转换技巧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en-US" altLang="zh-CN" dirty="0"/>
              <a:t>S </a:t>
            </a:r>
            <a:r>
              <a:rPr lang="zh-CN" altLang="en-US" dirty="0"/>
              <a:t>‘</a:t>
            </a:r>
            <a:r>
              <a:rPr lang="en-US" altLang="zh-CN" dirty="0"/>
              <a:t>a-b-c-d</a:t>
            </a:r>
            <a:r>
              <a:rPr lang="zh-CN" altLang="en-US" dirty="0"/>
              <a:t>’ 转列表</a:t>
            </a:r>
            <a:r>
              <a:rPr lang="en-US" altLang="zh-CN" dirty="0"/>
              <a:t>L</a:t>
            </a:r>
          </a:p>
          <a:p>
            <a:r>
              <a:rPr lang="en-US" altLang="zh-CN" dirty="0"/>
              <a:t>L=</a:t>
            </a:r>
            <a:r>
              <a:rPr lang="en-US" altLang="zh-CN" dirty="0" err="1"/>
              <a:t>S.split</a:t>
            </a:r>
            <a:r>
              <a:rPr lang="en-US" altLang="zh-CN" dirty="0"/>
              <a:t>(</a:t>
            </a:r>
            <a:r>
              <a:rPr lang="zh-CN" altLang="en-US" dirty="0"/>
              <a:t>‘</a:t>
            </a:r>
            <a:r>
              <a:rPr lang="en-US" altLang="zh-CN" dirty="0"/>
              <a:t>-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列表</a:t>
            </a:r>
            <a:r>
              <a:rPr lang="en-US" altLang="zh-CN" dirty="0"/>
              <a:t>L[‘</a:t>
            </a:r>
            <a:r>
              <a:rPr lang="en-US" altLang="zh-CN" dirty="0" err="1"/>
              <a:t>a’,’b’,’c’,’d</a:t>
            </a:r>
            <a:r>
              <a:rPr lang="en-US" altLang="zh-CN" dirty="0"/>
              <a:t>’]</a:t>
            </a:r>
            <a:r>
              <a:rPr lang="zh-CN" altLang="en-US" dirty="0"/>
              <a:t>转成字符串</a:t>
            </a:r>
            <a:r>
              <a:rPr lang="en-US" altLang="zh-CN" dirty="0"/>
              <a:t>S</a:t>
            </a:r>
          </a:p>
          <a:p>
            <a:r>
              <a:rPr lang="en-US" altLang="zh-CN" dirty="0"/>
              <a:t>S=</a:t>
            </a:r>
            <a:r>
              <a:rPr lang="zh-CN" altLang="en-US" dirty="0"/>
              <a:t>‘</a:t>
            </a:r>
            <a:r>
              <a:rPr lang="en-US" altLang="zh-CN" dirty="0"/>
              <a:t>-</a:t>
            </a:r>
            <a:r>
              <a:rPr lang="zh-CN" altLang="en-US" dirty="0"/>
              <a:t>’</a:t>
            </a:r>
            <a:r>
              <a:rPr lang="en-US" altLang="zh-CN" dirty="0"/>
              <a:t>.join(L)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37" y="1785637"/>
            <a:ext cx="3337165" cy="1323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49"/>
          <a:stretch/>
        </p:blipFill>
        <p:spPr>
          <a:xfrm>
            <a:off x="6478266" y="3529825"/>
            <a:ext cx="3446705" cy="13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Dictionary</a:t>
            </a:r>
            <a:r>
              <a:rPr lang="zh-CN" altLang="en-US" dirty="0"/>
              <a:t>的语法</a:t>
            </a:r>
            <a:br>
              <a:rPr lang="en-US" altLang="zh-CN" dirty="0"/>
            </a:br>
            <a:r>
              <a:rPr lang="en-US" altLang="zh-CN" dirty="0"/>
              <a:t>D={'a':1,'b':2,'c':3}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/</a:t>
            </a:r>
            <a:r>
              <a:rPr lang="zh-CN" altLang="en-US" dirty="0"/>
              <a:t>增加  </a:t>
            </a:r>
            <a:r>
              <a:rPr lang="en-US" altLang="zh-CN" dirty="0"/>
              <a:t>D[‘a’]=1</a:t>
            </a:r>
          </a:p>
          <a:p>
            <a:r>
              <a:rPr lang="zh-CN" altLang="en-US" dirty="0"/>
              <a:t>删除 </a:t>
            </a:r>
            <a:r>
              <a:rPr lang="en-US" altLang="zh-CN" dirty="0"/>
              <a:t>del (D[‘c’])</a:t>
            </a:r>
          </a:p>
          <a:p>
            <a:r>
              <a:rPr lang="zh-CN" altLang="en-US" dirty="0"/>
              <a:t>所有</a:t>
            </a:r>
            <a:r>
              <a:rPr lang="en-US" altLang="zh-CN" dirty="0"/>
              <a:t>key </a:t>
            </a:r>
            <a:r>
              <a:rPr lang="en-US" altLang="zh-CN" dirty="0" err="1"/>
              <a:t>D.keys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所有</a:t>
            </a:r>
            <a:r>
              <a:rPr lang="en-US" altLang="zh-CN" dirty="0"/>
              <a:t>value </a:t>
            </a:r>
            <a:r>
              <a:rPr lang="en-US" altLang="zh-CN" dirty="0" err="1"/>
              <a:t>D.values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注：无法通过下标访问！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9232"/>
            <a:ext cx="5523055" cy="24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判断好类型对数据形式非常重要</a:t>
            </a:r>
          </a:p>
          <a:p>
            <a:endParaRPr lang="zh-CN" altLang="en-US" dirty="0"/>
          </a:p>
          <a:p>
            <a:r>
              <a:rPr lang="en-US" altLang="zh-CN" dirty="0"/>
              <a:t>type(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10" y="1910080"/>
            <a:ext cx="5764721" cy="2089331"/>
          </a:xfrm>
        </p:spPr>
      </p:pic>
    </p:spTree>
    <p:extLst>
      <p:ext uri="{BB962C8B-B14F-4D97-AF65-F5344CB8AC3E}">
        <p14:creationId xmlns:p14="http://schemas.microsoft.com/office/powerpoint/2010/main" val="26449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1394</Words>
  <Application>Microsoft Office PowerPoint</Application>
  <PresentationFormat>宽屏</PresentationFormat>
  <Paragraphs>214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Python</vt:lpstr>
      <vt:lpstr>Python的安装</vt:lpstr>
      <vt:lpstr>Python中数据类型</vt:lpstr>
      <vt:lpstr>数据结构 </vt:lpstr>
      <vt:lpstr>访问方式</vt:lpstr>
      <vt:lpstr>List 的语法   A=[‘a’,’b’,’c’,’d’] </vt:lpstr>
      <vt:lpstr>字符和列表转换技巧</vt:lpstr>
      <vt:lpstr>Dictionary的语法 D={'a':1,'b':2,'c':3} </vt:lpstr>
      <vt:lpstr>判断类型</vt:lpstr>
      <vt:lpstr>循环和判断语法</vt:lpstr>
      <vt:lpstr>第三方库管理工具 pip </vt:lpstr>
      <vt:lpstr>文字处理流程</vt:lpstr>
      <vt:lpstr>爬虫相关第三方库</vt:lpstr>
      <vt:lpstr>urllib2使用  获取网页文本信息</vt:lpstr>
      <vt:lpstr>正则表达式（re库）</vt:lpstr>
      <vt:lpstr>Pattern(规则)的格式  r’ …… ’</vt:lpstr>
      <vt:lpstr>贪婪模式、非贪婪模式</vt:lpstr>
      <vt:lpstr>其他匹配</vt:lpstr>
      <vt:lpstr>详解  在拥有Pattern=re.compile(‘’)下 </vt:lpstr>
      <vt:lpstr>re.findall(pattern,string)  返回一个list,每个位置上为匹配到的对象。 </vt:lpstr>
      <vt:lpstr>中文的处理和使用</vt:lpstr>
      <vt:lpstr>文本文档(txt)读写方案（不需要第三方库）</vt:lpstr>
      <vt:lpstr>PowerPoint 演示文稿</vt:lpstr>
      <vt:lpstr>Excel处理</vt:lpstr>
      <vt:lpstr>Excel写入格式框架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Zz Lin</dc:creator>
  <cp:lastModifiedBy>Zz Lin</cp:lastModifiedBy>
  <cp:revision>58</cp:revision>
  <dcterms:created xsi:type="dcterms:W3CDTF">2017-03-09T00:44:53Z</dcterms:created>
  <dcterms:modified xsi:type="dcterms:W3CDTF">2017-03-27T03:21:43Z</dcterms:modified>
</cp:coreProperties>
</file>