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F74"/>
    <a:srgbClr val="FF7C80"/>
    <a:srgbClr val="99FF66"/>
    <a:srgbClr val="FF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CFB8-1EBE-4D7D-9217-E279565AB996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B0D97-73F2-4669-A343-00542280B0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Shows a chart of Microsoft</a:t>
            </a:r>
            <a:r>
              <a:rPr lang="en-US" baseline="0" smtClean="0"/>
              <a:t> Price for the period used.  Note seasonal bumps as well as upward trend.  This chart is adjusted for splits.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0D97-73F2-4669-A343-00542280B0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Left shows historical vs implied.  Right</a:t>
            </a:r>
            <a:r>
              <a:rPr lang="en-US" baseline="0" smtClean="0"/>
              <a:t> side shows distribution.  Each demonstarates instances of historical volatility outdistancing implied.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0D97-73F2-4669-A343-00542280B0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 shows overall pattern.</a:t>
            </a:r>
            <a:r>
              <a:rPr lang="en-US" baseline="0" smtClean="0"/>
              <a:t>  Second shows trend.  Seasonal pattern 3</a:t>
            </a:r>
            <a:r>
              <a:rPr lang="en-US" baseline="30000" smtClean="0"/>
              <a:t>rd</a:t>
            </a:r>
            <a:r>
              <a:rPr lang="en-US" baseline="0" smtClean="0"/>
              <a:t>.  Final is what is left.  This is a big advantage of time series.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0D97-73F2-4669-A343-00542280B0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Historical Volatility shows a reasonable correlation with implied volatility, and</a:t>
            </a:r>
            <a:r>
              <a:rPr lang="en-US" baseline="0" smtClean="0"/>
              <a:t> volume, but little correlation to skew and price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0D97-73F2-4669-A343-00542280B0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Again we can see a number of instances where historical volatility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0D97-73F2-4669-A343-00542280B0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While the model doesn’t pick up the scale of moves it does manage to accurately</a:t>
            </a:r>
            <a:r>
              <a:rPr lang="en-US" baseline="0" smtClean="0"/>
              <a:t> predict the direction of those moves which may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0D97-73F2-4669-A343-00542280B0A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E7BE42-0529-483B-883B-0A905C134B19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025A-1B76-4A80-B289-A3ABD1E32EAF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49C0-DB74-4C3C-A93F-931608FB8805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2966CA-8976-47C1-810C-E4A6A42A9058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7EC3DE9-99F7-48FD-BC72-97F42592BDCF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AE2B-19C0-4C2E-866A-950C5436B6A0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A19B-7E07-4D84-9F02-F6C543651AFA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144C25-AA2F-4D4B-BDEE-4F4040E50A21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3EC8-8400-4E34-95D3-6D59A917A1AD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8A614-00BD-46C5-BD07-7BD3690CC696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D40A94-9818-4BF4-A2B9-D5C379EBFBA9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D49848-CD89-4D91-A778-C65AE629B1A8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8952CF-5CBB-4046-849D-EAC2DE2E3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brianzamkotowicz/" TargetMode="External"/><Relationship Id="rId4" Type="http://schemas.openxmlformats.org/officeDocument/2006/relationships/hyperlink" Target="https://github.com/Zonk3/Capstone-2---Springbo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295400"/>
            <a:ext cx="4724400" cy="22098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Predicting Stock Volatility Through</a:t>
            </a:r>
            <a:br>
              <a:rPr lang="en-US" smtClean="0"/>
            </a:br>
            <a:r>
              <a:rPr lang="en-US" smtClean="0"/>
              <a:t>Time-series Analysis</a:t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6172200" cy="2260122"/>
          </a:xfrm>
        </p:spPr>
        <p:txBody>
          <a:bodyPr>
            <a:normAutofit/>
          </a:bodyPr>
          <a:lstStyle/>
          <a:p>
            <a:pPr algn="ctr"/>
            <a:r>
              <a:rPr lang="en-US" sz="2200" smtClean="0"/>
              <a:t>Brian Zamkotowicz</a:t>
            </a:r>
          </a:p>
          <a:p>
            <a:pPr algn="ctr"/>
            <a:endParaRPr lang="en-US" sz="2200" smtClean="0"/>
          </a:p>
          <a:p>
            <a:pPr algn="ctr"/>
            <a:r>
              <a:rPr lang="en-US" sz="2000" smtClean="0"/>
              <a:t>Spring 2019</a:t>
            </a:r>
          </a:p>
          <a:p>
            <a:pPr algn="ctr"/>
            <a:endParaRPr lang="en-US" sz="2000" smtClean="0"/>
          </a:p>
          <a:p>
            <a:pPr algn="ctr"/>
            <a:r>
              <a:rPr lang="en-US" sz="2000" smtClean="0"/>
              <a:t>Springboard Capstone Project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Baseline Model for Historical Volatility – ARIMA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The initial baseline model for testing forecast was done usig auto-ARIMA.</a:t>
            </a:r>
          </a:p>
          <a:p>
            <a:endParaRPr lang="en-US" smtClean="0">
              <a:solidFill>
                <a:srgbClr val="002060"/>
              </a:solidFill>
            </a:endParaRPr>
          </a:p>
          <a:p>
            <a:endParaRPr lang="en-US" smtClean="0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This method showed obvious fllaws.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solidFill>
                  <a:srgbClr val="002060"/>
                </a:solidFill>
              </a:rPr>
              <a:t>After using recent data in the initial stages of the model, it reverts to an average volatility from the training period.</a:t>
            </a:r>
          </a:p>
        </p:txBody>
      </p:sp>
      <p:pic>
        <p:nvPicPr>
          <p:cNvPr id="5" name="Content Placeholder 4" descr="baselin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83621" y="1672823"/>
            <a:ext cx="5267880" cy="366117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Comparison of Prophet Models</a:t>
            </a:r>
            <a:endParaRPr lang="en-US"/>
          </a:p>
        </p:txBody>
      </p:sp>
      <p:pic>
        <p:nvPicPr>
          <p:cNvPr id="7" name="Content Placeholder 6" descr="Prophet Model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67000"/>
            <a:ext cx="3657600" cy="3581399"/>
          </a:xfrm>
        </p:spPr>
      </p:pic>
      <p:pic>
        <p:nvPicPr>
          <p:cNvPr id="8" name="Content Placeholder 7" descr="Prophet_regressor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371975" y="2667000"/>
            <a:ext cx="3657600" cy="358139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Prophet Model	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Prophet with 10 Day Implied Volatility as Regressor	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5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10-Day Rolling Models</a:t>
            </a:r>
            <a:endParaRPr lang="en-US"/>
          </a:p>
        </p:txBody>
      </p:sp>
      <p:pic>
        <p:nvPicPr>
          <p:cNvPr id="7" name="Content Placeholder 6" descr="Prophet_rolling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19400"/>
            <a:ext cx="3657600" cy="3124200"/>
          </a:xfrm>
        </p:spPr>
      </p:pic>
      <p:pic>
        <p:nvPicPr>
          <p:cNvPr id="8" name="Content Placeholder 7" descr="ARIMA_rollin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371975" y="2743200"/>
            <a:ext cx="3657600" cy="358139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 smtClean="0"/>
              <a:t>Rolling Prophet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Rolling Auto-ARIMA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Model Performance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41"/>
                <a:gridCol w="1001059"/>
                <a:gridCol w="1447800"/>
                <a:gridCol w="16764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RMSE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R-Squared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Lower Bound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Upper Bound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Auto_ARIMA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-1.143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0.084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Auto-ARIMA(Rolling</a:t>
                      </a:r>
                    </a:p>
                    <a:p>
                      <a:r>
                        <a:rPr lang="en-US" sz="1600" smtClean="0"/>
                        <a:t>10-day)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0.098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-0.154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0.087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Prophet (Base)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-0.122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0.198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Prophet (Implied Volatility Regressor)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-0.688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0.183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Rolling Prophet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0.087</a:t>
                      </a:r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-0.501</a:t>
                      </a:r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-0.083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0.191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Auto-ARIMA (Rolling 1-day)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-0.053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0.028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Predicting Direction of Volatility</a:t>
            </a:r>
            <a:endParaRPr lang="en-US"/>
          </a:p>
        </p:txBody>
      </p:sp>
      <p:pic>
        <p:nvPicPr>
          <p:cNvPr id="8" name="Content Placeholder 7" descr="direction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69475" y="2271310"/>
            <a:ext cx="5043049" cy="35314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endParaRPr lang="en-US" sz="2800" smtClean="0"/>
          </a:p>
          <a:p>
            <a:pPr>
              <a:buFont typeface="Wingdings" pitchFamily="2" charset="2"/>
              <a:buChar char="q"/>
            </a:pPr>
            <a:r>
              <a:rPr lang="en-US" b="1" smtClean="0"/>
              <a:t>Regressors</a:t>
            </a:r>
            <a:r>
              <a:rPr lang="en-US" smtClean="0"/>
              <a:t> – Using additional regressors in the Prophet model could help to tune a more effective model.</a:t>
            </a:r>
          </a:p>
          <a:p>
            <a:pPr>
              <a:buFont typeface="Wingdings" pitchFamily="2" charset="2"/>
              <a:buChar char="q"/>
            </a:pPr>
            <a:endParaRPr lang="en-US" smtClean="0"/>
          </a:p>
          <a:p>
            <a:pPr>
              <a:buFont typeface="Wingdings" pitchFamily="2" charset="2"/>
              <a:buChar char="q"/>
            </a:pPr>
            <a:r>
              <a:rPr lang="en-US" b="1" smtClean="0"/>
              <a:t>Short Term Traininhg -  </a:t>
            </a:r>
            <a:r>
              <a:rPr lang="en-US" smtClean="0"/>
              <a:t>Using a 40 day training set would be a more appropriate period to train for a 10 day prediction.</a:t>
            </a:r>
          </a:p>
          <a:p>
            <a:pPr>
              <a:buFont typeface="Wingdings" pitchFamily="2" charset="2"/>
              <a:buChar char="q"/>
            </a:pPr>
            <a:endParaRPr lang="en-US" smtClean="0"/>
          </a:p>
          <a:p>
            <a:pPr>
              <a:buFont typeface="Wingdings" pitchFamily="2" charset="2"/>
              <a:buChar char="q"/>
            </a:pPr>
            <a:r>
              <a:rPr lang="en-US" b="1" smtClean="0"/>
              <a:t>Shorter Prediction Window -  </a:t>
            </a:r>
            <a:r>
              <a:rPr lang="en-US" smtClean="0"/>
              <a:t>Using a shorter window than 10 days would be easier to predict and equally useful.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Recommendations </a:t>
            </a:r>
            <a:r>
              <a:rPr lang="en-US" smtClean="0"/>
              <a:t>for Client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The current model was unable to predict with greater accuracy than the mean of the test set.</a:t>
            </a:r>
          </a:p>
          <a:p>
            <a:pPr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Progress was made toward a more successful model and could be continued going forward.</a:t>
            </a:r>
          </a:p>
          <a:p>
            <a:pPr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Since the model was able to guage the direction of moves in volatility	(but not their scale) it may still be useful in its current form.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701" y="978779"/>
            <a:ext cx="3338830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1"/>
          <a:stretch/>
        </p:blipFill>
        <p:spPr>
          <a:xfrm>
            <a:off x="15" y="10"/>
            <a:ext cx="349299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638048"/>
            <a:ext cx="4724400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mtClean="0">
              <a:hlinkClick r:id="rId4"/>
            </a:endParaRPr>
          </a:p>
          <a:p>
            <a:pPr marL="0" indent="0">
              <a:buNone/>
            </a:pPr>
            <a:r>
              <a:rPr lang="en-US" smtClean="0">
                <a:hlinkClick r:id="rId4"/>
              </a:rPr>
              <a:t>https://github.com/Zonk3/Capstone-2---Springboard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https://www.linkedin.com/in/brianzamkotowicz/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Why Volatility Matters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038600"/>
          </a:xfrm>
        </p:spPr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Provide smooth portfolio returns.</a:t>
            </a:r>
          </a:p>
          <a:p>
            <a:endParaRPr lang="en-US" smtClean="0"/>
          </a:p>
          <a:p>
            <a:r>
              <a:rPr lang="en-US" smtClean="0"/>
              <a:t>Create profitable trading strategies.</a:t>
            </a:r>
          </a:p>
          <a:p>
            <a:endParaRPr lang="en-US" smtClean="0"/>
          </a:p>
          <a:p>
            <a:r>
              <a:rPr lang="en-US" smtClean="0"/>
              <a:t>Limit exposure to potentially volatile markets.</a:t>
            </a:r>
          </a:p>
          <a:p>
            <a:pPr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The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340352"/>
          </a:xfrm>
        </p:spPr>
        <p:txBody>
          <a:bodyPr>
            <a:normAutofit fontScale="92500" lnSpcReduction="20000"/>
          </a:bodyPr>
          <a:lstStyle/>
          <a:p>
            <a:endParaRPr lang="en-US" smtClean="0"/>
          </a:p>
          <a:p>
            <a:r>
              <a:rPr lang="en-US" smtClean="0"/>
              <a:t>Obtain the data and begin to think about analysis methodology.</a:t>
            </a:r>
          </a:p>
          <a:p>
            <a:endParaRPr lang="en-US" smtClean="0"/>
          </a:p>
          <a:p>
            <a:r>
              <a:rPr lang="en-US" smtClean="0"/>
              <a:t>Clean and organize the data in useable way.</a:t>
            </a:r>
          </a:p>
          <a:p>
            <a:endParaRPr lang="en-US" smtClean="0"/>
          </a:p>
          <a:p>
            <a:r>
              <a:rPr lang="en-US" smtClean="0"/>
              <a:t>Examine the data as a time-series.</a:t>
            </a:r>
          </a:p>
          <a:p>
            <a:endParaRPr lang="en-US" smtClean="0"/>
          </a:p>
          <a:p>
            <a:r>
              <a:rPr lang="en-US" smtClean="0"/>
              <a:t>Use the information to build a predictive model.</a:t>
            </a:r>
          </a:p>
          <a:p>
            <a:endParaRPr lang="en-US" smtClean="0"/>
          </a:p>
          <a:p>
            <a:r>
              <a:rPr lang="en-US" smtClean="0"/>
              <a:t>Use the model to make recommendations to the client base.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Availability of a wealth of historical stock market data on quandl.com</a:t>
            </a:r>
          </a:p>
          <a:p>
            <a:endParaRPr lang="en-US" smtClean="0"/>
          </a:p>
          <a:p>
            <a:r>
              <a:rPr lang="en-US" smtClean="0"/>
              <a:t>Focus on Microsoft a stock with a long history and (free) option information.</a:t>
            </a:r>
          </a:p>
          <a:p>
            <a:endParaRPr lang="en-US" smtClean="0"/>
          </a:p>
          <a:p>
            <a:r>
              <a:rPr lang="en-US" smtClean="0"/>
              <a:t>Write into quandl API.</a:t>
            </a:r>
          </a:p>
          <a:p>
            <a:endParaRPr lang="en-US" smtClean="0"/>
          </a:p>
          <a:p>
            <a:r>
              <a:rPr lang="en-US" smtClean="0"/>
              <a:t>Combine both data on the stock itself and data on stock options.</a:t>
            </a:r>
          </a:p>
          <a:p>
            <a:endParaRPr lang="en-US" smtClean="0"/>
          </a:p>
          <a:p>
            <a:r>
              <a:rPr lang="en-US" smtClean="0"/>
              <a:t>Normalize for stock splits.</a:t>
            </a:r>
          </a:p>
          <a:p>
            <a:endParaRPr lang="en-US" smtClean="0"/>
          </a:p>
          <a:p>
            <a:r>
              <a:rPr lang="en-US" smtClean="0"/>
              <a:t>Drop longer dated metrics and remove NaN’s by focussing on 2013 through 2017.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Microsoft Price 2013-2017</a:t>
            </a:r>
            <a:endParaRPr lang="en-US"/>
          </a:p>
        </p:txBody>
      </p:sp>
      <p:pic>
        <p:nvPicPr>
          <p:cNvPr id="4" name="Content Placeholder 3" descr="msft char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066208" y="1600200"/>
            <a:ext cx="6249584" cy="48736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Implied vs Historical Volatility	</a:t>
            </a:r>
            <a:endParaRPr lang="en-US"/>
          </a:p>
        </p:txBody>
      </p:sp>
      <p:pic>
        <p:nvPicPr>
          <p:cNvPr id="5" name="Content Placeholder 4" descr="hist-imp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362200"/>
            <a:ext cx="3886200" cy="3124200"/>
          </a:xfrm>
        </p:spPr>
      </p:pic>
      <p:pic>
        <p:nvPicPr>
          <p:cNvPr id="6" name="Content Placeholder 5" descr="distro.pn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4495799" y="2501829"/>
            <a:ext cx="3432175" cy="276874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of Season and Trend</a:t>
            </a:r>
            <a:endParaRPr lang="en-US"/>
          </a:p>
        </p:txBody>
      </p:sp>
      <p:pic>
        <p:nvPicPr>
          <p:cNvPr id="4" name="Content Placeholder 3" descr="decomp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497986" y="2258607"/>
            <a:ext cx="5386027" cy="35568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Heatmap of Feature Correlation</a:t>
            </a:r>
            <a:endParaRPr lang="en-US"/>
          </a:p>
        </p:txBody>
      </p:sp>
      <p:pic>
        <p:nvPicPr>
          <p:cNvPr id="4" name="Content Placeholder 3" descr="Heatmap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435623" y="1600200"/>
            <a:ext cx="5510754" cy="48736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Regression Plot of Historical vs Predicted Volatility	</a:t>
            </a:r>
            <a:endParaRPr lang="en-US"/>
          </a:p>
        </p:txBody>
      </p:sp>
      <p:pic>
        <p:nvPicPr>
          <p:cNvPr id="7" name="Content Placeholder 6" descr="regression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720287" y="2271310"/>
            <a:ext cx="4941426" cy="35314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8952CF-5CBB-4046-849D-EAC2DE2E34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10974</TotalTime>
  <Words>586</Words>
  <Application>Microsoft Office PowerPoint</Application>
  <PresentationFormat>On-screen Show (4:3)</PresentationFormat>
  <Paragraphs>143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Predicting Stock Volatility Through Time-series Analysis  </vt:lpstr>
      <vt:lpstr>Why Volatility Matters</vt:lpstr>
      <vt:lpstr>The Process</vt:lpstr>
      <vt:lpstr>The Data</vt:lpstr>
      <vt:lpstr>Microsoft Price 2013-2017</vt:lpstr>
      <vt:lpstr>Implied vs Historical Volatility </vt:lpstr>
      <vt:lpstr>Decomposition of Season and Trend</vt:lpstr>
      <vt:lpstr>Heatmap of Feature Correlation</vt:lpstr>
      <vt:lpstr>Regression Plot of Historical vs Predicted Volatility </vt:lpstr>
      <vt:lpstr>Baseline Model for Historical Volatility – ARIMA</vt:lpstr>
      <vt:lpstr>Comparison of Prophet Models</vt:lpstr>
      <vt:lpstr>10-Day Rolling Models</vt:lpstr>
      <vt:lpstr>Model Performance</vt:lpstr>
      <vt:lpstr>Predicting Direction of Volatility</vt:lpstr>
      <vt:lpstr>Future Work</vt:lpstr>
      <vt:lpstr>Recommendations for Client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Volatility Through Time-series Analysis</dc:title>
  <dc:creator>Home Office</dc:creator>
  <cp:lastModifiedBy>Home Office</cp:lastModifiedBy>
  <cp:revision>221</cp:revision>
  <dcterms:created xsi:type="dcterms:W3CDTF">2019-05-20T17:54:24Z</dcterms:created>
  <dcterms:modified xsi:type="dcterms:W3CDTF">2019-05-28T16:46:27Z</dcterms:modified>
</cp:coreProperties>
</file>