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6" r:id="rId2"/>
    <p:sldId id="257" r:id="rId3"/>
    <p:sldId id="258" r:id="rId4"/>
    <p:sldId id="261" r:id="rId5"/>
    <p:sldId id="262" r:id="rId6"/>
    <p:sldId id="259" r:id="rId7"/>
    <p:sldId id="260" r:id="rId8"/>
    <p:sldId id="263" r:id="rId9"/>
    <p:sldId id="264" r:id="rId10"/>
    <p:sldId id="267" r:id="rId11"/>
    <p:sldId id="265"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87" autoAdjust="0"/>
  </p:normalViewPr>
  <p:slideViewPr>
    <p:cSldViewPr>
      <p:cViewPr varScale="1">
        <p:scale>
          <a:sx n="107" d="100"/>
          <a:sy n="107" d="100"/>
        </p:scale>
        <p:origin x="-1734"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D69FA0-F990-4C6F-91AA-94CC422DF6F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A606A79-C030-429B-87A7-0E2D420FC7A7}">
      <dgm:prSet phldrT="[Text]"/>
      <dgm:spPr>
        <a:blipFill rotWithShape="0">
          <a:blip xmlns:r="http://schemas.openxmlformats.org/officeDocument/2006/relationships" r:embed="rId1"/>
          <a:stretch>
            <a:fillRect/>
          </a:stretch>
        </a:blipFill>
      </dgm:spPr>
      <dgm:t>
        <a:bodyPr/>
        <a:lstStyle/>
        <a:p>
          <a:endParaRPr lang="en-US"/>
        </a:p>
      </dgm:t>
    </dgm:pt>
    <dgm:pt modelId="{64058A68-40BD-4A11-AF1B-6409EC6D629E}" type="parTrans" cxnId="{90DA5098-C4E6-4B3E-8630-073AC0A68F70}">
      <dgm:prSet/>
      <dgm:spPr/>
      <dgm:t>
        <a:bodyPr/>
        <a:lstStyle/>
        <a:p>
          <a:endParaRPr lang="en-US"/>
        </a:p>
      </dgm:t>
    </dgm:pt>
    <dgm:pt modelId="{7609E737-9C57-4CDE-AF00-A6CD1848A981}" type="sibTrans" cxnId="{90DA5098-C4E6-4B3E-8630-073AC0A68F70}">
      <dgm:prSet/>
      <dgm:spPr/>
      <dgm:t>
        <a:bodyPr/>
        <a:lstStyle/>
        <a:p>
          <a:endParaRPr lang="en-US"/>
        </a:p>
      </dgm:t>
    </dgm:pt>
    <dgm:pt modelId="{45F3525D-52E3-449B-817C-8810F7075FEB}">
      <dgm:prSet phldrT="[Text]"/>
      <dgm:spPr>
        <a:solidFill>
          <a:srgbClr val="00B0F0"/>
        </a:solidFill>
      </dgm:spPr>
      <dgm:t>
        <a:bodyPr/>
        <a:lstStyle/>
        <a:p>
          <a:r>
            <a:rPr lang="en-US" smtClean="0"/>
            <a:t>Before Normalization</a:t>
          </a:r>
          <a:endParaRPr lang="en-US"/>
        </a:p>
      </dgm:t>
    </dgm:pt>
    <dgm:pt modelId="{7826232B-DC2C-4388-BB5A-0E4EC523E125}" type="sibTrans" cxnId="{D5C5B765-262C-497C-9A3B-2F2F0B0B9D89}">
      <dgm:prSet/>
      <dgm:spPr/>
      <dgm:t>
        <a:bodyPr/>
        <a:lstStyle/>
        <a:p>
          <a:endParaRPr lang="en-US"/>
        </a:p>
      </dgm:t>
    </dgm:pt>
    <dgm:pt modelId="{D8BBF778-3910-4772-AA8F-5BDC873F3F7B}" type="parTrans" cxnId="{D5C5B765-262C-497C-9A3B-2F2F0B0B9D89}">
      <dgm:prSet/>
      <dgm:spPr/>
      <dgm:t>
        <a:bodyPr/>
        <a:lstStyle/>
        <a:p>
          <a:endParaRPr lang="en-US"/>
        </a:p>
      </dgm:t>
    </dgm:pt>
    <dgm:pt modelId="{6ED48C20-FF54-4C47-AB55-7BCDC4BE02D6}" type="pres">
      <dgm:prSet presAssocID="{C2D69FA0-F990-4C6F-91AA-94CC422DF6FB}" presName="diagram" presStyleCnt="0">
        <dgm:presLayoutVars>
          <dgm:dir/>
          <dgm:resizeHandles val="exact"/>
        </dgm:presLayoutVars>
      </dgm:prSet>
      <dgm:spPr/>
      <dgm:t>
        <a:bodyPr/>
        <a:lstStyle/>
        <a:p>
          <a:endParaRPr lang="en-US"/>
        </a:p>
      </dgm:t>
    </dgm:pt>
    <dgm:pt modelId="{B9D0D459-7C3F-4FE5-86DB-73582D854D3D}" type="pres">
      <dgm:prSet presAssocID="{6A606A79-C030-429B-87A7-0E2D420FC7A7}" presName="node" presStyleLbl="node1" presStyleIdx="0" presStyleCnt="2" custScaleX="2000000" custScaleY="2000000" custLinFactY="-100000" custLinFactNeighborX="-37974" custLinFactNeighborY="-114406">
        <dgm:presLayoutVars>
          <dgm:bulletEnabled val="1"/>
        </dgm:presLayoutVars>
      </dgm:prSet>
      <dgm:spPr/>
      <dgm:t>
        <a:bodyPr/>
        <a:lstStyle/>
        <a:p>
          <a:endParaRPr lang="en-US"/>
        </a:p>
      </dgm:t>
    </dgm:pt>
    <dgm:pt modelId="{FE6C8282-FD32-4403-B6B8-C66E039CDE19}" type="pres">
      <dgm:prSet presAssocID="{7609E737-9C57-4CDE-AF00-A6CD1848A981}" presName="sibTrans" presStyleCnt="0"/>
      <dgm:spPr/>
    </dgm:pt>
    <dgm:pt modelId="{290827E3-83F7-428A-A076-5E54917D5404}" type="pres">
      <dgm:prSet presAssocID="{45F3525D-52E3-449B-817C-8810F7075FEB}" presName="node" presStyleLbl="node1" presStyleIdx="1" presStyleCnt="2" custScaleX="792560" custScaleY="471020">
        <dgm:presLayoutVars>
          <dgm:bulletEnabled val="1"/>
        </dgm:presLayoutVars>
      </dgm:prSet>
      <dgm:spPr/>
      <dgm:t>
        <a:bodyPr/>
        <a:lstStyle/>
        <a:p>
          <a:endParaRPr lang="en-US"/>
        </a:p>
      </dgm:t>
    </dgm:pt>
  </dgm:ptLst>
  <dgm:cxnLst>
    <dgm:cxn modelId="{90DA5098-C4E6-4B3E-8630-073AC0A68F70}" srcId="{C2D69FA0-F990-4C6F-91AA-94CC422DF6FB}" destId="{6A606A79-C030-429B-87A7-0E2D420FC7A7}" srcOrd="0" destOrd="0" parTransId="{64058A68-40BD-4A11-AF1B-6409EC6D629E}" sibTransId="{7609E737-9C57-4CDE-AF00-A6CD1848A981}"/>
    <dgm:cxn modelId="{CE4ECED2-FE87-456F-9BB6-896553F3D140}" type="presOf" srcId="{6A606A79-C030-429B-87A7-0E2D420FC7A7}" destId="{B9D0D459-7C3F-4FE5-86DB-73582D854D3D}" srcOrd="0" destOrd="0" presId="urn:microsoft.com/office/officeart/2005/8/layout/default"/>
    <dgm:cxn modelId="{D5C5B765-262C-497C-9A3B-2F2F0B0B9D89}" srcId="{C2D69FA0-F990-4C6F-91AA-94CC422DF6FB}" destId="{45F3525D-52E3-449B-817C-8810F7075FEB}" srcOrd="1" destOrd="0" parTransId="{D8BBF778-3910-4772-AA8F-5BDC873F3F7B}" sibTransId="{7826232B-DC2C-4388-BB5A-0E4EC523E125}"/>
    <dgm:cxn modelId="{40796071-D860-4C64-9B3E-3EA02C9414F3}" type="presOf" srcId="{C2D69FA0-F990-4C6F-91AA-94CC422DF6FB}" destId="{6ED48C20-FF54-4C47-AB55-7BCDC4BE02D6}" srcOrd="0" destOrd="0" presId="urn:microsoft.com/office/officeart/2005/8/layout/default"/>
    <dgm:cxn modelId="{55D0C74A-225E-45A0-BD5C-C5572EC5FD29}" type="presOf" srcId="{45F3525D-52E3-449B-817C-8810F7075FEB}" destId="{290827E3-83F7-428A-A076-5E54917D5404}" srcOrd="0" destOrd="0" presId="urn:microsoft.com/office/officeart/2005/8/layout/default"/>
    <dgm:cxn modelId="{7B58F2CB-2D2B-421A-A4DE-B224D70242F0}" type="presParOf" srcId="{6ED48C20-FF54-4C47-AB55-7BCDC4BE02D6}" destId="{B9D0D459-7C3F-4FE5-86DB-73582D854D3D}" srcOrd="0" destOrd="0" presId="urn:microsoft.com/office/officeart/2005/8/layout/default"/>
    <dgm:cxn modelId="{B53BF130-E8D3-4534-8E72-519FCDA19092}" type="presParOf" srcId="{6ED48C20-FF54-4C47-AB55-7BCDC4BE02D6}" destId="{FE6C8282-FD32-4403-B6B8-C66E039CDE19}" srcOrd="1" destOrd="0" presId="urn:microsoft.com/office/officeart/2005/8/layout/default"/>
    <dgm:cxn modelId="{CE502FDC-E40F-4AD9-9E2E-A5CB62F06A96}" type="presParOf" srcId="{6ED48C20-FF54-4C47-AB55-7BCDC4BE02D6}" destId="{290827E3-83F7-428A-A076-5E54917D5404}" srcOrd="2"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C1421-DE35-481C-B5BF-9F1DEFD17A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BEA2C55-9A22-4589-A4F6-B9B518939A24}">
      <dgm:prSet phldrT="[Text]"/>
      <dgm:spPr>
        <a:blipFill rotWithShape="0">
          <a:blip xmlns:r="http://schemas.openxmlformats.org/officeDocument/2006/relationships" r:embed="rId1"/>
          <a:stretch>
            <a:fillRect/>
          </a:stretch>
        </a:blipFill>
      </dgm:spPr>
      <dgm:t>
        <a:bodyPr/>
        <a:lstStyle/>
        <a:p>
          <a:r>
            <a:rPr lang="en-US" smtClean="0"/>
            <a:t> </a:t>
          </a:r>
          <a:endParaRPr lang="en-US"/>
        </a:p>
      </dgm:t>
    </dgm:pt>
    <dgm:pt modelId="{D20E738A-6462-463A-AC9C-317D5D7586BC}" type="parTrans" cxnId="{F4650336-DE8B-4E3F-9FD0-529390BFF357}">
      <dgm:prSet/>
      <dgm:spPr/>
      <dgm:t>
        <a:bodyPr/>
        <a:lstStyle/>
        <a:p>
          <a:endParaRPr lang="en-US"/>
        </a:p>
      </dgm:t>
    </dgm:pt>
    <dgm:pt modelId="{84676981-A3E3-4F89-B629-9374D246EE1D}" type="sibTrans" cxnId="{F4650336-DE8B-4E3F-9FD0-529390BFF357}">
      <dgm:prSet/>
      <dgm:spPr/>
      <dgm:t>
        <a:bodyPr/>
        <a:lstStyle/>
        <a:p>
          <a:endParaRPr lang="en-US"/>
        </a:p>
      </dgm:t>
    </dgm:pt>
    <dgm:pt modelId="{C987E78F-6532-470D-A0B4-737BCDB4CEA8}">
      <dgm:prSet phldrT="[Text]" custT="1"/>
      <dgm:spPr>
        <a:solidFill>
          <a:srgbClr val="00B0F0"/>
        </a:solidFill>
      </dgm:spPr>
      <dgm:t>
        <a:bodyPr/>
        <a:lstStyle/>
        <a:p>
          <a:r>
            <a:rPr lang="en-US" sz="1600" smtClean="0"/>
            <a:t>After Normalization</a:t>
          </a:r>
          <a:endParaRPr lang="en-US" sz="1600"/>
        </a:p>
      </dgm:t>
    </dgm:pt>
    <dgm:pt modelId="{CC420C05-8525-4B57-8DA9-11E52AB247C4}" type="parTrans" cxnId="{374451C4-FC5A-4C74-ADBE-88A7E2621712}">
      <dgm:prSet/>
      <dgm:spPr/>
      <dgm:t>
        <a:bodyPr/>
        <a:lstStyle/>
        <a:p>
          <a:endParaRPr lang="en-US"/>
        </a:p>
      </dgm:t>
    </dgm:pt>
    <dgm:pt modelId="{CC37AAB1-4BA6-4AC1-B773-B77588015BF3}" type="sibTrans" cxnId="{374451C4-FC5A-4C74-ADBE-88A7E2621712}">
      <dgm:prSet/>
      <dgm:spPr/>
      <dgm:t>
        <a:bodyPr/>
        <a:lstStyle/>
        <a:p>
          <a:endParaRPr lang="en-US"/>
        </a:p>
      </dgm:t>
    </dgm:pt>
    <dgm:pt modelId="{A244FACB-FFDE-483E-974F-BE931561B5F6}" type="pres">
      <dgm:prSet presAssocID="{F68C1421-DE35-481C-B5BF-9F1DEFD17AAE}" presName="diagram" presStyleCnt="0">
        <dgm:presLayoutVars>
          <dgm:dir/>
          <dgm:resizeHandles val="exact"/>
        </dgm:presLayoutVars>
      </dgm:prSet>
      <dgm:spPr/>
      <dgm:t>
        <a:bodyPr/>
        <a:lstStyle/>
        <a:p>
          <a:endParaRPr lang="en-US"/>
        </a:p>
      </dgm:t>
    </dgm:pt>
    <dgm:pt modelId="{5D61DD71-B73E-4EB2-AFD1-1AD46A372BD1}" type="pres">
      <dgm:prSet presAssocID="{3BEA2C55-9A22-4589-A4F6-B9B518939A24}" presName="node" presStyleLbl="node1" presStyleIdx="0" presStyleCnt="2" custScaleX="234593" custScaleY="242135" custLinFactNeighborX="184" custLinFactNeighborY="-25646">
        <dgm:presLayoutVars>
          <dgm:bulletEnabled val="1"/>
        </dgm:presLayoutVars>
      </dgm:prSet>
      <dgm:spPr/>
      <dgm:t>
        <a:bodyPr/>
        <a:lstStyle/>
        <a:p>
          <a:endParaRPr lang="en-US"/>
        </a:p>
      </dgm:t>
    </dgm:pt>
    <dgm:pt modelId="{9E0D49C2-2A39-4445-860F-76C72E38CA14}" type="pres">
      <dgm:prSet presAssocID="{84676981-A3E3-4F89-B629-9374D246EE1D}" presName="sibTrans" presStyleCnt="0"/>
      <dgm:spPr/>
    </dgm:pt>
    <dgm:pt modelId="{FEFB0FD3-FDE0-4AD2-AB05-486CC735C778}" type="pres">
      <dgm:prSet presAssocID="{C987E78F-6532-470D-A0B4-737BCDB4CEA8}" presName="node" presStyleLbl="node1" presStyleIdx="1" presStyleCnt="2" custScaleX="93064" custScaleY="47263">
        <dgm:presLayoutVars>
          <dgm:bulletEnabled val="1"/>
        </dgm:presLayoutVars>
      </dgm:prSet>
      <dgm:spPr/>
      <dgm:t>
        <a:bodyPr/>
        <a:lstStyle/>
        <a:p>
          <a:endParaRPr lang="en-US"/>
        </a:p>
      </dgm:t>
    </dgm:pt>
  </dgm:ptLst>
  <dgm:cxnLst>
    <dgm:cxn modelId="{5AA11698-CEA1-4776-B967-3161831B8FDF}" type="presOf" srcId="{C987E78F-6532-470D-A0B4-737BCDB4CEA8}" destId="{FEFB0FD3-FDE0-4AD2-AB05-486CC735C778}" srcOrd="0" destOrd="0" presId="urn:microsoft.com/office/officeart/2005/8/layout/default"/>
    <dgm:cxn modelId="{F4650336-DE8B-4E3F-9FD0-529390BFF357}" srcId="{F68C1421-DE35-481C-B5BF-9F1DEFD17AAE}" destId="{3BEA2C55-9A22-4589-A4F6-B9B518939A24}" srcOrd="0" destOrd="0" parTransId="{D20E738A-6462-463A-AC9C-317D5D7586BC}" sibTransId="{84676981-A3E3-4F89-B629-9374D246EE1D}"/>
    <dgm:cxn modelId="{162C342F-D625-491D-8A2B-5045902C1436}" type="presOf" srcId="{3BEA2C55-9A22-4589-A4F6-B9B518939A24}" destId="{5D61DD71-B73E-4EB2-AFD1-1AD46A372BD1}" srcOrd="0" destOrd="0" presId="urn:microsoft.com/office/officeart/2005/8/layout/default"/>
    <dgm:cxn modelId="{90B271DC-B0B1-46D4-A52D-73F33163E8FB}" type="presOf" srcId="{F68C1421-DE35-481C-B5BF-9F1DEFD17AAE}" destId="{A244FACB-FFDE-483E-974F-BE931561B5F6}" srcOrd="0" destOrd="0" presId="urn:microsoft.com/office/officeart/2005/8/layout/default"/>
    <dgm:cxn modelId="{374451C4-FC5A-4C74-ADBE-88A7E2621712}" srcId="{F68C1421-DE35-481C-B5BF-9F1DEFD17AAE}" destId="{C987E78F-6532-470D-A0B4-737BCDB4CEA8}" srcOrd="1" destOrd="0" parTransId="{CC420C05-8525-4B57-8DA9-11E52AB247C4}" sibTransId="{CC37AAB1-4BA6-4AC1-B773-B77588015BF3}"/>
    <dgm:cxn modelId="{149B702F-3B44-4175-9B5F-F4A44837302E}" type="presParOf" srcId="{A244FACB-FFDE-483E-974F-BE931561B5F6}" destId="{5D61DD71-B73E-4EB2-AFD1-1AD46A372BD1}" srcOrd="0" destOrd="0" presId="urn:microsoft.com/office/officeart/2005/8/layout/default"/>
    <dgm:cxn modelId="{08B779E5-9A02-4DEF-B812-6B67CDB2E2B7}" type="presParOf" srcId="{A244FACB-FFDE-483E-974F-BE931561B5F6}" destId="{9E0D49C2-2A39-4445-860F-76C72E38CA14}" srcOrd="1" destOrd="0" presId="urn:microsoft.com/office/officeart/2005/8/layout/default"/>
    <dgm:cxn modelId="{01656924-E941-4EFD-9E97-73755BAF1EDD}" type="presParOf" srcId="{A244FACB-FFDE-483E-974F-BE931561B5F6}" destId="{FEFB0FD3-FDE0-4AD2-AB05-486CC735C778}" srcOrd="2" destOrd="0" presId="urn:microsoft.com/office/officeart/2005/8/layout/default"/>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D0D459-7C3F-4FE5-86DB-73582D854D3D}">
      <dsp:nvSpPr>
        <dsp:cNvPr id="0" name=""/>
        <dsp:cNvSpPr/>
      </dsp:nvSpPr>
      <dsp:spPr>
        <a:xfrm>
          <a:off x="0" y="191063"/>
          <a:ext cx="4266158" cy="2559694"/>
        </a:xfrm>
        <a:prstGeom prst="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kern="1200"/>
        </a:p>
      </dsp:txBody>
      <dsp:txXfrm>
        <a:off x="0" y="191063"/>
        <a:ext cx="4266158" cy="2559694"/>
      </dsp:txXfrm>
    </dsp:sp>
    <dsp:sp modelId="{290827E3-83F7-428A-A076-5E54917D5404}">
      <dsp:nvSpPr>
        <dsp:cNvPr id="0" name=""/>
        <dsp:cNvSpPr/>
      </dsp:nvSpPr>
      <dsp:spPr>
        <a:xfrm>
          <a:off x="1288303" y="3046495"/>
          <a:ext cx="1690593" cy="602833"/>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Before Normalization</a:t>
          </a:r>
          <a:endParaRPr lang="en-US" sz="1600" kern="1200"/>
        </a:p>
      </dsp:txBody>
      <dsp:txXfrm>
        <a:off x="1288303" y="3046495"/>
        <a:ext cx="1690593" cy="6028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61DD71-B73E-4EB2-AFD1-1AD46A372BD1}">
      <dsp:nvSpPr>
        <dsp:cNvPr id="0" name=""/>
        <dsp:cNvSpPr/>
      </dsp:nvSpPr>
      <dsp:spPr>
        <a:xfrm>
          <a:off x="6" y="38102"/>
          <a:ext cx="4041768" cy="2503025"/>
        </a:xfrm>
        <a:prstGeom prst="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smtClean="0"/>
            <a:t> </a:t>
          </a:r>
          <a:endParaRPr lang="en-US" sz="6500" kern="1200"/>
        </a:p>
      </dsp:txBody>
      <dsp:txXfrm>
        <a:off x="6" y="38102"/>
        <a:ext cx="4041768" cy="2503025"/>
      </dsp:txXfrm>
    </dsp:sp>
    <dsp:sp modelId="{FEFB0FD3-FDE0-4AD2-AB05-486CC735C778}">
      <dsp:nvSpPr>
        <dsp:cNvPr id="0" name=""/>
        <dsp:cNvSpPr/>
      </dsp:nvSpPr>
      <dsp:spPr>
        <a:xfrm>
          <a:off x="1219194" y="2978527"/>
          <a:ext cx="1603386" cy="488572"/>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After Normalization</a:t>
          </a:r>
          <a:endParaRPr lang="en-US" sz="1600" kern="1200"/>
        </a:p>
      </dsp:txBody>
      <dsp:txXfrm>
        <a:off x="1219194" y="2978527"/>
        <a:ext cx="1603386" cy="4885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A5547-B88A-4B82-A564-D4BBD8799098}" type="datetimeFigureOut">
              <a:rPr lang="en-US" smtClean="0"/>
              <a:pPr/>
              <a:t>2/15/2019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1F95C-3CB1-44CF-AB97-30B20B602A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Basketball reference.com,  How</a:t>
            </a:r>
            <a:r>
              <a:rPr lang="en-US" baseline="0" smtClean="0"/>
              <a:t> to pick stats,  NBA front offices prioritizing offseason transactions.  Hope to build a model that highlights what stats to focus on.</a:t>
            </a:r>
            <a:endParaRPr lang="en-US"/>
          </a:p>
        </p:txBody>
      </p:sp>
      <p:sp>
        <p:nvSpPr>
          <p:cNvPr id="4" name="Slide Number Placeholder 3"/>
          <p:cNvSpPr>
            <a:spLocks noGrp="1"/>
          </p:cNvSpPr>
          <p:nvPr>
            <p:ph type="sldNum" sz="quarter" idx="10"/>
          </p:nvPr>
        </p:nvSpPr>
        <p:spPr/>
        <p:txBody>
          <a:bodyPr/>
          <a:lstStyle/>
          <a:p>
            <a:fld id="{68A1F95C-3CB1-44CF-AB97-30B20B602ABD}"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Rookies were dealt</a:t>
            </a:r>
            <a:r>
              <a:rPr lang="en-US" baseline="0" smtClean="0"/>
              <a:t> </a:t>
            </a:r>
            <a:r>
              <a:rPr lang="en-US" smtClean="0"/>
              <a:t>with by copying</a:t>
            </a:r>
            <a:r>
              <a:rPr lang="en-US" baseline="0" smtClean="0"/>
              <a:t> their rookie season statistics back into the previous season.  While this is in imperfect method, it made rookies appear to perform “as expected,” in their first season</a:t>
            </a:r>
          </a:p>
          <a:p>
            <a:endParaRPr lang="en-US" baseline="0" smtClean="0"/>
          </a:p>
          <a:p>
            <a:r>
              <a:rPr lang="en-US" baseline="0" smtClean="0"/>
              <a:t>Name changes : Nets moved to Brooklyn,  Charlotte moved to New Orleans, New Orleans changed name, Charlotte got their old name back</a:t>
            </a:r>
          </a:p>
          <a:p>
            <a:endParaRPr lang="en-US" baseline="0" smtClean="0"/>
          </a:p>
          <a:p>
            <a:r>
              <a:rPr lang="en-US" baseline="0" smtClean="0"/>
              <a:t>After some data exploration, mid-season changes actually did not need to be adjust for as all the statistics had a playing time element to them.</a:t>
            </a:r>
          </a:p>
          <a:p>
            <a:endParaRPr lang="en-US" baseline="0" smtClean="0"/>
          </a:p>
        </p:txBody>
      </p:sp>
      <p:sp>
        <p:nvSpPr>
          <p:cNvPr id="4" name="Slide Number Placeholder 3"/>
          <p:cNvSpPr>
            <a:spLocks noGrp="1"/>
          </p:cNvSpPr>
          <p:nvPr>
            <p:ph type="sldNum" sz="quarter" idx="10"/>
          </p:nvPr>
        </p:nvSpPr>
        <p:spPr/>
        <p:txBody>
          <a:bodyPr/>
          <a:lstStyle/>
          <a:p>
            <a:fld id="{68A1F95C-3CB1-44CF-AB97-30B20B602A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2012 season was only 66 games.</a:t>
            </a:r>
            <a:r>
              <a:rPr lang="en-US" baseline="0" smtClean="0"/>
              <a:t>  This created a situation where teams in 2012  had unusually low win totals.  2013 teams had unusually high win deltas because they had 16 extra opportunities to win games.  These results were creating undue leverage and affecting the accuracy of the model.</a:t>
            </a:r>
          </a:p>
          <a:p>
            <a:endParaRPr lang="en-US"/>
          </a:p>
        </p:txBody>
      </p:sp>
      <p:sp>
        <p:nvSpPr>
          <p:cNvPr id="4" name="Slide Number Placeholder 3"/>
          <p:cNvSpPr>
            <a:spLocks noGrp="1"/>
          </p:cNvSpPr>
          <p:nvPr>
            <p:ph type="sldNum" sz="quarter" idx="10"/>
          </p:nvPr>
        </p:nvSpPr>
        <p:spPr/>
        <p:txBody>
          <a:bodyPr/>
          <a:lstStyle/>
          <a:p>
            <a:fld id="{68A1F95C-3CB1-44CF-AB97-30B20B602ABD}"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Picked</a:t>
            </a:r>
            <a:r>
              <a:rPr lang="en-US" baseline="0" smtClean="0"/>
              <a:t> 4 statistics, WORP, VORP, Box Plus Minus (Adjusted for overall minutes), and PER.  Explain each statistic.  3 of the 4 show clear positive correlation to change in wins.</a:t>
            </a:r>
            <a:endParaRPr lang="en-US"/>
          </a:p>
        </p:txBody>
      </p:sp>
      <p:sp>
        <p:nvSpPr>
          <p:cNvPr id="4" name="Slide Number Placeholder 3"/>
          <p:cNvSpPr>
            <a:spLocks noGrp="1"/>
          </p:cNvSpPr>
          <p:nvPr>
            <p:ph type="sldNum" sz="quarter" idx="10"/>
          </p:nvPr>
        </p:nvSpPr>
        <p:spPr/>
        <p:txBody>
          <a:bodyPr/>
          <a:lstStyle/>
          <a:p>
            <a:fld id="{68A1F95C-3CB1-44CF-AB97-30B20B602ABD}"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 expected a bell curve</a:t>
            </a:r>
            <a:r>
              <a:rPr lang="en-US" baseline="0" smtClean="0"/>
              <a:t> shaped effect on age where players reached a peak and then steadily declined.  I thought that might be one way to predict players’ future performance.  While player stats did seem to peak around age 25, the decline was far from linear.  Also  some anomalous spikes can be seen at advanced ages.  A bit of further research  explained that very few players were in the league at these ages and that one or two exceptional performances could really skew the results.</a:t>
            </a:r>
            <a:endParaRPr lang="en-US"/>
          </a:p>
        </p:txBody>
      </p:sp>
      <p:sp>
        <p:nvSpPr>
          <p:cNvPr id="4" name="Slide Number Placeholder 3"/>
          <p:cNvSpPr>
            <a:spLocks noGrp="1"/>
          </p:cNvSpPr>
          <p:nvPr>
            <p:ph type="sldNum" sz="quarter" idx="10"/>
          </p:nvPr>
        </p:nvSpPr>
        <p:spPr/>
        <p:txBody>
          <a:bodyPr/>
          <a:lstStyle/>
          <a:p>
            <a:fld id="{68A1F95C-3CB1-44CF-AB97-30B20B602ABD}"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Another metric I though might be useful as a predictor was the average age of teams.  Again I expected a bell curve, with young and inexperienced</a:t>
            </a:r>
            <a:r>
              <a:rPr lang="en-US" baseline="0" smtClean="0"/>
              <a:t> teams and teams with older, declining players  on the two ends.  Again the visualization showed little or no drop-off for older teams.  The only thing really gained from this examination was </a:t>
            </a:r>
            <a:r>
              <a:rPr lang="en-US" baseline="0" err="1" smtClean="0"/>
              <a:t>thatteams</a:t>
            </a:r>
            <a:r>
              <a:rPr lang="en-US" baseline="0" smtClean="0"/>
              <a:t> with an average age of 26 or lower were unlikely to win more than half of their games.</a:t>
            </a:r>
            <a:endParaRPr lang="en-US"/>
          </a:p>
        </p:txBody>
      </p:sp>
      <p:sp>
        <p:nvSpPr>
          <p:cNvPr id="4" name="Slide Number Placeholder 3"/>
          <p:cNvSpPr>
            <a:spLocks noGrp="1"/>
          </p:cNvSpPr>
          <p:nvPr>
            <p:ph type="sldNum" sz="quarter" idx="10"/>
          </p:nvPr>
        </p:nvSpPr>
        <p:spPr/>
        <p:txBody>
          <a:bodyPr/>
          <a:lstStyle/>
          <a:p>
            <a:fld id="{68A1F95C-3CB1-44CF-AB97-30B20B602ABD}"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A1F95C-3CB1-44CF-AB97-30B20B602ABD}"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A1F95C-3CB1-44CF-AB97-30B20B602ABD}"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Classification might also have useful ramifications for betting.</a:t>
            </a:r>
            <a:endParaRPr lang="en-US"/>
          </a:p>
        </p:txBody>
      </p:sp>
      <p:sp>
        <p:nvSpPr>
          <p:cNvPr id="4" name="Slide Number Placeholder 3"/>
          <p:cNvSpPr>
            <a:spLocks noGrp="1"/>
          </p:cNvSpPr>
          <p:nvPr>
            <p:ph type="sldNum" sz="quarter" idx="10"/>
          </p:nvPr>
        </p:nvSpPr>
        <p:spPr/>
        <p:txBody>
          <a:bodyPr/>
          <a:lstStyle/>
          <a:p>
            <a:fld id="{68A1F95C-3CB1-44CF-AB97-30B20B602AB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5AF4B0-9145-49FA-885D-0D67806BC8AA}" type="datetimeFigureOut">
              <a:rPr lang="en-US" smtClean="0"/>
              <a:pPr/>
              <a:t>2/15/2019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345FD92-B9AC-440F-990A-8A4D7A411C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5AF4B0-9145-49FA-885D-0D67806BC8AA}"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5FD92-B9AC-440F-990A-8A4D7A411C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5AF4B0-9145-49FA-885D-0D67806BC8AA}"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5FD92-B9AC-440F-990A-8A4D7A411C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5AF4B0-9145-49FA-885D-0D67806BC8AA}"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5FD92-B9AC-440F-990A-8A4D7A411C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5AF4B0-9145-49FA-885D-0D67806BC8AA}"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5FD92-B9AC-440F-990A-8A4D7A411C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5AF4B0-9145-49FA-885D-0D67806BC8AA}"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5FD92-B9AC-440F-990A-8A4D7A411C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5AF4B0-9145-49FA-885D-0D67806BC8AA}" type="datetimeFigureOut">
              <a:rPr lang="en-US" smtClean="0"/>
              <a:pPr/>
              <a:t>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5FD92-B9AC-440F-990A-8A4D7A411C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5AF4B0-9145-49FA-885D-0D67806BC8AA}" type="datetimeFigureOut">
              <a:rPr lang="en-US" smtClean="0"/>
              <a:pPr/>
              <a:t>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5FD92-B9AC-440F-990A-8A4D7A411C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AF4B0-9145-49FA-885D-0D67806BC8AA}" type="datetimeFigureOut">
              <a:rPr lang="en-US" smtClean="0"/>
              <a:pPr/>
              <a:t>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5FD92-B9AC-440F-990A-8A4D7A411C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5AF4B0-9145-49FA-885D-0D67806BC8AA}"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5FD92-B9AC-440F-990A-8A4D7A411C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5AF4B0-9145-49FA-885D-0D67806BC8AA}"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345FD92-B9AC-440F-990A-8A4D7A411CE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5AF4B0-9145-49FA-885D-0D67806BC8AA}" type="datetimeFigureOut">
              <a:rPr lang="en-US" smtClean="0"/>
              <a:pPr/>
              <a:t>2/15/2019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345FD92-B9AC-440F-990A-8A4D7A411CE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590800"/>
          </a:xfrm>
        </p:spPr>
        <p:txBody>
          <a:bodyPr/>
          <a:lstStyle/>
          <a:p>
            <a:r>
              <a:rPr lang="en-US"/>
              <a:t>Viability of NBA Advanced Metrics in Predicting Wins</a:t>
            </a:r>
          </a:p>
        </p:txBody>
      </p:sp>
      <p:sp>
        <p:nvSpPr>
          <p:cNvPr id="3" name="Subtitle 2"/>
          <p:cNvSpPr>
            <a:spLocks noGrp="1"/>
          </p:cNvSpPr>
          <p:nvPr>
            <p:ph type="subTitle" idx="1"/>
          </p:nvPr>
        </p:nvSpPr>
        <p:spPr>
          <a:xfrm>
            <a:off x="1371600" y="3886200"/>
            <a:ext cx="4114800" cy="1752600"/>
          </a:xfrm>
        </p:spPr>
        <p:txBody>
          <a:bodyPr>
            <a:normAutofit fontScale="77500" lnSpcReduction="20000"/>
          </a:bodyPr>
          <a:lstStyle/>
          <a:p>
            <a:pPr algn="ctr"/>
            <a:r>
              <a:rPr lang="en-US" b="1" smtClean="0"/>
              <a:t>Brian Zamkotowicz</a:t>
            </a:r>
          </a:p>
          <a:p>
            <a:pPr algn="ctr"/>
            <a:r>
              <a:rPr lang="en-US" b="0" smtClean="0"/>
              <a:t/>
            </a:r>
            <a:br>
              <a:rPr lang="en-US" b="0" smtClean="0"/>
            </a:br>
            <a:r>
              <a:rPr lang="en-US" b="0" smtClean="0"/>
              <a:t/>
            </a:r>
            <a:br>
              <a:rPr lang="en-US" b="0" smtClean="0"/>
            </a:br>
            <a:r>
              <a:rPr lang="en-US" smtClean="0"/>
              <a:t>January 2019</a:t>
            </a:r>
            <a:endParaRPr lang="en-US" b="1" smtClean="0"/>
          </a:p>
          <a:p>
            <a:pPr algn="ctr"/>
            <a:r>
              <a:rPr lang="en-US" b="0" smtClean="0"/>
              <a:t/>
            </a:r>
            <a:br>
              <a:rPr lang="en-US" b="0" smtClean="0"/>
            </a:br>
            <a:r>
              <a:rPr lang="en-US" smtClean="0"/>
              <a:t>Springboard Capstone Project</a:t>
            </a:r>
            <a:endParaRPr lang="en-US" b="1" smtClean="0"/>
          </a:p>
          <a:p>
            <a:endParaRPr lang="en-US"/>
          </a:p>
        </p:txBody>
      </p:sp>
      <p:pic>
        <p:nvPicPr>
          <p:cNvPr id="1026" name="Picture 2" descr="C:\Users\Home Office\AppData\Local\Microsoft\Windows\Temporary Internet Files\Content.IE5\AHF8SP3L\00267801_z[1].jpg"/>
          <p:cNvPicPr>
            <a:picLocks noChangeAspect="1" noChangeArrowheads="1"/>
          </p:cNvPicPr>
          <p:nvPr/>
        </p:nvPicPr>
        <p:blipFill>
          <a:blip r:embed="rId2" cstate="print"/>
          <a:srcRect/>
          <a:stretch>
            <a:fillRect/>
          </a:stretch>
        </p:blipFill>
        <p:spPr bwMode="auto">
          <a:xfrm>
            <a:off x="6400800" y="3657600"/>
            <a:ext cx="2430303" cy="2286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Tuning the Model	</a:t>
            </a:r>
            <a:endParaRPr lang="en-US"/>
          </a:p>
        </p:txBody>
      </p:sp>
      <p:sp>
        <p:nvSpPr>
          <p:cNvPr id="3" name="Text Placeholder 2"/>
          <p:cNvSpPr>
            <a:spLocks noGrp="1"/>
          </p:cNvSpPr>
          <p:nvPr>
            <p:ph type="body" idx="1"/>
          </p:nvPr>
        </p:nvSpPr>
        <p:spPr/>
        <p:txBody>
          <a:bodyPr/>
          <a:lstStyle/>
          <a:p>
            <a:r>
              <a:rPr lang="en-US" smtClean="0"/>
              <a:t>Creating a Random Grid</a:t>
            </a:r>
            <a:endParaRPr lang="en-US"/>
          </a:p>
        </p:txBody>
      </p:sp>
      <p:sp>
        <p:nvSpPr>
          <p:cNvPr id="4" name="Text Placeholder 3"/>
          <p:cNvSpPr>
            <a:spLocks noGrp="1"/>
          </p:cNvSpPr>
          <p:nvPr>
            <p:ph type="body" sz="half" idx="3"/>
          </p:nvPr>
        </p:nvSpPr>
        <p:spPr/>
        <p:txBody>
          <a:bodyPr/>
          <a:lstStyle/>
          <a:p>
            <a:r>
              <a:rPr lang="en-US" smtClean="0"/>
              <a:t>Tune the </a:t>
            </a:r>
            <a:r>
              <a:rPr lang="en-US" err="1" smtClean="0"/>
              <a:t>hyperparameters</a:t>
            </a:r>
            <a:endParaRPr lang="en-US"/>
          </a:p>
        </p:txBody>
      </p:sp>
      <p:sp>
        <p:nvSpPr>
          <p:cNvPr id="5" name="Content Placeholder 4"/>
          <p:cNvSpPr>
            <a:spLocks noGrp="1"/>
          </p:cNvSpPr>
          <p:nvPr>
            <p:ph sz="quarter" idx="2"/>
          </p:nvPr>
        </p:nvSpPr>
        <p:spPr/>
        <p:txBody>
          <a:bodyPr>
            <a:normAutofit fontScale="47500" lnSpcReduction="20000"/>
          </a:bodyPr>
          <a:lstStyle/>
          <a:p>
            <a:pPr>
              <a:buNone/>
            </a:pPr>
            <a:r>
              <a:rPr lang="en-US" smtClean="0"/>
              <a:t>from </a:t>
            </a:r>
            <a:r>
              <a:rPr lang="en-US" err="1" smtClean="0"/>
              <a:t>pprint</a:t>
            </a:r>
            <a:r>
              <a:rPr lang="en-US" smtClean="0"/>
              <a:t> import </a:t>
            </a:r>
            <a:r>
              <a:rPr lang="en-US" err="1" smtClean="0"/>
              <a:t>pprint</a:t>
            </a:r>
            <a:endParaRPr lang="en-US" smtClean="0"/>
          </a:p>
          <a:p>
            <a:pPr>
              <a:buNone/>
            </a:pPr>
            <a:r>
              <a:rPr lang="en-US" smtClean="0"/>
              <a:t>from </a:t>
            </a:r>
            <a:r>
              <a:rPr lang="en-US" err="1" smtClean="0"/>
              <a:t>sklearn.model_selection</a:t>
            </a:r>
            <a:r>
              <a:rPr lang="en-US" smtClean="0"/>
              <a:t> import </a:t>
            </a:r>
            <a:r>
              <a:rPr lang="en-US" err="1" smtClean="0"/>
              <a:t>RandomizedSearchCV</a:t>
            </a:r>
            <a:endParaRPr lang="en-US" smtClean="0"/>
          </a:p>
          <a:p>
            <a:pPr>
              <a:buNone/>
            </a:pPr>
            <a:endParaRPr lang="en-US" smtClean="0"/>
          </a:p>
          <a:p>
            <a:pPr>
              <a:buNone/>
            </a:pPr>
            <a:r>
              <a:rPr lang="en-US" smtClean="0"/>
              <a:t># Number of trees in random forest</a:t>
            </a:r>
          </a:p>
          <a:p>
            <a:pPr>
              <a:buNone/>
            </a:pPr>
            <a:r>
              <a:rPr lang="en-US" err="1" smtClean="0"/>
              <a:t>n_estimators</a:t>
            </a:r>
            <a:r>
              <a:rPr lang="en-US" smtClean="0"/>
              <a:t> = [</a:t>
            </a:r>
            <a:r>
              <a:rPr lang="en-US" err="1" smtClean="0"/>
              <a:t>int</a:t>
            </a:r>
            <a:r>
              <a:rPr lang="en-US" smtClean="0"/>
              <a:t>(x) for x in </a:t>
            </a:r>
            <a:r>
              <a:rPr lang="en-US" err="1" smtClean="0"/>
              <a:t>np.linspace</a:t>
            </a:r>
            <a:r>
              <a:rPr lang="en-US" smtClean="0"/>
              <a:t>(start = 200, stop = 2000, num = 10)]</a:t>
            </a:r>
          </a:p>
          <a:p>
            <a:pPr>
              <a:buNone/>
            </a:pPr>
            <a:r>
              <a:rPr lang="en-US" smtClean="0"/>
              <a:t># Number of features to consider at every split</a:t>
            </a:r>
          </a:p>
          <a:p>
            <a:pPr>
              <a:buNone/>
            </a:pPr>
            <a:r>
              <a:rPr lang="en-US" err="1" smtClean="0"/>
              <a:t>max_features</a:t>
            </a:r>
            <a:r>
              <a:rPr lang="en-US" smtClean="0"/>
              <a:t> = ['auto', '</a:t>
            </a:r>
            <a:r>
              <a:rPr lang="en-US" err="1" smtClean="0"/>
              <a:t>sqrt</a:t>
            </a:r>
            <a:r>
              <a:rPr lang="en-US" smtClean="0"/>
              <a:t>']</a:t>
            </a:r>
          </a:p>
          <a:p>
            <a:pPr>
              <a:buNone/>
            </a:pPr>
            <a:r>
              <a:rPr lang="en-US" smtClean="0"/>
              <a:t># Maximum number of levels in tree</a:t>
            </a:r>
          </a:p>
          <a:p>
            <a:pPr>
              <a:buNone/>
            </a:pPr>
            <a:r>
              <a:rPr lang="en-US" err="1" smtClean="0"/>
              <a:t>max_depth</a:t>
            </a:r>
            <a:r>
              <a:rPr lang="en-US" smtClean="0"/>
              <a:t> = [</a:t>
            </a:r>
            <a:r>
              <a:rPr lang="en-US" err="1" smtClean="0"/>
              <a:t>int</a:t>
            </a:r>
            <a:r>
              <a:rPr lang="en-US" smtClean="0"/>
              <a:t>(x) for x in </a:t>
            </a:r>
            <a:r>
              <a:rPr lang="en-US" err="1" smtClean="0"/>
              <a:t>np.linspace</a:t>
            </a:r>
            <a:r>
              <a:rPr lang="en-US" smtClean="0"/>
              <a:t>(10, 110, num = 11)]</a:t>
            </a:r>
          </a:p>
          <a:p>
            <a:pPr>
              <a:buNone/>
            </a:pPr>
            <a:r>
              <a:rPr lang="en-US" err="1" smtClean="0"/>
              <a:t>max_depth.append</a:t>
            </a:r>
            <a:r>
              <a:rPr lang="en-US" smtClean="0"/>
              <a:t>(None)</a:t>
            </a:r>
          </a:p>
          <a:p>
            <a:pPr>
              <a:buNone/>
            </a:pPr>
            <a:r>
              <a:rPr lang="en-US" smtClean="0"/>
              <a:t># Minimum number of samples required to split a node</a:t>
            </a:r>
          </a:p>
          <a:p>
            <a:pPr>
              <a:buNone/>
            </a:pPr>
            <a:r>
              <a:rPr lang="en-US" err="1" smtClean="0"/>
              <a:t>min_samples_split</a:t>
            </a:r>
            <a:r>
              <a:rPr lang="en-US" smtClean="0"/>
              <a:t> = [2, 5, 10]</a:t>
            </a:r>
          </a:p>
          <a:p>
            <a:pPr>
              <a:buNone/>
            </a:pPr>
            <a:r>
              <a:rPr lang="en-US" smtClean="0"/>
              <a:t># Minimum number of samples required at each leaf node</a:t>
            </a:r>
          </a:p>
          <a:p>
            <a:pPr>
              <a:buNone/>
            </a:pPr>
            <a:r>
              <a:rPr lang="en-US" err="1" smtClean="0"/>
              <a:t>min_samples_leaf</a:t>
            </a:r>
            <a:r>
              <a:rPr lang="en-US" smtClean="0"/>
              <a:t> = [1, 2, 4]</a:t>
            </a:r>
          </a:p>
          <a:p>
            <a:pPr>
              <a:buNone/>
            </a:pPr>
            <a:r>
              <a:rPr lang="en-US" smtClean="0"/>
              <a:t># Method of selecting samples for training each tree</a:t>
            </a:r>
          </a:p>
          <a:p>
            <a:pPr>
              <a:buNone/>
            </a:pPr>
            <a:r>
              <a:rPr lang="en-US" smtClean="0"/>
              <a:t>bootstrap = [True, False]</a:t>
            </a:r>
          </a:p>
          <a:p>
            <a:pPr>
              <a:buNone/>
            </a:pPr>
            <a:r>
              <a:rPr lang="en-US" smtClean="0"/>
              <a:t># Create the random grid</a:t>
            </a:r>
          </a:p>
          <a:p>
            <a:pPr>
              <a:buNone/>
            </a:pPr>
            <a:r>
              <a:rPr lang="en-US" err="1" smtClean="0"/>
              <a:t>random_grid</a:t>
            </a:r>
            <a:r>
              <a:rPr lang="en-US" smtClean="0"/>
              <a:t> = {'</a:t>
            </a:r>
            <a:r>
              <a:rPr lang="en-US" err="1" smtClean="0"/>
              <a:t>n_estimators</a:t>
            </a:r>
            <a:r>
              <a:rPr lang="en-US" smtClean="0"/>
              <a:t>': </a:t>
            </a:r>
            <a:r>
              <a:rPr lang="en-US" err="1" smtClean="0"/>
              <a:t>n_estimators</a:t>
            </a:r>
            <a:r>
              <a:rPr lang="en-US" smtClean="0"/>
              <a:t>,</a:t>
            </a:r>
          </a:p>
          <a:p>
            <a:pPr>
              <a:buNone/>
            </a:pPr>
            <a:r>
              <a:rPr lang="en-US" smtClean="0"/>
              <a:t>               '</a:t>
            </a:r>
            <a:r>
              <a:rPr lang="en-US" err="1" smtClean="0"/>
              <a:t>max_features</a:t>
            </a:r>
            <a:r>
              <a:rPr lang="en-US" smtClean="0"/>
              <a:t>': </a:t>
            </a:r>
            <a:r>
              <a:rPr lang="en-US" err="1" smtClean="0"/>
              <a:t>max_features</a:t>
            </a:r>
            <a:r>
              <a:rPr lang="en-US" smtClean="0"/>
              <a:t>,</a:t>
            </a:r>
          </a:p>
          <a:p>
            <a:pPr>
              <a:buNone/>
            </a:pPr>
            <a:r>
              <a:rPr lang="en-US" smtClean="0"/>
              <a:t>               '</a:t>
            </a:r>
            <a:r>
              <a:rPr lang="en-US" err="1" smtClean="0"/>
              <a:t>max_depth</a:t>
            </a:r>
            <a:r>
              <a:rPr lang="en-US" smtClean="0"/>
              <a:t>': </a:t>
            </a:r>
            <a:r>
              <a:rPr lang="en-US" err="1" smtClean="0"/>
              <a:t>max_depth</a:t>
            </a:r>
            <a:r>
              <a:rPr lang="en-US" smtClean="0"/>
              <a:t>,</a:t>
            </a:r>
          </a:p>
          <a:p>
            <a:pPr>
              <a:buNone/>
            </a:pPr>
            <a:r>
              <a:rPr lang="en-US" smtClean="0"/>
              <a:t>               '</a:t>
            </a:r>
            <a:r>
              <a:rPr lang="en-US" err="1" smtClean="0"/>
              <a:t>min_samples_split</a:t>
            </a:r>
            <a:r>
              <a:rPr lang="en-US" smtClean="0"/>
              <a:t>': </a:t>
            </a:r>
            <a:r>
              <a:rPr lang="en-US" err="1" smtClean="0"/>
              <a:t>min_samples_split</a:t>
            </a:r>
            <a:r>
              <a:rPr lang="en-US" smtClean="0"/>
              <a:t>,</a:t>
            </a:r>
          </a:p>
          <a:p>
            <a:pPr>
              <a:buNone/>
            </a:pPr>
            <a:r>
              <a:rPr lang="en-US" smtClean="0"/>
              <a:t>               '</a:t>
            </a:r>
            <a:r>
              <a:rPr lang="en-US" err="1" smtClean="0"/>
              <a:t>min_samples_leaf</a:t>
            </a:r>
            <a:r>
              <a:rPr lang="en-US" smtClean="0"/>
              <a:t>': </a:t>
            </a:r>
            <a:r>
              <a:rPr lang="en-US" err="1" smtClean="0"/>
              <a:t>min_samples_leaf</a:t>
            </a:r>
            <a:r>
              <a:rPr lang="en-US" smtClean="0"/>
              <a:t>,</a:t>
            </a:r>
          </a:p>
          <a:p>
            <a:pPr>
              <a:buNone/>
            </a:pPr>
            <a:r>
              <a:rPr lang="en-US" smtClean="0"/>
              <a:t>               'bootstrap': bootstrap}</a:t>
            </a:r>
          </a:p>
          <a:p>
            <a:pPr>
              <a:buNone/>
            </a:pPr>
            <a:r>
              <a:rPr lang="en-US" err="1" smtClean="0"/>
              <a:t>pprint</a:t>
            </a:r>
            <a:r>
              <a:rPr lang="en-US" smtClean="0"/>
              <a:t>(</a:t>
            </a:r>
            <a:r>
              <a:rPr lang="en-US" err="1" smtClean="0"/>
              <a:t>random_grid</a:t>
            </a:r>
            <a:r>
              <a:rPr lang="en-US" smtClean="0"/>
              <a:t>)</a:t>
            </a:r>
          </a:p>
          <a:p>
            <a:pPr>
              <a:buNone/>
            </a:pPr>
            <a:endParaRPr lang="en-US" smtClean="0"/>
          </a:p>
        </p:txBody>
      </p:sp>
      <p:sp>
        <p:nvSpPr>
          <p:cNvPr id="6" name="Content Placeholder 5"/>
          <p:cNvSpPr>
            <a:spLocks noGrp="1"/>
          </p:cNvSpPr>
          <p:nvPr>
            <p:ph sz="quarter" idx="4"/>
          </p:nvPr>
        </p:nvSpPr>
        <p:spPr/>
        <p:txBody>
          <a:bodyPr>
            <a:normAutofit fontScale="47500" lnSpcReduction="20000"/>
          </a:bodyPr>
          <a:lstStyle/>
          <a:p>
            <a:pPr>
              <a:buNone/>
            </a:pPr>
            <a:r>
              <a:rPr lang="en-US" smtClean="0"/>
              <a:t># Use the random grid to search for best </a:t>
            </a:r>
            <a:r>
              <a:rPr lang="en-US" err="1" smtClean="0"/>
              <a:t>hyperparameters</a:t>
            </a:r>
            <a:endParaRPr lang="en-US" smtClean="0"/>
          </a:p>
          <a:p>
            <a:pPr>
              <a:buNone/>
            </a:pPr>
            <a:r>
              <a:rPr lang="en-US" smtClean="0"/>
              <a:t># First create the base model to tune</a:t>
            </a:r>
          </a:p>
          <a:p>
            <a:pPr>
              <a:buNone/>
            </a:pPr>
            <a:r>
              <a:rPr lang="en-US" err="1" smtClean="0"/>
              <a:t>rf</a:t>
            </a:r>
            <a:r>
              <a:rPr lang="en-US" smtClean="0"/>
              <a:t> = </a:t>
            </a:r>
            <a:r>
              <a:rPr lang="en-US" err="1" smtClean="0"/>
              <a:t>ensemble.RandomForestRegressor</a:t>
            </a:r>
            <a:r>
              <a:rPr lang="en-US" smtClean="0"/>
              <a:t>(</a:t>
            </a:r>
            <a:r>
              <a:rPr lang="en-US" err="1" smtClean="0"/>
              <a:t>random_state</a:t>
            </a:r>
            <a:r>
              <a:rPr lang="en-US" smtClean="0"/>
              <a:t> = 17)</a:t>
            </a:r>
          </a:p>
          <a:p>
            <a:pPr>
              <a:buNone/>
            </a:pPr>
            <a:r>
              <a:rPr lang="en-US" smtClean="0"/>
              <a:t># Random search of parameters, using 3 fold cross validation, </a:t>
            </a:r>
          </a:p>
          <a:p>
            <a:pPr>
              <a:buNone/>
            </a:pPr>
            <a:r>
              <a:rPr lang="en-US" smtClean="0"/>
              <a:t># search across 100 different combinations, and use all available cores</a:t>
            </a:r>
          </a:p>
          <a:p>
            <a:pPr>
              <a:buNone/>
            </a:pPr>
            <a:r>
              <a:rPr lang="en-US" err="1" smtClean="0"/>
              <a:t>rf_random</a:t>
            </a:r>
            <a:r>
              <a:rPr lang="en-US" smtClean="0"/>
              <a:t> = </a:t>
            </a:r>
            <a:r>
              <a:rPr lang="en-US" err="1" smtClean="0"/>
              <a:t>RandomizedSearchCV</a:t>
            </a:r>
            <a:r>
              <a:rPr lang="en-US" smtClean="0"/>
              <a:t>(estimator = </a:t>
            </a:r>
            <a:r>
              <a:rPr lang="en-US" err="1" smtClean="0"/>
              <a:t>rf</a:t>
            </a:r>
            <a:r>
              <a:rPr lang="en-US" smtClean="0"/>
              <a:t>, </a:t>
            </a:r>
            <a:r>
              <a:rPr lang="en-US" err="1" smtClean="0"/>
              <a:t>param_distributions</a:t>
            </a:r>
            <a:r>
              <a:rPr lang="en-US" smtClean="0"/>
              <a:t> = </a:t>
            </a:r>
            <a:r>
              <a:rPr lang="en-US" err="1" smtClean="0"/>
              <a:t>random_grid</a:t>
            </a:r>
            <a:r>
              <a:rPr lang="en-US" smtClean="0"/>
              <a:t>, </a:t>
            </a:r>
            <a:r>
              <a:rPr lang="en-US" err="1" smtClean="0"/>
              <a:t>n_iter</a:t>
            </a:r>
            <a:r>
              <a:rPr lang="en-US" smtClean="0"/>
              <a:t> = 100, </a:t>
            </a:r>
            <a:r>
              <a:rPr lang="en-US" err="1" smtClean="0"/>
              <a:t>cv</a:t>
            </a:r>
            <a:r>
              <a:rPr lang="en-US" smtClean="0"/>
              <a:t> = 3, verbose=2, </a:t>
            </a:r>
            <a:r>
              <a:rPr lang="en-US" err="1" smtClean="0"/>
              <a:t>random_state</a:t>
            </a:r>
            <a:r>
              <a:rPr lang="en-US" smtClean="0"/>
              <a:t>=42, </a:t>
            </a:r>
            <a:r>
              <a:rPr lang="en-US" err="1" smtClean="0"/>
              <a:t>n_jobs</a:t>
            </a:r>
            <a:r>
              <a:rPr lang="en-US" smtClean="0"/>
              <a:t> = -1)</a:t>
            </a:r>
          </a:p>
          <a:p>
            <a:pPr>
              <a:buNone/>
            </a:pPr>
            <a:r>
              <a:rPr lang="en-US" smtClean="0"/>
              <a:t># Fit the random search model</a:t>
            </a:r>
          </a:p>
          <a:p>
            <a:pPr>
              <a:buNone/>
            </a:pPr>
            <a:r>
              <a:rPr lang="en-US" smtClean="0"/>
              <a:t>rf_random.fit(</a:t>
            </a:r>
            <a:r>
              <a:rPr lang="en-US" err="1" smtClean="0"/>
              <a:t>wins_X_train</a:t>
            </a:r>
            <a:r>
              <a:rPr lang="en-US" smtClean="0"/>
              <a:t>, </a:t>
            </a:r>
            <a:r>
              <a:rPr lang="en-US" err="1" smtClean="0"/>
              <a:t>wins_y_train</a:t>
            </a:r>
            <a:r>
              <a:rPr lang="en-US" smtClean="0"/>
              <a:t>)</a:t>
            </a:r>
          </a:p>
          <a:p>
            <a:pPr>
              <a:buNone/>
            </a:pPr>
            <a:endParaRPr lang="en-US" smtClean="0"/>
          </a:p>
          <a:p>
            <a:pPr>
              <a:buNone/>
            </a:pPr>
            <a:r>
              <a:rPr lang="en-US" err="1" smtClean="0"/>
              <a:t>rf_random.best_params</a:t>
            </a:r>
            <a:r>
              <a:rPr lang="en-US" smtClean="0"/>
              <a:t>_</a:t>
            </a:r>
          </a:p>
          <a:p>
            <a:pPr>
              <a:buNone/>
            </a:pPr>
            <a:endParaRPr lang="en-US" smtClean="0"/>
          </a:p>
          <a:p>
            <a:pPr>
              <a:buNone/>
            </a:pPr>
            <a:r>
              <a:rPr lang="en-US" smtClean="0"/>
              <a:t>{'</a:t>
            </a:r>
            <a:r>
              <a:rPr lang="en-US" err="1" smtClean="0"/>
              <a:t>n_estimators</a:t>
            </a:r>
            <a:r>
              <a:rPr lang="en-US" smtClean="0"/>
              <a:t>': 1600,</a:t>
            </a:r>
          </a:p>
          <a:p>
            <a:pPr>
              <a:buNone/>
            </a:pPr>
            <a:r>
              <a:rPr lang="en-US" smtClean="0"/>
              <a:t> '</a:t>
            </a:r>
            <a:r>
              <a:rPr lang="en-US" err="1" smtClean="0"/>
              <a:t>min_samples_split</a:t>
            </a:r>
            <a:r>
              <a:rPr lang="en-US" smtClean="0"/>
              <a:t>': 10,</a:t>
            </a:r>
          </a:p>
          <a:p>
            <a:pPr>
              <a:buNone/>
            </a:pPr>
            <a:r>
              <a:rPr lang="en-US" smtClean="0"/>
              <a:t> '</a:t>
            </a:r>
            <a:r>
              <a:rPr lang="en-US" err="1" smtClean="0"/>
              <a:t>min_samples_leaf</a:t>
            </a:r>
            <a:r>
              <a:rPr lang="en-US" smtClean="0"/>
              <a:t>': 1,</a:t>
            </a:r>
          </a:p>
          <a:p>
            <a:pPr>
              <a:buNone/>
            </a:pPr>
            <a:r>
              <a:rPr lang="en-US" smtClean="0"/>
              <a:t> '</a:t>
            </a:r>
            <a:r>
              <a:rPr lang="en-US" err="1" smtClean="0"/>
              <a:t>max_features</a:t>
            </a:r>
            <a:r>
              <a:rPr lang="en-US" smtClean="0"/>
              <a:t>': '</a:t>
            </a:r>
            <a:r>
              <a:rPr lang="en-US" err="1" smtClean="0"/>
              <a:t>sqrt</a:t>
            </a:r>
            <a:r>
              <a:rPr lang="en-US" smtClean="0"/>
              <a:t>',</a:t>
            </a:r>
          </a:p>
          <a:p>
            <a:pPr>
              <a:buNone/>
            </a:pPr>
            <a:r>
              <a:rPr lang="en-US" smtClean="0"/>
              <a:t> '</a:t>
            </a:r>
            <a:r>
              <a:rPr lang="en-US" err="1" smtClean="0"/>
              <a:t>max_depth</a:t>
            </a:r>
            <a:r>
              <a:rPr lang="en-US" smtClean="0"/>
              <a:t>': 20,</a:t>
            </a:r>
          </a:p>
          <a:p>
            <a:pPr>
              <a:buNone/>
            </a:pPr>
            <a:r>
              <a:rPr lang="en-US" smtClean="0"/>
              <a:t> 'bootstrap': True}</a:t>
            </a:r>
          </a:p>
          <a:p>
            <a:pPr>
              <a:buNone/>
            </a:pPr>
            <a:r>
              <a:rPr lang="en-US" smtClean="0"/>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smtClean="0"/>
              <a:t>Feature Importance Analysis</a:t>
            </a:r>
            <a:endParaRPr lang="en-US"/>
          </a:p>
        </p:txBody>
      </p:sp>
      <p:pic>
        <p:nvPicPr>
          <p:cNvPr id="26626" name="Picture 2" descr="https://lh6.googleusercontent.com/N6sIQIeAZ6ovbROP3ttMF0GMxXu9np4Ku_umH2dNdXh3Mz8ha6R5iXTC8dKV43sbbKqhz9WQWAWPia82w4OhxEexVZcj0blln6_boQ0QtJwU7HgOFEU50cTZ9WhZokWXAuglGnFH"/>
          <p:cNvPicPr>
            <a:picLocks noGrp="1" noChangeAspect="1" noChangeArrowheads="1"/>
          </p:cNvPicPr>
          <p:nvPr>
            <p:ph idx="1"/>
          </p:nvPr>
        </p:nvPicPr>
        <p:blipFill>
          <a:blip r:embed="rId3" cstate="print"/>
          <a:srcRect/>
          <a:stretch>
            <a:fillRect/>
          </a:stretch>
        </p:blipFill>
        <p:spPr bwMode="auto">
          <a:xfrm>
            <a:off x="1600200" y="2286000"/>
            <a:ext cx="5381625" cy="364900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smtClean="0"/>
              <a:t>Future Work</a:t>
            </a:r>
            <a:endParaRPr lang="en-US"/>
          </a:p>
        </p:txBody>
      </p:sp>
      <p:sp>
        <p:nvSpPr>
          <p:cNvPr id="3" name="Content Placeholder 2"/>
          <p:cNvSpPr>
            <a:spLocks noGrp="1"/>
          </p:cNvSpPr>
          <p:nvPr>
            <p:ph idx="1"/>
          </p:nvPr>
        </p:nvSpPr>
        <p:spPr/>
        <p:txBody>
          <a:bodyPr>
            <a:normAutofit fontScale="92500"/>
          </a:bodyPr>
          <a:lstStyle/>
          <a:p>
            <a:endParaRPr lang="en-US" smtClean="0"/>
          </a:p>
          <a:p>
            <a:r>
              <a:rPr lang="en-US" smtClean="0"/>
              <a:t>Player Injuries – Examining data on games lost to injuries could help remove outliers from the data.</a:t>
            </a:r>
          </a:p>
          <a:p>
            <a:endParaRPr lang="en-US" smtClean="0"/>
          </a:p>
          <a:p>
            <a:r>
              <a:rPr lang="en-US" smtClean="0"/>
              <a:t>Rookies – A more predictive system for rookies (perhaps based on draft position) could improve the model</a:t>
            </a:r>
          </a:p>
          <a:p>
            <a:endParaRPr lang="en-US" smtClean="0"/>
          </a:p>
          <a:p>
            <a:r>
              <a:rPr lang="en-US" smtClean="0"/>
              <a:t>Classification (Logistic regression) – A logistic regression version of the model would be useful for predicting a probability of improving based on statistical inputs.</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mtClean="0"/>
              <a:t>Recomendations for the Clients</a:t>
            </a:r>
            <a:r>
              <a:rPr lang="en-US" smtClean="0"/>
              <a:t>	</a:t>
            </a:r>
            <a:endParaRPr lang="en-US"/>
          </a:p>
        </p:txBody>
      </p:sp>
      <p:sp>
        <p:nvSpPr>
          <p:cNvPr id="3" name="Content Placeholder 2"/>
          <p:cNvSpPr>
            <a:spLocks noGrp="1"/>
          </p:cNvSpPr>
          <p:nvPr>
            <p:ph idx="1"/>
          </p:nvPr>
        </p:nvSpPr>
        <p:spPr/>
        <p:txBody>
          <a:bodyPr>
            <a:normAutofit lnSpcReduction="10000"/>
          </a:bodyPr>
          <a:lstStyle/>
          <a:p>
            <a:r>
              <a:rPr lang="en-US" smtClean="0"/>
              <a:t>A working model that predicts NBA wins in a coming season was built.</a:t>
            </a:r>
          </a:p>
          <a:p>
            <a:endParaRPr lang="en-US" smtClean="0"/>
          </a:p>
          <a:p>
            <a:r>
              <a:rPr lang="en-US" smtClean="0"/>
              <a:t>WORP, VORP, and especially Box Plus Minus were shown to be effective predictors wins (even more than previous season wins)</a:t>
            </a:r>
          </a:p>
          <a:p>
            <a:endParaRPr lang="en-US" smtClean="0"/>
          </a:p>
          <a:p>
            <a:r>
              <a:rPr lang="en-US" smtClean="0"/>
              <a:t>An NBA General manager could use this model by plugging in stats of available players and making decisions based on the predicted wins associated with those transactions.</a:t>
            </a:r>
          </a:p>
          <a:p>
            <a:endParaRPr lang="en-US" smtClean="0"/>
          </a:p>
          <a:p>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Problem</a:t>
            </a:r>
            <a:endParaRPr lang="en-US"/>
          </a:p>
        </p:txBody>
      </p:sp>
      <p:sp>
        <p:nvSpPr>
          <p:cNvPr id="3" name="Content Placeholder 2"/>
          <p:cNvSpPr>
            <a:spLocks noGrp="1"/>
          </p:cNvSpPr>
          <p:nvPr>
            <p:ph idx="1"/>
          </p:nvPr>
        </p:nvSpPr>
        <p:spPr/>
        <p:txBody>
          <a:bodyPr>
            <a:normAutofit fontScale="92500" lnSpcReduction="20000"/>
          </a:bodyPr>
          <a:lstStyle/>
          <a:p>
            <a:endParaRPr lang="en-US" smtClean="0"/>
          </a:p>
          <a:p>
            <a:r>
              <a:rPr lang="en-US" smtClean="0"/>
              <a:t>Can NBA Advanced Metrics be used to predict wins in an upcoming season?</a:t>
            </a:r>
          </a:p>
          <a:p>
            <a:endParaRPr lang="en-US" smtClean="0"/>
          </a:p>
          <a:p>
            <a:r>
              <a:rPr lang="en-US" smtClean="0"/>
              <a:t>Is this information readily available?</a:t>
            </a:r>
          </a:p>
          <a:p>
            <a:endParaRPr lang="en-US" smtClean="0"/>
          </a:p>
          <a:p>
            <a:r>
              <a:rPr lang="en-US" smtClean="0"/>
              <a:t>What statistics might be good predictors?</a:t>
            </a:r>
          </a:p>
          <a:p>
            <a:endParaRPr lang="en-US" smtClean="0"/>
          </a:p>
          <a:p>
            <a:r>
              <a:rPr lang="en-US" smtClean="0"/>
              <a:t>Who can use this information?</a:t>
            </a:r>
          </a:p>
          <a:p>
            <a:endParaRPr lang="en-US" smtClean="0"/>
          </a:p>
          <a:p>
            <a:r>
              <a:rPr lang="en-US" smtClean="0"/>
              <a:t>How can this information be applied in the real world when building an NBA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The Process</a:t>
            </a:r>
            <a:endParaRPr lang="en-US"/>
          </a:p>
        </p:txBody>
      </p:sp>
      <p:sp>
        <p:nvSpPr>
          <p:cNvPr id="3" name="Content Placeholder 2"/>
          <p:cNvSpPr>
            <a:spLocks noGrp="1"/>
          </p:cNvSpPr>
          <p:nvPr>
            <p:ph idx="1"/>
          </p:nvPr>
        </p:nvSpPr>
        <p:spPr/>
        <p:txBody>
          <a:bodyPr>
            <a:normAutofit fontScale="92500" lnSpcReduction="20000"/>
          </a:bodyPr>
          <a:lstStyle/>
          <a:p>
            <a:endParaRPr lang="en-US" smtClean="0"/>
          </a:p>
          <a:p>
            <a:r>
              <a:rPr lang="en-US" smtClean="0"/>
              <a:t>Obtain the data and begin to think about feature selection.</a:t>
            </a:r>
          </a:p>
          <a:p>
            <a:endParaRPr lang="en-US" smtClean="0"/>
          </a:p>
          <a:p>
            <a:r>
              <a:rPr lang="en-US" smtClean="0"/>
              <a:t>Clean and organize the data in useable way.</a:t>
            </a:r>
          </a:p>
          <a:p>
            <a:endParaRPr lang="en-US" smtClean="0"/>
          </a:p>
          <a:p>
            <a:r>
              <a:rPr lang="en-US" smtClean="0"/>
              <a:t>Examine the data and begin to pinpoint relationships within the data set.</a:t>
            </a:r>
          </a:p>
          <a:p>
            <a:endParaRPr lang="en-US" smtClean="0"/>
          </a:p>
          <a:p>
            <a:r>
              <a:rPr lang="en-US" smtClean="0"/>
              <a:t>Use the information to build a predictive model.</a:t>
            </a:r>
          </a:p>
          <a:p>
            <a:endParaRPr lang="en-US" smtClean="0"/>
          </a:p>
          <a:p>
            <a:r>
              <a:rPr lang="en-US" smtClean="0"/>
              <a:t>Use the model to make recommendations to the client base.</a:t>
            </a:r>
          </a:p>
          <a:p>
            <a:pPr>
              <a:buNone/>
            </a:pPr>
            <a:endParaRPr lang="en-US" smtClean="0"/>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smtClean="0"/>
              <a:t>The Data</a:t>
            </a:r>
            <a:endParaRPr lang="en-US"/>
          </a:p>
        </p:txBody>
      </p:sp>
      <p:sp>
        <p:nvSpPr>
          <p:cNvPr id="3" name="Content Placeholder 2"/>
          <p:cNvSpPr>
            <a:spLocks noGrp="1"/>
          </p:cNvSpPr>
          <p:nvPr>
            <p:ph idx="1"/>
          </p:nvPr>
        </p:nvSpPr>
        <p:spPr/>
        <p:txBody>
          <a:bodyPr>
            <a:normAutofit fontScale="92500"/>
          </a:bodyPr>
          <a:lstStyle/>
          <a:p>
            <a:r>
              <a:rPr lang="en-US" smtClean="0"/>
              <a:t>Availability of a great number of statistics on basketball-reference.com.</a:t>
            </a:r>
          </a:p>
          <a:p>
            <a:endParaRPr lang="en-US" smtClean="0"/>
          </a:p>
          <a:p>
            <a:r>
              <a:rPr lang="en-US" smtClean="0"/>
              <a:t>Create a method for dealing with rookies statistics.</a:t>
            </a:r>
          </a:p>
          <a:p>
            <a:endParaRPr lang="en-US" smtClean="0"/>
          </a:p>
          <a:p>
            <a:r>
              <a:rPr lang="en-US" smtClean="0"/>
              <a:t>Correct for team name changes in the given timeframe.</a:t>
            </a:r>
          </a:p>
          <a:p>
            <a:endParaRPr lang="en-US" smtClean="0"/>
          </a:p>
          <a:p>
            <a:r>
              <a:rPr lang="en-US" smtClean="0"/>
              <a:t>Deal with players who changed teams mid-season.</a:t>
            </a:r>
          </a:p>
          <a:p>
            <a:endParaRPr lang="en-US" smtClean="0"/>
          </a:p>
          <a:p>
            <a:r>
              <a:rPr lang="en-US" smtClean="0"/>
              <a:t>Normalize data for lockout-shortened 2012 season.</a:t>
            </a:r>
          </a:p>
          <a:p>
            <a:endParaRPr lang="en-US" smtClean="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mtClean="0"/>
              <a:t>The 2012 Lockout</a:t>
            </a:r>
            <a:endParaRPr lang="en-US"/>
          </a:p>
        </p:txBody>
      </p:sp>
      <p:sp>
        <p:nvSpPr>
          <p:cNvPr id="3" name="Text Placeholder 2"/>
          <p:cNvSpPr>
            <a:spLocks noGrp="1"/>
          </p:cNvSpPr>
          <p:nvPr>
            <p:ph type="body" idx="1"/>
          </p:nvPr>
        </p:nvSpPr>
        <p:spPr/>
        <p:txBody>
          <a:bodyPr/>
          <a:lstStyle/>
          <a:p>
            <a:r>
              <a:rPr lang="en-US" sz="1800" smtClean="0"/>
              <a:t>Outliers in the Data</a:t>
            </a:r>
            <a:endParaRPr lang="en-US" sz="1800"/>
          </a:p>
        </p:txBody>
      </p:sp>
      <p:sp>
        <p:nvSpPr>
          <p:cNvPr id="4" name="Text Placeholder 3"/>
          <p:cNvSpPr>
            <a:spLocks noGrp="1"/>
          </p:cNvSpPr>
          <p:nvPr>
            <p:ph type="body" sz="half" idx="3"/>
          </p:nvPr>
        </p:nvSpPr>
        <p:spPr/>
        <p:txBody>
          <a:bodyPr>
            <a:normAutofit/>
          </a:bodyPr>
          <a:lstStyle/>
          <a:p>
            <a:r>
              <a:rPr lang="en-US" sz="1800" smtClean="0"/>
              <a:t>Normalizing to an 82 Game Season</a:t>
            </a:r>
          </a:p>
        </p:txBody>
      </p:sp>
      <p:graphicFrame>
        <p:nvGraphicFramePr>
          <p:cNvPr id="10" name="Content Placeholder 9"/>
          <p:cNvGraphicFramePr>
            <a:graphicFrameLocks noGrp="1"/>
          </p:cNvGraphicFramePr>
          <p:nvPr>
            <p:ph sz="quarter" idx="2"/>
          </p:nvPr>
        </p:nvGraphicFramePr>
        <p:xfrm>
          <a:off x="228600" y="2438400"/>
          <a:ext cx="4267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p:cNvGraphicFramePr>
            <a:graphicFrameLocks noGrp="1"/>
          </p:cNvGraphicFramePr>
          <p:nvPr>
            <p:ph sz="quarter" idx="4"/>
          </p:nvPr>
        </p:nvGraphicFramePr>
        <p:xfrm>
          <a:off x="4645025" y="2590800"/>
          <a:ext cx="4041775" cy="3770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743712"/>
          </a:xfrm>
        </p:spPr>
        <p:txBody>
          <a:bodyPr>
            <a:normAutofit fontScale="90000"/>
          </a:bodyPr>
          <a:lstStyle/>
          <a:p>
            <a:r>
              <a:rPr lang="en-US" smtClean="0"/>
              <a:t>The Statistics	</a:t>
            </a:r>
            <a:endParaRPr lang="en-US"/>
          </a:p>
        </p:txBody>
      </p:sp>
      <p:pic>
        <p:nvPicPr>
          <p:cNvPr id="2050" name="Picture 2" descr="https://lh6.googleusercontent.com/MTeJol3-ZbfbDh2aSRLkrEvC7BeE2rMfvOHuDcZN2W3gTJ6c0bv4mVAeXVIiW3r4mCPmwyLyS-RARnx89xkzXh8mplhzjiwCV99XzV0JFlXsBLzMNny4XMLEMtCTCzVkSVmJhMCG"/>
          <p:cNvPicPr>
            <a:picLocks noGrp="1" noChangeAspect="1" noChangeArrowheads="1"/>
          </p:cNvPicPr>
          <p:nvPr>
            <p:ph idx="1"/>
          </p:nvPr>
        </p:nvPicPr>
        <p:blipFill>
          <a:blip r:embed="rId3" cstate="print"/>
          <a:srcRect/>
          <a:stretch>
            <a:fillRect/>
          </a:stretch>
        </p:blipFill>
        <p:spPr bwMode="auto">
          <a:xfrm>
            <a:off x="1219200" y="1676400"/>
            <a:ext cx="6629400" cy="45163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The Effects of Age on Player Statistics</a:t>
            </a:r>
            <a:endParaRPr lang="en-US" sz="4000"/>
          </a:p>
        </p:txBody>
      </p:sp>
      <p:pic>
        <p:nvPicPr>
          <p:cNvPr id="23554" name="Picture 2" descr="https://lh3.googleusercontent.com/CWfMG9y4zfRWK1iE1U3i1V4ujqMUz8PfyGo51T9pR6Tg0AFII_Cl_HrLHLgN-zCGlTWW2-Ubmf7SiL77vs8uKJaVKM7IvJfE8MTmKfcCWoP-NM5UYaorLwgpMgkTQ39Ypa3oyo5i"/>
          <p:cNvPicPr>
            <a:picLocks noGrp="1" noChangeAspect="1" noChangeArrowheads="1"/>
          </p:cNvPicPr>
          <p:nvPr>
            <p:ph idx="1"/>
          </p:nvPr>
        </p:nvPicPr>
        <p:blipFill>
          <a:blip r:embed="rId3" cstate="print"/>
          <a:srcRect/>
          <a:stretch>
            <a:fillRect/>
          </a:stretch>
        </p:blipFill>
        <p:spPr bwMode="auto">
          <a:xfrm>
            <a:off x="1823474" y="1935163"/>
            <a:ext cx="5497052" cy="438943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Does Age Relate to Wins?</a:t>
            </a:r>
            <a:endParaRPr lang="en-US"/>
          </a:p>
        </p:txBody>
      </p:sp>
      <p:pic>
        <p:nvPicPr>
          <p:cNvPr id="25602" name="Picture 2" descr="https://lh3.googleusercontent.com/LixR2oCz1quY-QlU3YvWrBAH3HSyRwmraqlGDwsOGWunMM4E4peue28UJR6bPjfEoeyPbeItb9JemtpNvcA1ePAnChcVZ5IommPB8v5WnFfh_-vYq-zHyyHf0GulRphevGl_E63a"/>
          <p:cNvPicPr>
            <a:picLocks noGrp="1" noChangeAspect="1" noChangeArrowheads="1"/>
          </p:cNvPicPr>
          <p:nvPr>
            <p:ph idx="1"/>
          </p:nvPr>
        </p:nvPicPr>
        <p:blipFill>
          <a:blip r:embed="rId3" cstate="print"/>
          <a:srcRect/>
          <a:stretch>
            <a:fillRect/>
          </a:stretch>
        </p:blipFill>
        <p:spPr bwMode="auto">
          <a:xfrm>
            <a:off x="1343025" y="2477294"/>
            <a:ext cx="6457950" cy="33051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mtClean="0"/>
              <a:t>Which Model Works Best?</a:t>
            </a:r>
            <a:endParaRPr lang="en-US"/>
          </a:p>
        </p:txBody>
      </p:sp>
      <p:graphicFrame>
        <p:nvGraphicFramePr>
          <p:cNvPr id="4" name="Content Placeholder 3"/>
          <p:cNvGraphicFramePr>
            <a:graphicFrameLocks noGrp="1"/>
          </p:cNvGraphicFramePr>
          <p:nvPr>
            <p:ph idx="1"/>
          </p:nvPr>
        </p:nvGraphicFramePr>
        <p:xfrm>
          <a:off x="457201" y="1935163"/>
          <a:ext cx="8077202" cy="4751915"/>
        </p:xfrm>
        <a:graphic>
          <a:graphicData uri="http://schemas.openxmlformats.org/drawingml/2006/table">
            <a:tbl>
              <a:tblPr firstRow="1" bandRow="1">
                <a:tableStyleId>{073A0DAA-6AF3-43AB-8588-CEC1D06C72B9}</a:tableStyleId>
              </a:tblPr>
              <a:tblGrid>
                <a:gridCol w="1153886"/>
                <a:gridCol w="1153886"/>
                <a:gridCol w="1153886"/>
                <a:gridCol w="1153886"/>
                <a:gridCol w="1153886"/>
                <a:gridCol w="1153886"/>
                <a:gridCol w="1153886"/>
              </a:tblGrid>
              <a:tr h="302789">
                <a:tc>
                  <a:txBody>
                    <a:bodyPr/>
                    <a:lstStyle/>
                    <a:p>
                      <a:pPr algn="l" fontAlgn="b"/>
                      <a:r>
                        <a:rPr lang="en-US" sz="1100" u="none" strike="noStrike"/>
                        <a:t>Prediction</a:t>
                      </a:r>
                      <a:endParaRPr lang="en-US" sz="1100" b="1" i="0" u="none" strike="noStrike">
                        <a:solidFill>
                          <a:srgbClr val="000000"/>
                        </a:solidFill>
                        <a:latin typeface="Calibri"/>
                      </a:endParaRPr>
                    </a:p>
                  </a:txBody>
                  <a:tcPr marL="9525" marR="9525" marT="9525" marB="0" anchor="b"/>
                </a:tc>
                <a:tc>
                  <a:txBody>
                    <a:bodyPr/>
                    <a:lstStyle/>
                    <a:p>
                      <a:pPr algn="l" fontAlgn="b"/>
                      <a:r>
                        <a:rPr lang="en-US" sz="1100" u="none" strike="noStrike"/>
                        <a:t>Model Type</a:t>
                      </a:r>
                      <a:endParaRPr lang="en-US" sz="1100" b="1" i="0" u="none" strike="noStrike">
                        <a:solidFill>
                          <a:srgbClr val="000000"/>
                        </a:solidFill>
                        <a:latin typeface="Calibri"/>
                      </a:endParaRPr>
                    </a:p>
                  </a:txBody>
                  <a:tcPr marL="9525" marR="9525" marT="9525" marB="0" anchor="b"/>
                </a:tc>
                <a:tc>
                  <a:txBody>
                    <a:bodyPr/>
                    <a:lstStyle/>
                    <a:p>
                      <a:pPr algn="l" fontAlgn="b"/>
                      <a:r>
                        <a:rPr lang="en-US" sz="1100" u="none" strike="noStrike"/>
                        <a:t>MSE</a:t>
                      </a:r>
                      <a:endParaRPr lang="en-US" sz="1100" b="1" i="0" u="none" strike="noStrike">
                        <a:solidFill>
                          <a:srgbClr val="000000"/>
                        </a:solidFill>
                        <a:latin typeface="Calibri"/>
                      </a:endParaRPr>
                    </a:p>
                  </a:txBody>
                  <a:tcPr marL="9525" marR="9525" marT="9525" marB="0" anchor="b"/>
                </a:tc>
                <a:tc>
                  <a:txBody>
                    <a:bodyPr/>
                    <a:lstStyle/>
                    <a:p>
                      <a:pPr algn="l" fontAlgn="b"/>
                      <a:r>
                        <a:rPr lang="en-US" sz="1100" u="none" strike="noStrike"/>
                        <a:t>Variance</a:t>
                      </a:r>
                      <a:endParaRPr lang="en-US" sz="1100" b="1" i="0" u="none" strike="noStrike">
                        <a:solidFill>
                          <a:srgbClr val="000000"/>
                        </a:solidFill>
                        <a:latin typeface="Calibri"/>
                      </a:endParaRPr>
                    </a:p>
                  </a:txBody>
                  <a:tcPr marL="9525" marR="9525" marT="9525" marB="0" anchor="b"/>
                </a:tc>
                <a:tc>
                  <a:txBody>
                    <a:bodyPr/>
                    <a:lstStyle/>
                    <a:p>
                      <a:pPr algn="l" fontAlgn="b"/>
                      <a:r>
                        <a:rPr lang="en-US" sz="1100" u="none" strike="noStrike"/>
                        <a:t>Lower Bound </a:t>
                      </a:r>
                      <a:endParaRPr lang="en-US" sz="1100" b="1" i="0" u="none" strike="noStrike">
                        <a:solidFill>
                          <a:srgbClr val="000000"/>
                        </a:solidFill>
                        <a:latin typeface="Calibri"/>
                      </a:endParaRPr>
                    </a:p>
                  </a:txBody>
                  <a:tcPr marL="9525" marR="9525" marT="9525" marB="0" anchor="b"/>
                </a:tc>
                <a:tc>
                  <a:txBody>
                    <a:bodyPr/>
                    <a:lstStyle/>
                    <a:p>
                      <a:pPr algn="l" fontAlgn="b"/>
                      <a:r>
                        <a:rPr lang="en-US" sz="1100" u="none" strike="noStrike"/>
                        <a:t>Upper Bound</a:t>
                      </a:r>
                      <a:endParaRPr lang="en-US" sz="1100" b="1" i="0" u="none" strike="noStrike">
                        <a:solidFill>
                          <a:srgbClr val="000000"/>
                        </a:solidFill>
                        <a:latin typeface="Calibri"/>
                      </a:endParaRPr>
                    </a:p>
                  </a:txBody>
                  <a:tcPr marL="9525" marR="9525" marT="9525" marB="0" anchor="b"/>
                </a:tc>
                <a:tc>
                  <a:txBody>
                    <a:bodyPr/>
                    <a:lstStyle/>
                    <a:p>
                      <a:pPr algn="l" fontAlgn="b"/>
                      <a:r>
                        <a:rPr lang="en-US" sz="1100" u="none" strike="noStrike"/>
                        <a:t>90% Range Width</a:t>
                      </a:r>
                      <a:endParaRPr lang="en-US" sz="1100" b="1" i="0" u="none" strike="noStrike">
                        <a:solidFill>
                          <a:srgbClr val="000000"/>
                        </a:solidFill>
                        <a:latin typeface="Calibri"/>
                      </a:endParaRPr>
                    </a:p>
                  </a:txBody>
                  <a:tcPr marL="9525" marR="9525" marT="9525" marB="0" anchor="b"/>
                </a:tc>
              </a:tr>
              <a:tr h="302789">
                <a:tc rowSpan="8">
                  <a:txBody>
                    <a:bodyPr/>
                    <a:lstStyle/>
                    <a:p>
                      <a:pPr algn="ctr" fontAlgn="ctr"/>
                      <a:r>
                        <a:rPr lang="en-US" sz="1100" u="none" strike="noStrike"/>
                        <a:t>Total Wins</a:t>
                      </a:r>
                      <a:endParaRPr lang="en-US" sz="1100" b="1" i="0" u="none" strike="noStrike">
                        <a:solidFill>
                          <a:srgbClr val="000000"/>
                        </a:solidFill>
                        <a:latin typeface="Calibri"/>
                      </a:endParaRPr>
                    </a:p>
                  </a:txBody>
                  <a:tcPr marL="9525" marR="9525" marT="9525" marB="0" anchor="ctr"/>
                </a:tc>
                <a:tc>
                  <a:txBody>
                    <a:bodyPr/>
                    <a:lstStyle/>
                    <a:p>
                      <a:pPr algn="l" fontAlgn="b"/>
                      <a:r>
                        <a:rPr lang="en-US" sz="1100" u="none" strike="noStrike"/>
                        <a:t>Linear Regression</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93.47</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0.47</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-11.2</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18.5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29.7</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Lasso Regression</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87.02</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-10.2</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18</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28.2</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Ridge Regression</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92.99</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0.47</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-11.1</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18.5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29.6</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Linear SVR</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97.21</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0.44</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-6.9</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21</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27.9</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Ridge Regression CV</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86.55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0.51</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-9.7</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18.2</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27.9</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Lasso Regression CV</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90.51</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0.48</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-10.4</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18.3</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28.7</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Elastic Net</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88.98</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0.49</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-10.4</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18.2</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28.6</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Random Forest</a:t>
                      </a:r>
                      <a:endParaRPr lang="en-US" sz="1100" b="0" i="0" u="none" strike="noStrike">
                        <a:solidFill>
                          <a:srgbClr val="000000"/>
                        </a:solidFill>
                        <a:latin typeface="Calibri"/>
                      </a:endParaRPr>
                    </a:p>
                  </a:txBody>
                  <a:tcPr marL="9525" marR="9525" marT="9525" marB="0" anchor="b">
                    <a:solidFill>
                      <a:schemeClr val="tx2">
                        <a:lumMod val="60000"/>
                        <a:lumOff val="40000"/>
                      </a:schemeClr>
                    </a:solidFill>
                  </a:tcPr>
                </a:tc>
                <a:tc>
                  <a:txBody>
                    <a:bodyPr/>
                    <a:lstStyle/>
                    <a:p>
                      <a:pPr algn="r" fontAlgn="b"/>
                      <a:r>
                        <a:rPr lang="en-US" sz="1100" u="none" strike="noStrike" smtClean="0"/>
                        <a:t>84.38</a:t>
                      </a:r>
                      <a:endParaRPr lang="en-US" sz="1100" b="0" i="0" u="none" strike="noStrike">
                        <a:solidFill>
                          <a:srgbClr val="000000"/>
                        </a:solidFill>
                        <a:latin typeface="Calibri"/>
                      </a:endParaRPr>
                    </a:p>
                  </a:txBody>
                  <a:tcPr marL="9525" marR="9525" marT="9525" marB="0" anchor="b">
                    <a:solidFill>
                      <a:schemeClr val="tx2">
                        <a:lumMod val="60000"/>
                        <a:lumOff val="40000"/>
                      </a:schemeClr>
                    </a:solidFill>
                  </a:tcPr>
                </a:tc>
                <a:tc>
                  <a:txBody>
                    <a:bodyPr/>
                    <a:lstStyle/>
                    <a:p>
                      <a:pPr algn="r" fontAlgn="b"/>
                      <a:r>
                        <a:rPr lang="en-US" sz="1100" u="none" strike="noStrike"/>
                        <a:t>0.52</a:t>
                      </a:r>
                      <a:endParaRPr lang="en-US" sz="1100" b="0" i="0" u="none" strike="noStrike">
                        <a:solidFill>
                          <a:srgbClr val="000000"/>
                        </a:solidFill>
                        <a:latin typeface="Calibri"/>
                      </a:endParaRPr>
                    </a:p>
                  </a:txBody>
                  <a:tcPr marL="9525" marR="9525" marT="9525" marB="0" anchor="b">
                    <a:solidFill>
                      <a:schemeClr val="tx2">
                        <a:lumMod val="60000"/>
                        <a:lumOff val="40000"/>
                      </a:schemeClr>
                    </a:solidFill>
                  </a:tcPr>
                </a:tc>
                <a:tc>
                  <a:txBody>
                    <a:bodyPr/>
                    <a:lstStyle/>
                    <a:p>
                      <a:pPr algn="r" fontAlgn="b"/>
                      <a:r>
                        <a:rPr lang="en-US" sz="1100" u="none" strike="noStrike"/>
                        <a:t>-11.3</a:t>
                      </a:r>
                      <a:endParaRPr lang="en-US" sz="1100" b="0" i="0" u="none" strike="noStrike">
                        <a:solidFill>
                          <a:srgbClr val="000000"/>
                        </a:solidFill>
                        <a:latin typeface="Calibri"/>
                      </a:endParaRPr>
                    </a:p>
                  </a:txBody>
                  <a:tcPr marL="9525" marR="9525" marT="9525" marB="0" anchor="b">
                    <a:solidFill>
                      <a:schemeClr val="tx2">
                        <a:lumMod val="60000"/>
                        <a:lumOff val="40000"/>
                      </a:schemeClr>
                    </a:solidFill>
                  </a:tcPr>
                </a:tc>
                <a:tc>
                  <a:txBody>
                    <a:bodyPr/>
                    <a:lstStyle/>
                    <a:p>
                      <a:pPr algn="r" fontAlgn="b"/>
                      <a:r>
                        <a:rPr lang="en-US" sz="1100" u="none" strike="noStrike"/>
                        <a:t>15.9</a:t>
                      </a:r>
                      <a:endParaRPr lang="en-US" sz="1100" b="0" i="0" u="none" strike="noStrike">
                        <a:solidFill>
                          <a:srgbClr val="000000"/>
                        </a:solidFill>
                        <a:latin typeface="Calibri"/>
                      </a:endParaRPr>
                    </a:p>
                  </a:txBody>
                  <a:tcPr marL="9525" marR="9525" marT="9525" marB="0" anchor="b">
                    <a:solidFill>
                      <a:schemeClr val="tx2">
                        <a:lumMod val="60000"/>
                        <a:lumOff val="40000"/>
                      </a:schemeClr>
                    </a:solidFill>
                  </a:tcPr>
                </a:tc>
                <a:tc>
                  <a:txBody>
                    <a:bodyPr/>
                    <a:lstStyle/>
                    <a:p>
                      <a:pPr algn="r" fontAlgn="b"/>
                      <a:r>
                        <a:rPr lang="en-US" sz="1100" u="none" strike="noStrike"/>
                        <a:t>27.2</a:t>
                      </a:r>
                      <a:endParaRPr lang="en-US" sz="1100" b="0" i="0" u="none" strike="noStrike">
                        <a:solidFill>
                          <a:srgbClr val="000000"/>
                        </a:solidFill>
                        <a:latin typeface="Calibri"/>
                      </a:endParaRPr>
                    </a:p>
                  </a:txBody>
                  <a:tcPr marL="9525" marR="9525" marT="9525" marB="0" anchor="b">
                    <a:solidFill>
                      <a:schemeClr val="tx2">
                        <a:lumMod val="60000"/>
                        <a:lumOff val="40000"/>
                      </a:schemeClr>
                    </a:solidFill>
                  </a:tcPr>
                </a:tc>
              </a:tr>
              <a:tr h="302789">
                <a:tc rowSpan="6">
                  <a:txBody>
                    <a:bodyPr/>
                    <a:lstStyle/>
                    <a:p>
                      <a:pPr algn="ctr" fontAlgn="ctr"/>
                      <a:r>
                        <a:rPr lang="en-US" sz="1100" u="none" strike="noStrike"/>
                        <a:t>Win Delta</a:t>
                      </a:r>
                      <a:endParaRPr lang="en-US" sz="1100" b="1" i="0" u="none" strike="noStrike">
                        <a:solidFill>
                          <a:srgbClr val="000000"/>
                        </a:solidFill>
                        <a:latin typeface="Calibri"/>
                      </a:endParaRPr>
                    </a:p>
                  </a:txBody>
                  <a:tcPr marL="9525" marR="9525" marT="9525" marB="0" anchor="ctr"/>
                </a:tc>
                <a:tc>
                  <a:txBody>
                    <a:bodyPr/>
                    <a:lstStyle/>
                    <a:p>
                      <a:pPr algn="l" fontAlgn="b"/>
                      <a:r>
                        <a:rPr lang="en-US" sz="1100" u="none" strike="noStrike"/>
                        <a:t>Linear Regression</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110.64</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0.27</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-16.9</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18</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34.9</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Lasso Regression</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108.54</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0.28</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-16.8</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18</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34.8</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Ridgre Regression</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103.54</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0.31</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-16.5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17.5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34</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Linear SVR</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106.5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0.29</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-16.2</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17.7</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33.9</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Ridge Regression CV</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103.54</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0.31</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-16.5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17.5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34</a:t>
                      </a:r>
                      <a:endParaRPr lang="en-US" sz="1100" b="0" i="0" u="none" strike="noStrike">
                        <a:solidFill>
                          <a:srgbClr val="000000"/>
                        </a:solidFill>
                        <a:latin typeface="Calibri"/>
                      </a:endParaRPr>
                    </a:p>
                  </a:txBody>
                  <a:tcPr marL="9525" marR="9525" marT="9525" marB="0" anchor="b"/>
                </a:tc>
              </a:tr>
              <a:tr h="302789">
                <a:tc vMerge="1">
                  <a:txBody>
                    <a:bodyPr/>
                    <a:lstStyle/>
                    <a:p>
                      <a:endParaRPr lang="en-US"/>
                    </a:p>
                  </a:txBody>
                  <a:tcPr/>
                </a:tc>
                <a:tc>
                  <a:txBody>
                    <a:bodyPr/>
                    <a:lstStyle/>
                    <a:p>
                      <a:pPr algn="l" fontAlgn="b"/>
                      <a:r>
                        <a:rPr lang="en-US" sz="1100" u="none" strike="noStrike"/>
                        <a:t>Lasso Regression CV</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105.3</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0.3</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-16.7</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18</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34.7</a:t>
                      </a:r>
                      <a:endParaRPr lang="en-US" sz="1100" b="0" i="0" u="none" strike="noStrike">
                        <a:solidFill>
                          <a:srgbClr val="000000"/>
                        </a:solidFill>
                        <a:latin typeface="Calibri"/>
                      </a:endParaRPr>
                    </a:p>
                  </a:txBody>
                  <a:tcPr marL="9525" marR="9525" marT="9525" marB="0" anchor="b"/>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TotalTime>
  <Words>1168</Words>
  <Application>Microsoft Office PowerPoint</Application>
  <PresentationFormat>On-screen Show (4:3)</PresentationFormat>
  <Paragraphs>218</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Viability of NBA Advanced Metrics in Predicting Wins</vt:lpstr>
      <vt:lpstr>The Problem</vt:lpstr>
      <vt:lpstr>The Process</vt:lpstr>
      <vt:lpstr>The Data</vt:lpstr>
      <vt:lpstr>The 2012 Lockout</vt:lpstr>
      <vt:lpstr>The Statistics </vt:lpstr>
      <vt:lpstr>The Effects of Age on Player Statistics</vt:lpstr>
      <vt:lpstr>Does Age Relate to Wins?</vt:lpstr>
      <vt:lpstr>Which Model Works Best?</vt:lpstr>
      <vt:lpstr>Tuning the Model </vt:lpstr>
      <vt:lpstr>Feature Importance Analysis</vt:lpstr>
      <vt:lpstr>Future Work</vt:lpstr>
      <vt:lpstr>Recomendations for the Clients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Viability of NBA Advanced Metrics in Predicting Wins</dc:title>
  <dc:creator>Home Office</dc:creator>
  <cp:lastModifiedBy>Home Office</cp:lastModifiedBy>
  <cp:revision>25</cp:revision>
  <dcterms:created xsi:type="dcterms:W3CDTF">2019-02-11T15:29:55Z</dcterms:created>
  <dcterms:modified xsi:type="dcterms:W3CDTF">2019-02-15T16:45:17Z</dcterms:modified>
</cp:coreProperties>
</file>