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262" r:id="rId7"/>
    <p:sldId id="267" r:id="rId8"/>
    <p:sldId id="266" r:id="rId9"/>
    <p:sldId id="275" r:id="rId10"/>
    <p:sldId id="270" r:id="rId11"/>
    <p:sldId id="287" r:id="rId12"/>
    <p:sldId id="274" r:id="rId13"/>
    <p:sldId id="278" r:id="rId14"/>
    <p:sldId id="269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659"/>
  </p:normalViewPr>
  <p:slideViewPr>
    <p:cSldViewPr snapToGrid="0" snapToObjects="1">
      <p:cViewPr>
        <p:scale>
          <a:sx n="100" d="100"/>
          <a:sy n="100" d="100"/>
        </p:scale>
        <p:origin x="12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D2182-3BFE-4FD3-AF5C-6B992E92E6A4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9959EB8E-B608-4E33-93B0-05D7A41E1C5E}" type="pres">
      <dgm:prSet presAssocID="{6EED2182-3BFE-4FD3-AF5C-6B992E92E6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559C745-1F51-4D32-8EFA-13EB3AE2C17F}" type="pres">
      <dgm:prSet presAssocID="{6EED2182-3BFE-4FD3-AF5C-6B992E92E6A4}" presName="Name1" presStyleCnt="0"/>
      <dgm:spPr/>
    </dgm:pt>
    <dgm:pt modelId="{E656796C-9DF8-4D54-B0F3-97195D0333E1}" type="pres">
      <dgm:prSet presAssocID="{6EED2182-3BFE-4FD3-AF5C-6B992E92E6A4}" presName="cycle" presStyleCnt="0"/>
      <dgm:spPr/>
    </dgm:pt>
    <dgm:pt modelId="{EF9934BB-AA14-4DC1-A949-90F8F061E9CB}" type="pres">
      <dgm:prSet presAssocID="{6EED2182-3BFE-4FD3-AF5C-6B992E92E6A4}" presName="srcNode" presStyleLbl="node1" presStyleIdx="0" presStyleCnt="0"/>
      <dgm:spPr/>
    </dgm:pt>
    <dgm:pt modelId="{C06B0F5C-BB0B-49CB-8DC2-67D3117CD218}" type="pres">
      <dgm:prSet presAssocID="{6EED2182-3BFE-4FD3-AF5C-6B992E92E6A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EE954DD-60FA-4D0E-92DE-ADECA7DB912E}" type="pres">
      <dgm:prSet presAssocID="{6EED2182-3BFE-4FD3-AF5C-6B992E92E6A4}" presName="extraNode" presStyleLbl="node1" presStyleIdx="0" presStyleCnt="0"/>
      <dgm:spPr/>
    </dgm:pt>
    <dgm:pt modelId="{C5249E89-744D-42E8-9739-2DC85E3532CF}" type="pres">
      <dgm:prSet presAssocID="{6EED2182-3BFE-4FD3-AF5C-6B992E92E6A4}" presName="dstNode" presStyleLbl="node1" presStyleIdx="0" presStyleCnt="0"/>
      <dgm:spPr/>
    </dgm:pt>
  </dgm:ptLst>
  <dgm:cxnLst>
    <dgm:cxn modelId="{F113997D-5273-4D58-A0A4-5BDD2C6E7BCB}" type="presOf" srcId="{6EED2182-3BFE-4FD3-AF5C-6B992E92E6A4}" destId="{9959EB8E-B608-4E33-93B0-05D7A41E1C5E}" srcOrd="0" destOrd="0" presId="urn:microsoft.com/office/officeart/2008/layout/VerticalCurvedList"/>
    <dgm:cxn modelId="{F38F7A75-1614-4286-A89F-8EBF2B1EF763}" type="presParOf" srcId="{9959EB8E-B608-4E33-93B0-05D7A41E1C5E}" destId="{F559C745-1F51-4D32-8EFA-13EB3AE2C17F}" srcOrd="0" destOrd="0" presId="urn:microsoft.com/office/officeart/2008/layout/VerticalCurvedList"/>
    <dgm:cxn modelId="{3E9B80EE-A6AB-4E7A-BCAD-FE794C928774}" type="presParOf" srcId="{F559C745-1F51-4D32-8EFA-13EB3AE2C17F}" destId="{E656796C-9DF8-4D54-B0F3-97195D0333E1}" srcOrd="0" destOrd="0" presId="urn:microsoft.com/office/officeart/2008/layout/VerticalCurvedList"/>
    <dgm:cxn modelId="{86138875-4850-48F6-B1F2-5526C31C3EAF}" type="presParOf" srcId="{E656796C-9DF8-4D54-B0F3-97195D0333E1}" destId="{EF9934BB-AA14-4DC1-A949-90F8F061E9CB}" srcOrd="0" destOrd="0" presId="urn:microsoft.com/office/officeart/2008/layout/VerticalCurvedList"/>
    <dgm:cxn modelId="{D2ED68FB-983B-4562-BE1E-432C388F285B}" type="presParOf" srcId="{E656796C-9DF8-4D54-B0F3-97195D0333E1}" destId="{C06B0F5C-BB0B-49CB-8DC2-67D3117CD218}" srcOrd="1" destOrd="0" presId="urn:microsoft.com/office/officeart/2008/layout/VerticalCurvedList"/>
    <dgm:cxn modelId="{450C47B0-B647-4951-AE0E-096037018553}" type="presParOf" srcId="{E656796C-9DF8-4D54-B0F3-97195D0333E1}" destId="{7EE954DD-60FA-4D0E-92DE-ADECA7DB912E}" srcOrd="2" destOrd="0" presId="urn:microsoft.com/office/officeart/2008/layout/VerticalCurvedList"/>
    <dgm:cxn modelId="{A13013B4-911F-4682-A7E7-412F969B61D2}" type="presParOf" srcId="{E656796C-9DF8-4D54-B0F3-97195D0333E1}" destId="{C5249E89-744D-42E8-9739-2DC85E3532CF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毕业答辩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智能医疗信息检索系统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908951"/>
          </a:xfrm>
        </p:spPr>
        <p:txBody>
          <a:bodyPr/>
          <a:lstStyle/>
          <a:p>
            <a:r>
              <a:rPr kumimoji="1" lang="zh-CN" altLang="en-US" dirty="0"/>
              <a:t>答辩人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熊嘉</a:t>
            </a:r>
            <a:r>
              <a:rPr kumimoji="1" lang="zh-CN" altLang="en-US" dirty="0" smtClean="0"/>
              <a:t>伟 周博文</a:t>
            </a:r>
            <a:endParaRPr kumimoji="1" lang="en-US" altLang="zh-CN" dirty="0"/>
          </a:p>
          <a:p>
            <a:r>
              <a:rPr kumimoji="1" lang="zh-CN" altLang="en-US" dirty="0" smtClean="0"/>
              <a:t>指导</a:t>
            </a:r>
            <a:r>
              <a:rPr kumimoji="1" lang="zh-CN" altLang="en-US" dirty="0"/>
              <a:t>老师</a:t>
            </a:r>
            <a:r>
              <a:rPr kumimoji="1" lang="zh-CN" altLang="en-US" dirty="0" smtClean="0"/>
              <a:t>：孟  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92B7B-936C-4113-953C-FA2DDF8B0FC4}"/>
              </a:ext>
            </a:extLst>
          </p:cNvPr>
          <p:cNvSpPr txBox="1"/>
          <p:nvPr/>
        </p:nvSpPr>
        <p:spPr>
          <a:xfrm>
            <a:off x="10448117" y="6345882"/>
            <a:ext cx="174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2018.06.12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功能设计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疾病总库、常见疾病库、慢性疾病库、用户病历库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1338828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数据库设计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通过用户选择检索疾病并提醒用户就医，</a:t>
              </a:r>
              <a:endParaRPr lang="en-US" altLang="zh-CN" sz="14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从而获得准确结果</a:t>
              </a:r>
              <a:endParaRPr lang="en-US" altLang="zh-CN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逻辑设计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400170" y="3388664"/>
            <a:ext cx="3715658" cy="1883664"/>
            <a:chOff x="1185527" y="1115568"/>
            <a:chExt cx="3715658" cy="1883664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通过用户的反馈，建立用户的病历。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1107996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建立</a:t>
              </a:r>
              <a:r>
                <a:rPr lang="zh-CN" altLang="en-US" b="1" kern="0" dirty="0" smtClean="0">
                  <a:solidFill>
                    <a:schemeClr val="bg1"/>
                  </a:solidFill>
                </a:rPr>
                <a:t>病历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针对用户的信息，构建个人健康画像。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</a:rPr>
                <a:t>构建个人健康画像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35B23B8-43E4-46FF-A114-8DCF992456B2}"/>
              </a:ext>
            </a:extLst>
          </p:cNvPr>
          <p:cNvSpPr/>
          <p:nvPr/>
        </p:nvSpPr>
        <p:spPr>
          <a:xfrm>
            <a:off x="781594" y="1333288"/>
            <a:ext cx="495161" cy="369331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bg1"/>
                </a:solidFill>
              </a:rPr>
              <a:t>智能医疗信息检索系统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结果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结语与展望</a:t>
            </a: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结语与展望</a:t>
            </a:r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1" name="文本框 8"/>
          <p:cNvSpPr txBox="1"/>
          <p:nvPr/>
        </p:nvSpPr>
        <p:spPr>
          <a:xfrm>
            <a:off x="8396735" y="1581530"/>
            <a:ext cx="322176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所使用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的疾病数据库并不完全，数据库数据还有待扩充。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396736" y="1089087"/>
            <a:ext cx="2031325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数据不够完善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8092774" y="3448027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未来希望可以运用人工智能技术，从智能聊天机器人以及诊断疾病的两个方面，继续完善该系统。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1800493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智能化有待提高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0769" y="2589230"/>
            <a:ext cx="322176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利用仅有的数据源，实现了基本的系统功能。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081210" y="2096787"/>
            <a:ext cx="203132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系统功能基本完成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1185544" y="4757391"/>
            <a:ext cx="322176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通过独特的逻辑设计，基本实现了智能医生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，能满足基本功能需求。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99315" y="4264948"/>
            <a:ext cx="1107996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逻辑设计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234420" y="2460978"/>
            <a:ext cx="7589808" cy="572638"/>
          </a:xfrm>
        </p:spPr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智能医疗信息检索系统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891187"/>
            <a:ext cx="7589808" cy="890363"/>
          </a:xfrm>
        </p:spPr>
        <p:txBody>
          <a:bodyPr/>
          <a:lstStyle/>
          <a:p>
            <a:r>
              <a:rPr kumimoji="1" lang="zh-CN" altLang="en-US" dirty="0"/>
              <a:t>答辩人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熊嘉</a:t>
            </a:r>
            <a:r>
              <a:rPr kumimoji="1" lang="zh-CN" altLang="en-US" dirty="0" smtClean="0"/>
              <a:t>伟 周博文</a:t>
            </a:r>
            <a:endParaRPr kumimoji="1" lang="en-US" altLang="zh-CN" dirty="0"/>
          </a:p>
          <a:p>
            <a:r>
              <a:rPr kumimoji="1" lang="zh-CN" altLang="en-US" dirty="0" smtClean="0"/>
              <a:t>指导</a:t>
            </a:r>
            <a:r>
              <a:rPr kumimoji="1" lang="zh-CN" altLang="en-US" dirty="0"/>
              <a:t>老师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孟  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功能实现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结果演示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结语与展望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/>
              <a:t>项目需求</a:t>
            </a:r>
            <a:endParaRPr kumimoji="1"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773539"/>
            <a:ext cx="616224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医疗行业与互联网结合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879137"/>
            <a:ext cx="616224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传统医院存在缺陷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84735"/>
            <a:ext cx="616224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市面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上医疗系统存在缺陷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项目需求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项目需求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408283" y="4079080"/>
            <a:ext cx="4133281" cy="1429124"/>
            <a:chOff x="5393216" y="4024216"/>
            <a:chExt cx="4133281" cy="1429124"/>
          </a:xfrm>
        </p:grpSpPr>
        <p:sp>
          <p:nvSpPr>
            <p:cNvPr id="22" name="文本框 8"/>
            <p:cNvSpPr txBox="1"/>
            <p:nvPr/>
          </p:nvSpPr>
          <p:spPr>
            <a:xfrm>
              <a:off x="5393216" y="4520777"/>
              <a:ext cx="291307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根据不同用户的画像模型，给出个性化的合理建议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r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06492" y="4298137"/>
              <a:ext cx="184731" cy="412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373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72364" y="2718494"/>
            <a:ext cx="4130081" cy="1532727"/>
            <a:chOff x="5396416" y="4024216"/>
            <a:chExt cx="4130081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96416" y="4618032"/>
              <a:ext cx="2913075" cy="34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构建用户画像模型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148349" cy="1373838"/>
            <a:chOff x="5378148" y="4024216"/>
            <a:chExt cx="4148349" cy="1373838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590287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实现机器人与人进行对话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r"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106492" y="4298137"/>
              <a:ext cx="184731" cy="412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373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9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设计</a:t>
            </a:r>
            <a:r>
              <a:rPr kumimoji="1"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设计</a:t>
            </a:r>
            <a:r>
              <a:rPr kumimoji="1" lang="zh-CN" altLang="en-US" dirty="0"/>
              <a:t>思路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3A3D7CD6-D1FD-4870-B406-D1654EF33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1068"/>
              </p:ext>
            </p:extLst>
          </p:nvPr>
        </p:nvGraphicFramePr>
        <p:xfrm>
          <a:off x="9312676" y="2631405"/>
          <a:ext cx="1941720" cy="101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画布 17"/>
          <p:cNvGrpSpPr/>
          <p:nvPr/>
        </p:nvGrpSpPr>
        <p:grpSpPr>
          <a:xfrm>
            <a:off x="2524246" y="1065320"/>
            <a:ext cx="6771190" cy="3471539"/>
            <a:chOff x="0" y="0"/>
            <a:chExt cx="5274310" cy="2819400"/>
          </a:xfrm>
        </p:grpSpPr>
        <p:sp>
          <p:nvSpPr>
            <p:cNvPr id="24" name="矩形 23"/>
            <p:cNvSpPr/>
            <p:nvPr/>
          </p:nvSpPr>
          <p:spPr>
            <a:xfrm>
              <a:off x="0" y="0"/>
              <a:ext cx="5274310" cy="2819400"/>
            </a:xfrm>
            <a:prstGeom prst="rect">
              <a:avLst/>
            </a:prstGeom>
          </p:spPr>
        </p:sp>
        <p:sp>
          <p:nvSpPr>
            <p:cNvPr id="26" name="矩形 25"/>
            <p:cNvSpPr/>
            <p:nvPr/>
          </p:nvSpPr>
          <p:spPr>
            <a:xfrm>
              <a:off x="1701551" y="207449"/>
              <a:ext cx="1781175" cy="85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b="1" kern="100" dirty="0">
                  <a:effectLst/>
                  <a:latin typeface="+mn-ea"/>
                  <a:cs typeface="Times New Roman" panose="02020603050405020304" pitchFamily="18" charset="0"/>
                </a:rPr>
                <a:t>智能医疗信息检索系统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60045" y="1800225"/>
              <a:ext cx="1782000" cy="85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b="1" dirty="0">
                  <a:effectLst/>
                  <a:latin typeface="+mn-ea"/>
                  <a:cs typeface="Times New Roman" panose="02020603050405020304" pitchFamily="18" charset="0"/>
                </a:rPr>
                <a:t>系统数据库创建</a:t>
              </a:r>
              <a:endParaRPr lang="zh-CN" sz="1600" b="1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150508" y="1800225"/>
              <a:ext cx="1782000" cy="85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b="1" dirty="0">
                  <a:effectLst/>
                  <a:latin typeface="+mn-ea"/>
                  <a:cs typeface="Times New Roman" panose="02020603050405020304" pitchFamily="18" charset="0"/>
                </a:rPr>
                <a:t>检索逻辑的设计</a:t>
              </a:r>
              <a:endParaRPr lang="zh-CN" sz="1600" b="1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cxnSp>
          <p:nvCxnSpPr>
            <p:cNvPr id="32" name="肘形连接符 31"/>
            <p:cNvCxnSpPr>
              <a:stCxn id="26" idx="2"/>
              <a:endCxn id="30" idx="0"/>
            </p:cNvCxnSpPr>
            <p:nvPr/>
          </p:nvCxnSpPr>
          <p:spPr>
            <a:xfrm rot="5400000">
              <a:off x="1553829" y="761915"/>
              <a:ext cx="735526" cy="13410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2"/>
              <a:endCxn id="31" idx="0"/>
            </p:cNvCxnSpPr>
            <p:nvPr/>
          </p:nvCxnSpPr>
          <p:spPr>
            <a:xfrm rot="16200000" flipH="1">
              <a:off x="2949060" y="707777"/>
              <a:ext cx="735526" cy="14493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功能实现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284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846191804@qq.com</cp:lastModifiedBy>
  <cp:revision>116</cp:revision>
  <dcterms:created xsi:type="dcterms:W3CDTF">2015-08-18T02:51:41Z</dcterms:created>
  <dcterms:modified xsi:type="dcterms:W3CDTF">2019-06-27T05:16:07Z</dcterms:modified>
  <cp:category/>
</cp:coreProperties>
</file>