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7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/>
  <p:cmAuthor id="2" name="민현식" initials="민" lastIdx="1" clrIdx="1"/>
  <p:cmAuthor id="3" name="Daniel" initials="D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5320" autoAdjust="0"/>
  </p:normalViewPr>
  <p:slideViewPr>
    <p:cSldViewPr snapToGrid="0">
      <p:cViewPr varScale="1">
        <p:scale>
          <a:sx n="114" d="100"/>
          <a:sy n="114" d="100"/>
        </p:scale>
        <p:origin x="300" y="13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0C8B9C3-BC05-424C-B054-453EEF81B6D1}" type="datetime1">
              <a:rPr lang="ko-KR" altLang="en-US"/>
              <a:pPr lvl="0">
                <a:defRPr/>
              </a:pPr>
              <a:t>2023-03-21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C762A82-7A5F-48B4-AD05-F5B30AAE5EF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3AA8417-1E67-4BD6-B6EF-89A3796D8793}" type="datetime1">
              <a:rPr lang="ko-KR" altLang="en-US"/>
              <a:pPr lvl="0">
                <a:defRPr/>
              </a:pPr>
              <a:t>2023-03-21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E28A3D6-A7C1-43DC-A859-492AA53359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591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2186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AE28A3D6-A7C1-43DC-A859-492AA53359CB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C68A2-B1B4-429D-A94C-E1A96B086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61F546-19C9-4187-96CB-E5083DE2A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CA487-BBA5-4461-94EF-A922656C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610C-224A-4A0F-A6D5-62D077614641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7BB73-35E5-41F7-AE37-777A030C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BECCE-40EC-40AD-809B-38463833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D1CC8-03F0-43B3-AFFB-02FC5742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E9FEF6-B379-4198-9533-902A8394E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0FF25-6110-41DA-B2EC-DCC5873E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9460-059A-4983-8C81-8BB0A068151A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8730E-90D4-4D84-86A9-4510A303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49D7B-E0F3-4385-9474-7D916E47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4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867939-B951-4FA1-98D1-127F9B0B8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761D11-87DA-4B29-9CFE-5CD757F1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0704A-C865-4FF0-87B0-5A4C28A7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A7C15-3FD5-4EA1-9954-7AFC1B918FD2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A3A77-6F42-4432-B7F2-8B12E245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2DEFA-E0AA-4E45-8617-49A6BBF5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4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85209-FE6A-4957-803F-9ED9FD7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997DA-18DA-4926-A89E-5B77C48F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F4A65-4430-4346-90AA-17946CE7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6715-23F0-42E4-83CA-592DFD492075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AA39B-2776-48AC-817E-3009BDD0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FB316-560E-46C6-B318-44DCC73E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34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BD600-E54F-49CF-BDFD-D6137E6F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F75EC5-4EEC-4480-9034-76CABF85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5AB81-1E3B-40B3-B9D6-1E44A14B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F277-7BF0-4FB6-8651-C5546D3332EA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C8BE3-BF18-45AE-9B2A-71C3EDBC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D6F3C-3569-462A-8A4E-53F8DFCB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15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78E2E-DC4D-48B9-8978-0CCFD4E6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62436-68CF-420E-8444-D6B01E35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8956E5-FA27-4829-9366-1C5F4450B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04E7B5-2E56-45A3-A89C-5F7F1D27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DB39-6800-4FE9-B0EA-8BFD9B8B1E13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334E87-DDE9-4D5A-9793-03FA69B9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0DBB9E-0FC9-472A-9542-633B2C0E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7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D9BDA-00D4-4BFD-8BE8-698E8EAF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23A9B-40DD-4483-AF50-52339A314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C9DBE-EA89-41A4-978C-2ACF0BF7A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9C133D-9205-4110-BA9D-51EAB5F03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9BD6AD-1811-4662-A004-120AF5686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EC5657-A067-43D8-AB80-EBEFC0E1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8496E-F502-4EC2-91CE-20A355A1F259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BB23D4-B24B-4027-95B1-8B9FB0FD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FCDBDD-1F6D-46EA-80B0-94A0D2E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61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632DE-CDD5-4B7D-9D67-04BFCB7B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3244D1-0DD9-4530-870C-50E6CB2D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4D028-3AF4-4C6B-9C2A-C95FED5CEE8F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38B66E-3EB1-473E-BEAE-84CCA7E4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8D454C-44B5-427C-A856-8951D9AC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4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EB1942-419B-4F53-A812-B6DAE049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93D1-E15B-4C96-AE4C-07461BE08661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153EE-323E-40B8-AD42-BE59E23B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DF2213-DC13-4AF4-AAF0-F1286229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4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0F09A-D5B3-4D40-AC13-94812C3B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1DDF0-CE66-4503-A627-6373A4700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1E95C3-CC39-4319-BCC4-13E658EB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B27E63-10BF-4D95-A015-E0708413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05030-DEBE-4878-B975-307A57874066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EE8C4-C978-4B8F-B8D0-63C9DBF7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103D2-D20C-4CD7-81E2-FA3325C7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7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71E89-A485-4D95-9339-07B978B3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66CA-004E-4642-B3F0-D01EE3ADD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A368E6-A328-4FC0-B7D1-1CA0C3068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C7ABF6-98B8-42A1-BFF6-438B1A0F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3F7A-4EC2-499B-ADEF-532EDEB85706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B8174B-E0CA-4E3B-8264-F216D0CE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9CF504-4F57-44DE-B867-CE0FCF91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0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F0C001-B4BB-4A40-BA48-D4D8789E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E9660-2FB7-4DB2-9FC3-D9EE380E5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3D34A-38D6-4380-B60D-2C2ADAF40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04045-15CA-46B6-887E-E7093297D42D}" type="datetime1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52890-46FB-4DEC-BAE7-020D5ABB6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E79BA-9731-4F67-B609-1A856A73B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0FA2C-B88F-48AF-834A-4AC442F3DF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3912D9-0639-4310-A2CA-2BB78093F8BC}"/>
              </a:ext>
            </a:extLst>
          </p:cNvPr>
          <p:cNvSpPr txBox="1"/>
          <p:nvPr userDrawn="1"/>
        </p:nvSpPr>
        <p:spPr>
          <a:xfrm>
            <a:off x="9203863" y="6613968"/>
            <a:ext cx="29835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accent1"/>
                </a:solidFill>
              </a:rPr>
              <a:t>Copyright</a:t>
            </a:r>
            <a:r>
              <a:rPr lang="en-US" altLang="ko-KR" sz="900">
                <a:solidFill>
                  <a:schemeClr val="accent1"/>
                </a:solidFill>
              </a:rPr>
              <a:t>ⓒ</a:t>
            </a:r>
            <a:r>
              <a:rPr lang="en-US" altLang="ko-KR" sz="900" baseline="0">
                <a:solidFill>
                  <a:schemeClr val="accent1"/>
                </a:solidFill>
              </a:rPr>
              <a:t> </a:t>
            </a:r>
            <a:r>
              <a:rPr lang="ko-KR" altLang="en-US" sz="900" baseline="0">
                <a:solidFill>
                  <a:schemeClr val="accent1"/>
                </a:solidFill>
              </a:rPr>
              <a:t>㈜대우능력개발교육원</a:t>
            </a:r>
            <a:r>
              <a:rPr lang="en-US" altLang="ko-KR" sz="900">
                <a:solidFill>
                  <a:schemeClr val="accent1"/>
                </a:solidFill>
              </a:rPr>
              <a:t>. </a:t>
            </a:r>
            <a:r>
              <a:rPr lang="en-US" altLang="ko-KR" sz="900" dirty="0">
                <a:solidFill>
                  <a:schemeClr val="accent1"/>
                </a:solidFill>
              </a:rPr>
              <a:t>All Rights Reserved.</a:t>
            </a:r>
            <a:endParaRPr lang="ko-KR" altLang="en-US" sz="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8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5648" y="590764"/>
            <a:ext cx="8695944" cy="1383509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lang="en-US" altLang="ko-KR"/>
              <a:t>[ </a:t>
            </a:r>
            <a:r>
              <a:rPr lang="ko-KR" altLang="en-US"/>
              <a:t>요구사항 정의서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4152757"/>
            <a:ext cx="12192000" cy="216491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 err="1"/>
              <a:t>ver</a:t>
            </a:r>
            <a:r>
              <a:rPr lang="en-US" altLang="ko-KR" dirty="0"/>
              <a:t> 0.1</a:t>
            </a:r>
          </a:p>
          <a:p>
            <a:pPr lvl="0">
              <a:defRPr/>
            </a:pPr>
            <a:r>
              <a:rPr lang="en-US" altLang="ko-KR" sz="2800" dirty="0"/>
              <a:t>[</a:t>
            </a:r>
            <a:r>
              <a:rPr lang="ko-KR" altLang="en-US" sz="2800" dirty="0" err="1"/>
              <a:t>산대특</a:t>
            </a:r>
            <a:r>
              <a:rPr lang="en-US" altLang="ko-KR" sz="2800" dirty="0"/>
              <a:t>] </a:t>
            </a:r>
            <a:r>
              <a:rPr lang="ko-KR" altLang="en-US" sz="2800" dirty="0"/>
              <a:t>자바기반 빅데이터 시각화 개발자 양성과정</a:t>
            </a:r>
            <a:endParaRPr lang="ko-KR" altLang="ko-KR" sz="2800" dirty="0"/>
          </a:p>
          <a:p>
            <a:pPr lvl="0">
              <a:defRPr/>
            </a:pPr>
            <a:r>
              <a:rPr lang="en-US" altLang="ko-KR" dirty="0"/>
              <a:t>2</a:t>
            </a:r>
            <a:r>
              <a:rPr lang="ko-KR" altLang="en-US" dirty="0"/>
              <a:t>팀 </a:t>
            </a:r>
          </a:p>
          <a:p>
            <a:pPr lvl="0">
              <a:defRPr/>
            </a:pPr>
            <a:r>
              <a:rPr lang="ko-KR" altLang="en-US" dirty="0"/>
              <a:t>김민수</a:t>
            </a:r>
            <a:r>
              <a:rPr lang="en-US" altLang="ko-KR" dirty="0"/>
              <a:t>, </a:t>
            </a:r>
            <a:r>
              <a:rPr lang="ko-KR" altLang="en-US" dirty="0" err="1"/>
              <a:t>이지운</a:t>
            </a:r>
            <a:r>
              <a:rPr lang="en-US" altLang="ko-KR" dirty="0"/>
              <a:t>, </a:t>
            </a:r>
            <a:r>
              <a:rPr lang="ko-KR" altLang="en-US" dirty="0" err="1"/>
              <a:t>장기헌</a:t>
            </a:r>
            <a:r>
              <a:rPr lang="en-US" altLang="ko-KR" dirty="0"/>
              <a:t>, </a:t>
            </a:r>
            <a:r>
              <a:rPr lang="ko-KR" altLang="en-US" dirty="0" err="1"/>
              <a:t>장윤종</a:t>
            </a:r>
            <a:r>
              <a:rPr lang="en-US" altLang="ko-KR" dirty="0"/>
              <a:t>, </a:t>
            </a:r>
            <a:r>
              <a:rPr lang="ko-KR" altLang="en-US" dirty="0" err="1"/>
              <a:t>전장현</a:t>
            </a:r>
            <a:endParaRPr lang="ko-KR" altLang="en-US" dirty="0"/>
          </a:p>
        </p:txBody>
      </p:sp>
      <p:sp>
        <p:nvSpPr>
          <p:cNvPr id="4" name="제목 1"/>
          <p:cNvSpPr txBox="1"/>
          <p:nvPr/>
        </p:nvSpPr>
        <p:spPr>
          <a:xfrm>
            <a:off x="366631" y="1991144"/>
            <a:ext cx="11538857" cy="145624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4400" dirty="0"/>
              <a:t>서울시 교통사고 유형 분석</a:t>
            </a:r>
          </a:p>
        </p:txBody>
      </p:sp>
      <p:pic>
        <p:nvPicPr>
          <p:cNvPr id="1026" name="Picture 2" descr="대우직업능력개발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695" y="190352"/>
            <a:ext cx="2133600" cy="34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>
                <a:solidFill>
                  <a:schemeClr val="bg1"/>
                </a:solidFill>
              </a:rPr>
              <a:t>변경 이력 관리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000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97880BAC-8804-42BF-A304-60117D061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991456"/>
              </p:ext>
            </p:extLst>
          </p:nvPr>
        </p:nvGraphicFramePr>
        <p:xfrm>
          <a:off x="742950" y="1070592"/>
          <a:ext cx="11135105" cy="5009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3938724061"/>
                    </a:ext>
                  </a:extLst>
                </a:gridCol>
                <a:gridCol w="4991339">
                  <a:extLst>
                    <a:ext uri="{9D8B030D-6E8A-4147-A177-3AD203B41FA5}">
                      <a16:colId xmlns:a16="http://schemas.microsoft.com/office/drawing/2014/main" val="3589329726"/>
                    </a:ext>
                  </a:extLst>
                </a:gridCol>
                <a:gridCol w="1300059">
                  <a:extLst>
                    <a:ext uri="{9D8B030D-6E8A-4147-A177-3AD203B41FA5}">
                      <a16:colId xmlns:a16="http://schemas.microsoft.com/office/drawing/2014/main" val="719962770"/>
                    </a:ext>
                  </a:extLst>
                </a:gridCol>
                <a:gridCol w="1300059">
                  <a:extLst>
                    <a:ext uri="{9D8B030D-6E8A-4147-A177-3AD203B41FA5}">
                      <a16:colId xmlns:a16="http://schemas.microsoft.com/office/drawing/2014/main" val="3284849249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val="4085576667"/>
                    </a:ext>
                  </a:extLst>
                </a:gridCol>
                <a:gridCol w="1366059">
                  <a:extLst>
                    <a:ext uri="{9D8B030D-6E8A-4147-A177-3AD203B41FA5}">
                      <a16:colId xmlns:a16="http://schemas.microsoft.com/office/drawing/2014/main" val="982742433"/>
                    </a:ext>
                  </a:extLst>
                </a:gridCol>
              </a:tblGrid>
              <a:tr h="38943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 marL="119901" marR="119901" marT="59950" marB="59950"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변경 내역</a:t>
                      </a:r>
                    </a:p>
                  </a:txBody>
                  <a:tcPr marL="119901" marR="119901" marT="59950" marB="5995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작성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검토</a:t>
                      </a:r>
                    </a:p>
                  </a:txBody>
                  <a:tcPr marL="119901" marR="119901" marT="59950" marB="5995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889234"/>
                  </a:ext>
                </a:extLst>
              </a:tr>
              <a:tr h="3894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 marL="119901" marR="119901" marT="59950" marB="599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일자</a:t>
                      </a:r>
                    </a:p>
                  </a:txBody>
                  <a:tcPr marL="119901" marR="119901" marT="59950" marB="599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233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marL="119901" marR="119901" marT="59950" marB="5995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23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68581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초안 작성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en-US" altLang="ko-KR" sz="1400" b="1" err="1"/>
                        <a:t>ver</a:t>
                      </a:r>
                      <a:r>
                        <a:rPr lang="en-US" altLang="ko-KR" sz="1400" b="1" baseline="0"/>
                        <a:t> 0.1)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2023.03.20</a:t>
                      </a:r>
                      <a:endParaRPr lang="ko-KR" altLang="en-US" sz="1400" b="1" dirty="0"/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장기헌</a:t>
                      </a:r>
                      <a:r>
                        <a:rPr lang="en-US" altLang="ko-KR" sz="1400" dirty="0"/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장윤종</a:t>
                      </a:r>
                      <a:endParaRPr lang="ko-KR" altLang="en-US" sz="1400" dirty="0"/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202X.XX.XX</a:t>
                      </a:r>
                      <a:endParaRPr lang="ko-KR" altLang="en-US" sz="1400" b="1" dirty="0"/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강사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이진영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 marL="119901" marR="119901" marT="59950" marB="5995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82839472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수정 및 보완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en-US" altLang="ko-KR" sz="1400" b="1" dirty="0" err="1"/>
                        <a:t>ver</a:t>
                      </a:r>
                      <a:r>
                        <a:rPr lang="en-US" altLang="ko-KR" sz="1400" b="1" baseline="0" dirty="0"/>
                        <a:t> 0.2)</a:t>
                      </a:r>
                      <a:endParaRPr lang="en-US" altLang="ko-KR" sz="1400" b="1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b="1" baseline="0" dirty="0"/>
                        <a:t>XXX </a:t>
                      </a:r>
                      <a:r>
                        <a:rPr lang="ko-KR" altLang="en-US" sz="1400" b="1" baseline="0" dirty="0"/>
                        <a:t>추가</a:t>
                      </a:r>
                      <a:r>
                        <a:rPr lang="en-US" altLang="ko-KR" sz="1400" b="1" baseline="0" dirty="0"/>
                        <a:t>, YYY </a:t>
                      </a:r>
                      <a:r>
                        <a:rPr lang="ko-KR" altLang="en-US" sz="1400" b="1" baseline="0" dirty="0"/>
                        <a:t>수정</a:t>
                      </a:r>
                      <a:r>
                        <a:rPr lang="en-US" altLang="ko-KR" sz="1400" b="1" baseline="0" dirty="0"/>
                        <a:t>, ZZZ </a:t>
                      </a:r>
                      <a:r>
                        <a:rPr lang="ko-KR" altLang="en-US" sz="1400" b="1" baseline="0" dirty="0"/>
                        <a:t>삭제</a:t>
                      </a:r>
                      <a:r>
                        <a:rPr lang="en-US" altLang="ko-KR" sz="1400" b="1" baseline="0" dirty="0"/>
                        <a:t> 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202X.XX.XX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OOO</a:t>
                      </a:r>
                      <a:endParaRPr lang="ko-KR" altLang="en-US" sz="1400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/>
                        <a:t>202X.XX.XX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강사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이진영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616608027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97337572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3159198571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240478994"/>
                  </a:ext>
                </a:extLst>
              </a:tr>
              <a:tr h="7051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 marL="119901" marR="119901" marT="59950" marB="59950" anchor="ctr"/>
                </a:tc>
                <a:extLst>
                  <a:ext uri="{0D108BD9-81ED-4DB2-BD59-A6C34878D82A}">
                    <a16:rowId xmlns:a16="http://schemas.microsoft.com/office/drawing/2014/main" val="1488325361"/>
                  </a:ext>
                </a:extLst>
              </a:tr>
            </a:tbl>
          </a:graphicData>
        </a:graphic>
      </p:graphicFrame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9CDAF8FC-101F-49D2-89E5-2A5504300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EA0FA2C-B88F-48AF-834A-4AC442F3DFC7}" type="slidenum">
              <a:rPr lang="ko-KR" altLang="en-US" smtClean="0"/>
              <a:t>2</a:t>
            </a:fld>
            <a:r>
              <a:rPr lang="ko-KR" altLang="en-US" dirty="0"/>
              <a:t> </a:t>
            </a:r>
            <a:r>
              <a:rPr lang="en-US" altLang="ko-KR" dirty="0"/>
              <a:t>/ 9</a:t>
            </a:r>
            <a:endParaRPr lang="ko-KR" altLang="en-US" dirty="0"/>
          </a:p>
        </p:txBody>
      </p:sp>
      <p:pic>
        <p:nvPicPr>
          <p:cNvPr id="7" name="Picture 8" descr="https://cdn-icons-png.flaticon.com/512/1023/1023397.png">
            <a:extLst>
              <a:ext uri="{FF2B5EF4-FFF2-40B4-BE49-F238E27FC236}">
                <a16:creationId xmlns:a16="http://schemas.microsoft.com/office/drawing/2014/main" id="{28ED1C77-985F-435F-B680-5C5DEF285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447" y="141899"/>
            <a:ext cx="430448" cy="43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s://cdn-icons-png.flaticon.com/512/5707/5707267.png">
            <a:extLst>
              <a:ext uri="{FF2B5EF4-FFF2-40B4-BE49-F238E27FC236}">
                <a16:creationId xmlns:a16="http://schemas.microsoft.com/office/drawing/2014/main" id="{994579B0-86BD-4E7E-8386-072AC611A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342" y="117101"/>
            <a:ext cx="406116" cy="40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https://cdn-icons-png.flaticon.com/512/1023/1023413.png">
            <a:extLst>
              <a:ext uri="{FF2B5EF4-FFF2-40B4-BE49-F238E27FC236}">
                <a16:creationId xmlns:a16="http://schemas.microsoft.com/office/drawing/2014/main" id="{6D1A9752-1000-4208-8025-02FDEE640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905" y="80294"/>
            <a:ext cx="561696" cy="56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96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heck">
          <a:fgClr>
            <a:schemeClr val="accent1"/>
          </a:fgClr>
          <a:bgClr>
            <a:schemeClr val="accent1">
              <a:lumMod val="25000"/>
              <a:lumOff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66750" y="586970"/>
            <a:ext cx="244169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>
                <a:solidFill>
                  <a:schemeClr val="bg1"/>
                </a:solidFill>
              </a:rPr>
              <a:t>CONTENTS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 flipV="1">
            <a:off x="9312460" y="290780"/>
            <a:ext cx="2417319" cy="347859"/>
            <a:chOff x="666750" y="1287730"/>
            <a:chExt cx="5878069" cy="1085850"/>
          </a:xfrm>
          <a:solidFill>
            <a:schemeClr val="accent4"/>
          </a:solidFill>
        </p:grpSpPr>
        <p:grpSp>
          <p:nvGrpSpPr>
            <p:cNvPr id="7" name="그룹 6"/>
            <p:cNvGrpSpPr/>
            <p:nvPr/>
          </p:nvGrpSpPr>
          <p:grpSpPr>
            <a:xfrm>
              <a:off x="666750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6" name="이등변 삼각형 25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7" name="이등변 삼각형 26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1506474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4" name="이등변 삼각형 2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5" name="이등변 삼각형 24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2346198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2" name="이등변 삼각형 21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3" name="이등변 삼각형 22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3185922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0" name="이등변 삼각형 19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1" name="이등변 삼각형 20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4025646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18" name="이등변 삼각형 17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9" name="이등변 삼각형 18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4865370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16" name="이등변 삼각형 15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7" name="이등변 삼각형 16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5705094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14" name="이등변 삼각형 13"/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5" name="이등변 삼각형 14"/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grpSp>
        <p:nvGrpSpPr>
          <p:cNvPr id="30" name="그룹 29"/>
          <p:cNvGrpSpPr/>
          <p:nvPr/>
        </p:nvGrpSpPr>
        <p:grpSpPr>
          <a:xfrm>
            <a:off x="769108" y="2191835"/>
            <a:ext cx="3536536" cy="523220"/>
            <a:chOff x="767193" y="1769836"/>
            <a:chExt cx="3536536" cy="523220"/>
          </a:xfrm>
        </p:grpSpPr>
        <p:sp>
          <p:nvSpPr>
            <p:cNvPr id="31" name="이등변 삼각형 30"/>
            <p:cNvSpPr/>
            <p:nvPr/>
          </p:nvSpPr>
          <p:spPr>
            <a:xfrm rot="5400000">
              <a:off x="739847" y="1860532"/>
              <a:ext cx="396520" cy="341828"/>
            </a:xfrm>
            <a:prstGeom prst="triangle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65718" y="1769836"/>
              <a:ext cx="3038011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2800" b="1" dirty="0">
                  <a:solidFill>
                    <a:schemeClr val="bg1"/>
                  </a:solidFill>
                </a:rPr>
                <a:t>02 </a:t>
              </a:r>
              <a:r>
                <a:rPr lang="ko-KR" altLang="en-US" sz="2800" b="1" dirty="0">
                  <a:solidFill>
                    <a:schemeClr val="bg1"/>
                  </a:solidFill>
                </a:rPr>
                <a:t>요구사항 정의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265717" y="2651647"/>
            <a:ext cx="51731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  <a:defRPr/>
            </a:pPr>
            <a:r>
              <a:rPr lang="en-US" altLang="ko-KR" dirty="0">
                <a:solidFill>
                  <a:schemeClr val="bg1"/>
                </a:solidFill>
              </a:rPr>
              <a:t>UI</a:t>
            </a:r>
            <a:r>
              <a:rPr lang="ko-KR" altLang="en-US" dirty="0">
                <a:solidFill>
                  <a:schemeClr val="bg1"/>
                </a:solidFill>
              </a:rPr>
              <a:t> 시스템 구성도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  <a:defRPr/>
            </a:pPr>
            <a:r>
              <a:rPr lang="ko-KR" altLang="en-US" dirty="0">
                <a:solidFill>
                  <a:schemeClr val="bg1"/>
                </a:solidFill>
              </a:rPr>
              <a:t>요구사항 목록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>
              <a:defRPr/>
            </a:pPr>
            <a:fld id="{6EA0FA2C-B88F-48AF-834A-4AC442F3DFC7}" type="slidenum">
              <a:rPr lang="en-US" altLang="en-US"/>
              <a:pPr lvl="0">
                <a:defRPr/>
              </a:pPr>
              <a:t>3</a:t>
            </a:fld>
            <a:r>
              <a:rPr lang="ko-KR" altLang="en-US"/>
              <a:t> </a:t>
            </a:r>
            <a:r>
              <a:rPr lang="en-US" altLang="ko-KR"/>
              <a:t>/ 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5E4D2B-E6A1-4E3D-B266-93824A4F23E4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08DBB0-0989-4E9B-9D6D-DAEA28BFE53B}"/>
              </a:ext>
            </a:extLst>
          </p:cNvPr>
          <p:cNvSpPr txBox="1"/>
          <p:nvPr/>
        </p:nvSpPr>
        <p:spPr>
          <a:xfrm>
            <a:off x="828675" y="135493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600" dirty="0">
                <a:solidFill>
                  <a:schemeClr val="bg1"/>
                </a:solidFill>
              </a:rPr>
              <a:t>UI </a:t>
            </a:r>
            <a:r>
              <a:rPr lang="ko-KR" altLang="en-US" b="1" spc="600" dirty="0">
                <a:solidFill>
                  <a:schemeClr val="bg1"/>
                </a:solidFill>
              </a:rPr>
              <a:t>시스템 구성도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426CC9-A752-4C37-9088-970155FC713A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001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id="{7837A58D-98C8-4276-AE2F-C269CCE0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EA0FA2C-B88F-48AF-834A-4AC442F3DFC7}" type="slidenum">
              <a:rPr lang="ko-KR" altLang="en-US" smtClean="0"/>
              <a:t>4</a:t>
            </a:fld>
            <a:r>
              <a:rPr lang="ko-KR" altLang="en-US" dirty="0"/>
              <a:t> </a:t>
            </a:r>
            <a:r>
              <a:rPr lang="en-US" altLang="ko-KR" dirty="0"/>
              <a:t>/ 9</a:t>
            </a:r>
            <a:endParaRPr lang="ko-KR" altLang="en-US" dirty="0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92215CCE-758D-4A5B-9FC8-79A8F96CFA99}"/>
              </a:ext>
            </a:extLst>
          </p:cNvPr>
          <p:cNvSpPr/>
          <p:nvPr/>
        </p:nvSpPr>
        <p:spPr>
          <a:xfrm rot="5400000">
            <a:off x="3947266" y="3358494"/>
            <a:ext cx="1508760" cy="666276"/>
          </a:xfrm>
          <a:prstGeom prst="triangle">
            <a:avLst/>
          </a:prstGeom>
          <a:solidFill>
            <a:srgbClr val="E7E6E6"/>
          </a:solidFill>
          <a:ln>
            <a:solidFill>
              <a:srgbClr val="D0CE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C99560-56FF-42EB-B868-A2FE82A52686}"/>
              </a:ext>
            </a:extLst>
          </p:cNvPr>
          <p:cNvSpPr txBox="1"/>
          <p:nvPr/>
        </p:nvSpPr>
        <p:spPr>
          <a:xfrm>
            <a:off x="1652516" y="2213348"/>
            <a:ext cx="153352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시작 화면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0C2E6D-8B95-4399-B5C2-7E9B545B1AEC}"/>
              </a:ext>
            </a:extLst>
          </p:cNvPr>
          <p:cNvSpPr txBox="1"/>
          <p:nvPr/>
        </p:nvSpPr>
        <p:spPr>
          <a:xfrm>
            <a:off x="7784604" y="1049614"/>
            <a:ext cx="153352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Tab1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FF35C3-6452-4899-BA8C-1A30A23A392B}"/>
              </a:ext>
            </a:extLst>
          </p:cNvPr>
          <p:cNvSpPr txBox="1"/>
          <p:nvPr/>
        </p:nvSpPr>
        <p:spPr>
          <a:xfrm>
            <a:off x="5923904" y="3745906"/>
            <a:ext cx="153352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Tab2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602B49-BCB2-4B55-B88C-DD67E1CB5FC7}"/>
              </a:ext>
            </a:extLst>
          </p:cNvPr>
          <p:cNvSpPr txBox="1"/>
          <p:nvPr/>
        </p:nvSpPr>
        <p:spPr>
          <a:xfrm>
            <a:off x="9543951" y="3745906"/>
            <a:ext cx="153352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Tab3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CD05BF-8209-429D-B232-8A89952B9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303" y="1365179"/>
            <a:ext cx="3712129" cy="23264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77E8FD6-63E2-452F-8F94-220F897DE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42" y="2582680"/>
            <a:ext cx="3690874" cy="23264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6C88809-9853-40B7-A5C6-0896E2242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968" y="4060964"/>
            <a:ext cx="3721398" cy="23264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83E8D2D-0351-49C2-B0CD-1DCD61EE22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7365" y="4060964"/>
            <a:ext cx="3702861" cy="2326453"/>
          </a:xfrm>
          <a:prstGeom prst="rect">
            <a:avLst/>
          </a:prstGeom>
        </p:spPr>
      </p:pic>
      <p:pic>
        <p:nvPicPr>
          <p:cNvPr id="17" name="Picture 8" descr="https://cdn-icons-png.flaticon.com/512/1023/1023397.png">
            <a:extLst>
              <a:ext uri="{FF2B5EF4-FFF2-40B4-BE49-F238E27FC236}">
                <a16:creationId xmlns:a16="http://schemas.microsoft.com/office/drawing/2014/main" id="{34C4BAFF-6A32-417C-B457-890ECF9E4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447" y="141899"/>
            <a:ext cx="430448" cy="43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https://cdn-icons-png.flaticon.com/512/5707/5707267.png">
            <a:extLst>
              <a:ext uri="{FF2B5EF4-FFF2-40B4-BE49-F238E27FC236}">
                <a16:creationId xmlns:a16="http://schemas.microsoft.com/office/drawing/2014/main" id="{C0BE7406-8035-4D3F-A7D4-FC98E7C8D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342" y="117101"/>
            <a:ext cx="406116" cy="40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 descr="https://cdn-icons-png.flaticon.com/512/1023/1023413.png">
            <a:extLst>
              <a:ext uri="{FF2B5EF4-FFF2-40B4-BE49-F238E27FC236}">
                <a16:creationId xmlns:a16="http://schemas.microsoft.com/office/drawing/2014/main" id="{420148F0-3AF0-463B-BA16-A8A7E5BCD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905" y="80294"/>
            <a:ext cx="561696" cy="56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99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5E4D2B-E6A1-4E3D-B266-93824A4F23E4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426CC9-A752-4C37-9088-970155FC713A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002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id="{7837A58D-98C8-4276-AE2F-C269CCE0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EA0FA2C-B88F-48AF-834A-4AC442F3DFC7}" type="slidenum">
              <a:rPr lang="ko-KR" altLang="en-US" smtClean="0"/>
              <a:t>5</a:t>
            </a:fld>
            <a:r>
              <a:rPr lang="ko-KR" altLang="en-US" dirty="0"/>
              <a:t> </a:t>
            </a:r>
            <a:r>
              <a:rPr lang="en-US" altLang="ko-KR" dirty="0"/>
              <a:t>/ 9</a:t>
            </a:r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9F6FF34-265F-4199-8509-8C58D9362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E34859E-9714-4D4E-A7C4-9158FA3F0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75" y="-47820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C3B42-6325-4298-A2E1-098F90388D12}"/>
              </a:ext>
            </a:extLst>
          </p:cNvPr>
          <p:cNvSpPr txBox="1"/>
          <p:nvPr/>
        </p:nvSpPr>
        <p:spPr>
          <a:xfrm>
            <a:off x="828675" y="135493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>
                <a:solidFill>
                  <a:schemeClr val="bg1"/>
                </a:solidFill>
              </a:rPr>
              <a:t>요구사항 목록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CF2CE-30C4-4172-8FC5-733555505C99}"/>
              </a:ext>
            </a:extLst>
          </p:cNvPr>
          <p:cNvSpPr txBox="1"/>
          <p:nvPr/>
        </p:nvSpPr>
        <p:spPr>
          <a:xfrm>
            <a:off x="742950" y="619125"/>
            <a:ext cx="9847465" cy="6986528"/>
          </a:xfrm>
          <a:prstGeom prst="rect">
            <a:avLst/>
          </a:prstGeom>
        </p:spPr>
        <p:txBody>
          <a:bodyPr wrap="square" numCol="1" rtlCol="0">
            <a:spAutoFit/>
          </a:bodyPr>
          <a:lstStyle/>
          <a:p>
            <a:r>
              <a:rPr lang="ko-KR" altLang="en-US" sz="2800" b="1" dirty="0">
                <a:latin typeface="+mn-ea"/>
              </a:rPr>
              <a:t>시작화면</a:t>
            </a:r>
            <a:r>
              <a:rPr lang="en-US" altLang="ko-KR" sz="2800" b="1" dirty="0">
                <a:latin typeface="+mn-ea"/>
              </a:rPr>
              <a:t> </a:t>
            </a: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+mn-ea"/>
              </a:rPr>
              <a:t>시작 버튼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-   </a:t>
            </a:r>
            <a:r>
              <a:rPr lang="ko-KR" altLang="en-US" sz="2000" dirty="0">
                <a:latin typeface="+mn-ea"/>
              </a:rPr>
              <a:t>클릭 시 </a:t>
            </a:r>
            <a:r>
              <a:rPr lang="en-US" altLang="ko-KR" sz="2000" dirty="0">
                <a:latin typeface="+mn-ea"/>
              </a:rPr>
              <a:t>Tab1</a:t>
            </a:r>
            <a:r>
              <a:rPr lang="ko-KR" altLang="en-US" sz="2000" dirty="0">
                <a:latin typeface="+mn-ea"/>
              </a:rPr>
              <a:t>로 이동</a:t>
            </a:r>
            <a:endParaRPr lang="en-US" altLang="ko-KR" sz="2000" dirty="0">
              <a:latin typeface="+mn-ea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+mn-ea"/>
            </a:endParaRPr>
          </a:p>
          <a:p>
            <a:r>
              <a:rPr lang="en-US" altLang="ko-KR" sz="2800" b="1" dirty="0">
                <a:latin typeface="+mn-ea"/>
              </a:rPr>
              <a:t>Tab</a:t>
            </a:r>
            <a:r>
              <a:rPr lang="ko-KR" altLang="en-US" sz="2800" b="1" dirty="0">
                <a:latin typeface="+mn-ea"/>
              </a:rPr>
              <a:t>전체</a:t>
            </a:r>
            <a:endParaRPr lang="en-US" altLang="ko-KR" sz="2800" b="1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2000" dirty="0">
                <a:latin typeface="+mn-ea"/>
              </a:rPr>
              <a:t>화면 상단의 </a:t>
            </a:r>
            <a:r>
              <a:rPr lang="en-US" altLang="ko-KR" sz="2000" dirty="0">
                <a:latin typeface="+mn-ea"/>
              </a:rPr>
              <a:t>Tab</a:t>
            </a:r>
            <a:r>
              <a:rPr lang="ko-KR" altLang="en-US" sz="2000" dirty="0">
                <a:latin typeface="+mn-ea"/>
              </a:rPr>
              <a:t>을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전환하는 버튼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-   </a:t>
            </a:r>
            <a:r>
              <a:rPr lang="ko-KR" altLang="en-US" sz="2000" dirty="0">
                <a:latin typeface="+mn-ea"/>
              </a:rPr>
              <a:t>클릭 시 해당 </a:t>
            </a:r>
            <a:r>
              <a:rPr lang="en-US" altLang="ko-KR" sz="2000" dirty="0">
                <a:latin typeface="+mn-ea"/>
              </a:rPr>
              <a:t>Tab</a:t>
            </a:r>
            <a:r>
              <a:rPr lang="ko-KR" altLang="en-US" sz="2000" dirty="0">
                <a:latin typeface="+mn-ea"/>
              </a:rPr>
              <a:t>으로 이동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2.  </a:t>
            </a:r>
            <a:r>
              <a:rPr lang="ko-KR" altLang="en-US" sz="2000" dirty="0">
                <a:latin typeface="+mn-ea"/>
              </a:rPr>
              <a:t>도움말 버튼 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-   </a:t>
            </a:r>
            <a:r>
              <a:rPr lang="ko-KR" altLang="en-US" sz="2000" dirty="0">
                <a:latin typeface="+mn-ea"/>
              </a:rPr>
              <a:t>클릭 시 사용설명서 문서 실행</a:t>
            </a:r>
            <a:endParaRPr lang="en-US" altLang="ko-KR" sz="2000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sz="2800" b="1" dirty="0">
                <a:latin typeface="+mn-ea"/>
              </a:rPr>
              <a:t>Tab1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2000" dirty="0">
                <a:latin typeface="+mn-ea"/>
              </a:rPr>
              <a:t>리스트 박스 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-   </a:t>
            </a:r>
            <a:r>
              <a:rPr lang="ko-KR" altLang="en-US" sz="2000" dirty="0">
                <a:latin typeface="+mn-ea"/>
              </a:rPr>
              <a:t>지역 선택 기능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-</a:t>
            </a:r>
            <a:r>
              <a:rPr lang="ko-KR" altLang="en-US" sz="2000" dirty="0">
                <a:latin typeface="+mn-ea"/>
              </a:rPr>
              <a:t>   선택한 지역의 유형별 비율 순위 표시 및 그래프 표시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-   </a:t>
            </a:r>
            <a:r>
              <a:rPr lang="ko-KR" altLang="en-US" sz="2000" dirty="0">
                <a:latin typeface="+mn-ea"/>
              </a:rPr>
              <a:t>스크롤바 기능</a:t>
            </a:r>
            <a:endParaRPr lang="en-US" altLang="ko-KR" sz="2000" dirty="0">
              <a:latin typeface="+mn-ea"/>
            </a:endParaRPr>
          </a:p>
          <a:p>
            <a:pPr marL="342900" indent="-342900">
              <a:buAutoNum type="arabicPeriod" startAt="2"/>
            </a:pPr>
            <a:r>
              <a:rPr lang="ko-KR" altLang="en-US" sz="2000" dirty="0">
                <a:latin typeface="+mn-ea"/>
              </a:rPr>
              <a:t>지역 검색 기능</a:t>
            </a:r>
            <a:endParaRPr lang="en-US" altLang="ko-KR" sz="2000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342900" indent="-342900">
              <a:buFont typeface="+mj-lt"/>
              <a:buAutoNum type="alphaLcPeriod"/>
            </a:pP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+mn-ea"/>
            </a:endParaRPr>
          </a:p>
        </p:txBody>
      </p:sp>
      <p:pic>
        <p:nvPicPr>
          <p:cNvPr id="9" name="Picture 8" descr="https://cdn-icons-png.flaticon.com/512/1023/1023397.png">
            <a:extLst>
              <a:ext uri="{FF2B5EF4-FFF2-40B4-BE49-F238E27FC236}">
                <a16:creationId xmlns:a16="http://schemas.microsoft.com/office/drawing/2014/main" id="{59CF4102-86A4-4CC8-A3A4-31E597C71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447" y="141899"/>
            <a:ext cx="430448" cy="43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ttps://cdn-icons-png.flaticon.com/512/5707/5707267.png">
            <a:extLst>
              <a:ext uri="{FF2B5EF4-FFF2-40B4-BE49-F238E27FC236}">
                <a16:creationId xmlns:a16="http://schemas.microsoft.com/office/drawing/2014/main" id="{E7DEE862-8ED4-4142-BFA7-5B1DCBC35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342" y="117101"/>
            <a:ext cx="406116" cy="40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https://cdn-icons-png.flaticon.com/512/1023/1023413.png">
            <a:extLst>
              <a:ext uri="{FF2B5EF4-FFF2-40B4-BE49-F238E27FC236}">
                <a16:creationId xmlns:a16="http://schemas.microsoft.com/office/drawing/2014/main" id="{A68E41FA-D6ED-4D1C-8D37-BC1BD11AC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905" y="80294"/>
            <a:ext cx="561696" cy="56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78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5E4D2B-E6A1-4E3D-B266-93824A4F23E4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426CC9-A752-4C37-9088-970155FC713A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002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id="{7837A58D-98C8-4276-AE2F-C269CCE0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EA0FA2C-B88F-48AF-834A-4AC442F3DFC7}" type="slidenum">
              <a:rPr lang="ko-KR" altLang="en-US" smtClean="0"/>
              <a:t>6</a:t>
            </a:fld>
            <a:r>
              <a:rPr lang="ko-KR" altLang="en-US" dirty="0"/>
              <a:t> </a:t>
            </a:r>
            <a:r>
              <a:rPr lang="en-US" altLang="ko-KR" dirty="0"/>
              <a:t>/ 9</a:t>
            </a:r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9F6FF34-265F-4199-8509-8C58D9362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E34859E-9714-4D4E-A7C4-9158FA3F0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75" y="-47820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C3B42-6325-4298-A2E1-098F90388D12}"/>
              </a:ext>
            </a:extLst>
          </p:cNvPr>
          <p:cNvSpPr txBox="1"/>
          <p:nvPr/>
        </p:nvSpPr>
        <p:spPr>
          <a:xfrm>
            <a:off x="828675" y="135493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>
                <a:solidFill>
                  <a:schemeClr val="bg1"/>
                </a:solidFill>
              </a:rPr>
              <a:t>요구사항 목록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AAC8DD-E20B-497D-B8E9-724DCF7D386D}"/>
              </a:ext>
            </a:extLst>
          </p:cNvPr>
          <p:cNvSpPr/>
          <p:nvPr/>
        </p:nvSpPr>
        <p:spPr>
          <a:xfrm>
            <a:off x="757840" y="619125"/>
            <a:ext cx="6782729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+mn-ea"/>
              </a:rPr>
              <a:t>Tab2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2000" dirty="0">
                <a:latin typeface="+mn-ea"/>
              </a:rPr>
              <a:t>리스트박스 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-   </a:t>
            </a:r>
            <a:r>
              <a:rPr lang="ko-KR" altLang="en-US" sz="2000" dirty="0">
                <a:latin typeface="+mn-ea"/>
              </a:rPr>
              <a:t>지역 선택 기능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-   </a:t>
            </a:r>
            <a:r>
              <a:rPr lang="ko-KR" altLang="en-US" sz="2000" dirty="0">
                <a:latin typeface="+mn-ea"/>
              </a:rPr>
              <a:t>선택한 지역의 유형별 비율 순위 표시 및 그래프 표시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-   </a:t>
            </a:r>
            <a:r>
              <a:rPr lang="ko-KR" altLang="en-US" sz="2000" dirty="0">
                <a:latin typeface="+mn-ea"/>
              </a:rPr>
              <a:t>스크롤바 기능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2.  </a:t>
            </a:r>
            <a:r>
              <a:rPr lang="ko-KR" altLang="en-US" sz="2000" dirty="0">
                <a:latin typeface="+mn-ea"/>
              </a:rPr>
              <a:t>지역 검색 기능</a:t>
            </a:r>
            <a:endParaRPr lang="en-US" altLang="ko-KR" sz="2000" dirty="0">
              <a:latin typeface="+mn-ea"/>
            </a:endParaRPr>
          </a:p>
          <a:p>
            <a:pPr marL="342900" indent="-342900">
              <a:buAutoNum type="arabicPeriod" startAt="3"/>
            </a:pPr>
            <a:r>
              <a:rPr lang="ko-KR" altLang="en-US" sz="2000" dirty="0">
                <a:latin typeface="+mn-ea"/>
              </a:rPr>
              <a:t>유형별 라디오 버튼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-   </a:t>
            </a:r>
            <a:r>
              <a:rPr lang="ko-KR" altLang="en-US" sz="2000" dirty="0">
                <a:latin typeface="+mn-ea"/>
              </a:rPr>
              <a:t>선택한 유형에 따라 그래프와 분석 기준 버튼 표시</a:t>
            </a:r>
            <a:endParaRPr lang="en-US" altLang="ko-KR" sz="2000" dirty="0">
              <a:latin typeface="+mn-ea"/>
            </a:endParaRPr>
          </a:p>
          <a:p>
            <a:pPr marL="342900" indent="-342900">
              <a:buAutoNum type="arabicPeriod" startAt="4"/>
            </a:pPr>
            <a:r>
              <a:rPr lang="ko-KR" altLang="en-US" sz="2000" dirty="0">
                <a:latin typeface="+mn-ea"/>
              </a:rPr>
              <a:t>분석 기준 버튼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-   </a:t>
            </a:r>
            <a:r>
              <a:rPr lang="ko-KR" altLang="en-US" sz="2000" dirty="0">
                <a:latin typeface="+mn-ea"/>
              </a:rPr>
              <a:t>분석 기준 버튼 클릭 시 그래프 출력</a:t>
            </a:r>
            <a:endParaRPr lang="en-US" altLang="ko-KR" sz="2000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+mn-ea"/>
            </a:endParaRPr>
          </a:p>
        </p:txBody>
      </p:sp>
      <p:pic>
        <p:nvPicPr>
          <p:cNvPr id="10" name="Picture 8" descr="https://cdn-icons-png.flaticon.com/512/1023/1023397.png">
            <a:extLst>
              <a:ext uri="{FF2B5EF4-FFF2-40B4-BE49-F238E27FC236}">
                <a16:creationId xmlns:a16="http://schemas.microsoft.com/office/drawing/2014/main" id="{37D19794-2181-4564-80A6-836826560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447" y="141899"/>
            <a:ext cx="430448" cy="43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s://cdn-icons-png.flaticon.com/512/5707/5707267.png">
            <a:extLst>
              <a:ext uri="{FF2B5EF4-FFF2-40B4-BE49-F238E27FC236}">
                <a16:creationId xmlns:a16="http://schemas.microsoft.com/office/drawing/2014/main" id="{CA20D1C1-E1C5-4B49-9F33-255AE4659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342" y="117101"/>
            <a:ext cx="406116" cy="40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s://cdn-icons-png.flaticon.com/512/1023/1023413.png">
            <a:extLst>
              <a:ext uri="{FF2B5EF4-FFF2-40B4-BE49-F238E27FC236}">
                <a16:creationId xmlns:a16="http://schemas.microsoft.com/office/drawing/2014/main" id="{438C9E83-3DE3-47F8-A2A9-B5AC51EFA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905" y="80294"/>
            <a:ext cx="561696" cy="56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92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DF5E4D2B-E6A1-4E3D-B266-93824A4F23E4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426CC9-A752-4C37-9088-970155FC713A}"/>
              </a:ext>
            </a:extLst>
          </p:cNvPr>
          <p:cNvSpPr txBox="1"/>
          <p:nvPr/>
        </p:nvSpPr>
        <p:spPr>
          <a:xfrm>
            <a:off x="96088" y="1354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</a:rPr>
              <a:t>002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sp>
        <p:nvSpPr>
          <p:cNvPr id="12" name="슬라이드 번호 개체 틀 3">
            <a:extLst>
              <a:ext uri="{FF2B5EF4-FFF2-40B4-BE49-F238E27FC236}">
                <a16:creationId xmlns:a16="http://schemas.microsoft.com/office/drawing/2014/main" id="{7837A58D-98C8-4276-AE2F-C269CCE0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EA0FA2C-B88F-48AF-834A-4AC442F3DFC7}" type="slidenum">
              <a:rPr lang="ko-KR" altLang="en-US" smtClean="0"/>
              <a:t>7</a:t>
            </a:fld>
            <a:r>
              <a:rPr lang="ko-KR" altLang="en-US" dirty="0"/>
              <a:t> </a:t>
            </a:r>
            <a:r>
              <a:rPr lang="en-US" altLang="ko-KR" dirty="0"/>
              <a:t>/ 9</a:t>
            </a:r>
            <a:endParaRPr lang="ko-KR" alt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9F6FF34-265F-4199-8509-8C58D9362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E34859E-9714-4D4E-A7C4-9158FA3F0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75" y="-47820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C3B42-6325-4298-A2E1-098F90388D12}"/>
              </a:ext>
            </a:extLst>
          </p:cNvPr>
          <p:cNvSpPr txBox="1"/>
          <p:nvPr/>
        </p:nvSpPr>
        <p:spPr>
          <a:xfrm>
            <a:off x="828675" y="135493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600" dirty="0">
                <a:solidFill>
                  <a:schemeClr val="bg1"/>
                </a:solidFill>
              </a:rPr>
              <a:t>요구사항 목록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F52AAA-B29D-4564-8847-A32125BBDC03}"/>
              </a:ext>
            </a:extLst>
          </p:cNvPr>
          <p:cNvSpPr/>
          <p:nvPr/>
        </p:nvSpPr>
        <p:spPr>
          <a:xfrm>
            <a:off x="750280" y="619125"/>
            <a:ext cx="78603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+mn-ea"/>
              </a:rPr>
              <a:t>Tab3</a:t>
            </a:r>
          </a:p>
          <a:p>
            <a:r>
              <a:rPr lang="en-US" altLang="ko-KR" sz="2000" dirty="0">
                <a:latin typeface="+mn-ea"/>
              </a:rPr>
              <a:t>1.  </a:t>
            </a:r>
            <a:r>
              <a:rPr lang="ko-KR" altLang="en-US" sz="2000" dirty="0">
                <a:latin typeface="+mn-ea"/>
              </a:rPr>
              <a:t>유형별 라디오 버튼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-   </a:t>
            </a:r>
            <a:r>
              <a:rPr lang="ko-KR" altLang="en-US" sz="2000" dirty="0">
                <a:latin typeface="+mn-ea"/>
              </a:rPr>
              <a:t>선택한 유형에 따라 그래프 표시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-   </a:t>
            </a:r>
            <a:r>
              <a:rPr lang="ko-KR" altLang="en-US" sz="2000" dirty="0">
                <a:latin typeface="+mn-ea"/>
              </a:rPr>
              <a:t>지역 순위 표시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-   </a:t>
            </a:r>
            <a:r>
              <a:rPr lang="ko-KR" altLang="en-US" sz="2000" dirty="0">
                <a:latin typeface="+mn-ea"/>
              </a:rPr>
              <a:t>유형별 최다사고지역에 대한 문제점과 해결방안 제시</a:t>
            </a:r>
            <a:endParaRPr lang="en-US" altLang="ko-KR" sz="2000" dirty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+mn-ea"/>
            </a:endParaRPr>
          </a:p>
        </p:txBody>
      </p:sp>
      <p:pic>
        <p:nvPicPr>
          <p:cNvPr id="9" name="Picture 8" descr="https://cdn-icons-png.flaticon.com/512/1023/1023397.png">
            <a:extLst>
              <a:ext uri="{FF2B5EF4-FFF2-40B4-BE49-F238E27FC236}">
                <a16:creationId xmlns:a16="http://schemas.microsoft.com/office/drawing/2014/main" id="{65A1487D-E938-43B8-8787-798D5183A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447" y="141899"/>
            <a:ext cx="430448" cy="43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ttps://cdn-icons-png.flaticon.com/512/5707/5707267.png">
            <a:extLst>
              <a:ext uri="{FF2B5EF4-FFF2-40B4-BE49-F238E27FC236}">
                <a16:creationId xmlns:a16="http://schemas.microsoft.com/office/drawing/2014/main" id="{BC3F2E84-E645-455F-9D57-E2785FB33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342" y="117101"/>
            <a:ext cx="406116" cy="40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s://cdn-icons-png.flaticon.com/512/1023/1023413.png">
            <a:extLst>
              <a:ext uri="{FF2B5EF4-FFF2-40B4-BE49-F238E27FC236}">
                <a16:creationId xmlns:a16="http://schemas.microsoft.com/office/drawing/2014/main" id="{79CB8BFF-8699-42E9-9EE0-33C28EF6C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970905" y="80294"/>
            <a:ext cx="561696" cy="56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828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573BCD-219B-4FC5-AB04-74448B03A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1000125"/>
            <a:ext cx="4857750" cy="4857750"/>
          </a:xfrm>
          <a:prstGeom prst="rect">
            <a:avLst/>
          </a:prstGeom>
        </p:spPr>
      </p:pic>
      <p:sp>
        <p:nvSpPr>
          <p:cNvPr id="3" name="슬라이드 번호 개체 틀 3">
            <a:extLst>
              <a:ext uri="{FF2B5EF4-FFF2-40B4-BE49-F238E27FC236}">
                <a16:creationId xmlns:a16="http://schemas.microsoft.com/office/drawing/2014/main" id="{03EED07C-8069-4ED4-8B23-20B9B5F1C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EA0FA2C-B88F-48AF-834A-4AC442F3DFC7}" type="slidenum">
              <a:rPr lang="ko-KR" altLang="en-US" smtClean="0"/>
              <a:t>8</a:t>
            </a:fld>
            <a:r>
              <a:rPr lang="ko-KR" altLang="en-US" dirty="0"/>
              <a:t> </a:t>
            </a:r>
            <a:r>
              <a:rPr lang="en-US" altLang="ko-KR" dirty="0"/>
              <a:t>/ 9</a:t>
            </a:r>
            <a:endParaRPr lang="ko-KR" altLang="en-US" dirty="0"/>
          </a:p>
        </p:txBody>
      </p:sp>
      <p:pic>
        <p:nvPicPr>
          <p:cNvPr id="4" name="Picture 8" descr="https://cdn-icons-png.flaticon.com/512/1023/1023397.png">
            <a:extLst>
              <a:ext uri="{FF2B5EF4-FFF2-40B4-BE49-F238E27FC236}">
                <a16:creationId xmlns:a16="http://schemas.microsoft.com/office/drawing/2014/main" id="{4CD33529-E004-476E-8055-93E2E718C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19125">
            <a:off x="7157548" y="2424084"/>
            <a:ext cx="430448" cy="43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cdn-icons-png.flaticon.com/512/5707/5707267.png">
            <a:extLst>
              <a:ext uri="{FF2B5EF4-FFF2-40B4-BE49-F238E27FC236}">
                <a16:creationId xmlns:a16="http://schemas.microsoft.com/office/drawing/2014/main" id="{57890FF1-6652-4DCA-AB3C-A389C5AB8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992" y="660684"/>
            <a:ext cx="406116" cy="40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https://cdn-icons-png.flaticon.com/512/1023/1023413.png">
            <a:extLst>
              <a:ext uri="{FF2B5EF4-FFF2-40B4-BE49-F238E27FC236}">
                <a16:creationId xmlns:a16="http://schemas.microsoft.com/office/drawing/2014/main" id="{F0A8CE08-5697-416C-A85C-6D8BB5971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60830" y="5016707"/>
            <a:ext cx="561696" cy="56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675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accent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A0F3021-4E97-4A26-B830-959D8D00A7D0}"/>
              </a:ext>
            </a:extLst>
          </p:cNvPr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DDAC9-DC1E-4705-95FF-D7828587A22C}"/>
              </a:ext>
            </a:extLst>
          </p:cNvPr>
          <p:cNvSpPr txBox="1"/>
          <p:nvPr/>
        </p:nvSpPr>
        <p:spPr>
          <a:xfrm>
            <a:off x="3595539" y="3044279"/>
            <a:ext cx="50009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spc="1400" dirty="0">
                <a:solidFill>
                  <a:schemeClr val="bg1"/>
                </a:solidFill>
              </a:rPr>
              <a:t>Thank You!</a:t>
            </a:r>
            <a:endParaRPr lang="ko-KR" altLang="en-US" sz="4400" b="1" spc="1400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831726-ECE6-4259-933D-12F83F6E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0FA2C-B88F-48AF-834A-4AC442F3DFC7}" type="slidenum">
              <a:rPr lang="ko-KR" altLang="en-US" smtClean="0"/>
              <a:t>9</a:t>
            </a:fld>
            <a:r>
              <a:rPr lang="ko-KR" altLang="en-US" dirty="0"/>
              <a:t> </a:t>
            </a:r>
            <a:r>
              <a:rPr lang="en-US" altLang="ko-KR" dirty="0"/>
              <a:t>/ 9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D0353C-7C59-4AF6-826F-06EA2FB05263}"/>
              </a:ext>
            </a:extLst>
          </p:cNvPr>
          <p:cNvSpPr/>
          <p:nvPr/>
        </p:nvSpPr>
        <p:spPr>
          <a:xfrm>
            <a:off x="3047999" y="44227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defRPr/>
            </a:pP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팀 </a:t>
            </a:r>
            <a:endParaRPr lang="en-US" altLang="ko-KR" dirty="0">
              <a:solidFill>
                <a:schemeClr val="bg1"/>
              </a:solidFill>
            </a:endParaRPr>
          </a:p>
          <a:p>
            <a:pPr lvl="0" algn="ctr">
              <a:defRPr/>
            </a:pPr>
            <a:r>
              <a:rPr lang="ko-KR" altLang="en-US" dirty="0">
                <a:solidFill>
                  <a:schemeClr val="bg1"/>
                </a:solidFill>
              </a:rPr>
              <a:t>김민수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이지운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장기헌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장윤종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전장현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10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Arial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E6E6"/>
        </a:solidFill>
        <a:ln>
          <a:solidFill>
            <a:srgbClr val="D0CECE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294</Words>
  <Application>Microsoft Office PowerPoint</Application>
  <PresentationFormat>와이드스크린</PresentationFormat>
  <Paragraphs>100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나눔스퀘어</vt:lpstr>
      <vt:lpstr>맑은 고딕</vt:lpstr>
      <vt:lpstr>Arial</vt:lpstr>
      <vt:lpstr>Office 테마</vt:lpstr>
      <vt:lpstr>[ 요구사항 정의서]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admin</cp:lastModifiedBy>
  <cp:revision>1414</cp:revision>
  <dcterms:created xsi:type="dcterms:W3CDTF">2019-01-17T10:29:08Z</dcterms:created>
  <dcterms:modified xsi:type="dcterms:W3CDTF">2023-03-21T07:33:33Z</dcterms:modified>
  <cp:version/>
</cp:coreProperties>
</file>