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8" r:id="rId5"/>
    <p:sldId id="269" r:id="rId6"/>
    <p:sldId id="259" r:id="rId7"/>
    <p:sldId id="265" r:id="rId8"/>
    <p:sldId id="260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320" autoAdjust="0"/>
  </p:normalViewPr>
  <p:slideViewPr>
    <p:cSldViewPr snapToGrid="0">
      <p:cViewPr>
        <p:scale>
          <a:sx n="100" d="100"/>
          <a:sy n="100" d="100"/>
        </p:scale>
        <p:origin x="816" y="177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3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12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9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8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㈜대우능력개발교육원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/>
              <a:t>요구사항 정의서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ver</a:t>
            </a:r>
            <a:r>
              <a:rPr lang="en-US" altLang="ko-KR" dirty="0"/>
              <a:t> 0.1</a:t>
            </a:r>
          </a:p>
          <a:p>
            <a:pPr lvl="0">
              <a:defRPr/>
            </a:pPr>
            <a:r>
              <a:rPr lang="en-US" altLang="ko-KR" sz="2800" dirty="0"/>
              <a:t>[</a:t>
            </a:r>
            <a:r>
              <a:rPr lang="ko-KR" altLang="en-US" sz="2800" dirty="0" err="1"/>
              <a:t>산대특</a:t>
            </a:r>
            <a:r>
              <a:rPr lang="en-US" altLang="ko-KR" sz="2800" dirty="0"/>
              <a:t>] </a:t>
            </a:r>
            <a:r>
              <a:rPr lang="ko-KR" altLang="en-US" sz="2800" dirty="0"/>
              <a:t>자바기반 빅데이터 시각화 개발자 양성과정</a:t>
            </a:r>
            <a:endParaRPr lang="ko-KR" altLang="ko-KR" sz="2800" dirty="0"/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팀 </a:t>
            </a:r>
          </a:p>
          <a:p>
            <a:pPr lvl="0">
              <a:defRPr/>
            </a:pPr>
            <a:r>
              <a:rPr lang="ko-KR" altLang="en-US" dirty="0"/>
              <a:t>김민수</a:t>
            </a:r>
            <a:r>
              <a:rPr lang="en-US" altLang="ko-KR" dirty="0"/>
              <a:t>, </a:t>
            </a:r>
            <a:r>
              <a:rPr lang="ko-KR" altLang="en-US" dirty="0" err="1"/>
              <a:t>이지운</a:t>
            </a:r>
            <a:r>
              <a:rPr lang="en-US" altLang="ko-KR" dirty="0"/>
              <a:t>, </a:t>
            </a:r>
            <a:r>
              <a:rPr lang="ko-KR" altLang="en-US" dirty="0" err="1"/>
              <a:t>장기헌</a:t>
            </a:r>
            <a:r>
              <a:rPr lang="en-US" altLang="ko-KR" dirty="0"/>
              <a:t>, </a:t>
            </a:r>
            <a:r>
              <a:rPr lang="ko-KR" altLang="en-US" dirty="0" err="1"/>
              <a:t>장윤종</a:t>
            </a:r>
            <a:r>
              <a:rPr lang="en-US" altLang="ko-KR" dirty="0"/>
              <a:t>, </a:t>
            </a:r>
            <a:r>
              <a:rPr lang="ko-KR" altLang="en-US" dirty="0" err="1"/>
              <a:t>전장현</a:t>
            </a:r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서울시 교통사고 유형 분석</a:t>
            </a:r>
          </a:p>
        </p:txBody>
      </p:sp>
      <p:pic>
        <p:nvPicPr>
          <p:cNvPr id="1026" name="Picture 2" descr="대우직업능력개발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95" y="190352"/>
            <a:ext cx="21336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03EED07C-8069-4ED4-8B23-20B9B5F1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10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pic>
        <p:nvPicPr>
          <p:cNvPr id="4" name="Picture 8" descr="https://cdn-icons-png.flaticon.com/512/1023/1023397.png">
            <a:extLst>
              <a:ext uri="{FF2B5EF4-FFF2-40B4-BE49-F238E27FC236}">
                <a16:creationId xmlns:a16="http://schemas.microsoft.com/office/drawing/2014/main" id="{4CD33529-E004-476E-8055-93E2E718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125">
            <a:off x="7157548" y="2424084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cdn-icons-png.flaticon.com/512/5707/5707267.png">
            <a:extLst>
              <a:ext uri="{FF2B5EF4-FFF2-40B4-BE49-F238E27FC236}">
                <a16:creationId xmlns:a16="http://schemas.microsoft.com/office/drawing/2014/main" id="{57890FF1-6652-4DCA-AB3C-A389C5AB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92" y="660684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cdn-icons-png.flaticon.com/512/1023/1023413.png">
            <a:extLst>
              <a:ext uri="{FF2B5EF4-FFF2-40B4-BE49-F238E27FC236}">
                <a16:creationId xmlns:a16="http://schemas.microsoft.com/office/drawing/2014/main" id="{F0A8CE08-5697-416C-A85C-6D8BB597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0830" y="5016707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31726-ECE6-4259-933D-12F83F6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11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D0353C-7C59-4AF6-826F-06EA2FB05263}"/>
              </a:ext>
            </a:extLst>
          </p:cNvPr>
          <p:cNvSpPr/>
          <p:nvPr/>
        </p:nvSpPr>
        <p:spPr>
          <a:xfrm>
            <a:off x="3047999" y="4422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팀 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김민수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이지운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장기헌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장윤종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전장현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87046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err="1"/>
                        <a:t>ver</a:t>
                      </a:r>
                      <a:r>
                        <a:rPr lang="en-US" altLang="ko-KR" sz="1400" b="1" baseline="0"/>
                        <a:t> 0.1)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2023.03.20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장기헌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장윤종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2023.03.21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수정 및 보완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0.2)</a:t>
                      </a:r>
                      <a:endParaRPr lang="en-US" altLang="ko-KR" sz="1400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="1" baseline="0" dirty="0"/>
                        <a:t>XXX </a:t>
                      </a:r>
                      <a:r>
                        <a:rPr lang="ko-KR" altLang="en-US" sz="1400" b="1" baseline="0" dirty="0"/>
                        <a:t>추가</a:t>
                      </a:r>
                      <a:r>
                        <a:rPr lang="en-US" altLang="ko-KR" sz="1400" b="1" baseline="0" dirty="0"/>
                        <a:t>, YYY </a:t>
                      </a:r>
                      <a:r>
                        <a:rPr lang="ko-KR" altLang="en-US" sz="1400" b="1" baseline="0" dirty="0"/>
                        <a:t>수정</a:t>
                      </a:r>
                      <a:r>
                        <a:rPr lang="en-US" altLang="ko-KR" sz="1400" b="1" baseline="0" dirty="0"/>
                        <a:t>, ZZZ </a:t>
                      </a:r>
                      <a:r>
                        <a:rPr lang="ko-KR" altLang="en-US" sz="1400" b="1" baseline="0" dirty="0"/>
                        <a:t>삭제</a:t>
                      </a:r>
                      <a:r>
                        <a:rPr lang="en-US" altLang="ko-KR" sz="1400" b="1" baseline="0" dirty="0"/>
                        <a:t> 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2023.03.21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장기헌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장윤종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202X.XX.XX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CDAF8FC-101F-49D2-89E5-2A55043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2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pic>
        <p:nvPicPr>
          <p:cNvPr id="7" name="Picture 8" descr="https://cdn-icons-png.flaticon.com/512/1023/1023397.png">
            <a:extLst>
              <a:ext uri="{FF2B5EF4-FFF2-40B4-BE49-F238E27FC236}">
                <a16:creationId xmlns:a16="http://schemas.microsoft.com/office/drawing/2014/main" id="{28ED1C77-985F-435F-B680-5C5DEF28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cdn-icons-png.flaticon.com/512/5707/5707267.png">
            <a:extLst>
              <a:ext uri="{FF2B5EF4-FFF2-40B4-BE49-F238E27FC236}">
                <a16:creationId xmlns:a16="http://schemas.microsoft.com/office/drawing/2014/main" id="{994579B0-86BD-4E7E-8386-072AC611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cdn-icons-png.flaticon.com/512/1023/1023413.png">
            <a:extLst>
              <a:ext uri="{FF2B5EF4-FFF2-40B4-BE49-F238E27FC236}">
                <a16:creationId xmlns:a16="http://schemas.microsoft.com/office/drawing/2014/main" id="{6D1A9752-1000-4208-8025-02FDEE64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3536536" cy="523220"/>
            <a:chOff x="767193" y="1769836"/>
            <a:chExt cx="3536536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30380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02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요구사항 정의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5717" y="2651647"/>
            <a:ext cx="5173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시스템 구성도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요구사항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6EA0FA2C-B88F-48AF-834A-4AC442F3DFC7}" type="slidenum">
              <a:rPr lang="en-US" altLang="en-US"/>
              <a:pPr lvl="0">
                <a:defRPr/>
              </a:pPr>
              <a:t>3</a:t>
            </a:fld>
            <a:r>
              <a:rPr lang="ko-KR" altLang="en-US"/>
              <a:t> </a:t>
            </a:r>
            <a:r>
              <a:rPr lang="en-US" altLang="ko-KR"/>
              <a:t>/ 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4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59CF4102-86A4-4CC8-A3A4-31E597C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E7DEE862-8ED4-4142-BFA7-5B1DCBC3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cdn-icons-png.flaticon.com/512/1023/1023413.png">
            <a:extLst>
              <a:ext uri="{FF2B5EF4-FFF2-40B4-BE49-F238E27FC236}">
                <a16:creationId xmlns:a16="http://schemas.microsoft.com/office/drawing/2014/main" id="{A68E41FA-D6ED-4D1C-8D37-BC1BD11A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877C4BC-1E1D-4461-8C40-83CE03715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40747"/>
              </p:ext>
            </p:extLst>
          </p:nvPr>
        </p:nvGraphicFramePr>
        <p:xfrm>
          <a:off x="757840" y="-2296160"/>
          <a:ext cx="1060677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634">
                  <a:extLst>
                    <a:ext uri="{9D8B030D-6E8A-4147-A177-3AD203B41FA5}">
                      <a16:colId xmlns:a16="http://schemas.microsoft.com/office/drawing/2014/main" val="473615872"/>
                    </a:ext>
                  </a:extLst>
                </a:gridCol>
                <a:gridCol w="2485874">
                  <a:extLst>
                    <a:ext uri="{9D8B030D-6E8A-4147-A177-3AD203B41FA5}">
                      <a16:colId xmlns:a16="http://schemas.microsoft.com/office/drawing/2014/main" val="971061315"/>
                    </a:ext>
                  </a:extLst>
                </a:gridCol>
                <a:gridCol w="6477262">
                  <a:extLst>
                    <a:ext uri="{9D8B030D-6E8A-4147-A177-3AD203B41FA5}">
                      <a16:colId xmlns:a16="http://schemas.microsoft.com/office/drawing/2014/main" val="4146504149"/>
                    </a:ext>
                  </a:extLst>
                </a:gridCol>
              </a:tblGrid>
              <a:tr h="2338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644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설계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중심의 화면 및 기능구성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4817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en-US" altLang="ko-KR" dirty="0"/>
                        <a:t>Tab</a:t>
                      </a:r>
                      <a:r>
                        <a:rPr lang="ko-KR" altLang="en-US" dirty="0"/>
                        <a:t>의 요구 기능</a:t>
                      </a:r>
                      <a:endParaRPr lang="en-US" alt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도움말 기능으로 클릭 시 도움말 문서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6343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 </a:t>
                      </a:r>
                      <a:r>
                        <a:rPr lang="en-US" altLang="ko-KR" dirty="0"/>
                        <a:t>Tab</a:t>
                      </a:r>
                      <a:r>
                        <a:rPr lang="ko-KR" altLang="en-US" dirty="0"/>
                        <a:t>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요구 기능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사고유형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지역 선택 시 사고유형별 등수를 출력하고 </a:t>
                      </a:r>
                      <a:r>
                        <a:rPr lang="ko-KR" altLang="en-US" dirty="0" err="1"/>
                        <a:t>시각화한다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264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사고유형 상세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지역의 각 상세 내용별로 </a:t>
                      </a:r>
                      <a:r>
                        <a:rPr lang="ko-KR" altLang="en-US" dirty="0" err="1"/>
                        <a:t>시각화하여</a:t>
                      </a:r>
                      <a:r>
                        <a:rPr lang="ko-KR" altLang="en-US" dirty="0"/>
                        <a:t> 분석한다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106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유형별 최다사고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유형별 최다사고 지역을 표시 후 문제점과 해결책을 제시한다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69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CA54E0-B6D4-4E32-9C7C-1E0CAC4F3BD5}"/>
              </a:ext>
            </a:extLst>
          </p:cNvPr>
          <p:cNvSpPr txBox="1"/>
          <p:nvPr/>
        </p:nvSpPr>
        <p:spPr>
          <a:xfrm>
            <a:off x="742949" y="838200"/>
            <a:ext cx="6657975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개의 탭으로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프로그램 실행 시 메인 화면 </a:t>
            </a:r>
            <a:r>
              <a:rPr lang="en-US" altLang="ko-KR" dirty="0"/>
              <a:t>UI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상단바에 도움말 버튼 추가</a:t>
            </a:r>
            <a:endParaRPr lang="en-US" altLang="ko-KR" dirty="0"/>
          </a:p>
          <a:p>
            <a:r>
              <a:rPr lang="ko-KR" altLang="en-US" dirty="0" err="1"/>
              <a:t>메인화면의</a:t>
            </a:r>
            <a:r>
              <a:rPr lang="ko-KR" altLang="en-US" dirty="0"/>
              <a:t> 시작버튼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078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5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59CF4102-86A4-4CC8-A3A4-31E597C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E7DEE862-8ED4-4142-BFA7-5B1DCBC3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cdn-icons-png.flaticon.com/512/1023/1023413.png">
            <a:extLst>
              <a:ext uri="{FF2B5EF4-FFF2-40B4-BE49-F238E27FC236}">
                <a16:creationId xmlns:a16="http://schemas.microsoft.com/office/drawing/2014/main" id="{A68E41FA-D6ED-4D1C-8D37-BC1BD11A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6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2215CCE-758D-4A5B-9FC8-79A8F96CFA99}"/>
              </a:ext>
            </a:extLst>
          </p:cNvPr>
          <p:cNvSpPr/>
          <p:nvPr/>
        </p:nvSpPr>
        <p:spPr>
          <a:xfrm rot="5400000">
            <a:off x="3947266" y="3358494"/>
            <a:ext cx="1508760" cy="666276"/>
          </a:xfrm>
          <a:prstGeom prst="triangle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99560-56FF-42EB-B868-A2FE82A52686}"/>
              </a:ext>
            </a:extLst>
          </p:cNvPr>
          <p:cNvSpPr txBox="1"/>
          <p:nvPr/>
        </p:nvSpPr>
        <p:spPr>
          <a:xfrm>
            <a:off x="1652516" y="2213348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C2E6D-8B95-4399-B5C2-7E9B545B1AEC}"/>
              </a:ext>
            </a:extLst>
          </p:cNvPr>
          <p:cNvSpPr txBox="1"/>
          <p:nvPr/>
        </p:nvSpPr>
        <p:spPr>
          <a:xfrm>
            <a:off x="7784604" y="1049614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F35C3-6452-4899-BA8C-1A30A23A392B}"/>
              </a:ext>
            </a:extLst>
          </p:cNvPr>
          <p:cNvSpPr txBox="1"/>
          <p:nvPr/>
        </p:nvSpPr>
        <p:spPr>
          <a:xfrm>
            <a:off x="5923904" y="3745906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02B49-BCB2-4B55-B88C-DD67E1CB5FC7}"/>
              </a:ext>
            </a:extLst>
          </p:cNvPr>
          <p:cNvSpPr txBox="1"/>
          <p:nvPr/>
        </p:nvSpPr>
        <p:spPr>
          <a:xfrm>
            <a:off x="9543951" y="3745906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D05BF-8209-429D-B232-8A89952B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03" y="1365179"/>
            <a:ext cx="3712129" cy="2326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E8FD6-63E2-452F-8F94-220F897D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2" y="2582680"/>
            <a:ext cx="3690874" cy="2326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C88809-9853-40B7-A5C6-0896E2242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968" y="4060964"/>
            <a:ext cx="3721398" cy="23264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3E8D2D-0351-49C2-B0CD-1DCD61EE2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365" y="4060964"/>
            <a:ext cx="3702861" cy="2326453"/>
          </a:xfrm>
          <a:prstGeom prst="rect">
            <a:avLst/>
          </a:prstGeom>
        </p:spPr>
      </p:pic>
      <p:pic>
        <p:nvPicPr>
          <p:cNvPr id="17" name="Picture 8" descr="https://cdn-icons-png.flaticon.com/512/1023/1023397.png">
            <a:extLst>
              <a:ext uri="{FF2B5EF4-FFF2-40B4-BE49-F238E27FC236}">
                <a16:creationId xmlns:a16="http://schemas.microsoft.com/office/drawing/2014/main" id="{34C4BAFF-6A32-417C-B457-890ECF9E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cdn-icons-png.flaticon.com/512/5707/5707267.png">
            <a:extLst>
              <a:ext uri="{FF2B5EF4-FFF2-40B4-BE49-F238E27FC236}">
                <a16:creationId xmlns:a16="http://schemas.microsoft.com/office/drawing/2014/main" id="{C0BE7406-8035-4D3F-A7D4-FC98E7C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https://cdn-icons-png.flaticon.com/512/1023/1023413.png">
            <a:extLst>
              <a:ext uri="{FF2B5EF4-FFF2-40B4-BE49-F238E27FC236}">
                <a16:creationId xmlns:a16="http://schemas.microsoft.com/office/drawing/2014/main" id="{420148F0-3AF0-463B-BA16-A8A7E5BC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7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CF2CE-30C4-4172-8FC5-733555505C99}"/>
              </a:ext>
            </a:extLst>
          </p:cNvPr>
          <p:cNvSpPr txBox="1"/>
          <p:nvPr/>
        </p:nvSpPr>
        <p:spPr>
          <a:xfrm>
            <a:off x="817752" y="1088909"/>
            <a:ext cx="9847465" cy="6986528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시작화면</a:t>
            </a:r>
            <a:r>
              <a:rPr lang="en-US" altLang="ko-KR" sz="2800" b="1" dirty="0">
                <a:latin typeface="+mn-ea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시작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</a:t>
            </a:r>
            <a:r>
              <a:rPr lang="en-US" altLang="ko-KR" sz="2000" dirty="0">
                <a:latin typeface="+mn-ea"/>
              </a:rPr>
              <a:t>Tab1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Tab</a:t>
            </a:r>
            <a:r>
              <a:rPr lang="ko-KR" altLang="en-US" sz="2800" b="1" dirty="0">
                <a:latin typeface="+mn-ea"/>
              </a:rPr>
              <a:t>전체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화면 상단의 </a:t>
            </a:r>
            <a:r>
              <a:rPr lang="en-US" altLang="ko-KR" sz="2000" dirty="0">
                <a:latin typeface="+mn-ea"/>
              </a:rPr>
              <a:t>Tab</a:t>
            </a:r>
            <a:r>
              <a:rPr lang="ko-KR" altLang="en-US" sz="2000" dirty="0">
                <a:latin typeface="+mn-ea"/>
              </a:rPr>
              <a:t>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전환하는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해당 </a:t>
            </a:r>
            <a:r>
              <a:rPr lang="en-US" altLang="ko-KR" sz="2000" dirty="0">
                <a:latin typeface="+mn-ea"/>
              </a:rPr>
              <a:t>Tab</a:t>
            </a:r>
            <a:r>
              <a:rPr lang="ko-KR" altLang="en-US" sz="2000" dirty="0">
                <a:latin typeface="+mn-ea"/>
              </a:rPr>
              <a:t>으로 이동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 </a:t>
            </a:r>
            <a:r>
              <a:rPr lang="ko-KR" altLang="en-US" sz="2000" dirty="0">
                <a:latin typeface="+mn-ea"/>
              </a:rPr>
              <a:t>도움말 버튼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사용설명서 문서 실행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Tab1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리스트 박스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선택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   선택한 지역의 유형별 비율 순위 표시 및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스크롤바 기능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atin typeface="+mn-ea"/>
              </a:rPr>
              <a:t>지역 검색 기능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59CF4102-86A4-4CC8-A3A4-31E597C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E7DEE862-8ED4-4142-BFA7-5B1DCBC3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cdn-icons-png.flaticon.com/512/1023/1023413.png">
            <a:extLst>
              <a:ext uri="{FF2B5EF4-FFF2-40B4-BE49-F238E27FC236}">
                <a16:creationId xmlns:a16="http://schemas.microsoft.com/office/drawing/2014/main" id="{A68E41FA-D6ED-4D1C-8D37-BC1BD11A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8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AC8DD-E20B-497D-B8E9-724DCF7D386D}"/>
              </a:ext>
            </a:extLst>
          </p:cNvPr>
          <p:cNvSpPr/>
          <p:nvPr/>
        </p:nvSpPr>
        <p:spPr>
          <a:xfrm>
            <a:off x="757840" y="619125"/>
            <a:ext cx="678272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+mn-ea"/>
              </a:rPr>
              <a:t>Tab2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리스트박스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선택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지역의 유형별 비율 순위 표시 및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스크롤바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 </a:t>
            </a:r>
            <a:r>
              <a:rPr lang="ko-KR" altLang="en-US" sz="2000" dirty="0">
                <a:latin typeface="+mn-ea"/>
              </a:rPr>
              <a:t>지역 검색 기능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sz="2000" dirty="0">
                <a:latin typeface="+mn-ea"/>
              </a:rPr>
              <a:t>유형별 라디오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유형에 따라 그래프와 분석 기준 버튼 표시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>
                <a:latin typeface="+mn-ea"/>
              </a:rPr>
              <a:t>분석 기준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분석 기준 버튼 클릭 시 그래프 출력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10" name="Picture 8" descr="https://cdn-icons-png.flaticon.com/512/1023/1023397.png">
            <a:extLst>
              <a:ext uri="{FF2B5EF4-FFF2-40B4-BE49-F238E27FC236}">
                <a16:creationId xmlns:a16="http://schemas.microsoft.com/office/drawing/2014/main" id="{37D19794-2181-4564-80A6-83682656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cdn-icons-png.flaticon.com/512/5707/5707267.png">
            <a:extLst>
              <a:ext uri="{FF2B5EF4-FFF2-40B4-BE49-F238E27FC236}">
                <a16:creationId xmlns:a16="http://schemas.microsoft.com/office/drawing/2014/main" id="{CA20D1C1-E1C5-4B49-9F33-255AE465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cdn-icons-png.flaticon.com/512/1023/1023413.png">
            <a:extLst>
              <a:ext uri="{FF2B5EF4-FFF2-40B4-BE49-F238E27FC236}">
                <a16:creationId xmlns:a16="http://schemas.microsoft.com/office/drawing/2014/main" id="{438C9E83-3DE3-47F8-A2A9-B5AC51EF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9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F52AAA-B29D-4564-8847-A32125BBDC03}"/>
              </a:ext>
            </a:extLst>
          </p:cNvPr>
          <p:cNvSpPr/>
          <p:nvPr/>
        </p:nvSpPr>
        <p:spPr>
          <a:xfrm>
            <a:off x="750280" y="619125"/>
            <a:ext cx="786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+mn-ea"/>
              </a:rPr>
              <a:t>Tab3</a:t>
            </a:r>
          </a:p>
          <a:p>
            <a:r>
              <a:rPr lang="en-US" altLang="ko-KR" sz="2000" dirty="0">
                <a:latin typeface="+mn-ea"/>
              </a:rPr>
              <a:t>1.  </a:t>
            </a:r>
            <a:r>
              <a:rPr lang="ko-KR" altLang="en-US" sz="2000" dirty="0">
                <a:latin typeface="+mn-ea"/>
              </a:rPr>
              <a:t>유형별 라디오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유형에 따라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순위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유형별 최다사고지역에 대한 문제점과 해결방안 제시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65A1487D-E938-43B8-8787-798D5183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BC3F2E84-E645-455F-9D57-E2785FB33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cdn-icons-png.flaticon.com/512/1023/1023413.png">
            <a:extLst>
              <a:ext uri="{FF2B5EF4-FFF2-40B4-BE49-F238E27FC236}">
                <a16:creationId xmlns:a16="http://schemas.microsoft.com/office/drawing/2014/main" id="{79CB8BFF-8699-42E9-9EE0-33C28EF6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2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384</Words>
  <Application>Microsoft Office PowerPoint</Application>
  <PresentationFormat>와이드스크린</PresentationFormat>
  <Paragraphs>131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</vt:lpstr>
      <vt:lpstr>맑은 고딕</vt:lpstr>
      <vt:lpstr>Arial</vt:lpstr>
      <vt:lpstr>Office 테마</vt:lpstr>
      <vt:lpstr>[ 요구사항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1419</cp:revision>
  <dcterms:created xsi:type="dcterms:W3CDTF">2019-01-17T10:29:08Z</dcterms:created>
  <dcterms:modified xsi:type="dcterms:W3CDTF">2023-03-21T08:12:49Z</dcterms:modified>
  <cp:version/>
</cp:coreProperties>
</file>