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70" r:id="rId2"/>
    <p:sldId id="350" r:id="rId3"/>
    <p:sldId id="334" r:id="rId4"/>
    <p:sldId id="257" r:id="rId5"/>
    <p:sldId id="340" r:id="rId6"/>
    <p:sldId id="341" r:id="rId7"/>
    <p:sldId id="342" r:id="rId8"/>
    <p:sldId id="343" r:id="rId9"/>
    <p:sldId id="344" r:id="rId10"/>
    <p:sldId id="339" r:id="rId11"/>
    <p:sldId id="335" r:id="rId12"/>
    <p:sldId id="336" r:id="rId13"/>
    <p:sldId id="337" r:id="rId14"/>
    <p:sldId id="349" r:id="rId15"/>
    <p:sldId id="345" r:id="rId16"/>
    <p:sldId id="346" r:id="rId17"/>
    <p:sldId id="347" r:id="rId18"/>
    <p:sldId id="34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15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56" d="100"/>
          <a:sy n="56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3B91B-1C9A-41D8-B334-878948B2C70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3BA3-7A55-423B-B945-1EB7BE0B9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2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278215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30"/>
            <a:ext cx="928650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3431" y="-1"/>
            <a:ext cx="2638569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8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6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6DBB-A925-49D8-93E6-CB26F1D0B63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9BC1-D051-478D-A99E-AFADC4B31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7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959177" y="2505670"/>
            <a:ext cx="9696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회의실 예약 사이트 개발 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ACDB6C-2329-4E54-834B-415F10A43401}"/>
              </a:ext>
            </a:extLst>
          </p:cNvPr>
          <p:cNvSpPr txBox="1"/>
          <p:nvPr/>
        </p:nvSpPr>
        <p:spPr>
          <a:xfrm>
            <a:off x="4694974" y="391791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UI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회의실 </a:t>
            </a:r>
            <a:r>
              <a:rPr lang="ko-KR" altLang="en-US"/>
              <a:t>소개</a:t>
            </a:r>
            <a:r>
              <a:rPr lang="en-US" altLang="ko-KR"/>
              <a:t>/</a:t>
            </a:r>
            <a:r>
              <a:rPr lang="ko-KR" altLang="en-US"/>
              <a:t>예약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9780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D2C-58ED-44E0-9A13-9740EC071B53}"/>
              </a:ext>
            </a:extLst>
          </p:cNvPr>
          <p:cNvSpPr/>
          <p:nvPr/>
        </p:nvSpPr>
        <p:spPr>
          <a:xfrm>
            <a:off x="0" y="0"/>
            <a:ext cx="9467788" cy="316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E178C7D-4BC4-4C6D-A865-B622292F7B68}"/>
              </a:ext>
            </a:extLst>
          </p:cNvPr>
          <p:cNvSpPr txBox="1">
            <a:spLocks/>
          </p:cNvSpPr>
          <p:nvPr/>
        </p:nvSpPr>
        <p:spPr>
          <a:xfrm>
            <a:off x="1" y="330"/>
            <a:ext cx="928650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회의실 소개 화면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회의실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1C661-BAF8-4EC6-BED1-CB182B6ABD01}"/>
              </a:ext>
            </a:extLst>
          </p:cNvPr>
          <p:cNvSpPr/>
          <p:nvPr/>
        </p:nvSpPr>
        <p:spPr>
          <a:xfrm>
            <a:off x="9480375" y="-3071"/>
            <a:ext cx="2711623" cy="316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36C28E9-C3B6-4CD8-A915-B5FCF405BA9D}"/>
              </a:ext>
            </a:extLst>
          </p:cNvPr>
          <p:cNvSpPr txBox="1">
            <a:spLocks/>
          </p:cNvSpPr>
          <p:nvPr/>
        </p:nvSpPr>
        <p:spPr>
          <a:xfrm>
            <a:off x="9480376" y="-2741"/>
            <a:ext cx="2711623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EC6599-E2E8-4364-B9AA-7D5028E0AEBB}"/>
              </a:ext>
            </a:extLst>
          </p:cNvPr>
          <p:cNvSpPr/>
          <p:nvPr/>
        </p:nvSpPr>
        <p:spPr>
          <a:xfrm>
            <a:off x="9480374" y="316243"/>
            <a:ext cx="2711626" cy="6541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소개 사진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소개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다음 사진으로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5422CB-2BA7-4633-9E67-C450089609E9}"/>
              </a:ext>
            </a:extLst>
          </p:cNvPr>
          <p:cNvSpPr/>
          <p:nvPr/>
        </p:nvSpPr>
        <p:spPr>
          <a:xfrm>
            <a:off x="0" y="908720"/>
            <a:ext cx="1521330" cy="1458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FF0000"/>
                </a:solidFill>
              </a:rPr>
              <a:t>회의실 소개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</a:rPr>
              <a:t>회의실 예약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4DDD37-9EBF-4812-A095-B76409A8CB94}"/>
              </a:ext>
            </a:extLst>
          </p:cNvPr>
          <p:cNvSpPr/>
          <p:nvPr/>
        </p:nvSpPr>
        <p:spPr>
          <a:xfrm>
            <a:off x="0" y="517949"/>
            <a:ext cx="1521330" cy="390771"/>
          </a:xfrm>
          <a:prstGeom prst="rect">
            <a:avLst/>
          </a:prstGeom>
          <a:solidFill>
            <a:srgbClr val="F2F2F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회의실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B5DF7E-75C5-44D2-80A6-ABB486DB922C}"/>
              </a:ext>
            </a:extLst>
          </p:cNvPr>
          <p:cNvSpPr txBox="1"/>
          <p:nvPr/>
        </p:nvSpPr>
        <p:spPr>
          <a:xfrm>
            <a:off x="1803149" y="1049748"/>
            <a:ext cx="754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“</a:t>
            </a:r>
            <a:r>
              <a:rPr lang="ko-KR" altLang="en-US" sz="4000" dirty="0"/>
              <a:t>회의실을 사용해보세요</a:t>
            </a:r>
            <a:r>
              <a:rPr lang="en-US" altLang="ko-KR" sz="4000" dirty="0"/>
              <a:t>!”</a:t>
            </a:r>
            <a:endParaRPr lang="ko-KR" altLang="en-US" sz="4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AA0E22-669B-4C47-8988-91CF738C55A2}"/>
              </a:ext>
            </a:extLst>
          </p:cNvPr>
          <p:cNvSpPr txBox="1"/>
          <p:nvPr/>
        </p:nvSpPr>
        <p:spPr>
          <a:xfrm>
            <a:off x="1649795" y="517949"/>
            <a:ext cx="754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MUF</a:t>
            </a:r>
            <a:r>
              <a:rPr lang="ko-KR" altLang="en-US" dirty="0"/>
              <a:t>의 회의실을 소개합니다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D64128F-C72A-4B79-AB10-A7204B1E2758}"/>
              </a:ext>
            </a:extLst>
          </p:cNvPr>
          <p:cNvSpPr/>
          <p:nvPr/>
        </p:nvSpPr>
        <p:spPr>
          <a:xfrm>
            <a:off x="6212172" y="1859595"/>
            <a:ext cx="3140014" cy="32639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회의실 설명 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7B0F500-3C01-4455-BB91-65A339D4A8D5}"/>
              </a:ext>
            </a:extLst>
          </p:cNvPr>
          <p:cNvSpPr/>
          <p:nvPr/>
        </p:nvSpPr>
        <p:spPr>
          <a:xfrm>
            <a:off x="1828037" y="5282335"/>
            <a:ext cx="7524149" cy="12884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회의실 설명 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0F4BF9-6BFF-4B06-8A1F-D62165B18CC5}"/>
              </a:ext>
            </a:extLst>
          </p:cNvPr>
          <p:cNvGrpSpPr/>
          <p:nvPr/>
        </p:nvGrpSpPr>
        <p:grpSpPr>
          <a:xfrm>
            <a:off x="1828037" y="1859595"/>
            <a:ext cx="4230782" cy="3263918"/>
            <a:chOff x="2083749" y="1848022"/>
            <a:chExt cx="4230782" cy="326391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7B44F76-D74D-4EED-B876-F6DE56EC94A2}"/>
                </a:ext>
              </a:extLst>
            </p:cNvPr>
            <p:cNvGrpSpPr/>
            <p:nvPr/>
          </p:nvGrpSpPr>
          <p:grpSpPr>
            <a:xfrm>
              <a:off x="2083749" y="1848022"/>
              <a:ext cx="4230782" cy="3263918"/>
              <a:chOff x="2083749" y="1848022"/>
              <a:chExt cx="4230782" cy="326391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BF7A918-BCB0-450D-9518-E74BC6A52B1C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68467D1-7747-4D0B-A5E5-6B4A5EC09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D34B27C-6D6D-4916-A75A-48F904AB1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83D377-2536-4A3A-BF3C-CE8709A03D13}"/>
                  </a:ext>
                </a:extLst>
              </p:cNvPr>
              <p:cNvSpPr txBox="1"/>
              <p:nvPr/>
            </p:nvSpPr>
            <p:spPr>
              <a:xfrm>
                <a:off x="3491752" y="3295315"/>
                <a:ext cx="14147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ko-KR" altLang="en-US" dirty="0"/>
                  <a:t>회의실 사진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1279218-FA09-4F4B-BB3A-7BDDB78D8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491" y="3278038"/>
                <a:ext cx="202256" cy="150963"/>
              </a:xfrm>
              <a:prstGeom prst="line">
                <a:avLst/>
              </a:prstGeom>
              <a:ln w="254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F8550A23-29FD-40C7-9943-ED1831426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67533" y="3232970"/>
                <a:ext cx="189807" cy="202256"/>
              </a:xfrm>
              <a:prstGeom prst="line">
                <a:avLst/>
              </a:prstGeom>
              <a:ln w="254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821AD52-24DC-45EE-83B4-B5F0654F8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491" y="3429000"/>
              <a:ext cx="202256" cy="189807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1A6ED76-A830-4487-92F3-89E64240E5F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961308" y="3429001"/>
              <a:ext cx="202256" cy="189807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875765-7EE7-4AC7-9600-7AC06395DE94}"/>
              </a:ext>
            </a:extLst>
          </p:cNvPr>
          <p:cNvCxnSpPr/>
          <p:nvPr/>
        </p:nvCxnSpPr>
        <p:spPr>
          <a:xfrm>
            <a:off x="9467788" y="313172"/>
            <a:ext cx="12586" cy="654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F07FCC7-4804-4CF1-A17C-A5195357CD7D}"/>
              </a:ext>
            </a:extLst>
          </p:cNvPr>
          <p:cNvSpPr/>
          <p:nvPr/>
        </p:nvSpPr>
        <p:spPr>
          <a:xfrm>
            <a:off x="1720035" y="17576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D2C-58ED-44E0-9A13-9740EC071B53}"/>
              </a:ext>
            </a:extLst>
          </p:cNvPr>
          <p:cNvSpPr/>
          <p:nvPr/>
        </p:nvSpPr>
        <p:spPr>
          <a:xfrm>
            <a:off x="0" y="0"/>
            <a:ext cx="9467788" cy="316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E178C7D-4BC4-4C6D-A865-B622292F7B68}"/>
              </a:ext>
            </a:extLst>
          </p:cNvPr>
          <p:cNvSpPr txBox="1">
            <a:spLocks/>
          </p:cNvSpPr>
          <p:nvPr/>
        </p:nvSpPr>
        <p:spPr>
          <a:xfrm>
            <a:off x="1" y="330"/>
            <a:ext cx="928650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회의실 소개 화면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회의실 예약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1C661-BAF8-4EC6-BED1-CB182B6ABD01}"/>
              </a:ext>
            </a:extLst>
          </p:cNvPr>
          <p:cNvSpPr/>
          <p:nvPr/>
        </p:nvSpPr>
        <p:spPr>
          <a:xfrm>
            <a:off x="9480375" y="-3071"/>
            <a:ext cx="2711623" cy="316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36C28E9-C3B6-4CD8-A915-B5FCF405BA9D}"/>
              </a:ext>
            </a:extLst>
          </p:cNvPr>
          <p:cNvSpPr txBox="1">
            <a:spLocks/>
          </p:cNvSpPr>
          <p:nvPr/>
        </p:nvSpPr>
        <p:spPr>
          <a:xfrm>
            <a:off x="9480376" y="-2741"/>
            <a:ext cx="2711623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EC6599-E2E8-4364-B9AA-7D5028E0AEBB}"/>
              </a:ext>
            </a:extLst>
          </p:cNvPr>
          <p:cNvSpPr/>
          <p:nvPr/>
        </p:nvSpPr>
        <p:spPr>
          <a:xfrm>
            <a:off x="9480374" y="316243"/>
            <a:ext cx="2711626" cy="6541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예약하기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예약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공간 자세히 보기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소개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DE0A5A-3A88-4A29-B144-7A633C1ED855}"/>
              </a:ext>
            </a:extLst>
          </p:cNvPr>
          <p:cNvCxnSpPr/>
          <p:nvPr/>
        </p:nvCxnSpPr>
        <p:spPr>
          <a:xfrm>
            <a:off x="9467788" y="313172"/>
            <a:ext cx="12586" cy="654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4371D34-A353-4979-AABF-913736AAE401}"/>
              </a:ext>
            </a:extLst>
          </p:cNvPr>
          <p:cNvSpPr/>
          <p:nvPr/>
        </p:nvSpPr>
        <p:spPr>
          <a:xfrm>
            <a:off x="87585" y="918953"/>
            <a:ext cx="1481379" cy="14583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</a:rPr>
              <a:t>회의실 소개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FF0000"/>
                </a:solidFill>
              </a:rPr>
              <a:t>회의실 예약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B4CE17-0A3C-4D61-979A-9F9FDA5BC947}"/>
              </a:ext>
            </a:extLst>
          </p:cNvPr>
          <p:cNvSpPr txBox="1"/>
          <p:nvPr/>
        </p:nvSpPr>
        <p:spPr>
          <a:xfrm>
            <a:off x="1648459" y="811398"/>
            <a:ext cx="7350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“</a:t>
            </a:r>
            <a:r>
              <a:rPr lang="ko-KR" altLang="en-US" sz="4000" dirty="0"/>
              <a:t>회의실 예약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687C108-6B64-4571-ABCA-D0B2F911F4F7}"/>
              </a:ext>
            </a:extLst>
          </p:cNvPr>
          <p:cNvGrpSpPr/>
          <p:nvPr/>
        </p:nvGrpSpPr>
        <p:grpSpPr>
          <a:xfrm>
            <a:off x="50344" y="2496521"/>
            <a:ext cx="2944480" cy="2481049"/>
            <a:chOff x="255711" y="2496521"/>
            <a:chExt cx="3023889" cy="248104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759C619-AD38-4E83-AA5C-56BC1AD14DAE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05E0E2A-1648-4B6D-83EE-D013FBB5B1D8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C162EC1C-CEAD-4A5A-951B-1EEAAB1FA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2FEEAF9-1B43-427D-B8BD-7F1659DCE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96D4F6-3631-46F1-A575-A83A68F14F32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29B5ABC-4861-4A03-B0A5-6D0404D1F1AB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1F1E440-3F16-453C-8FC3-0748BA40A8DE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0FCCCA-3A56-4C19-B58A-7B4300DF9921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201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1228E26-4689-416B-B3C8-01E3D86CE42C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01234BF-8B5D-4096-8363-8DE0DBF5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304D72E0-4FA9-48C2-AB27-E221720C2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A15C962-EF2C-463D-BB98-6DBC623ED688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B030AB5B-8F35-42CA-9D96-221CD68F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38F285-4EEC-4567-B3A0-787BA5A145A6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FC32F10-A4B6-4D76-8C74-D3AFC6B2A964}"/>
              </a:ext>
            </a:extLst>
          </p:cNvPr>
          <p:cNvGrpSpPr/>
          <p:nvPr/>
        </p:nvGrpSpPr>
        <p:grpSpPr>
          <a:xfrm>
            <a:off x="3227291" y="1952102"/>
            <a:ext cx="2944480" cy="2481049"/>
            <a:chOff x="255711" y="2496521"/>
            <a:chExt cx="3023889" cy="2481049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461E474-DE3F-427D-B78F-1A0FF18C1984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0A1FE4B8-9C10-452D-8912-3053E1156743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4FA83F06-B5AE-414C-AA17-F9856F1BB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8231CDF-D491-43BF-914A-1CD63BDBD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B5B3DBB-936E-4539-942F-562D11B9CCF8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5786CF5-DE2A-4D92-86B5-B2F3FD3DAD54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5E8A3CF-57B6-420B-B4F6-5208DE4AEF3D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C5DC28F-615A-47AD-A479-F0331F1785DE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201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92396C1-46DC-4D17-B77D-3359E4919AB2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54687FD-3E41-445A-993D-51F6556B4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03867F64-C107-4F60-B9AC-C638F854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590CAD5-FEF4-48FF-9D45-86895054C713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4D5A4FA-867E-457E-A449-9BD58A32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3597F52-00A1-4641-B037-1A1CE5A8709B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7AF3986-B1C7-4288-8875-6F9DFE4AEA8A}"/>
              </a:ext>
            </a:extLst>
          </p:cNvPr>
          <p:cNvGrpSpPr/>
          <p:nvPr/>
        </p:nvGrpSpPr>
        <p:grpSpPr>
          <a:xfrm>
            <a:off x="6418594" y="2496521"/>
            <a:ext cx="2944480" cy="2481049"/>
            <a:chOff x="255711" y="2496521"/>
            <a:chExt cx="3023889" cy="2481049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0836CFA-0561-42D1-B208-897260423962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D1FAC1A-174F-4637-8AAE-18D77690C872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B19A4DE-6D79-471A-A106-3DE46A38D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655AC9A0-F0DE-467F-A06F-BD87DFE03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24161D-78B3-4A3E-9BCE-1F0629694176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627003-DFB7-4019-81F3-2BC1DF5223CC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4FE4673-7D08-4D2E-B1DE-9D006F16E306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5FD04C-A68E-4042-97A8-CC69AD2A7BD7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201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BADAAAE-90F4-4320-8684-4D1B265C27FC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1220E08-67D4-4282-950D-BCE07ACA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246A7A20-BE7A-4A81-ADAF-210E5687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32A117D-E769-443F-B513-30B3A84DBC00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667FFB4E-ADAD-462A-9AF7-C4572EB74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65FE74-23EF-4595-987D-F2D919088A99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137" name="Cutout">
            <a:extLst>
              <a:ext uri="{FF2B5EF4-FFF2-40B4-BE49-F238E27FC236}">
                <a16:creationId xmlns:a16="http://schemas.microsoft.com/office/drawing/2014/main" id="{A25CF92B-ACC6-4888-AC3B-C7212DA69B31}"/>
              </a:ext>
            </a:extLst>
          </p:cNvPr>
          <p:cNvGrpSpPr/>
          <p:nvPr/>
        </p:nvGrpSpPr>
        <p:grpSpPr>
          <a:xfrm rot="16200000">
            <a:off x="4618920" y="1278879"/>
            <a:ext cx="375264" cy="903313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38" name="Fill">
              <a:extLst>
                <a:ext uri="{FF2B5EF4-FFF2-40B4-BE49-F238E27FC236}">
                  <a16:creationId xmlns:a16="http://schemas.microsoft.com/office/drawing/2014/main" id="{38F8C8AA-5F64-4F68-98D2-E6EACA6B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9" name="Border">
              <a:extLst>
                <a:ext uri="{FF2B5EF4-FFF2-40B4-BE49-F238E27FC236}">
                  <a16:creationId xmlns:a16="http://schemas.microsoft.com/office/drawing/2014/main" id="{1B6850B2-8834-4FF5-ADF4-FCFD16CDB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E266F1-5F4B-4D56-BFE7-638584411556}"/>
              </a:ext>
            </a:extLst>
          </p:cNvPr>
          <p:cNvSpPr/>
          <p:nvPr/>
        </p:nvSpPr>
        <p:spPr>
          <a:xfrm>
            <a:off x="90042" y="532227"/>
            <a:ext cx="1478922" cy="390771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회의실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584BCC7-AD90-4253-B5FE-03EA47ECF6DA}"/>
              </a:ext>
            </a:extLst>
          </p:cNvPr>
          <p:cNvSpPr/>
          <p:nvPr/>
        </p:nvSpPr>
        <p:spPr>
          <a:xfrm>
            <a:off x="31289" y="2404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56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D2C-58ED-44E0-9A13-9740EC071B53}"/>
              </a:ext>
            </a:extLst>
          </p:cNvPr>
          <p:cNvSpPr/>
          <p:nvPr/>
        </p:nvSpPr>
        <p:spPr>
          <a:xfrm>
            <a:off x="0" y="0"/>
            <a:ext cx="9467788" cy="316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E178C7D-4BC4-4C6D-A865-B622292F7B68}"/>
              </a:ext>
            </a:extLst>
          </p:cNvPr>
          <p:cNvSpPr txBox="1">
            <a:spLocks/>
          </p:cNvSpPr>
          <p:nvPr/>
        </p:nvSpPr>
        <p:spPr>
          <a:xfrm>
            <a:off x="1" y="330"/>
            <a:ext cx="928650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회의실 소개 화면 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회의실 예약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1C661-BAF8-4EC6-BED1-CB182B6ABD01}"/>
              </a:ext>
            </a:extLst>
          </p:cNvPr>
          <p:cNvSpPr/>
          <p:nvPr/>
        </p:nvSpPr>
        <p:spPr>
          <a:xfrm>
            <a:off x="9480375" y="-3071"/>
            <a:ext cx="2711623" cy="316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36C28E9-C3B6-4CD8-A915-B5FCF405BA9D}"/>
              </a:ext>
            </a:extLst>
          </p:cNvPr>
          <p:cNvSpPr txBox="1">
            <a:spLocks/>
          </p:cNvSpPr>
          <p:nvPr/>
        </p:nvSpPr>
        <p:spPr>
          <a:xfrm>
            <a:off x="9480376" y="-2741"/>
            <a:ext cx="2711623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EC6599-E2E8-4364-B9AA-7D5028E0AEBB}"/>
              </a:ext>
            </a:extLst>
          </p:cNvPr>
          <p:cNvSpPr/>
          <p:nvPr/>
        </p:nvSpPr>
        <p:spPr>
          <a:xfrm>
            <a:off x="9480374" y="316243"/>
            <a:ext cx="2711626" cy="6541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예약하기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예약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공간 자세히 보기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소개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DE0A5A-3A88-4A29-B144-7A633C1ED855}"/>
              </a:ext>
            </a:extLst>
          </p:cNvPr>
          <p:cNvCxnSpPr/>
          <p:nvPr/>
        </p:nvCxnSpPr>
        <p:spPr>
          <a:xfrm>
            <a:off x="9467788" y="313172"/>
            <a:ext cx="12586" cy="654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DFC678-887E-4492-A512-ABB6A35B3778}"/>
              </a:ext>
            </a:extLst>
          </p:cNvPr>
          <p:cNvGrpSpPr/>
          <p:nvPr/>
        </p:nvGrpSpPr>
        <p:grpSpPr>
          <a:xfrm>
            <a:off x="37825" y="1509534"/>
            <a:ext cx="3023889" cy="2481049"/>
            <a:chOff x="255711" y="2496521"/>
            <a:chExt cx="3023889" cy="248104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42A4AF7-302A-4E87-A3D3-C5A2C3C2B011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B865C01-E32E-4256-94B1-E03CC7B8E22D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49C0E23-E450-4F84-B9C8-CBDEAC4B5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C74F2E1-ACB5-4EF1-8E35-EF45D5F02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82B2DA7-63E9-46BE-A406-05AEF9832045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BF9505F-2B94-43C4-972A-7133D0F8158E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B51F9F-7B68-48AA-AC8C-585A753E088F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01F983-7ABB-41C2-B13F-F919F3452DD3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301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E05E50-2D4B-4802-B718-E7C6C06D1BD2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B2AE2B5-BA27-43B7-B111-8CE97F7DF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A067324-44E8-4F08-AC31-7EB5C6AA0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254CCD-F017-44AF-A706-6DFCB2E5CF94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70A2375-531E-43D4-AA61-284F5290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05462D-4EFF-4B04-A223-B36FEBB07A1C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78EA235-8593-480E-8142-47CAEA43FAFD}"/>
              </a:ext>
            </a:extLst>
          </p:cNvPr>
          <p:cNvGrpSpPr/>
          <p:nvPr/>
        </p:nvGrpSpPr>
        <p:grpSpPr>
          <a:xfrm>
            <a:off x="3214772" y="965115"/>
            <a:ext cx="3023889" cy="2481049"/>
            <a:chOff x="255711" y="2496521"/>
            <a:chExt cx="3023889" cy="248104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7185B2-8A52-4751-80BF-AC35777A2C33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2556265-7D3B-4E72-9A48-4B1EB4D89DF7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1D8585B-1898-48A1-8129-BFD7DE5AB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6540B09-912B-4489-B20B-97046CF5F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A870B23-070D-45E5-A3A5-3658C5CB3573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BC82FE-5183-4A20-A042-526EDDFC7D69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8124C3-01FF-4378-B7C6-1A2CE3D2C278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4F1509-BAB6-4B57-8C9E-69325B31AB8F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302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FCA147-4344-4024-A5C5-55AF64CD5619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D405C66-04B8-47D7-BB22-728DAFFE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7FBE09B-C33B-4906-9B0F-F2270830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17F4D7-77C1-42CC-A639-08E0DD829355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7F30B116-8FF0-4C55-9928-B561E7E2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735259-256C-48AD-BF2C-C93231911326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9C3C938-014C-487B-8D4C-334A12DA48A0}"/>
              </a:ext>
            </a:extLst>
          </p:cNvPr>
          <p:cNvGrpSpPr/>
          <p:nvPr/>
        </p:nvGrpSpPr>
        <p:grpSpPr>
          <a:xfrm>
            <a:off x="6406075" y="1509534"/>
            <a:ext cx="3023889" cy="2481049"/>
            <a:chOff x="255711" y="2496521"/>
            <a:chExt cx="3023889" cy="2481049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192A4DC-6706-48DE-B28C-A381922019EF}"/>
                </a:ext>
              </a:extLst>
            </p:cNvPr>
            <p:cNvGrpSpPr/>
            <p:nvPr/>
          </p:nvGrpSpPr>
          <p:grpSpPr>
            <a:xfrm>
              <a:off x="255712" y="2496521"/>
              <a:ext cx="3023888" cy="1936630"/>
              <a:chOff x="2083749" y="1848022"/>
              <a:chExt cx="4230782" cy="3263918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D15C40DA-CF0C-4BA5-ACE5-47B06525B01C}"/>
                  </a:ext>
                </a:extLst>
              </p:cNvPr>
              <p:cNvSpPr/>
              <p:nvPr/>
            </p:nvSpPr>
            <p:spPr>
              <a:xfrm>
                <a:off x="2083749" y="1848022"/>
                <a:ext cx="4230782" cy="3263918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07D32BFD-CBDD-420D-9026-520020E9E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89B7DB6-5E5A-45D8-92B1-DC1D9CA38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3749" y="1848022"/>
                <a:ext cx="4230782" cy="3263918"/>
              </a:xfrm>
              <a:prstGeom prst="line">
                <a:avLst/>
              </a:prstGeom>
              <a:ln>
                <a:solidFill>
                  <a:srgbClr val="8497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1314371-864D-4E39-9244-DE25FCF986D1}"/>
                  </a:ext>
                </a:extLst>
              </p:cNvPr>
              <p:cNvSpPr txBox="1"/>
              <p:nvPr/>
            </p:nvSpPr>
            <p:spPr>
              <a:xfrm>
                <a:off x="3186037" y="3222800"/>
                <a:ext cx="2026205" cy="5166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회의실 사진</a:t>
                </a: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C8D1A8D-6345-4BAF-8DE2-59196EFE6A37}"/>
                </a:ext>
              </a:extLst>
            </p:cNvPr>
            <p:cNvSpPr/>
            <p:nvPr/>
          </p:nvSpPr>
          <p:spPr>
            <a:xfrm>
              <a:off x="255711" y="4433152"/>
              <a:ext cx="3023885" cy="53483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EE7113B-0645-4520-8BDC-5FC8C44C210F}"/>
                </a:ext>
              </a:extLst>
            </p:cNvPr>
            <p:cNvSpPr txBox="1"/>
            <p:nvPr/>
          </p:nvSpPr>
          <p:spPr>
            <a:xfrm>
              <a:off x="270067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20,000</a:t>
              </a:r>
              <a:r>
                <a:rPr lang="ko-KR" altLang="en-US" sz="900" dirty="0"/>
                <a:t>원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시간</a:t>
              </a:r>
              <a:endParaRPr lang="ko-KR" altLang="en-US" sz="12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DBC107-3C52-4702-BDB8-F10B84C549AF}"/>
                </a:ext>
              </a:extLst>
            </p:cNvPr>
            <p:cNvSpPr txBox="1"/>
            <p:nvPr/>
          </p:nvSpPr>
          <p:spPr>
            <a:xfrm>
              <a:off x="270063" y="4453327"/>
              <a:ext cx="1232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303</a:t>
              </a:r>
              <a:r>
                <a:rPr lang="ko-KR" altLang="en-US" sz="1600" dirty="0"/>
                <a:t>호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F8F73F5-1244-4246-852E-7F59B6243396}"/>
                </a:ext>
              </a:extLst>
            </p:cNvPr>
            <p:cNvSpPr txBox="1"/>
            <p:nvPr/>
          </p:nvSpPr>
          <p:spPr>
            <a:xfrm>
              <a:off x="1596825" y="4700571"/>
              <a:ext cx="1232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최대 </a:t>
              </a:r>
              <a:r>
                <a:rPr lang="en-US" altLang="ko-KR" sz="1200" dirty="0"/>
                <a:t>15</a:t>
              </a:r>
              <a:r>
                <a:rPr lang="ko-KR" altLang="en-US" sz="1200" dirty="0"/>
                <a:t>명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4343136B-1580-4480-B761-65974F4D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88" y="4692037"/>
              <a:ext cx="242672" cy="242672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51859C5B-9052-4C75-98CA-3B9FDA1C6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430" y="4756912"/>
              <a:ext cx="177797" cy="17779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5AC2A75-6D94-47BC-8029-A5E944B82AE0}"/>
                </a:ext>
              </a:extLst>
            </p:cNvPr>
            <p:cNvSpPr txBox="1"/>
            <p:nvPr/>
          </p:nvSpPr>
          <p:spPr>
            <a:xfrm>
              <a:off x="2970154" y="4700571"/>
              <a:ext cx="297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10B61FB-5056-4C8B-A879-516905B12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709" y="4726364"/>
              <a:ext cx="242672" cy="242672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AC885E-9933-4976-8B3A-E9A1BBEF78AF}"/>
                </a:ext>
              </a:extLst>
            </p:cNvPr>
            <p:cNvSpPr txBox="1"/>
            <p:nvPr/>
          </p:nvSpPr>
          <p:spPr>
            <a:xfrm>
              <a:off x="2561541" y="4700571"/>
              <a:ext cx="315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</p:grpSp>
      <p:grpSp>
        <p:nvGrpSpPr>
          <p:cNvPr id="155" name="Cutout">
            <a:extLst>
              <a:ext uri="{FF2B5EF4-FFF2-40B4-BE49-F238E27FC236}">
                <a16:creationId xmlns:a16="http://schemas.microsoft.com/office/drawing/2014/main" id="{D4139196-45AC-40FF-AF2E-9C813ED36BA2}"/>
              </a:ext>
            </a:extLst>
          </p:cNvPr>
          <p:cNvGrpSpPr/>
          <p:nvPr/>
        </p:nvGrpSpPr>
        <p:grpSpPr>
          <a:xfrm rot="16200000">
            <a:off x="4539082" y="-4013741"/>
            <a:ext cx="375264" cy="927674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56" name="Fill">
              <a:extLst>
                <a:ext uri="{FF2B5EF4-FFF2-40B4-BE49-F238E27FC236}">
                  <a16:creationId xmlns:a16="http://schemas.microsoft.com/office/drawing/2014/main" id="{84F1A35A-DE68-4EF2-893C-FE30B9520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7" name="Border">
              <a:extLst>
                <a:ext uri="{FF2B5EF4-FFF2-40B4-BE49-F238E27FC236}">
                  <a16:creationId xmlns:a16="http://schemas.microsoft.com/office/drawing/2014/main" id="{E5289F15-D4E9-4A97-8D6D-BF2A58C3C8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92E09A6-5B13-469F-8230-F7BF34B16D5C}"/>
              </a:ext>
            </a:extLst>
          </p:cNvPr>
          <p:cNvSpPr/>
          <p:nvPr/>
        </p:nvSpPr>
        <p:spPr>
          <a:xfrm>
            <a:off x="52177" y="4210001"/>
            <a:ext cx="696734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회의실 예약 절차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회원가입 후 로그인하여 예약 가능한 회의실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예약 일시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인원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시간대 선택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예약 내용 확인 후 결제 완료</a:t>
            </a:r>
            <a:endParaRPr lang="en-US" altLang="ko-KR" sz="1050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 startAt="2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이용 시 유의사항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예약한 시간에 맞춰 정시에 입실해 주세요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예약된 시간 내에 이용을 완료해야 하며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시간 연장은 추가 비용이 발생합니다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회의실 내부 물품 및 시설물은 소중히 사용해 주세요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파손 시 추가 비용이 발생할 수 있습니다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흡연은 금지되어 있습니다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다른 고객들의 이용을 방해할 수 있는 행위는 자제해 주세요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 startAt="3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취소 및 환불 정책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예약 취소는 이용 일주일 전까지 가능합니다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이용 일주일 이내 취소 시에는 일부 환불이 가능하며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sz="1050" dirty="0">
                <a:solidFill>
                  <a:srgbClr val="374151"/>
                </a:solidFill>
                <a:latin typeface="Söhne"/>
              </a:rPr>
              <a:t>당일 취소는 환불이 불가능합니다</a:t>
            </a:r>
            <a:r>
              <a:rPr lang="en-US" altLang="ko-KR" sz="105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105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8867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D2C-58ED-44E0-9A13-9740EC071B53}"/>
              </a:ext>
            </a:extLst>
          </p:cNvPr>
          <p:cNvSpPr/>
          <p:nvPr/>
        </p:nvSpPr>
        <p:spPr>
          <a:xfrm>
            <a:off x="0" y="0"/>
            <a:ext cx="9467788" cy="316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E178C7D-4BC4-4C6D-A865-B622292F7B68}"/>
              </a:ext>
            </a:extLst>
          </p:cNvPr>
          <p:cNvSpPr txBox="1">
            <a:spLocks/>
          </p:cNvSpPr>
          <p:nvPr/>
        </p:nvSpPr>
        <p:spPr>
          <a:xfrm>
            <a:off x="1" y="330"/>
            <a:ext cx="928650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회의실 소개 화면</a:t>
            </a:r>
            <a:r>
              <a:rPr lang="en-US" altLang="ko-KR">
                <a:solidFill>
                  <a:schemeClr val="bg1"/>
                </a:solidFill>
              </a:rPr>
              <a:t>&gt; </a:t>
            </a:r>
            <a:r>
              <a:rPr lang="ko-KR" altLang="en-US" dirty="0">
                <a:solidFill>
                  <a:schemeClr val="bg1"/>
                </a:solidFill>
              </a:rPr>
              <a:t>회의실 예약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1C661-BAF8-4EC6-BED1-CB182B6ABD01}"/>
              </a:ext>
            </a:extLst>
          </p:cNvPr>
          <p:cNvSpPr/>
          <p:nvPr/>
        </p:nvSpPr>
        <p:spPr>
          <a:xfrm>
            <a:off x="9480375" y="-3071"/>
            <a:ext cx="2711623" cy="316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36C28E9-C3B6-4CD8-A915-B5FCF405BA9D}"/>
              </a:ext>
            </a:extLst>
          </p:cNvPr>
          <p:cNvSpPr txBox="1">
            <a:spLocks/>
          </p:cNvSpPr>
          <p:nvPr/>
        </p:nvSpPr>
        <p:spPr>
          <a:xfrm>
            <a:off x="9480376" y="-2741"/>
            <a:ext cx="2711623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EC6599-E2E8-4364-B9AA-7D5028E0AEBB}"/>
              </a:ext>
            </a:extLst>
          </p:cNvPr>
          <p:cNvSpPr/>
          <p:nvPr/>
        </p:nvSpPr>
        <p:spPr>
          <a:xfrm>
            <a:off x="9480374" y="316243"/>
            <a:ext cx="2711626" cy="6541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날짜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날짜 출력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시간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시간 출력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가격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선택한 시간에 따른 가격 출력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예약하기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-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클릭 시 예약 정보 저장 후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</a:rPr>
              <a:t>메인이동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DE0A5A-3A88-4A29-B144-7A633C1ED855}"/>
              </a:ext>
            </a:extLst>
          </p:cNvPr>
          <p:cNvCxnSpPr/>
          <p:nvPr/>
        </p:nvCxnSpPr>
        <p:spPr>
          <a:xfrm>
            <a:off x="9467788" y="313172"/>
            <a:ext cx="12586" cy="654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F922F09-7B1A-49E5-8757-45C5F58E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80728"/>
            <a:ext cx="2652627" cy="28284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F746F1-3DC1-48CA-AFA8-830137C5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30" y="980727"/>
            <a:ext cx="1438292" cy="276871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32C8FE-728F-48AF-9EC7-B3C44B04FD59}"/>
              </a:ext>
            </a:extLst>
          </p:cNvPr>
          <p:cNvSpPr/>
          <p:nvPr/>
        </p:nvSpPr>
        <p:spPr>
          <a:xfrm>
            <a:off x="2670725" y="4329599"/>
            <a:ext cx="127097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CA67B2-359F-442C-B030-CA8F02F3D91B}"/>
              </a:ext>
            </a:extLst>
          </p:cNvPr>
          <p:cNvSpPr/>
          <p:nvPr/>
        </p:nvSpPr>
        <p:spPr>
          <a:xfrm>
            <a:off x="2670725" y="4698923"/>
            <a:ext cx="127097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08741-ABBD-406B-92A0-C69AA149A1ED}"/>
              </a:ext>
            </a:extLst>
          </p:cNvPr>
          <p:cNvSpPr txBox="1"/>
          <p:nvPr/>
        </p:nvSpPr>
        <p:spPr>
          <a:xfrm>
            <a:off x="895852" y="4288949"/>
            <a:ext cx="17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 날짜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AAFC1-537D-4CF0-913B-BD81044A8AD8}"/>
              </a:ext>
            </a:extLst>
          </p:cNvPr>
          <p:cNvSpPr txBox="1"/>
          <p:nvPr/>
        </p:nvSpPr>
        <p:spPr>
          <a:xfrm>
            <a:off x="895852" y="4685389"/>
            <a:ext cx="17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선택한  시간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DBB4A-93DE-4904-946B-4220D926AA05}"/>
              </a:ext>
            </a:extLst>
          </p:cNvPr>
          <p:cNvSpPr txBox="1"/>
          <p:nvPr/>
        </p:nvSpPr>
        <p:spPr>
          <a:xfrm>
            <a:off x="895852" y="5053776"/>
            <a:ext cx="178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5F825D-4330-4A70-BDD5-9392AD65706F}"/>
              </a:ext>
            </a:extLst>
          </p:cNvPr>
          <p:cNvSpPr/>
          <p:nvPr/>
        </p:nvSpPr>
        <p:spPr>
          <a:xfrm>
            <a:off x="2670725" y="5053776"/>
            <a:ext cx="127097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091E1D-0B50-4E05-8C97-D0802DD5E2D6}"/>
              </a:ext>
            </a:extLst>
          </p:cNvPr>
          <p:cNvSpPr/>
          <p:nvPr/>
        </p:nvSpPr>
        <p:spPr>
          <a:xfrm>
            <a:off x="3846283" y="4214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9D80119-616D-43F9-BC27-35E4BEB7E468}"/>
              </a:ext>
            </a:extLst>
          </p:cNvPr>
          <p:cNvSpPr/>
          <p:nvPr/>
        </p:nvSpPr>
        <p:spPr>
          <a:xfrm>
            <a:off x="3846283" y="45764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95BFF1-5306-4B58-B232-88F49E8811DD}"/>
              </a:ext>
            </a:extLst>
          </p:cNvPr>
          <p:cNvSpPr/>
          <p:nvPr/>
        </p:nvSpPr>
        <p:spPr>
          <a:xfrm>
            <a:off x="3846283" y="49724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4E5EAC-AE59-45F2-8843-2D170575C30D}"/>
              </a:ext>
            </a:extLst>
          </p:cNvPr>
          <p:cNvSpPr/>
          <p:nvPr/>
        </p:nvSpPr>
        <p:spPr>
          <a:xfrm>
            <a:off x="966765" y="5647479"/>
            <a:ext cx="1270972" cy="288032"/>
          </a:xfrm>
          <a:prstGeom prst="round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DC64EC-B3C8-4D49-A0C7-73B248DA8640}"/>
              </a:ext>
            </a:extLst>
          </p:cNvPr>
          <p:cNvSpPr/>
          <p:nvPr/>
        </p:nvSpPr>
        <p:spPr>
          <a:xfrm>
            <a:off x="2142323" y="55259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87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180537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3284873" y="220002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663935" y="421114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기간 설정 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설정한 예약기간 동안 예약한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리스트 검색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예약내역 리스트 기본사항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자신이 예약한 내역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없을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내역이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결제상태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무통장 입금에서 아직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입금되지 않은 상태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취소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확인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상세 내역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내역 상세 보기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취소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값이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확인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예약이 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4305775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5801200" y="992899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60752" y="995525"/>
            <a:ext cx="735448" cy="2484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21389" y="965871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71464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584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예약 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64384" y="99664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예약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4356258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5853113" y="103879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8062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114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30563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31317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88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000818" y="2132856"/>
            <a:ext cx="1394934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회의실명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65574" y="251209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833440" y="1724025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69546" y="179154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1454460561166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254922" y="2110264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951984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6828284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7720880" y="2286526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예약상태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6726142" y="1806650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상세 내역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000818" y="3745400"/>
            <a:ext cx="1394934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회의실명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833440" y="3305919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254922" y="3692158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5951984" y="3866835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12,000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6828284" y="3866835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/>
        </p:nvGraphicFramePr>
        <p:xfrm>
          <a:off x="7720880" y="3868420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+mn-ea"/>
                        </a:rPr>
                        <a:t>예약완료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833440" y="4899620"/>
            <a:ext cx="5939085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3254922" y="5285859"/>
            <a:ext cx="53613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5951984" y="5460536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12,000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6828284" y="5460536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/>
        </p:nvGraphicFramePr>
        <p:xfrm>
          <a:off x="7720880" y="546212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4000818" y="5297975"/>
            <a:ext cx="1394934" cy="688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회의실명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49033" y="1806650"/>
            <a:ext cx="720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취소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26142" y="3394732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상세 내역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49033" y="3394732"/>
            <a:ext cx="720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취소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726142" y="4992030"/>
            <a:ext cx="936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상세 내역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49033" y="4992030"/>
            <a:ext cx="720000" cy="216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예약 취소</a:t>
            </a:r>
          </a:p>
        </p:txBody>
      </p:sp>
      <p:sp>
        <p:nvSpPr>
          <p:cNvPr id="71" name="타원 70"/>
          <p:cNvSpPr/>
          <p:nvPr/>
        </p:nvSpPr>
        <p:spPr>
          <a:xfrm>
            <a:off x="3413775" y="10117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753187" y="16306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148065" y="21890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045506" y="21890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133570" y="32194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271464" y="755178"/>
            <a:ext cx="1401510" cy="447402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이용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예약 내역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마이 페이지 화면 </a:t>
            </a:r>
            <a:r>
              <a:rPr lang="en-US" altLang="ko-KR" dirty="0"/>
              <a:t>&gt; </a:t>
            </a:r>
            <a:r>
              <a:rPr lang="ko-KR" altLang="en-US" dirty="0"/>
              <a:t>회의실 이용 정보</a:t>
            </a:r>
            <a:r>
              <a:rPr lang="en-US" altLang="ko-KR" dirty="0"/>
              <a:t> &gt; </a:t>
            </a:r>
            <a:r>
              <a:rPr lang="ko-KR" altLang="en-US" dirty="0"/>
              <a:t>예약 내역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511824" y="6453731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39964" y="1303833"/>
            <a:ext cx="23679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년 이내 예약 내역만 조회할 수 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001033" y="32194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69546" y="3379623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1454460561166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9546" y="4976921"/>
            <a:ext cx="36001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1454460561166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3284873" y="3789041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465574" y="4101119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3284873" y="5389287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3465574" y="5701365"/>
            <a:ext cx="360675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10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문의 게시판 화면</a:t>
            </a:r>
          </a:p>
        </p:txBody>
      </p:sp>
    </p:spTree>
    <p:extLst>
      <p:ext uri="{BB962C8B-B14F-4D97-AF65-F5344CB8AC3E}">
        <p14:creationId xmlns:p14="http://schemas.microsoft.com/office/powerpoint/2010/main" val="183255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170453" y="2964307"/>
          <a:ext cx="751876" cy="898260"/>
        </p:xfrm>
        <a:graphic>
          <a:graphicData uri="http://schemas.openxmlformats.org/drawingml/2006/table">
            <a:tbl>
              <a:tblPr/>
              <a:tblGrid>
                <a:gridCol w="75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2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3170453" y="1818179"/>
          <a:ext cx="751876" cy="898260"/>
        </p:xfrm>
        <a:graphic>
          <a:graphicData uri="http://schemas.openxmlformats.org/drawingml/2006/table">
            <a:tbl>
              <a:tblPr/>
              <a:tblGrid>
                <a:gridCol w="75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2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82573" y="31624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문의 게시판 기본사항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 회의실 크기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구성 요소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이미지 리사이징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보기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회의실의 이용안내 페이지로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회의실의 해당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이용 안내 페이지에서 회의실 문의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58838" y="4155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회의실 문의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777241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87651" y="1870348"/>
          <a:ext cx="6013449" cy="952500"/>
        </p:xfrm>
        <a:graphic>
          <a:graphicData uri="http://schemas.openxmlformats.org/drawingml/2006/table">
            <a:tbl>
              <a:tblPr/>
              <a:tblGrid>
                <a:gridCol w="2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회의실 번호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모서리가 둥근 직사각형 81"/>
          <p:cNvSpPr/>
          <p:nvPr/>
        </p:nvSpPr>
        <p:spPr>
          <a:xfrm>
            <a:off x="5519936" y="1920864"/>
            <a:ext cx="827152" cy="202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998742" y="2314972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802683" y="2863230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787651" y="2978274"/>
          <a:ext cx="6013449" cy="952500"/>
        </p:xfrm>
        <a:graphic>
          <a:graphicData uri="http://schemas.openxmlformats.org/drawingml/2006/table">
            <a:tbl>
              <a:tblPr/>
              <a:tblGrid>
                <a:gridCol w="2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회의실에 사용할 수 있는 전기 콘센트가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ad2132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761917" y="646286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998742" y="3422912"/>
            <a:ext cx="6895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242004" y="928234"/>
            <a:ext cx="3341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850628" y="850430"/>
            <a:ext cx="5893322" cy="845021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761917" y="405839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09" y="4077072"/>
            <a:ext cx="39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4226" y="4115038"/>
            <a:ext cx="2888932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회의실에 사용할 수 있는 전기 콘센트가 몇개 있는지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궁금합니다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177580" y="510004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733466" y="5125194"/>
            <a:ext cx="50104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708225" y="5163879"/>
            <a:ext cx="5045251" cy="12464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754701" y="5168384"/>
            <a:ext cx="4846374" cy="68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본 회의실에는 총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개의 콘센트가 있으며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추가로 더 필요하신 경우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멀티탭을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추가로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빌려드리고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63331" y="4840344"/>
            <a:ext cx="360000" cy="1800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376732" y="4840344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236590" y="2067254"/>
            <a:ext cx="60785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회의실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722646" y="4366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962380" y="12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98833" y="20292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706828" y="48306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문의 게시판 화면 </a:t>
            </a:r>
            <a:r>
              <a:rPr lang="en-US" altLang="ko-KR" dirty="0"/>
              <a:t>&gt; </a:t>
            </a:r>
            <a:r>
              <a:rPr lang="ko-KR" altLang="en-US" dirty="0"/>
              <a:t>회의실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985923" y="51859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293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회의실 문의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293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294505" y="2224916"/>
            <a:ext cx="1400174" cy="653619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비공개로 고객님께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 답변을 드립니다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55"/>
          <p:cNvSpPr>
            <a:spLocks noChangeArrowheads="1"/>
          </p:cNvSpPr>
          <p:nvPr/>
        </p:nvSpPr>
        <p:spPr bwMode="auto">
          <a:xfrm>
            <a:off x="1294878" y="2923634"/>
            <a:ext cx="1399431" cy="814688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4229427" y="124978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201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호 회의실 크기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6618656" y="124596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0" name="모서리가 둥근 직사각형 81">
            <a:extLst>
              <a:ext uri="{FF2B5EF4-FFF2-40B4-BE49-F238E27FC236}">
                <a16:creationId xmlns:a16="http://schemas.microsoft.com/office/drawing/2014/main" id="{21DC9703-162B-4EB0-8ED1-2A53E2C979DD}"/>
              </a:ext>
            </a:extLst>
          </p:cNvPr>
          <p:cNvSpPr/>
          <p:nvPr/>
        </p:nvSpPr>
        <p:spPr>
          <a:xfrm>
            <a:off x="5519936" y="3056572"/>
            <a:ext cx="827151" cy="202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C10CA3-EDDC-4E42-BC32-F2F35BF6660B}"/>
              </a:ext>
            </a:extLst>
          </p:cNvPr>
          <p:cNvSpPr/>
          <p:nvPr/>
        </p:nvSpPr>
        <p:spPr>
          <a:xfrm>
            <a:off x="3261898" y="3222857"/>
            <a:ext cx="60785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회의실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87D79B-1692-438D-974E-D8A114D8EF49}"/>
              </a:ext>
            </a:extLst>
          </p:cNvPr>
          <p:cNvGrpSpPr/>
          <p:nvPr/>
        </p:nvGrpSpPr>
        <p:grpSpPr>
          <a:xfrm>
            <a:off x="384050" y="4355552"/>
            <a:ext cx="2413000" cy="1255255"/>
            <a:chOff x="188794" y="4077072"/>
            <a:chExt cx="2413000" cy="1255255"/>
          </a:xfrm>
        </p:grpSpPr>
        <p:grpSp>
          <p:nvGrpSpPr>
            <p:cNvPr id="4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CC2B83A2-892D-4D4C-A48D-1FE4FDEB62A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88794" y="4077072"/>
              <a:ext cx="2413000" cy="1255255"/>
              <a:chOff x="595686" y="1261242"/>
              <a:chExt cx="3222246" cy="1354416"/>
            </a:xfrm>
          </p:grpSpPr>
          <p:sp>
            <p:nvSpPr>
              <p:cNvPr id="43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675B49B-D7BF-46D4-8E05-E4096E328CF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7767"/>
                <a:ext cx="3222246" cy="10028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8216231-67E8-4927-8A85-CEFE016D6AF5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583686" y="1619254"/>
                <a:ext cx="2234245" cy="457180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글을 삭제 하시겠습니까</a:t>
                </a:r>
                <a:r>
                  <a:rPr lang="en-US" altLang="ko-KR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  <p:sp>
            <p:nvSpPr>
              <p:cNvPr id="4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EAE7FCC-1951-4646-983A-4C52536C8B1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3222246" cy="2565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Confirm</a:t>
                </a:r>
              </a:p>
            </p:txBody>
          </p:sp>
          <p:sp>
            <p:nvSpPr>
              <p:cNvPr id="46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29E9D8E-8484-40ED-9B19-29E586EB5D5D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536324" y="1338117"/>
                <a:ext cx="131434" cy="10277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Icons">
                <a:extLst>
                  <a:ext uri="{FF2B5EF4-FFF2-40B4-BE49-F238E27FC236}">
                    <a16:creationId xmlns:a16="http://schemas.microsoft.com/office/drawing/2014/main" id="{68D61EEF-35E7-4B42-9236-530AA3B32F5E}"/>
                  </a:ext>
                </a:extLst>
              </p:cNvPr>
              <p:cNvGrpSpPr/>
              <p:nvPr/>
            </p:nvGrpSpPr>
            <p:grpSpPr>
              <a:xfrm>
                <a:off x="795930" y="1655855"/>
                <a:ext cx="647778" cy="474352"/>
                <a:chOff x="795930" y="1655855"/>
                <a:chExt cx="647778" cy="474352"/>
              </a:xfrm>
            </p:grpSpPr>
            <p:sp>
              <p:nvSpPr>
                <p:cNvPr id="60" name="Info Ic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88D00F1-71F7-428E-BE1B-25CD6A135C2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95930" y="1655855"/>
                  <a:ext cx="529975" cy="426512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Warning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id="{5B941C77-CEE5-4B6F-9D1B-A373D843C46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33178" y="1702838"/>
                  <a:ext cx="610530" cy="426513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Error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id="{98A9F349-85D4-4026-B771-DC449BB4B39D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72397" y="1702838"/>
                  <a:ext cx="532095" cy="426513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Question Icon" descr="&lt;SmartSettings&gt;&lt;SmartResize anchorLeft=&quot;Absolute&quot; anchorTop=&quot;Absolute&quot; anchorRight=&quot;None&quot; anchorBottom=&quot;None&quot; /&gt;&lt;/SmartSettings&gt;" hidden="1">
                  <a:extLst>
                    <a:ext uri="{FF2B5EF4-FFF2-40B4-BE49-F238E27FC236}">
                      <a16:creationId xmlns:a16="http://schemas.microsoft.com/office/drawing/2014/main" id="{8090B1AD-06D5-4424-B82F-2F775ED4548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72396" y="1701980"/>
                  <a:ext cx="532096" cy="428227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2" name="Buttons">
                <a:extLst>
                  <a:ext uri="{FF2B5EF4-FFF2-40B4-BE49-F238E27FC236}">
                    <a16:creationId xmlns:a16="http://schemas.microsoft.com/office/drawing/2014/main" id="{53A14162-C48B-4248-A9FD-BB3013F54159}"/>
                  </a:ext>
                </a:extLst>
              </p:cNvPr>
              <p:cNvGrpSpPr/>
              <p:nvPr/>
            </p:nvGrpSpPr>
            <p:grpSpPr>
              <a:xfrm>
                <a:off x="773764" y="2141993"/>
                <a:ext cx="1839342" cy="473665"/>
                <a:chOff x="773764" y="2141993"/>
                <a:chExt cx="1839342" cy="473665"/>
              </a:xfrm>
            </p:grpSpPr>
            <p:sp>
              <p:nvSpPr>
                <p:cNvPr id="57" name="Button 1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585D657D-A2F4-4627-AEAC-39A27B7B28C3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583685" y="2141993"/>
                  <a:ext cx="885387" cy="25937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확인</a:t>
                  </a:r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Button 2" descr="&lt;SmartSettings&gt;&lt;SmartResize anchorLeft=&quot;None&quot; anchorTop=&quot;None&quot; anchorRight=&quot;Absolute&quot; anchorBottom=&quot;Absolute&quot; /&gt;&lt;/SmartSettings&gt;" hidden="1">
                  <a:extLst>
                    <a:ext uri="{FF2B5EF4-FFF2-40B4-BE49-F238E27FC236}">
                      <a16:creationId xmlns:a16="http://schemas.microsoft.com/office/drawing/2014/main" id="{0A221FDC-2AFF-49A9-B57B-26CE0F27EBE6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27718" y="2356285"/>
                  <a:ext cx="885388" cy="25937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Cancel</a:t>
                  </a:r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Button 3" descr="&lt;SmartSettings&gt;&lt;SmartResize anchorLeft=&quot;None&quot; anchorTop=&quot;None&quot; anchorRight=&quot;Absolute&quot; anchorBottom=&quot;Absolute&quot; /&gt;&lt;/SmartSettings&gt;" hidden="1">
                  <a:extLst>
                    <a:ext uri="{FF2B5EF4-FFF2-40B4-BE49-F238E27FC236}">
                      <a16:creationId xmlns:a16="http://schemas.microsoft.com/office/drawing/2014/main" id="{DE98C7CC-860C-4383-A8C2-3426CA3C0CBC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73764" y="2356285"/>
                  <a:ext cx="885388" cy="259373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  <a:cs typeface="Segoe UI" panose="020B0502040204020203" pitchFamily="34" charset="0"/>
                    </a:rPr>
                    <a:t>Abort</a:t>
                  </a:r>
                  <a:endPara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3" name="Button 1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C13AE69-2409-4328-8177-A154A2227C2F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783349" y="4884810"/>
              <a:ext cx="663028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취소</a:t>
              </a:r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716FE707-4BA8-4729-B802-A6A925C3497F}"/>
              </a:ext>
            </a:extLst>
          </p:cNvPr>
          <p:cNvSpPr/>
          <p:nvPr/>
        </p:nvSpPr>
        <p:spPr>
          <a:xfrm>
            <a:off x="288734" y="42352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17694"/>
              </p:ext>
            </p:extLst>
          </p:nvPr>
        </p:nvGraphicFramePr>
        <p:xfrm>
          <a:off x="742950" y="1070592"/>
          <a:ext cx="11113690" cy="5064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32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6601486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719442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719442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(ver</a:t>
                      </a:r>
                      <a:r>
                        <a:rPr lang="en-US" altLang="ko-KR" sz="1400" b="1" baseline="0" dirty="0"/>
                        <a:t> 0.1)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2023.05.12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김민수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이지운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장기헌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장윤종</a:t>
                      </a:r>
                      <a:r>
                        <a:rPr lang="en-US" altLang="ko-KR" sz="1400"/>
                        <a:t>,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전장현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최종안 작성</a:t>
                      </a:r>
                      <a:r>
                        <a:rPr lang="en-US" altLang="ko-KR" sz="1400" b="1" dirty="0"/>
                        <a:t>(ver 1.0)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2023.05.19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장윤종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baseline="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CDAF8FC-101F-49D2-89E5-2A55043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2</a:t>
            </a:fld>
            <a:r>
              <a:rPr lang="ko-KR" altLang="en-US" dirty="0"/>
              <a:t> </a:t>
            </a:r>
            <a:r>
              <a:rPr lang="en-US" altLang="ko-KR" dirty="0"/>
              <a:t>/ 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1466B6-DC5A-41B7-9DDE-82C71D59D12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A89D36-6C94-4FF8-A3FF-71E99C370CF5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202FC-8E24-4684-AC79-2B72B1F7E1A8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변경 이력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EDF50-534B-4C8E-8FB5-707467A7BFC3}"/>
              </a:ext>
            </a:extLst>
          </p:cNvPr>
          <p:cNvSpPr txBox="1"/>
          <p:nvPr/>
        </p:nvSpPr>
        <p:spPr>
          <a:xfrm>
            <a:off x="329610" y="111525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변경 이력 관리</a:t>
            </a:r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35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E7D2C-58ED-44E0-9A13-9740EC071B53}"/>
              </a:ext>
            </a:extLst>
          </p:cNvPr>
          <p:cNvSpPr/>
          <p:nvPr/>
        </p:nvSpPr>
        <p:spPr>
          <a:xfrm>
            <a:off x="0" y="0"/>
            <a:ext cx="9467788" cy="316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EE178C7D-4BC4-4C6D-A865-B622292F7B68}"/>
              </a:ext>
            </a:extLst>
          </p:cNvPr>
          <p:cNvSpPr txBox="1">
            <a:spLocks/>
          </p:cNvSpPr>
          <p:nvPr/>
        </p:nvSpPr>
        <p:spPr>
          <a:xfrm>
            <a:off x="1" y="330"/>
            <a:ext cx="9286508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1C661-BAF8-4EC6-BED1-CB182B6ABD01}"/>
              </a:ext>
            </a:extLst>
          </p:cNvPr>
          <p:cNvSpPr/>
          <p:nvPr/>
        </p:nvSpPr>
        <p:spPr>
          <a:xfrm>
            <a:off x="9480375" y="-3071"/>
            <a:ext cx="2711623" cy="316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C36C28E9-C3B6-4CD8-A915-B5FCF405BA9D}"/>
              </a:ext>
            </a:extLst>
          </p:cNvPr>
          <p:cNvSpPr txBox="1">
            <a:spLocks/>
          </p:cNvSpPr>
          <p:nvPr/>
        </p:nvSpPr>
        <p:spPr>
          <a:xfrm>
            <a:off x="9480376" y="-2741"/>
            <a:ext cx="2711623" cy="315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E0DF73-DE55-48F0-81A1-EE7D880DD8C7}"/>
              </a:ext>
            </a:extLst>
          </p:cNvPr>
          <p:cNvSpPr/>
          <p:nvPr/>
        </p:nvSpPr>
        <p:spPr>
          <a:xfrm>
            <a:off x="-1" y="313172"/>
            <a:ext cx="9467788" cy="3547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27A02-1672-41BB-A47C-095F3A78AF5B}"/>
              </a:ext>
            </a:extLst>
          </p:cNvPr>
          <p:cNvSpPr txBox="1"/>
          <p:nvPr/>
        </p:nvSpPr>
        <p:spPr>
          <a:xfrm>
            <a:off x="602030" y="888316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비즈니스에 딱 맞는</a:t>
            </a:r>
            <a:endParaRPr lang="en-US" altLang="ko-KR" sz="24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세련된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회의실</a:t>
            </a:r>
            <a:endParaRPr lang="en-US" altLang="ko-KR" sz="24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Meet Up Flex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7F42BE-2C6F-4FA9-942D-29DF177BBF2E}"/>
              </a:ext>
            </a:extLst>
          </p:cNvPr>
          <p:cNvGrpSpPr/>
          <p:nvPr/>
        </p:nvGrpSpPr>
        <p:grpSpPr>
          <a:xfrm>
            <a:off x="5303911" y="629085"/>
            <a:ext cx="3568194" cy="2754169"/>
            <a:chOff x="5303911" y="629085"/>
            <a:chExt cx="3568194" cy="275416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82E57EB-B7B2-49DD-94BB-FCE35E628178}"/>
                </a:ext>
              </a:extLst>
            </p:cNvPr>
            <p:cNvGrpSpPr/>
            <p:nvPr/>
          </p:nvGrpSpPr>
          <p:grpSpPr>
            <a:xfrm>
              <a:off x="5303911" y="629085"/>
              <a:ext cx="3568194" cy="2754169"/>
              <a:chOff x="5303911" y="629085"/>
              <a:chExt cx="3568194" cy="275416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28294D-CB1E-47AE-BB75-ECAA615E4012}"/>
                  </a:ext>
                </a:extLst>
              </p:cNvPr>
              <p:cNvSpPr/>
              <p:nvPr/>
            </p:nvSpPr>
            <p:spPr>
              <a:xfrm>
                <a:off x="5303912" y="629085"/>
                <a:ext cx="3568193" cy="27541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775B19-9A12-40AE-A042-EC29C15ED7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3911" y="629085"/>
                <a:ext cx="3537925" cy="27541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50AEEB9-2DE9-4E51-BFE0-C2F46E8FFBB9}"/>
                  </a:ext>
                </a:extLst>
              </p:cNvPr>
              <p:cNvCxnSpPr/>
              <p:nvPr/>
            </p:nvCxnSpPr>
            <p:spPr>
              <a:xfrm>
                <a:off x="5303912" y="629085"/>
                <a:ext cx="3537924" cy="275416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AC7D3A-FCC4-4520-A94D-BABE0A7F8165}"/>
                </a:ext>
              </a:extLst>
            </p:cNvPr>
            <p:cNvSpPr/>
            <p:nvPr/>
          </p:nvSpPr>
          <p:spPr>
            <a:xfrm>
              <a:off x="6456040" y="1646129"/>
              <a:ext cx="122413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회의실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8D4E2A-B1E2-43FD-9BFB-8099BFBC8EFC}"/>
              </a:ext>
            </a:extLst>
          </p:cNvPr>
          <p:cNvSpPr/>
          <p:nvPr/>
        </p:nvSpPr>
        <p:spPr>
          <a:xfrm>
            <a:off x="602030" y="2660718"/>
            <a:ext cx="1848543" cy="552258"/>
          </a:xfrm>
          <a:prstGeom prst="roundRect">
            <a:avLst>
              <a:gd name="adj" fmla="val 50000"/>
            </a:avLst>
          </a:prstGeom>
          <a:solidFill>
            <a:srgbClr val="3152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예약하기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76E0F4-BEAD-4F1C-93D0-E97AF1838952}"/>
              </a:ext>
            </a:extLst>
          </p:cNvPr>
          <p:cNvSpPr/>
          <p:nvPr/>
        </p:nvSpPr>
        <p:spPr>
          <a:xfrm>
            <a:off x="2857942" y="2660718"/>
            <a:ext cx="1848543" cy="55225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공간 자세히 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58105C-7D5A-4B5B-AB6D-CECE8D349111}"/>
              </a:ext>
            </a:extLst>
          </p:cNvPr>
          <p:cNvSpPr/>
          <p:nvPr/>
        </p:nvSpPr>
        <p:spPr>
          <a:xfrm>
            <a:off x="370682" y="4581128"/>
            <a:ext cx="2814106" cy="227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A63BAB-3F30-4F7A-AD1C-914DF62469F3}"/>
              </a:ext>
            </a:extLst>
          </p:cNvPr>
          <p:cNvSpPr/>
          <p:nvPr/>
        </p:nvSpPr>
        <p:spPr>
          <a:xfrm>
            <a:off x="6387320" y="4595918"/>
            <a:ext cx="2814106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AC721-69B9-4BD7-889E-2F27C891F613}"/>
              </a:ext>
            </a:extLst>
          </p:cNvPr>
          <p:cNvSpPr txBox="1"/>
          <p:nvPr/>
        </p:nvSpPr>
        <p:spPr>
          <a:xfrm>
            <a:off x="1388778" y="3934764"/>
            <a:ext cx="6794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Meet Up Flex</a:t>
            </a:r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추천하는 </a:t>
            </a:r>
            <a:r>
              <a:rPr lang="en-US" altLang="ko-KR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가지 이유</a:t>
            </a:r>
            <a:r>
              <a:rPr lang="en-US" altLang="ko-KR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2E574DC-F6E2-4AAA-A3EB-5C06B090420C}"/>
              </a:ext>
            </a:extLst>
          </p:cNvPr>
          <p:cNvGrpSpPr/>
          <p:nvPr/>
        </p:nvGrpSpPr>
        <p:grpSpPr>
          <a:xfrm>
            <a:off x="1034836" y="4578772"/>
            <a:ext cx="7760961" cy="2260788"/>
            <a:chOff x="1028394" y="4611672"/>
            <a:chExt cx="7760961" cy="22607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22C630-A71D-44B6-AB08-EC18A769180A}"/>
                </a:ext>
              </a:extLst>
            </p:cNvPr>
            <p:cNvSpPr/>
            <p:nvPr/>
          </p:nvSpPr>
          <p:spPr>
            <a:xfrm>
              <a:off x="3379001" y="4611672"/>
              <a:ext cx="2814106" cy="226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553BA43-3DD6-4F3D-8633-6DECCE55A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998" y="5104531"/>
              <a:ext cx="866896" cy="86689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23565DA-2A5A-4789-97D8-CADA6D26E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6054" y="5037157"/>
              <a:ext cx="895475" cy="9342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3291F0-3339-43D7-9BA1-BFA72D89E4CF}"/>
                </a:ext>
              </a:extLst>
            </p:cNvPr>
            <p:cNvSpPr txBox="1"/>
            <p:nvPr/>
          </p:nvSpPr>
          <p:spPr>
            <a:xfrm>
              <a:off x="3745544" y="6228915"/>
              <a:ext cx="208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빔 프로젝터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&amp;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스크린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01E77B-60CD-4401-BFD6-54992D8D45AA}"/>
                </a:ext>
              </a:extLst>
            </p:cNvPr>
            <p:cNvSpPr txBox="1"/>
            <p:nvPr/>
          </p:nvSpPr>
          <p:spPr>
            <a:xfrm>
              <a:off x="6818944" y="6228915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초 역세권 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 거리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358CD6-7A80-476C-8A1C-E53125D5AFFC}"/>
                </a:ext>
              </a:extLst>
            </p:cNvPr>
            <p:cNvSpPr txBox="1"/>
            <p:nvPr/>
          </p:nvSpPr>
          <p:spPr>
            <a:xfrm>
              <a:off x="1028394" y="6228915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최고의 서비스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A7EF18-EA5F-4056-9F33-BB4150459A75}"/>
              </a:ext>
            </a:extLst>
          </p:cNvPr>
          <p:cNvSpPr txBox="1"/>
          <p:nvPr/>
        </p:nvSpPr>
        <p:spPr>
          <a:xfrm>
            <a:off x="1512356" y="4578772"/>
            <a:ext cx="530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①</a:t>
            </a:r>
            <a:endParaRPr lang="ko-KR" altLang="en-US" sz="3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07FBA-A2EC-4A4C-849A-16D75547215A}"/>
              </a:ext>
            </a:extLst>
          </p:cNvPr>
          <p:cNvSpPr txBox="1"/>
          <p:nvPr/>
        </p:nvSpPr>
        <p:spPr>
          <a:xfrm>
            <a:off x="4487785" y="4607801"/>
            <a:ext cx="530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69832B-B02F-4F44-AA80-E8C0E8F45DAD}"/>
              </a:ext>
            </a:extLst>
          </p:cNvPr>
          <p:cNvSpPr txBox="1"/>
          <p:nvPr/>
        </p:nvSpPr>
        <p:spPr>
          <a:xfrm>
            <a:off x="7580463" y="4578772"/>
            <a:ext cx="530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00000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28026-27B5-48BF-9A1D-FAC44C54B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27" b="14334"/>
          <a:stretch/>
        </p:blipFill>
        <p:spPr bwMode="auto">
          <a:xfrm>
            <a:off x="7157384" y="5104531"/>
            <a:ext cx="1376915" cy="10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87DF815-0226-4D06-9A6A-9A264CCA9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2" b="95324" l="9934" r="89735">
                        <a14:foregroundMark x1="44371" y1="71942" x2="43709" y2="71942"/>
                        <a14:foregroundMark x1="54636" y1="72302" x2="53974" y2="72302"/>
                        <a14:foregroundMark x1="54967" y1="80216" x2="53974" y2="85612"/>
                        <a14:foregroundMark x1="43377" y1="80576" x2="43709" y2="859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4287" y="5037157"/>
            <a:ext cx="866896" cy="79800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EC6599-E2E8-4364-B9AA-7D5028E0AEBB}"/>
              </a:ext>
            </a:extLst>
          </p:cNvPr>
          <p:cNvSpPr/>
          <p:nvPr/>
        </p:nvSpPr>
        <p:spPr>
          <a:xfrm>
            <a:off x="9480374" y="316243"/>
            <a:ext cx="2711626" cy="6541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예약하기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예약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공간 자세히 보기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회의실 소개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4F39EE-6519-4DF6-8B93-61150DC88A5D}"/>
              </a:ext>
            </a:extLst>
          </p:cNvPr>
          <p:cNvSpPr/>
          <p:nvPr/>
        </p:nvSpPr>
        <p:spPr>
          <a:xfrm>
            <a:off x="589444" y="25927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E30FD9F-66EA-4CDF-8882-22AF04B81CB0}"/>
              </a:ext>
            </a:extLst>
          </p:cNvPr>
          <p:cNvSpPr/>
          <p:nvPr/>
        </p:nvSpPr>
        <p:spPr>
          <a:xfrm>
            <a:off x="2860527" y="25871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1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 화면</a:t>
            </a:r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8149" y="31624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회의실 예약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클릭시 예약 화면으로 이동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8022" y="1628800"/>
            <a:ext cx="3176251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MUF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u="sng" dirty="0">
                <a:latin typeface="맑은 고딕" pitchFamily="50" charset="-127"/>
                <a:ea typeface="맑은 고딕" pitchFamily="50" charset="-127"/>
              </a:rPr>
              <a:t>Meet : </a:t>
            </a:r>
            <a:r>
              <a:rPr lang="ko-KR" altLang="en-US" sz="1200" b="1" u="sng" dirty="0">
                <a:latin typeface="맑은 고딕" pitchFamily="50" charset="-127"/>
                <a:ea typeface="맑은 고딕" pitchFamily="50" charset="-127"/>
              </a:rPr>
              <a:t>여전히 회의</a:t>
            </a:r>
            <a:endParaRPr lang="en-US" altLang="ko-KR" sz="12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u="sng" dirty="0">
                <a:latin typeface="맑은 고딕" pitchFamily="50" charset="-127"/>
                <a:ea typeface="맑은 고딕" pitchFamily="50" charset="-127"/>
              </a:rPr>
              <a:t>Up : </a:t>
            </a:r>
            <a:r>
              <a:rPr lang="ko-KR" altLang="en-US" sz="1200" b="1" u="sng" dirty="0">
                <a:latin typeface="맑은 고딕" pitchFamily="50" charset="-127"/>
                <a:ea typeface="맑은 고딕" pitchFamily="50" charset="-127"/>
              </a:rPr>
              <a:t>능률</a:t>
            </a:r>
            <a:endParaRPr lang="en-US" altLang="ko-KR" sz="12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u="sng" dirty="0">
                <a:latin typeface="맑은 고딕" pitchFamily="50" charset="-127"/>
                <a:ea typeface="맑은 고딕" pitchFamily="50" charset="-127"/>
              </a:rPr>
              <a:t>Flex : </a:t>
            </a:r>
            <a:r>
              <a:rPr lang="ko-KR" altLang="en-US" sz="1200" b="1" u="sng" dirty="0">
                <a:latin typeface="맑은 고딕" pitchFamily="50" charset="-127"/>
                <a:ea typeface="맑은 고딕" pitchFamily="50" charset="-127"/>
              </a:rPr>
              <a:t>유연성</a:t>
            </a:r>
            <a:r>
              <a:rPr lang="en-US" altLang="ko-KR" sz="1200" b="1" u="sng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u="sng" dirty="0">
                <a:latin typeface="맑은 고딕" pitchFamily="50" charset="-127"/>
                <a:ea typeface="맑은 고딕" pitchFamily="50" charset="-127"/>
              </a:rPr>
              <a:t>자유로움</a:t>
            </a:r>
            <a:endParaRPr lang="en-US" altLang="ko-KR" sz="12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세가지 의미를 합쳐서 온라인 및 오프라인의 회의 모두에서 편안하고 유연한 회의로 증가하는 능률의 경험을 제공할 수 있다 라는 메시지를 전달합니다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38868" y="445063"/>
            <a:ext cx="1395841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2759288" y="751179"/>
            <a:ext cx="60010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772309" y="1666402"/>
          <a:ext cx="2458114" cy="2538158"/>
        </p:xfrm>
        <a:graphic>
          <a:graphicData uri="http://schemas.openxmlformats.org/drawingml/2006/table">
            <a:tbl>
              <a:tblPr/>
              <a:tblGrid>
                <a:gridCol w="245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1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798426" y="2815334"/>
            <a:ext cx="428322" cy="23852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39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34709" y="6139894"/>
            <a:ext cx="1440000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회의실 예약 바로가기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92776" y="6159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 화면 </a:t>
            </a:r>
            <a:r>
              <a:rPr lang="en-US" altLang="ko-KR" dirty="0"/>
              <a:t>&gt; </a:t>
            </a:r>
            <a:r>
              <a:rPr lang="ko-KR" altLang="en-US" dirty="0"/>
              <a:t>회사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9121" y="500327"/>
            <a:ext cx="242374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MUF(Meet Up Flex)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소개합니다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55640" y="1055363"/>
            <a:ext cx="283250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오르는 능률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오르는 월급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B0664192-38F4-4376-A3B6-5C0B1EC6C7D7}"/>
              </a:ext>
            </a:extLst>
          </p:cNvPr>
          <p:cNvSpPr/>
          <p:nvPr/>
        </p:nvSpPr>
        <p:spPr>
          <a:xfrm>
            <a:off x="1238868" y="801705"/>
            <a:ext cx="1395841" cy="1257944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목표 및 방침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9B428-6C34-4FBB-8E9D-1B9A04456A18}"/>
              </a:ext>
            </a:extLst>
          </p:cNvPr>
          <p:cNvSpPr/>
          <p:nvPr/>
        </p:nvSpPr>
        <p:spPr>
          <a:xfrm>
            <a:off x="2634709" y="4488592"/>
            <a:ext cx="6021176" cy="86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MUF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 회의실은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MUF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회의실은 깔끔한 시설 차분한 분위기로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시설은 방음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770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8149" y="31624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연혁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지정한 연도의 연혁으로 링크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(Self)</a:t>
            </a:r>
          </a:p>
          <a:p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38868" y="445063"/>
            <a:ext cx="1395841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2759288" y="751179"/>
            <a:ext cx="60010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 화면 </a:t>
            </a:r>
            <a:r>
              <a:rPr lang="en-US" altLang="ko-KR" dirty="0"/>
              <a:t>&gt; </a:t>
            </a:r>
            <a:r>
              <a:rPr lang="ko-KR" altLang="en-US" dirty="0"/>
              <a:t>회사 연혁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9121" y="500327"/>
            <a:ext cx="67005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B0664192-38F4-4376-A3B6-5C0B1EC6C7D7}"/>
              </a:ext>
            </a:extLst>
          </p:cNvPr>
          <p:cNvSpPr/>
          <p:nvPr/>
        </p:nvSpPr>
        <p:spPr>
          <a:xfrm>
            <a:off x="1238868" y="801705"/>
            <a:ext cx="1395841" cy="1257944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목표 및 방침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</a:p>
        </p:txBody>
      </p:sp>
      <p:sp>
        <p:nvSpPr>
          <p:cNvPr id="15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B0E6B0A-5436-473F-AF24-53D69B51D817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46349" y="1310485"/>
            <a:ext cx="977951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연도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574227-1121-4F9F-851E-3C32FC763454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3924300" y="1430677"/>
            <a:ext cx="441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3C6D533-AC4C-4769-B157-84EB5C460126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365574" y="1310485"/>
            <a:ext cx="977951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연도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87D41F4-DD61-452E-9B49-A5C964BB03C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84799" y="1308779"/>
            <a:ext cx="977951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연도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Button 1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6A31E246-4940-42A1-B736-FA216ADBE9F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202498" y="1308779"/>
            <a:ext cx="977951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연도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E08623F-0A09-4D1F-93FE-1608562C20EE}"/>
              </a:ext>
            </a:extLst>
          </p:cNvPr>
          <p:cNvCxnSpPr>
            <a:cxnSpLocks/>
          </p:cNvCxnSpPr>
          <p:nvPr/>
        </p:nvCxnSpPr>
        <p:spPr>
          <a:xfrm>
            <a:off x="5343525" y="1430677"/>
            <a:ext cx="441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D3D4FE-2DC9-4B2D-B392-254A1E662494}"/>
              </a:ext>
            </a:extLst>
          </p:cNvPr>
          <p:cNvCxnSpPr>
            <a:cxnSpLocks/>
          </p:cNvCxnSpPr>
          <p:nvPr/>
        </p:nvCxnSpPr>
        <p:spPr>
          <a:xfrm>
            <a:off x="6762750" y="1430677"/>
            <a:ext cx="441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3F5DA-B93E-4E02-AA8D-ECEC901E112F}"/>
              </a:ext>
            </a:extLst>
          </p:cNvPr>
          <p:cNvSpPr/>
          <p:nvPr/>
        </p:nvSpPr>
        <p:spPr>
          <a:xfrm>
            <a:off x="2946349" y="2366175"/>
            <a:ext cx="5234100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MUF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 연혁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MUF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연혁은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발전해왔다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891B42C-88E6-4AE2-B722-60C64636213D}"/>
              </a:ext>
            </a:extLst>
          </p:cNvPr>
          <p:cNvSpPr/>
          <p:nvPr/>
        </p:nvSpPr>
        <p:spPr>
          <a:xfrm>
            <a:off x="3816300" y="1320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41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8149" y="31624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38868" y="445063"/>
            <a:ext cx="1395841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2759288" y="751179"/>
            <a:ext cx="60010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 화면 </a:t>
            </a:r>
            <a:r>
              <a:rPr lang="en-US" altLang="ko-KR" dirty="0"/>
              <a:t>&gt; </a:t>
            </a:r>
            <a:r>
              <a:rPr lang="ko-KR" altLang="en-US" dirty="0"/>
              <a:t>회사 목표 및 방침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9121" y="500327"/>
            <a:ext cx="124072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목표 및 방침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B0664192-38F4-4376-A3B6-5C0B1EC6C7D7}"/>
              </a:ext>
            </a:extLst>
          </p:cNvPr>
          <p:cNvSpPr/>
          <p:nvPr/>
        </p:nvSpPr>
        <p:spPr>
          <a:xfrm>
            <a:off x="1238868" y="801705"/>
            <a:ext cx="1395841" cy="1257944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 목표 및 방침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623E3-7308-4FE7-BEE5-9A8BAB42F635}"/>
              </a:ext>
            </a:extLst>
          </p:cNvPr>
          <p:cNvSpPr txBox="1"/>
          <p:nvPr/>
        </p:nvSpPr>
        <p:spPr>
          <a:xfrm>
            <a:off x="2946349" y="1246011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항상 고객을 위한 서비스로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고객에게 최고의 만족감을 줄 수 있도록 한다</a:t>
            </a: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최상의 환경으로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내용 </a:t>
            </a:r>
            <a:r>
              <a:rPr lang="en-US" altLang="ko-KR" sz="12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…</a:t>
            </a:r>
            <a:endParaRPr lang="en-US" altLang="ko-KR" sz="12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54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67713" y="315913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네이버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지도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- API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활용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- Size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534x418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2759288" y="751179"/>
            <a:ext cx="60010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회사 소개 화면 </a:t>
            </a:r>
            <a:r>
              <a:rPr lang="en-US" altLang="ko-KR" dirty="0"/>
              <a:t>&gt; </a:t>
            </a:r>
            <a:r>
              <a:rPr lang="ko-KR" altLang="en-US" dirty="0"/>
              <a:t>찾아오시는 길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802603" y="877660"/>
          <a:ext cx="5885686" cy="3160941"/>
        </p:xfrm>
        <a:graphic>
          <a:graphicData uri="http://schemas.openxmlformats.org/drawingml/2006/table">
            <a:tbl>
              <a:tblPr/>
              <a:tblGrid>
                <a:gridCol w="588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9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99037" y="2231511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지도 영역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(534x418)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11624" y="4077073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중랑구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봉화산로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56 2F ~ 3F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자동차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내비게이션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당산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SK V1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센터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대중교통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지하철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호선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중화역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출구에서 도보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버스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- 000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승강장에서 도보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32248" y="19888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2058" y="5517232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8" name="그래픽 7" descr="경고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329" y="5593315"/>
            <a:ext cx="251681" cy="25168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739121" y="500327"/>
            <a:ext cx="106599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|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찾아오시는 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모서리가 둥근 직사각형 20">
            <a:extLst>
              <a:ext uri="{FF2B5EF4-FFF2-40B4-BE49-F238E27FC236}">
                <a16:creationId xmlns:a16="http://schemas.microsoft.com/office/drawing/2014/main" id="{A03A6B66-7A85-485D-B97E-797E9BC2160A}"/>
              </a:ext>
            </a:extLst>
          </p:cNvPr>
          <p:cNvSpPr/>
          <p:nvPr/>
        </p:nvSpPr>
        <p:spPr>
          <a:xfrm>
            <a:off x="1238868" y="445063"/>
            <a:ext cx="1395841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6DE26A3F-DA19-4874-BCFF-BE832368183D}"/>
              </a:ext>
            </a:extLst>
          </p:cNvPr>
          <p:cNvSpPr/>
          <p:nvPr/>
        </p:nvSpPr>
        <p:spPr>
          <a:xfrm>
            <a:off x="1238868" y="801705"/>
            <a:ext cx="1395841" cy="1257944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소개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연혁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 목표 및 방침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422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1647</Words>
  <Application>Microsoft Office PowerPoint</Application>
  <PresentationFormat>와이드스크린</PresentationFormat>
  <Paragraphs>453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Söhne</vt:lpstr>
      <vt:lpstr>나눔스퀘어라운드 ExtraBold</vt:lpstr>
      <vt:lpstr>나눔스퀘어라운드 Regular</vt:lpstr>
      <vt:lpstr>맑은 고딕</vt:lpstr>
      <vt:lpstr>맑은 고딕</vt:lpstr>
      <vt:lpstr>타이포_씨고딕 140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2023-04-27T07:59:41Z</dcterms:created>
  <dcterms:modified xsi:type="dcterms:W3CDTF">2023-05-30T05:39:14Z</dcterms:modified>
</cp:coreProperties>
</file>