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7"/>
  </p:notesMasterIdLst>
  <p:sldIdLst>
    <p:sldId id="1224" r:id="rId7"/>
    <p:sldId id="1225" r:id="rId8"/>
    <p:sldId id="1239" r:id="rId9"/>
    <p:sldId id="1274" r:id="rId10"/>
    <p:sldId id="1265" r:id="rId11"/>
    <p:sldId id="1266" r:id="rId12"/>
    <p:sldId id="1267" r:id="rId13"/>
    <p:sldId id="1268" r:id="rId14"/>
    <p:sldId id="1269" r:id="rId15"/>
    <p:sldId id="1275" r:id="rId16"/>
    <p:sldId id="1276" r:id="rId17"/>
    <p:sldId id="1277" r:id="rId18"/>
    <p:sldId id="1278" r:id="rId19"/>
    <p:sldId id="1279" r:id="rId20"/>
    <p:sldId id="1270" r:id="rId21"/>
    <p:sldId id="1271" r:id="rId22"/>
    <p:sldId id="1272" r:id="rId23"/>
    <p:sldId id="1273" r:id="rId24"/>
    <p:sldId id="1280" r:id="rId25"/>
    <p:sldId id="1206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39"/>
            <p14:sldId id="1274"/>
            <p14:sldId id="1265"/>
            <p14:sldId id="1266"/>
            <p14:sldId id="1267"/>
            <p14:sldId id="1268"/>
            <p14:sldId id="1269"/>
            <p14:sldId id="1275"/>
            <p14:sldId id="1276"/>
            <p14:sldId id="1277"/>
            <p14:sldId id="1278"/>
            <p14:sldId id="1279"/>
            <p14:sldId id="1270"/>
            <p14:sldId id="1271"/>
            <p14:sldId id="1272"/>
            <p14:sldId id="1273"/>
            <p14:sldId id="1280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42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046" y="6010820"/>
            <a:ext cx="3467100" cy="295275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Volodymyr</a:t>
            </a:r>
            <a:r>
              <a:rPr lang="en-US" dirty="0" smtClean="0"/>
              <a:t> </a:t>
            </a:r>
            <a:r>
              <a:rPr lang="en-US" dirty="0" err="1" smtClean="0"/>
              <a:t>Lukashevych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10" y="544384"/>
            <a:ext cx="12390783" cy="34354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8000" dirty="0"/>
              <a:t>String object . String  methods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927" y="1175656"/>
            <a:ext cx="11599816" cy="496390"/>
          </a:xfrm>
        </p:spPr>
        <p:txBody>
          <a:bodyPr/>
          <a:lstStyle/>
          <a:p>
            <a:pPr algn="ctr"/>
            <a:r>
              <a:rPr lang="en-US" sz="2800" dirty="0"/>
              <a:t>Strings can’t be changed in JavaScript. It is impossible to change a character.</a:t>
            </a:r>
          </a:p>
          <a:p>
            <a:endParaRPr lang="en-US" sz="1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93915"/>
            <a:ext cx="10820400" cy="881741"/>
          </a:xfrm>
        </p:spPr>
        <p:txBody>
          <a:bodyPr/>
          <a:lstStyle/>
          <a:p>
            <a:pPr algn="ctr"/>
            <a:r>
              <a:rPr lang="en-US" b="1" dirty="0"/>
              <a:t>Strings are immutable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920" y="3559630"/>
            <a:ext cx="11053354" cy="1016726"/>
          </a:xfrm>
        </p:spPr>
        <p:txBody>
          <a:bodyPr/>
          <a:lstStyle/>
          <a:p>
            <a:r>
              <a:rPr lang="en-US" sz="2800" dirty="0"/>
              <a:t>The usual workaround is to create a whole new string and assign it </a:t>
            </a:r>
            <a:r>
              <a:rPr lang="en-US" sz="2800" dirty="0" smtClean="0"/>
              <a:t>to </a:t>
            </a:r>
            <a:r>
              <a:rPr lang="en-US" sz="2800" dirty="0" err="1" smtClean="0"/>
              <a:t>str</a:t>
            </a:r>
            <a:r>
              <a:rPr lang="en-US" sz="2800" dirty="0" smtClean="0"/>
              <a:t>  </a:t>
            </a:r>
            <a:r>
              <a:rPr lang="en-US" sz="2800" dirty="0"/>
              <a:t>instead of the old </a:t>
            </a:r>
            <a:r>
              <a:rPr lang="en-US" sz="2800" dirty="0" smtClean="0"/>
              <a:t>one. For </a:t>
            </a:r>
            <a:r>
              <a:rPr lang="en-US" sz="2800" dirty="0"/>
              <a:t>instance:</a:t>
            </a:r>
          </a:p>
          <a:p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57" y="4576356"/>
            <a:ext cx="4581525" cy="1647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16" y="1901463"/>
            <a:ext cx="3733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925" y="1232466"/>
            <a:ext cx="11053354" cy="685800"/>
          </a:xfrm>
        </p:spPr>
        <p:txBody>
          <a:bodyPr/>
          <a:lstStyle/>
          <a:p>
            <a:pPr algn="ctr"/>
            <a:r>
              <a:rPr lang="en-US" sz="3200" dirty="0"/>
              <a:t>Methods </a:t>
            </a:r>
            <a:r>
              <a:rPr lang="en-US" sz="3200" dirty="0" err="1"/>
              <a:t>toLowerCase</a:t>
            </a:r>
            <a:r>
              <a:rPr lang="en-US" sz="3200" dirty="0"/>
              <a:t>() and </a:t>
            </a:r>
            <a:r>
              <a:rPr lang="en-US" sz="3200" dirty="0" err="1"/>
              <a:t>toUpperCase</a:t>
            </a:r>
            <a:r>
              <a:rPr lang="en-US" sz="3200" dirty="0"/>
              <a:t>() change the case:</a:t>
            </a:r>
            <a:endParaRPr lang="en-US" sz="32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93915"/>
            <a:ext cx="10820400" cy="881741"/>
          </a:xfrm>
        </p:spPr>
        <p:txBody>
          <a:bodyPr/>
          <a:lstStyle/>
          <a:p>
            <a:pPr algn="ctr"/>
            <a:r>
              <a:rPr lang="en-US" b="1" dirty="0"/>
              <a:t>Changing the case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975076"/>
            <a:ext cx="6349212" cy="1086802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920" y="3317965"/>
            <a:ext cx="11053354" cy="685800"/>
          </a:xfrm>
        </p:spPr>
        <p:txBody>
          <a:bodyPr/>
          <a:lstStyle/>
          <a:p>
            <a:pPr algn="ctr"/>
            <a:r>
              <a:rPr lang="en-US" sz="3600" dirty="0"/>
              <a:t>Or, if we want a single character lowercased:</a:t>
            </a:r>
            <a:endParaRPr lang="en-US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50" y="4259852"/>
            <a:ext cx="7786740" cy="10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7051" y="961208"/>
            <a:ext cx="11495314" cy="859971"/>
          </a:xfrm>
        </p:spPr>
        <p:txBody>
          <a:bodyPr/>
          <a:lstStyle/>
          <a:p>
            <a:r>
              <a:rPr lang="en-US" sz="2400" dirty="0"/>
              <a:t>The first method is </a:t>
            </a:r>
            <a:r>
              <a:rPr lang="en-US" sz="2400" dirty="0" err="1"/>
              <a:t>str.indexOf</a:t>
            </a:r>
            <a:r>
              <a:rPr lang="en-US" sz="2400" dirty="0"/>
              <a:t>(</a:t>
            </a:r>
            <a:r>
              <a:rPr lang="en-US" sz="2400" dirty="0" err="1"/>
              <a:t>substr</a:t>
            </a:r>
            <a:r>
              <a:rPr lang="en-US" sz="2400" dirty="0"/>
              <a:t>, </a:t>
            </a:r>
            <a:r>
              <a:rPr lang="en-US" sz="2400" dirty="0" err="1"/>
              <a:t>pos</a:t>
            </a:r>
            <a:r>
              <a:rPr lang="en-US" sz="2400" dirty="0" smtClean="0"/>
              <a:t>). It </a:t>
            </a:r>
            <a:r>
              <a:rPr lang="en-US" sz="2400" dirty="0"/>
              <a:t>looks for </a:t>
            </a:r>
            <a:r>
              <a:rPr lang="en-US" sz="2400" dirty="0" smtClean="0"/>
              <a:t>the </a:t>
            </a:r>
            <a:r>
              <a:rPr lang="en-US" sz="2400" dirty="0" err="1" smtClean="0"/>
              <a:t>substr</a:t>
            </a:r>
            <a:r>
              <a:rPr lang="en-US" sz="2400" dirty="0" smtClean="0"/>
              <a:t>  in </a:t>
            </a:r>
            <a:r>
              <a:rPr lang="en-US" sz="2400" dirty="0" err="1" smtClean="0"/>
              <a:t>str</a:t>
            </a:r>
            <a:r>
              <a:rPr lang="en-US" sz="2400" dirty="0" smtClean="0"/>
              <a:t>, </a:t>
            </a:r>
            <a:r>
              <a:rPr lang="en-US" sz="2400" dirty="0"/>
              <a:t>starting from the given </a:t>
            </a:r>
            <a:r>
              <a:rPr lang="en-US" sz="2400" dirty="0" smtClean="0"/>
              <a:t>position </a:t>
            </a:r>
            <a:r>
              <a:rPr lang="en-US" sz="2400" dirty="0" err="1" smtClean="0"/>
              <a:t>pos</a:t>
            </a:r>
            <a:r>
              <a:rPr lang="en-US" sz="2400" dirty="0"/>
              <a:t>, and returns the position where the match was found </a:t>
            </a:r>
            <a:r>
              <a:rPr lang="en-US" sz="2400" dirty="0" smtClean="0"/>
              <a:t>or -1 </a:t>
            </a:r>
            <a:r>
              <a:rPr lang="en-US" sz="2400" dirty="0"/>
              <a:t>if nothing can be found.</a:t>
            </a:r>
            <a:endParaRPr lang="en-US" sz="2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93915"/>
            <a:ext cx="10820400" cy="881741"/>
          </a:xfrm>
        </p:spPr>
        <p:txBody>
          <a:bodyPr/>
          <a:lstStyle/>
          <a:p>
            <a:pPr algn="ctr"/>
            <a:r>
              <a:rPr lang="en-US" b="1" dirty="0" smtClean="0"/>
              <a:t>Searching for a substring</a:t>
            </a:r>
            <a:endParaRPr lang="en-US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1886221"/>
            <a:ext cx="8858250" cy="1943100"/>
          </a:xfrm>
          <a:prstGeom prst="rect">
            <a:avLst/>
          </a:prstGeom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83" y="4017645"/>
            <a:ext cx="11408228" cy="859971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optional </a:t>
            </a:r>
            <a:r>
              <a:rPr lang="en-US" sz="2400" dirty="0"/>
              <a:t>second parameter allows us to start searching from a given position</a:t>
            </a:r>
            <a:r>
              <a:rPr lang="en-US" sz="2400" dirty="0" smtClean="0"/>
              <a:t>. </a:t>
            </a:r>
            <a:r>
              <a:rPr lang="en-US" sz="2400" dirty="0"/>
              <a:t>For instance, the first occurrence </a:t>
            </a:r>
            <a:r>
              <a:rPr lang="en-US" sz="2400" dirty="0" smtClean="0"/>
              <a:t>of “id” </a:t>
            </a:r>
            <a:r>
              <a:rPr lang="en-US" sz="2400" dirty="0"/>
              <a:t>is at </a:t>
            </a:r>
            <a:r>
              <a:rPr lang="en-US" sz="2400" dirty="0" smtClean="0"/>
              <a:t>position 1. </a:t>
            </a:r>
            <a:r>
              <a:rPr lang="en-US" sz="2400" dirty="0"/>
              <a:t>To look for the next occurrence, let’s start the search from </a:t>
            </a:r>
            <a:r>
              <a:rPr lang="en-US" sz="2400" dirty="0" smtClean="0"/>
              <a:t>position 2:</a:t>
            </a:r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76" y="5174796"/>
            <a:ext cx="4181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920" y="463731"/>
            <a:ext cx="11053354" cy="1234440"/>
          </a:xfrm>
        </p:spPr>
        <p:txBody>
          <a:bodyPr/>
          <a:lstStyle/>
          <a:p>
            <a:r>
              <a:rPr lang="en-US" sz="2400" dirty="0"/>
              <a:t>There is also a similar method </a:t>
            </a:r>
            <a:r>
              <a:rPr lang="en-US" sz="2400" dirty="0" err="1"/>
              <a:t>str.lastIndexOf</a:t>
            </a:r>
            <a:r>
              <a:rPr lang="en-US" sz="2400" dirty="0"/>
              <a:t>(</a:t>
            </a:r>
            <a:r>
              <a:rPr lang="en-US" sz="2400" dirty="0" err="1"/>
              <a:t>substr</a:t>
            </a:r>
            <a:r>
              <a:rPr lang="en-US" sz="2400" dirty="0"/>
              <a:t>, position) that searches from the end of a string to its </a:t>
            </a:r>
            <a:r>
              <a:rPr lang="en-US" sz="2400" dirty="0" smtClean="0"/>
              <a:t>beginning. It </a:t>
            </a:r>
            <a:r>
              <a:rPr lang="en-US" sz="2400" dirty="0"/>
              <a:t>would list the occurrences in the reverse order.</a:t>
            </a:r>
          </a:p>
          <a:p>
            <a:endParaRPr lang="en-US"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880" y="1698171"/>
            <a:ext cx="11053354" cy="825137"/>
          </a:xfrm>
        </p:spPr>
        <p:txBody>
          <a:bodyPr/>
          <a:lstStyle/>
          <a:p>
            <a:r>
              <a:rPr lang="en-US" sz="2400" dirty="0"/>
              <a:t>There is a slight inconvenience </a:t>
            </a:r>
            <a:r>
              <a:rPr lang="en-US" sz="2400" dirty="0" smtClean="0"/>
              <a:t>with </a:t>
            </a:r>
            <a:r>
              <a:rPr lang="en-US" sz="2400" dirty="0" err="1" smtClean="0"/>
              <a:t>indexOf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smtClean="0"/>
              <a:t>the If test</a:t>
            </a:r>
            <a:r>
              <a:rPr lang="en-US" sz="2400" dirty="0"/>
              <a:t>. We can’t put it in </a:t>
            </a:r>
            <a:r>
              <a:rPr lang="en-US" sz="2400" dirty="0" smtClean="0"/>
              <a:t>the If </a:t>
            </a:r>
            <a:r>
              <a:rPr lang="en-US" sz="2400" dirty="0"/>
              <a:t>like this:</a:t>
            </a:r>
            <a:endParaRPr lang="en-US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85" y="2523308"/>
            <a:ext cx="5010150" cy="1647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85" y="4427110"/>
            <a:ext cx="5010150" cy="182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920" y="997670"/>
            <a:ext cx="11465924" cy="833846"/>
          </a:xfrm>
        </p:spPr>
        <p:txBody>
          <a:bodyPr/>
          <a:lstStyle/>
          <a:p>
            <a:r>
              <a:rPr lang="en-US" sz="2000" dirty="0"/>
              <a:t>The more modern method </a:t>
            </a:r>
            <a:r>
              <a:rPr lang="en-US" sz="2000" dirty="0" err="1"/>
              <a:t>str.includes</a:t>
            </a:r>
            <a:r>
              <a:rPr lang="en-US" sz="2000" dirty="0"/>
              <a:t>(</a:t>
            </a:r>
            <a:r>
              <a:rPr lang="en-US" sz="2000" dirty="0" err="1"/>
              <a:t>substr</a:t>
            </a:r>
            <a:r>
              <a:rPr lang="en-US" sz="2000" dirty="0"/>
              <a:t>, </a:t>
            </a:r>
            <a:r>
              <a:rPr lang="en-US" sz="2000" dirty="0" err="1"/>
              <a:t>pos</a:t>
            </a:r>
            <a:r>
              <a:rPr lang="en-US" sz="2000" dirty="0"/>
              <a:t>) </a:t>
            </a:r>
            <a:r>
              <a:rPr lang="en-US" sz="2000" dirty="0" smtClean="0"/>
              <a:t>returns</a:t>
            </a:r>
            <a:r>
              <a:rPr lang="ru-RU" sz="2000" dirty="0" smtClean="0"/>
              <a:t> </a:t>
            </a:r>
            <a:r>
              <a:rPr lang="en-US" sz="2000" dirty="0" smtClean="0"/>
              <a:t>true/false </a:t>
            </a:r>
            <a:r>
              <a:rPr lang="en-US" sz="2000" dirty="0"/>
              <a:t>depending on </a:t>
            </a:r>
            <a:r>
              <a:rPr lang="en-US" sz="2000" dirty="0" smtClean="0"/>
              <a:t>whether </a:t>
            </a:r>
            <a:r>
              <a:rPr lang="en-US" sz="2000" dirty="0" err="1" smtClean="0"/>
              <a:t>str</a:t>
            </a:r>
            <a:r>
              <a:rPr lang="en-US" sz="2000" dirty="0" smtClean="0"/>
              <a:t> contains </a:t>
            </a:r>
            <a:r>
              <a:rPr lang="en-US" sz="2000" dirty="0" err="1" smtClean="0"/>
              <a:t>substr</a:t>
            </a:r>
            <a:r>
              <a:rPr lang="en-US" sz="2000" dirty="0" smtClean="0"/>
              <a:t> within.</a:t>
            </a:r>
          </a:p>
          <a:p>
            <a:r>
              <a:rPr lang="en-US" sz="2000" dirty="0"/>
              <a:t>It’s the right choice if we need to test for the match, but don’t need its position:</a:t>
            </a:r>
            <a:endParaRPr lang="en-US" sz="2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93915"/>
            <a:ext cx="10820400" cy="881741"/>
          </a:xfrm>
        </p:spPr>
        <p:txBody>
          <a:bodyPr/>
          <a:lstStyle/>
          <a:p>
            <a:pPr algn="ctr"/>
            <a:r>
              <a:rPr lang="en-US" b="1" dirty="0"/>
              <a:t>includes, </a:t>
            </a:r>
            <a:r>
              <a:rPr lang="en-US" b="1" dirty="0" err="1"/>
              <a:t>startsWith</a:t>
            </a:r>
            <a:r>
              <a:rPr lang="en-US" b="1" dirty="0"/>
              <a:t>, </a:t>
            </a:r>
            <a:r>
              <a:rPr lang="en-US" b="1" dirty="0" err="1"/>
              <a:t>endsWith</a:t>
            </a:r>
            <a:endParaRPr lang="en-US" b="1"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920" y="3150182"/>
            <a:ext cx="11053354" cy="568242"/>
          </a:xfrm>
        </p:spPr>
        <p:txBody>
          <a:bodyPr/>
          <a:lstStyle/>
          <a:p>
            <a:r>
              <a:rPr lang="en-US" sz="2400" dirty="0"/>
              <a:t>The optional second argument </a:t>
            </a:r>
            <a:r>
              <a:rPr lang="en-US" sz="2400" dirty="0" smtClean="0"/>
              <a:t>of </a:t>
            </a:r>
            <a:r>
              <a:rPr lang="en-US" sz="2400" dirty="0" err="1" smtClean="0"/>
              <a:t>str.includes</a:t>
            </a:r>
            <a:r>
              <a:rPr lang="en-US" sz="2400" dirty="0" smtClean="0"/>
              <a:t> </a:t>
            </a:r>
            <a:r>
              <a:rPr lang="en-US" sz="2400" dirty="0"/>
              <a:t>is the position to start searching from:</a:t>
            </a:r>
            <a:endParaRPr lang="en-US" sz="2400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920" y="4702221"/>
            <a:ext cx="11053354" cy="833846"/>
          </a:xfrm>
        </p:spPr>
        <p:txBody>
          <a:bodyPr/>
          <a:lstStyle/>
          <a:p>
            <a:r>
              <a:rPr lang="en-US" sz="2400" dirty="0"/>
              <a:t>The methods </a:t>
            </a:r>
            <a:r>
              <a:rPr lang="en-US" sz="2400" dirty="0" err="1"/>
              <a:t>str.startsWith</a:t>
            </a:r>
            <a:r>
              <a:rPr lang="en-US" sz="2400" dirty="0"/>
              <a:t> and </a:t>
            </a:r>
            <a:r>
              <a:rPr lang="en-US" sz="2400" dirty="0" err="1"/>
              <a:t>str.endsWith</a:t>
            </a:r>
            <a:r>
              <a:rPr lang="en-US" sz="2400" dirty="0"/>
              <a:t> do exactly what they say:</a:t>
            </a:r>
            <a:endParaRPr lang="en-US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32" y="1913433"/>
            <a:ext cx="5819775" cy="11620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74" y="3718424"/>
            <a:ext cx="8458200" cy="942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256" y="5446668"/>
            <a:ext cx="7705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945" y="814524"/>
            <a:ext cx="11053354" cy="1356359"/>
          </a:xfrm>
        </p:spPr>
        <p:txBody>
          <a:bodyPr/>
          <a:lstStyle/>
          <a:p>
            <a:r>
              <a:rPr lang="en-US" sz="1800" dirty="0" smtClean="0"/>
              <a:t>There </a:t>
            </a:r>
            <a:r>
              <a:rPr lang="en-US" sz="1800" dirty="0"/>
              <a:t>are 3 methods in JavaScript to get a substring</a:t>
            </a:r>
            <a:r>
              <a:rPr lang="en-US" sz="1800" dirty="0" smtClean="0"/>
              <a:t>: substring, </a:t>
            </a:r>
            <a:r>
              <a:rPr lang="en-US" sz="1800" dirty="0" err="1" smtClean="0"/>
              <a:t>substr</a:t>
            </a:r>
            <a:r>
              <a:rPr lang="en-US" sz="1800" dirty="0" smtClean="0"/>
              <a:t>, slice.</a:t>
            </a:r>
          </a:p>
          <a:p>
            <a:r>
              <a:rPr lang="en-US" sz="1800" dirty="0" err="1" smtClean="0"/>
              <a:t>Str.slice</a:t>
            </a:r>
            <a:r>
              <a:rPr lang="en-US" sz="1800" dirty="0" smtClean="0"/>
              <a:t>(start [, end]) </a:t>
            </a:r>
          </a:p>
          <a:p>
            <a:r>
              <a:rPr lang="en-US" sz="1800" dirty="0"/>
              <a:t>Returns the part of the string </a:t>
            </a:r>
            <a:r>
              <a:rPr lang="en-US" sz="1800" dirty="0" smtClean="0"/>
              <a:t>from start to </a:t>
            </a:r>
            <a:r>
              <a:rPr lang="en-US" sz="1800" dirty="0"/>
              <a:t>(but not including</a:t>
            </a:r>
            <a:r>
              <a:rPr lang="en-US" sz="1800" dirty="0" smtClean="0"/>
              <a:t>) end.</a:t>
            </a:r>
            <a:endParaRPr lang="en-US" sz="1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22" y="139339"/>
            <a:ext cx="10820400" cy="881741"/>
          </a:xfrm>
        </p:spPr>
        <p:txBody>
          <a:bodyPr/>
          <a:lstStyle/>
          <a:p>
            <a:pPr algn="ctr"/>
            <a:r>
              <a:rPr lang="en-US" b="1" dirty="0"/>
              <a:t>Getting a substring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945" y="3212510"/>
            <a:ext cx="11053354" cy="598714"/>
          </a:xfrm>
        </p:spPr>
        <p:txBody>
          <a:bodyPr/>
          <a:lstStyle/>
          <a:p>
            <a:r>
              <a:rPr lang="en-US" sz="2000" dirty="0"/>
              <a:t>If there is no second argument, </a:t>
            </a:r>
            <a:r>
              <a:rPr lang="en-US" sz="2000" dirty="0" smtClean="0"/>
              <a:t>then slice </a:t>
            </a:r>
            <a:r>
              <a:rPr lang="en-US" sz="2000" dirty="0"/>
              <a:t>goes till the end of the string:</a:t>
            </a:r>
            <a:endParaRPr lang="en-US" sz="2000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945" y="4823052"/>
            <a:ext cx="11053354" cy="598714"/>
          </a:xfrm>
        </p:spPr>
        <p:txBody>
          <a:bodyPr/>
          <a:lstStyle/>
          <a:p>
            <a:r>
              <a:rPr lang="en-US" sz="2000" dirty="0"/>
              <a:t>Negative values </a:t>
            </a:r>
            <a:r>
              <a:rPr lang="en-US" sz="2000" dirty="0" smtClean="0"/>
              <a:t>for start/end </a:t>
            </a:r>
            <a:r>
              <a:rPr lang="en-US" sz="2000" dirty="0"/>
              <a:t>are also possible. They mean the position is counted from the string end:</a:t>
            </a:r>
            <a:endParaRPr lang="en-US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22" y="1992086"/>
            <a:ext cx="9486900" cy="11906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395" y="3654878"/>
            <a:ext cx="7905750" cy="857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394" y="5306378"/>
            <a:ext cx="7905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9303" y="1175656"/>
            <a:ext cx="11303725" cy="949235"/>
          </a:xfrm>
        </p:spPr>
        <p:txBody>
          <a:bodyPr/>
          <a:lstStyle/>
          <a:p>
            <a:pPr algn="ctr"/>
            <a:r>
              <a:rPr lang="en-US" sz="2400" dirty="0"/>
              <a:t>Returns the part of the string </a:t>
            </a:r>
            <a:r>
              <a:rPr lang="en-US" sz="2400" i="1" dirty="0" smtClean="0"/>
              <a:t>between start and end.</a:t>
            </a:r>
          </a:p>
          <a:p>
            <a:pPr algn="ctr"/>
            <a:r>
              <a:rPr lang="en-US" sz="2400" dirty="0"/>
              <a:t>This is almost the same </a:t>
            </a:r>
            <a:r>
              <a:rPr lang="en-US" sz="2400" dirty="0" smtClean="0"/>
              <a:t>as slice, but it allows start to be greater then end.</a:t>
            </a:r>
            <a:endParaRPr lang="en-US" sz="2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93915"/>
            <a:ext cx="10820400" cy="881741"/>
          </a:xfrm>
        </p:spPr>
        <p:txBody>
          <a:bodyPr/>
          <a:lstStyle/>
          <a:p>
            <a:pPr algn="ctr"/>
            <a:r>
              <a:rPr lang="en-US" b="1" dirty="0" err="1" smtClean="0"/>
              <a:t>Str.substring</a:t>
            </a:r>
            <a:r>
              <a:rPr lang="en-US" b="1" dirty="0" smtClean="0"/>
              <a:t>(start [, end])</a:t>
            </a:r>
            <a:endParaRPr lang="en-US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67" y="2312600"/>
            <a:ext cx="5467350" cy="2619375"/>
          </a:xfrm>
          <a:prstGeom prst="rect">
            <a:avLst/>
          </a:prstGeom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397" y="5296035"/>
            <a:ext cx="11053354" cy="790303"/>
          </a:xfrm>
        </p:spPr>
        <p:txBody>
          <a:bodyPr/>
          <a:lstStyle/>
          <a:p>
            <a:pPr algn="ctr"/>
            <a:r>
              <a:rPr lang="en-US" sz="2400" dirty="0"/>
              <a:t>Negative arguments are (unlike slice) not supported, they are treated </a:t>
            </a:r>
            <a:r>
              <a:rPr lang="en-US" sz="2400" dirty="0" smtClean="0"/>
              <a:t>as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2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255" y="1031963"/>
            <a:ext cx="11053354" cy="973183"/>
          </a:xfrm>
        </p:spPr>
        <p:txBody>
          <a:bodyPr/>
          <a:lstStyle/>
          <a:p>
            <a:r>
              <a:rPr lang="en-US" sz="2000" dirty="0"/>
              <a:t>Returns the part of the string </a:t>
            </a:r>
            <a:r>
              <a:rPr lang="en-US" sz="2000" dirty="0" smtClean="0"/>
              <a:t>from start, with the given length.</a:t>
            </a:r>
          </a:p>
          <a:p>
            <a:r>
              <a:rPr lang="en-US" sz="2000" dirty="0"/>
              <a:t>In contrast with the previous methods, this one allows us to specify </a:t>
            </a:r>
            <a:r>
              <a:rPr lang="en-US" sz="2000" dirty="0" smtClean="0"/>
              <a:t>the length </a:t>
            </a:r>
            <a:r>
              <a:rPr lang="en-US" sz="2000" dirty="0"/>
              <a:t>instead of the ending position:</a:t>
            </a:r>
            <a:endParaRPr lang="en-US" sz="2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93915"/>
            <a:ext cx="10820400" cy="881741"/>
          </a:xfrm>
        </p:spPr>
        <p:txBody>
          <a:bodyPr/>
          <a:lstStyle/>
          <a:p>
            <a:pPr algn="ctr"/>
            <a:r>
              <a:rPr lang="en-US" b="1" dirty="0" err="1" smtClean="0"/>
              <a:t>Str.subst</a:t>
            </a:r>
            <a:r>
              <a:rPr lang="en-US" b="1" dirty="0" smtClean="0"/>
              <a:t>(start </a:t>
            </a:r>
            <a:r>
              <a:rPr lang="en-US" b="1" dirty="0"/>
              <a:t>[, </a:t>
            </a:r>
            <a:r>
              <a:rPr lang="en-US" b="1" dirty="0" smtClean="0"/>
              <a:t>length])</a:t>
            </a:r>
            <a:endParaRPr lang="en-US" b="1"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255" y="2991592"/>
            <a:ext cx="11053354" cy="973183"/>
          </a:xfrm>
        </p:spPr>
        <p:txBody>
          <a:bodyPr/>
          <a:lstStyle/>
          <a:p>
            <a:r>
              <a:rPr lang="en-US" sz="2800" dirty="0"/>
              <a:t>The first argument may be negative, to count from the end:</a:t>
            </a:r>
            <a:endParaRPr lang="en-US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57" y="3641398"/>
            <a:ext cx="8086725" cy="8858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557" y="1987275"/>
            <a:ext cx="8162925" cy="857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55" y="4781002"/>
            <a:ext cx="97631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920" y="1094013"/>
            <a:ext cx="11053354" cy="996044"/>
          </a:xfrm>
        </p:spPr>
        <p:txBody>
          <a:bodyPr/>
          <a:lstStyle/>
          <a:p>
            <a:r>
              <a:rPr lang="en-US" sz="2400" dirty="0"/>
              <a:t>To see whether a string is greater than another, JavaScript uses the so-called “dictionary” or “lexicographical” </a:t>
            </a:r>
            <a:r>
              <a:rPr lang="en-US" sz="2400" dirty="0" smtClean="0"/>
              <a:t>order 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other words, strings are compared letter-by-letter.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93915"/>
            <a:ext cx="10820400" cy="881741"/>
          </a:xfrm>
        </p:spPr>
        <p:txBody>
          <a:bodyPr/>
          <a:lstStyle/>
          <a:p>
            <a:pPr algn="ctr"/>
            <a:r>
              <a:rPr lang="en-US" b="1" dirty="0" smtClean="0"/>
              <a:t>String comparison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6443" y="3444240"/>
            <a:ext cx="11053354" cy="2982686"/>
          </a:xfrm>
        </p:spPr>
        <p:txBody>
          <a:bodyPr/>
          <a:lstStyle/>
          <a:p>
            <a:r>
              <a:rPr lang="en-US" sz="1800" dirty="0"/>
              <a:t>The algorithm to compare two strings is simple: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Compare the first character of both strings.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first character from the first string is greater (or less) than the other string’s, then the first string is greater (or less) than the second. We’re done.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Otherwise, if both strings’ first characters are the same, compare the second characters the same way.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Repeat until the end of either string.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both strings end at the same length, then they are equal. Otherwise, the longer string is greater.</a:t>
            </a:r>
          </a:p>
          <a:p>
            <a:endParaRPr lang="en-US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81" y="2090057"/>
            <a:ext cx="39147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9" y="411480"/>
            <a:ext cx="11504023" cy="4169229"/>
          </a:xfrm>
        </p:spPr>
        <p:txBody>
          <a:bodyPr/>
          <a:lstStyle/>
          <a:p>
            <a:r>
              <a:rPr lang="en-US" sz="2400" dirty="0"/>
              <a:t>There are several other helpful methods in strings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</a:t>
            </a:r>
            <a:r>
              <a:rPr lang="en-US" sz="2400" dirty="0" err="1" smtClean="0"/>
              <a:t>tr.trim</a:t>
            </a:r>
            <a:r>
              <a:rPr lang="en-US" sz="2400" dirty="0" smtClean="0"/>
              <a:t>() </a:t>
            </a:r>
            <a:r>
              <a:rPr lang="en-US" sz="2400" dirty="0"/>
              <a:t> – removes (“trims”) spaces from the beginning and end of the string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</a:t>
            </a:r>
            <a:r>
              <a:rPr lang="en-US" sz="2400" dirty="0" err="1" smtClean="0"/>
              <a:t>tr.repeat</a:t>
            </a:r>
            <a:r>
              <a:rPr lang="en-US" sz="2400" dirty="0" smtClean="0"/>
              <a:t>(n) </a:t>
            </a:r>
            <a:r>
              <a:rPr lang="en-US" sz="2400" dirty="0"/>
              <a:t> – repeats the </a:t>
            </a:r>
            <a:r>
              <a:rPr lang="en-US" sz="2400" dirty="0" smtClean="0"/>
              <a:t>string n times.</a:t>
            </a:r>
          </a:p>
          <a:p>
            <a:r>
              <a:rPr lang="en-US" sz="2400" dirty="0"/>
              <a:t>…and more to be found in the</a:t>
            </a:r>
            <a:r>
              <a:rPr lang="en-US" sz="2400" dirty="0">
                <a:solidFill>
                  <a:srgbClr val="00B0F0"/>
                </a:solidFill>
              </a:rPr>
              <a:t> </a:t>
            </a:r>
            <a:r>
              <a:rPr lang="en-US" dirty="0">
                <a:solidFill>
                  <a:srgbClr val="00B0F0"/>
                </a:solidFill>
              </a:rPr>
              <a:t>https://developer.mozilla.org/en-US/docs/Web/JavaScript/Reference/Global_Objects/String</a:t>
            </a:r>
            <a:r>
              <a:rPr lang="en-US" sz="2400" dirty="0"/>
              <a:t>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Strings also have methods for doing search/replace with regular expressions. But that’s big </a:t>
            </a:r>
            <a:r>
              <a:rPr lang="en-US" sz="2400" dirty="0" smtClean="0"/>
              <a:t>topic.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20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Quotes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Special Characters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String length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Accessing characters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Searching for a substring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Getting a substring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String comparison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569720"/>
            <a:ext cx="11053354" cy="4169229"/>
          </a:xfrm>
        </p:spPr>
        <p:txBody>
          <a:bodyPr/>
          <a:lstStyle/>
          <a:p>
            <a:r>
              <a:rPr lang="en-US" sz="3200" dirty="0"/>
              <a:t>In JavaScript, the textual data is stored as strings. There is no separate type for a single character.</a:t>
            </a:r>
          </a:p>
          <a:p>
            <a:r>
              <a:rPr lang="en-US" sz="3200" dirty="0"/>
              <a:t>The internal format for strings is always UTF-16, it is not tied to the page encoding.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93915"/>
            <a:ext cx="10820400" cy="881741"/>
          </a:xfrm>
        </p:spPr>
        <p:txBody>
          <a:bodyPr/>
          <a:lstStyle/>
          <a:p>
            <a:pPr algn="ctr"/>
            <a:r>
              <a:rPr lang="en-US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8015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175656"/>
            <a:ext cx="11053354" cy="555171"/>
          </a:xfrm>
        </p:spPr>
        <p:txBody>
          <a:bodyPr/>
          <a:lstStyle/>
          <a:p>
            <a:r>
              <a:rPr lang="en-US" sz="2000" dirty="0"/>
              <a:t>Strings can be enclosed within either single quotes, double quotes or </a:t>
            </a:r>
            <a:r>
              <a:rPr lang="en-US" sz="2000" dirty="0" err="1"/>
              <a:t>backticks</a:t>
            </a:r>
            <a:r>
              <a:rPr lang="en-US" sz="2000" dirty="0"/>
              <a:t>:</a:t>
            </a:r>
            <a:endParaRPr lang="en-US" sz="2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93915"/>
            <a:ext cx="10820400" cy="881741"/>
          </a:xfrm>
        </p:spPr>
        <p:txBody>
          <a:bodyPr/>
          <a:lstStyle/>
          <a:p>
            <a:pPr algn="ctr"/>
            <a:r>
              <a:rPr lang="en-US" b="1" dirty="0"/>
              <a:t>Quotes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36123"/>
            <a:ext cx="3352800" cy="14097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4109233"/>
            <a:ext cx="4953000" cy="16573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234" y="4109233"/>
            <a:ext cx="4252232" cy="162791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5800" y="3147954"/>
            <a:ext cx="11053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Single and double quotes are essentially the same. </a:t>
            </a:r>
            <a:r>
              <a:rPr lang="en-US" dirty="0" err="1"/>
              <a:t>Backticks</a:t>
            </a:r>
            <a:r>
              <a:rPr lang="en-US" dirty="0"/>
              <a:t>, however, allow us to embed any expression into the string, by wrapping it in ${…}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569721"/>
            <a:ext cx="11053354" cy="990600"/>
          </a:xfrm>
        </p:spPr>
        <p:txBody>
          <a:bodyPr/>
          <a:lstStyle/>
          <a:p>
            <a:r>
              <a:rPr lang="en-US" sz="2800" dirty="0"/>
              <a:t>It is still possible to create multiline strings with single and double quotes by using a so-called “newline character”, written </a:t>
            </a:r>
            <a:r>
              <a:rPr lang="en-US" sz="2800" dirty="0" smtClean="0"/>
              <a:t>as \n, </a:t>
            </a:r>
            <a:r>
              <a:rPr lang="en-US" sz="2800" dirty="0"/>
              <a:t>which denotes a line break:</a:t>
            </a:r>
            <a:endParaRPr lang="en-US" sz="2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93915"/>
            <a:ext cx="10820400" cy="881741"/>
          </a:xfrm>
        </p:spPr>
        <p:txBody>
          <a:bodyPr/>
          <a:lstStyle/>
          <a:p>
            <a:pPr algn="ctr"/>
            <a:r>
              <a:rPr lang="en-US" b="1" dirty="0"/>
              <a:t>Special characters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37" y="2625498"/>
            <a:ext cx="5715000" cy="11715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085" y="4228829"/>
            <a:ext cx="6943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653144"/>
            <a:ext cx="10919468" cy="49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675" y="2049778"/>
            <a:ext cx="11817531" cy="806633"/>
          </a:xfrm>
        </p:spPr>
        <p:txBody>
          <a:bodyPr/>
          <a:lstStyle/>
          <a:p>
            <a:r>
              <a:rPr lang="en-US" sz="2000" dirty="0"/>
              <a:t>Note that the backslash </a:t>
            </a:r>
            <a:r>
              <a:rPr lang="en-US" sz="2000" dirty="0" smtClean="0"/>
              <a:t> \  serves </a:t>
            </a:r>
            <a:r>
              <a:rPr lang="en-US" sz="2000" dirty="0"/>
              <a:t>for the correct reading of the string by JavaScript, then disappears. The in-memory string has </a:t>
            </a:r>
            <a:r>
              <a:rPr lang="en-US" sz="2000" dirty="0" smtClean="0"/>
              <a:t>no \</a:t>
            </a:r>
            <a:endParaRPr lang="en-US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55" y="1144090"/>
            <a:ext cx="5210175" cy="647700"/>
          </a:xfrm>
          <a:prstGeom prst="rect">
            <a:avLst/>
          </a:prstGeom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675" y="304802"/>
            <a:ext cx="11053354" cy="529046"/>
          </a:xfrm>
        </p:spPr>
        <p:txBody>
          <a:bodyPr/>
          <a:lstStyle/>
          <a:p>
            <a:r>
              <a:rPr lang="en-US" sz="2000" dirty="0"/>
              <a:t>All special characters start with a backslash </a:t>
            </a:r>
            <a:r>
              <a:rPr lang="en-US" sz="2000" dirty="0" smtClean="0"/>
              <a:t>character \ </a:t>
            </a:r>
            <a:r>
              <a:rPr lang="en-US" sz="2000" dirty="0"/>
              <a:t>It is also called an “escape character</a:t>
            </a:r>
            <a:r>
              <a:rPr lang="en-US" sz="2000" dirty="0" smtClean="0"/>
              <a:t>”.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675" y="3188970"/>
            <a:ext cx="11053354" cy="1191442"/>
          </a:xfrm>
        </p:spPr>
        <p:txBody>
          <a:bodyPr/>
          <a:lstStyle/>
          <a:p>
            <a:r>
              <a:rPr lang="en-US" sz="2000" dirty="0" smtClean="0"/>
              <a:t>What If </a:t>
            </a:r>
            <a:r>
              <a:rPr lang="en-US" sz="2000" dirty="0"/>
              <a:t>we need to show an actual </a:t>
            </a:r>
            <a:r>
              <a:rPr lang="en-US" sz="2000" dirty="0" smtClean="0"/>
              <a:t>backslash </a:t>
            </a:r>
            <a:r>
              <a:rPr lang="en-US" sz="2000" dirty="0"/>
              <a:t>within the </a:t>
            </a:r>
            <a:r>
              <a:rPr lang="en-US" sz="2000" dirty="0" smtClean="0"/>
              <a:t>string?</a:t>
            </a:r>
          </a:p>
          <a:p>
            <a:r>
              <a:rPr lang="en-US" sz="2000" dirty="0"/>
              <a:t>That’s possible, but we need to double it </a:t>
            </a:r>
            <a:r>
              <a:rPr lang="en-US" sz="2000" dirty="0" smtClean="0"/>
              <a:t>like \\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914" y="4408171"/>
            <a:ext cx="54768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880" y="1513659"/>
            <a:ext cx="11053354" cy="616131"/>
          </a:xfrm>
        </p:spPr>
        <p:txBody>
          <a:bodyPr/>
          <a:lstStyle/>
          <a:p>
            <a:pPr algn="ctr"/>
            <a:r>
              <a:rPr lang="en-US" sz="2400" b="1" dirty="0" smtClean="0"/>
              <a:t>The length property has the string length.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93915"/>
            <a:ext cx="10820400" cy="881741"/>
          </a:xfrm>
        </p:spPr>
        <p:txBody>
          <a:bodyPr/>
          <a:lstStyle/>
          <a:p>
            <a:pPr algn="ctr"/>
            <a:r>
              <a:rPr lang="en-US" b="1" dirty="0"/>
              <a:t>String length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28" y="2536369"/>
            <a:ext cx="5559738" cy="1105445"/>
          </a:xfrm>
          <a:prstGeom prst="rect">
            <a:avLst/>
          </a:prstGeom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581" y="4430485"/>
            <a:ext cx="11053354" cy="616131"/>
          </a:xfrm>
        </p:spPr>
        <p:txBody>
          <a:bodyPr/>
          <a:lstStyle/>
          <a:p>
            <a:pPr algn="ctr"/>
            <a:r>
              <a:rPr lang="en-US" sz="2800" dirty="0"/>
              <a:t>Note </a:t>
            </a:r>
            <a:r>
              <a:rPr lang="en-US" sz="2800" dirty="0" smtClean="0"/>
              <a:t>that \n </a:t>
            </a:r>
            <a:r>
              <a:rPr lang="en-US" sz="2800" dirty="0"/>
              <a:t>is a single “special” character, so the length is </a:t>
            </a:r>
            <a:r>
              <a:rPr lang="en-US" sz="2800" dirty="0" smtClean="0"/>
              <a:t>indeed 3.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77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879" y="1023255"/>
            <a:ext cx="11453949" cy="518160"/>
          </a:xfrm>
        </p:spPr>
        <p:txBody>
          <a:bodyPr/>
          <a:lstStyle/>
          <a:p>
            <a:r>
              <a:rPr lang="en-US" sz="2400" dirty="0"/>
              <a:t>To get a character at </a:t>
            </a:r>
            <a:r>
              <a:rPr lang="en-US" sz="2400" dirty="0" smtClean="0"/>
              <a:t>position </a:t>
            </a:r>
            <a:r>
              <a:rPr lang="en-US" sz="2400" dirty="0" err="1" smtClean="0"/>
              <a:t>pos</a:t>
            </a:r>
            <a:r>
              <a:rPr lang="en-US" sz="2400" dirty="0" smtClean="0"/>
              <a:t> </a:t>
            </a:r>
            <a:r>
              <a:rPr lang="en-US" sz="2400" dirty="0"/>
              <a:t>, use square </a:t>
            </a:r>
            <a:r>
              <a:rPr lang="en-US" sz="2400" dirty="0" smtClean="0"/>
              <a:t>brackets [</a:t>
            </a:r>
            <a:r>
              <a:rPr lang="en-US" sz="2400" dirty="0" err="1" smtClean="0"/>
              <a:t>pos</a:t>
            </a:r>
            <a:r>
              <a:rPr lang="en-US" sz="2400" dirty="0" smtClean="0"/>
              <a:t>] </a:t>
            </a:r>
            <a:r>
              <a:rPr lang="en-US" sz="2400" dirty="0"/>
              <a:t> or call the method </a:t>
            </a:r>
            <a:r>
              <a:rPr lang="en-US" sz="2400" dirty="0" err="1"/>
              <a:t>str.charAt</a:t>
            </a:r>
            <a:r>
              <a:rPr lang="en-US" sz="2400" dirty="0"/>
              <a:t>(</a:t>
            </a:r>
            <a:r>
              <a:rPr lang="en-US" sz="2400" dirty="0" err="1"/>
              <a:t>pos</a:t>
            </a:r>
            <a:r>
              <a:rPr lang="en-US" sz="2400" dirty="0"/>
              <a:t>). The first character starts from the zero position:</a:t>
            </a:r>
            <a:endParaRPr lang="en-US" sz="2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1" y="112122"/>
            <a:ext cx="11811000" cy="881741"/>
          </a:xfrm>
        </p:spPr>
        <p:txBody>
          <a:bodyPr/>
          <a:lstStyle/>
          <a:p>
            <a:pPr algn="ctr"/>
            <a:r>
              <a:rPr lang="en-US" b="1" dirty="0"/>
              <a:t>Accessing characters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2" y="1963385"/>
            <a:ext cx="3044872" cy="1728353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337" y="3835035"/>
            <a:ext cx="11967754" cy="1085307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/>
              <a:t>square brackets are a modern way of getting a character, </a:t>
            </a:r>
            <a:r>
              <a:rPr lang="en-US" sz="2000" dirty="0" smtClean="0"/>
              <a:t>while </a:t>
            </a:r>
            <a:r>
              <a:rPr lang="en-US" sz="2000" dirty="0" err="1" smtClean="0"/>
              <a:t>charAt</a:t>
            </a:r>
            <a:r>
              <a:rPr lang="en-US" sz="2000" dirty="0" smtClean="0"/>
              <a:t> </a:t>
            </a:r>
            <a:r>
              <a:rPr lang="en-US" sz="2000" dirty="0"/>
              <a:t>exists mostly for historical reasons.</a:t>
            </a:r>
          </a:p>
          <a:p>
            <a:r>
              <a:rPr lang="en-US" sz="2000" dirty="0"/>
              <a:t>The only difference between them is that if no character is found</a:t>
            </a:r>
            <a:r>
              <a:rPr lang="en-US" sz="2000" dirty="0" smtClean="0"/>
              <a:t>, [] returns undefined, and </a:t>
            </a:r>
            <a:r>
              <a:rPr lang="en-US" sz="2000" dirty="0" err="1" smtClean="0"/>
              <a:t>charAt</a:t>
            </a:r>
            <a:r>
              <a:rPr lang="en-US" sz="2000" dirty="0" smtClean="0"/>
              <a:t> returns an empty string.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612" y="4920342"/>
            <a:ext cx="5410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purl.org/dc/elements/1.1/"/>
    <ds:schemaRef ds:uri="http://schemas.microsoft.com/office/2006/metadata/properties"/>
    <ds:schemaRef ds:uri="835f28f2-30f1-4728-84d2-86d96e14348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341e6018-ac0a-4dfb-8409-db9e0d25502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729</Words>
  <Application>Microsoft Office PowerPoint</Application>
  <PresentationFormat>Широкоэкранный</PresentationFormat>
  <Paragraphs>74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Calibri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String object . String  methods</vt:lpstr>
      <vt:lpstr>AGENDA</vt:lpstr>
      <vt:lpstr>Strings</vt:lpstr>
      <vt:lpstr>Quotes</vt:lpstr>
      <vt:lpstr>Special characters</vt:lpstr>
      <vt:lpstr>Презентация PowerPoint</vt:lpstr>
      <vt:lpstr>Презентация PowerPoint</vt:lpstr>
      <vt:lpstr>String length</vt:lpstr>
      <vt:lpstr>Accessing characters</vt:lpstr>
      <vt:lpstr>Strings are immutable</vt:lpstr>
      <vt:lpstr>Changing the case</vt:lpstr>
      <vt:lpstr>Searching for a substring</vt:lpstr>
      <vt:lpstr>Презентация PowerPoint</vt:lpstr>
      <vt:lpstr>includes, startsWith, endsWith</vt:lpstr>
      <vt:lpstr>Getting a substring</vt:lpstr>
      <vt:lpstr>Str.substring(start [, end])</vt:lpstr>
      <vt:lpstr>Str.subst(start [, length])</vt:lpstr>
      <vt:lpstr>String comparison </vt:lpstr>
      <vt:lpstr>Презентация PowerPoint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ZooM</cp:lastModifiedBy>
  <cp:revision>67</cp:revision>
  <dcterms:created xsi:type="dcterms:W3CDTF">2018-11-02T13:55:27Z</dcterms:created>
  <dcterms:modified xsi:type="dcterms:W3CDTF">2021-02-18T20:44:02Z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