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media/image4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6"/>
  </p:notesMasterIdLst>
  <p:sldIdLst>
    <p:sldId id="1224" r:id="rId7"/>
    <p:sldId id="1225" r:id="rId8"/>
    <p:sldId id="1239" r:id="rId9"/>
    <p:sldId id="1240" r:id="rId10"/>
    <p:sldId id="1241" r:id="rId11"/>
    <p:sldId id="1228" r:id="rId12"/>
    <p:sldId id="1242" r:id="rId13"/>
    <p:sldId id="1245" r:id="rId14"/>
    <p:sldId id="1243" r:id="rId15"/>
    <p:sldId id="1246" r:id="rId16"/>
    <p:sldId id="1244" r:id="rId17"/>
    <p:sldId id="1226" r:id="rId18"/>
    <p:sldId id="1247" r:id="rId19"/>
    <p:sldId id="1250" r:id="rId20"/>
    <p:sldId id="1251" r:id="rId21"/>
    <p:sldId id="1252" r:id="rId22"/>
    <p:sldId id="1253" r:id="rId23"/>
    <p:sldId id="1254" r:id="rId24"/>
    <p:sldId id="1255" r:id="rId25"/>
    <p:sldId id="1259" r:id="rId26"/>
    <p:sldId id="1256" r:id="rId27"/>
    <p:sldId id="1257" r:id="rId28"/>
    <p:sldId id="1258" r:id="rId29"/>
    <p:sldId id="1260" r:id="rId30"/>
    <p:sldId id="1261" r:id="rId31"/>
    <p:sldId id="1262" r:id="rId32"/>
    <p:sldId id="1263" r:id="rId33"/>
    <p:sldId id="1264" r:id="rId34"/>
    <p:sldId id="1206"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39"/>
            <p14:sldId id="1240"/>
            <p14:sldId id="1241"/>
            <p14:sldId id="1228"/>
            <p14:sldId id="1242"/>
            <p14:sldId id="1245"/>
            <p14:sldId id="1243"/>
            <p14:sldId id="1246"/>
            <p14:sldId id="1244"/>
            <p14:sldId id="1226"/>
            <p14:sldId id="1247"/>
            <p14:sldId id="1250"/>
            <p14:sldId id="1251"/>
            <p14:sldId id="1252"/>
            <p14:sldId id="1253"/>
            <p14:sldId id="1254"/>
            <p14:sldId id="1255"/>
            <p14:sldId id="1259"/>
            <p14:sldId id="1256"/>
            <p14:sldId id="1257"/>
            <p14:sldId id="1258"/>
            <p14:sldId id="1260"/>
            <p14:sldId id="1261"/>
            <p14:sldId id="1262"/>
            <p14:sldId id="1263"/>
            <p14:sldId id="1264"/>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32" autoAdjust="0"/>
  </p:normalViewPr>
  <p:slideViewPr>
    <p:cSldViewPr snapToGrid="0">
      <p:cViewPr varScale="1">
        <p:scale>
          <a:sx n="88" d="100"/>
          <a:sy n="88" d="100"/>
        </p:scale>
        <p:origin x="466" y="6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24/01/2021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0.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3.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3.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gif"/><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0.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a:xfrm>
            <a:off x="529046" y="6010820"/>
            <a:ext cx="3467100" cy="295275"/>
          </a:xfrm>
        </p:spPr>
        <p:txBody>
          <a:bodyPr/>
          <a:lstStyle/>
          <a:p>
            <a:r>
              <a:rPr lang="en-US" dirty="0" smtClean="0"/>
              <a:t>By </a:t>
            </a:r>
            <a:r>
              <a:rPr lang="en-US" dirty="0" err="1" smtClean="0"/>
              <a:t>Volodymyr</a:t>
            </a:r>
            <a:r>
              <a:rPr lang="en-US" dirty="0" smtClean="0"/>
              <a:t> </a:t>
            </a:r>
            <a:r>
              <a:rPr lang="en-US" dirty="0" err="1" smtClean="0"/>
              <a:t>Lukashevych</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253510" y="544384"/>
            <a:ext cx="12390783" cy="3435434"/>
          </a:xfrm>
          <a:prstGeom prst="rect">
            <a:avLst/>
          </a:prstGeom>
        </p:spPr>
        <p:txBody>
          <a:bodyPr/>
          <a:lstStyle/>
          <a:p>
            <a:pPr lvl="0"/>
            <a:r>
              <a:rPr lang="en-US" sz="8000" dirty="0"/>
              <a:t>Tables, Lists, Semantic markup and new Elements</a:t>
            </a:r>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9FB3B7-57FB-42BB-B446-0677226703DE}"/>
              </a:ext>
            </a:extLst>
          </p:cNvPr>
          <p:cNvSpPr>
            <a:spLocks noGrp="1"/>
          </p:cNvSpPr>
          <p:nvPr>
            <p:ph type="body" sz="quarter" idx="10"/>
          </p:nvPr>
        </p:nvSpPr>
        <p:spPr>
          <a:xfrm>
            <a:off x="616132" y="2024091"/>
            <a:ext cx="3467100" cy="3429000"/>
          </a:xfrm>
        </p:spPr>
        <p:txBody>
          <a:bodyPr/>
          <a:lstStyle/>
          <a:p>
            <a:endParaRPr lang="uk-UA" dirty="0"/>
          </a:p>
        </p:txBody>
      </p:sp>
      <p:sp>
        <p:nvSpPr>
          <p:cNvPr id="8" name="object 2"/>
          <p:cNvSpPr/>
          <p:nvPr/>
        </p:nvSpPr>
        <p:spPr>
          <a:xfrm>
            <a:off x="247323" y="84037"/>
            <a:ext cx="5059680" cy="6678168"/>
          </a:xfrm>
          <a:prstGeom prst="rect">
            <a:avLst/>
          </a:prstGeom>
          <a:blipFill>
            <a:blip r:embed="rId2" cstate="print"/>
            <a:stretch>
              <a:fillRect/>
            </a:stretch>
          </a:blipFill>
        </p:spPr>
        <p:txBody>
          <a:bodyPr wrap="square" lIns="0" tIns="0" rIns="0" bIns="0" rtlCol="0"/>
          <a:lstStyle/>
          <a:p>
            <a:endParaRPr/>
          </a:p>
        </p:txBody>
      </p:sp>
      <p:sp>
        <p:nvSpPr>
          <p:cNvPr id="9" name="object 3"/>
          <p:cNvSpPr/>
          <p:nvPr/>
        </p:nvSpPr>
        <p:spPr>
          <a:xfrm>
            <a:off x="311332" y="148046"/>
            <a:ext cx="4876800" cy="6495288"/>
          </a:xfrm>
          <a:prstGeom prst="rect">
            <a:avLst/>
          </a:prstGeom>
          <a:blipFill>
            <a:blip r:embed="rId3" cstate="print"/>
            <a:stretch>
              <a:fillRect/>
            </a:stretch>
          </a:blipFill>
        </p:spPr>
        <p:txBody>
          <a:bodyPr wrap="square" lIns="0" tIns="0" rIns="0" bIns="0" rtlCol="0"/>
          <a:lstStyle/>
          <a:p>
            <a:endParaRPr/>
          </a:p>
        </p:txBody>
      </p:sp>
      <p:sp>
        <p:nvSpPr>
          <p:cNvPr id="10" name="object 4"/>
          <p:cNvSpPr/>
          <p:nvPr/>
        </p:nvSpPr>
        <p:spPr>
          <a:xfrm>
            <a:off x="292282" y="128996"/>
            <a:ext cx="4914900" cy="6533515"/>
          </a:xfrm>
          <a:custGeom>
            <a:avLst/>
            <a:gdLst/>
            <a:ahLst/>
            <a:cxnLst/>
            <a:rect l="l" t="t" r="r" b="b"/>
            <a:pathLst>
              <a:path w="4914900" h="6533515">
                <a:moveTo>
                  <a:pt x="0" y="6533388"/>
                </a:moveTo>
                <a:lnTo>
                  <a:pt x="4914900" y="6533388"/>
                </a:lnTo>
                <a:lnTo>
                  <a:pt x="4914900" y="0"/>
                </a:lnTo>
                <a:lnTo>
                  <a:pt x="0" y="0"/>
                </a:lnTo>
                <a:lnTo>
                  <a:pt x="0" y="6533388"/>
                </a:lnTo>
                <a:close/>
              </a:path>
            </a:pathLst>
          </a:custGeom>
          <a:ln w="38100">
            <a:solidFill>
              <a:srgbClr val="000000"/>
            </a:solidFill>
          </a:ln>
        </p:spPr>
        <p:txBody>
          <a:bodyPr wrap="square" lIns="0" tIns="0" rIns="0" bIns="0" rtlCol="0"/>
          <a:lstStyle/>
          <a:p>
            <a:endParaRPr/>
          </a:p>
        </p:txBody>
      </p:sp>
      <p:sp>
        <p:nvSpPr>
          <p:cNvPr id="11" name="object 5"/>
          <p:cNvSpPr/>
          <p:nvPr/>
        </p:nvSpPr>
        <p:spPr>
          <a:xfrm>
            <a:off x="3578352" y="3093443"/>
            <a:ext cx="7970770" cy="2740428"/>
          </a:xfrm>
          <a:prstGeom prst="rect">
            <a:avLst/>
          </a:prstGeom>
          <a:blipFill>
            <a:blip r:embed="rId4" cstate="print"/>
            <a:stretch>
              <a:fillRect/>
            </a:stretch>
          </a:blipFill>
        </p:spPr>
        <p:txBody>
          <a:bodyPr wrap="square" lIns="0" tIns="0" rIns="0" bIns="0" rtlCol="0"/>
          <a:lstStyle/>
          <a:p>
            <a:endParaRPr/>
          </a:p>
        </p:txBody>
      </p:sp>
      <p:sp>
        <p:nvSpPr>
          <p:cNvPr id="12" name="object 6"/>
          <p:cNvSpPr/>
          <p:nvPr/>
        </p:nvSpPr>
        <p:spPr>
          <a:xfrm>
            <a:off x="3642359" y="3150798"/>
            <a:ext cx="7779510" cy="2564201"/>
          </a:xfrm>
          <a:prstGeom prst="rect">
            <a:avLst/>
          </a:prstGeom>
          <a:blipFill>
            <a:blip r:embed="rId5" cstate="print"/>
            <a:stretch>
              <a:fillRect/>
            </a:stretch>
          </a:blipFill>
        </p:spPr>
        <p:txBody>
          <a:bodyPr wrap="square" lIns="0" tIns="0" rIns="0" bIns="0" rtlCol="0"/>
          <a:lstStyle/>
          <a:p>
            <a:endParaRPr/>
          </a:p>
        </p:txBody>
      </p:sp>
      <p:sp>
        <p:nvSpPr>
          <p:cNvPr id="13" name="object 7"/>
          <p:cNvSpPr/>
          <p:nvPr/>
        </p:nvSpPr>
        <p:spPr>
          <a:xfrm>
            <a:off x="3623309" y="3169921"/>
            <a:ext cx="7819754" cy="2564510"/>
          </a:xfrm>
          <a:custGeom>
            <a:avLst/>
            <a:gdLst/>
            <a:ahLst/>
            <a:cxnLst/>
            <a:rect l="l" t="t" r="r" b="b"/>
            <a:pathLst>
              <a:path w="7477125" h="2105025">
                <a:moveTo>
                  <a:pt x="0" y="2104644"/>
                </a:moveTo>
                <a:lnTo>
                  <a:pt x="7476744" y="2104644"/>
                </a:lnTo>
                <a:lnTo>
                  <a:pt x="7476744" y="0"/>
                </a:lnTo>
                <a:lnTo>
                  <a:pt x="0" y="0"/>
                </a:lnTo>
                <a:lnTo>
                  <a:pt x="0" y="2104644"/>
                </a:lnTo>
                <a:close/>
              </a:path>
            </a:pathLst>
          </a:custGeom>
          <a:ln w="3810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971236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685800" y="1569720"/>
            <a:ext cx="11053354" cy="4169229"/>
          </a:xfrm>
        </p:spPr>
        <p:txBody>
          <a:bodyPr/>
          <a:lstStyle/>
          <a:p>
            <a:pPr marL="194945" marR="5080" indent="-182880">
              <a:spcBef>
                <a:spcPts val="105"/>
              </a:spcBef>
              <a:buClr>
                <a:srgbClr val="252525"/>
              </a:buClr>
              <a:buFont typeface="Garamond"/>
              <a:buChar char="◦"/>
              <a:tabLst>
                <a:tab pos="195580" algn="l"/>
              </a:tabLst>
            </a:pPr>
            <a:r>
              <a:rPr lang="en-US" sz="4800" b="1" spc="-150" dirty="0">
                <a:latin typeface="Garamond"/>
                <a:cs typeface="Garamond"/>
              </a:rPr>
              <a:t>To </a:t>
            </a:r>
            <a:r>
              <a:rPr lang="en-US" sz="4800" b="1" spc="-15" dirty="0">
                <a:latin typeface="Garamond"/>
                <a:cs typeface="Garamond"/>
              </a:rPr>
              <a:t>make </a:t>
            </a:r>
            <a:r>
              <a:rPr lang="en-US" sz="4800" b="1" dirty="0">
                <a:latin typeface="Garamond"/>
                <a:cs typeface="Garamond"/>
              </a:rPr>
              <a:t>a cell span </a:t>
            </a:r>
            <a:r>
              <a:rPr lang="en-US" sz="4800" b="1" spc="5" dirty="0">
                <a:latin typeface="Garamond"/>
                <a:cs typeface="Garamond"/>
              </a:rPr>
              <a:t>more </a:t>
            </a:r>
            <a:r>
              <a:rPr lang="en-US" sz="4800" b="1" spc="-5" dirty="0">
                <a:latin typeface="Garamond"/>
                <a:cs typeface="Garamond"/>
              </a:rPr>
              <a:t>than </a:t>
            </a:r>
            <a:r>
              <a:rPr lang="en-US" sz="4800" b="1" dirty="0">
                <a:latin typeface="Garamond"/>
                <a:cs typeface="Garamond"/>
              </a:rPr>
              <a:t>one </a:t>
            </a:r>
            <a:r>
              <a:rPr lang="en-US" sz="4800" b="1" spc="-5" dirty="0">
                <a:latin typeface="Garamond"/>
                <a:cs typeface="Garamond"/>
              </a:rPr>
              <a:t>column, use </a:t>
            </a:r>
            <a:r>
              <a:rPr lang="en-US" sz="4800" b="1" dirty="0">
                <a:latin typeface="Garamond"/>
                <a:cs typeface="Garamond"/>
              </a:rPr>
              <a:t>the  </a:t>
            </a:r>
            <a:r>
              <a:rPr lang="en-US" sz="4800" b="1" spc="-5" dirty="0" err="1">
                <a:latin typeface="Garamond"/>
                <a:cs typeface="Garamond"/>
              </a:rPr>
              <a:t>colspan</a:t>
            </a:r>
            <a:r>
              <a:rPr lang="en-US" sz="4800" b="1" spc="-15" dirty="0">
                <a:latin typeface="Garamond"/>
                <a:cs typeface="Garamond"/>
              </a:rPr>
              <a:t> </a:t>
            </a:r>
            <a:r>
              <a:rPr lang="en-US" sz="4800" b="1" spc="-5" dirty="0" smtClean="0">
                <a:latin typeface="Garamond"/>
                <a:cs typeface="Garamond"/>
              </a:rPr>
              <a:t>attribute.</a:t>
            </a:r>
            <a:endParaRPr lang="en-US" sz="4800" dirty="0">
              <a:latin typeface="Garamond"/>
              <a:cs typeface="Garamond"/>
            </a:endParaRPr>
          </a:p>
          <a:p>
            <a:pPr marL="194945" marR="5080" indent="-182880">
              <a:spcBef>
                <a:spcPts val="105"/>
              </a:spcBef>
              <a:buClr>
                <a:srgbClr val="252525"/>
              </a:buClr>
              <a:buFont typeface="Garamond"/>
              <a:buChar char="◦"/>
              <a:tabLst>
                <a:tab pos="195580" algn="l"/>
              </a:tabLst>
            </a:pPr>
            <a:r>
              <a:rPr lang="en-US" sz="4800" b="1" spc="-150" dirty="0" smtClean="0">
                <a:latin typeface="Garamond"/>
                <a:cs typeface="Garamond"/>
              </a:rPr>
              <a:t>To </a:t>
            </a:r>
            <a:r>
              <a:rPr lang="en-US" sz="4800" b="1" spc="-15" dirty="0">
                <a:latin typeface="Garamond"/>
                <a:cs typeface="Garamond"/>
              </a:rPr>
              <a:t>make </a:t>
            </a:r>
            <a:r>
              <a:rPr lang="en-US" sz="4800" b="1" dirty="0">
                <a:latin typeface="Garamond"/>
                <a:cs typeface="Garamond"/>
              </a:rPr>
              <a:t>a cell span </a:t>
            </a:r>
            <a:r>
              <a:rPr lang="en-US" sz="4800" b="1" spc="5" dirty="0">
                <a:latin typeface="Garamond"/>
                <a:cs typeface="Garamond"/>
              </a:rPr>
              <a:t>more </a:t>
            </a:r>
            <a:r>
              <a:rPr lang="en-US" sz="4800" b="1" spc="-5" dirty="0">
                <a:latin typeface="Garamond"/>
                <a:cs typeface="Garamond"/>
              </a:rPr>
              <a:t>than </a:t>
            </a:r>
            <a:r>
              <a:rPr lang="en-US" sz="4800" b="1" dirty="0">
                <a:latin typeface="Garamond"/>
                <a:cs typeface="Garamond"/>
              </a:rPr>
              <a:t>one </a:t>
            </a:r>
            <a:r>
              <a:rPr lang="en-US" sz="4800" b="1" spc="-55" dirty="0">
                <a:latin typeface="Garamond"/>
                <a:cs typeface="Garamond"/>
              </a:rPr>
              <a:t>row, </a:t>
            </a:r>
            <a:r>
              <a:rPr lang="en-US" sz="4800" b="1" spc="-5" dirty="0">
                <a:latin typeface="Garamond"/>
                <a:cs typeface="Garamond"/>
              </a:rPr>
              <a:t>use </a:t>
            </a:r>
            <a:r>
              <a:rPr lang="en-US" sz="4800" b="1" dirty="0">
                <a:latin typeface="Garamond"/>
                <a:cs typeface="Garamond"/>
              </a:rPr>
              <a:t>the </a:t>
            </a:r>
            <a:r>
              <a:rPr lang="en-US" sz="4800" b="1" spc="-5" dirty="0" err="1">
                <a:latin typeface="Garamond"/>
                <a:cs typeface="Garamond"/>
              </a:rPr>
              <a:t>rowspan</a:t>
            </a:r>
            <a:r>
              <a:rPr lang="en-US" sz="4800" b="1" spc="-5" dirty="0">
                <a:latin typeface="Garamond"/>
                <a:cs typeface="Garamond"/>
              </a:rPr>
              <a:t>  </a:t>
            </a:r>
            <a:r>
              <a:rPr lang="en-US" sz="4800" b="1" spc="-5" dirty="0" smtClean="0">
                <a:latin typeface="Garamond"/>
                <a:cs typeface="Garamond"/>
              </a:rPr>
              <a:t>attribute.</a:t>
            </a:r>
            <a:endParaRPr lang="en-US" sz="4800" dirty="0">
              <a:latin typeface="Garamond"/>
              <a:cs typeface="Garamond"/>
            </a:endParaRPr>
          </a:p>
          <a:p>
            <a:endParaRPr lang="en-US" dirty="0">
              <a:latin typeface="Garamond"/>
              <a:cs typeface="Garamond"/>
            </a:endParaRPr>
          </a:p>
          <a:p>
            <a:endParaRPr lang="en-US"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02920" y="293915"/>
            <a:ext cx="10820400" cy="881741"/>
          </a:xfrm>
        </p:spPr>
        <p:txBody>
          <a:bodyPr/>
          <a:lstStyle/>
          <a:p>
            <a:pPr algn="ctr"/>
            <a:r>
              <a:rPr lang="en-US" spc="-5" dirty="0"/>
              <a:t>HTML </a:t>
            </a:r>
            <a:r>
              <a:rPr lang="en-US" spc="-95" dirty="0"/>
              <a:t>Table </a:t>
            </a:r>
            <a:r>
              <a:rPr lang="en-US" spc="-5" dirty="0"/>
              <a:t>- </a:t>
            </a:r>
            <a:r>
              <a:rPr lang="en-US" spc="-10" dirty="0"/>
              <a:t>Cells </a:t>
            </a:r>
            <a:r>
              <a:rPr lang="en-US" dirty="0"/>
              <a:t>that </a:t>
            </a:r>
            <a:r>
              <a:rPr lang="en-US" spc="-5" dirty="0"/>
              <a:t>Span </a:t>
            </a:r>
            <a:r>
              <a:rPr lang="en-US" spc="-25" dirty="0"/>
              <a:t>Many  </a:t>
            </a:r>
            <a:r>
              <a:rPr lang="en-US" spc="-10" dirty="0" smtClean="0"/>
              <a:t>Columns/</a:t>
            </a:r>
            <a:r>
              <a:rPr lang="en-US" spc="-25" dirty="0"/>
              <a:t>Rows</a:t>
            </a:r>
            <a:endParaRPr lang="en-US" dirty="0"/>
          </a:p>
        </p:txBody>
      </p:sp>
    </p:spTree>
    <p:extLst>
      <p:ext uri="{BB962C8B-B14F-4D97-AF65-F5344CB8AC3E}">
        <p14:creationId xmlns:p14="http://schemas.microsoft.com/office/powerpoint/2010/main" val="1716423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p:cNvSpPr/>
          <p:nvPr/>
        </p:nvSpPr>
        <p:spPr>
          <a:xfrm>
            <a:off x="487680" y="365759"/>
            <a:ext cx="6440424" cy="6003036"/>
          </a:xfrm>
          <a:prstGeom prst="rect">
            <a:avLst/>
          </a:prstGeom>
          <a:blipFill>
            <a:blip r:embed="rId2" cstate="print"/>
            <a:stretch>
              <a:fillRect/>
            </a:stretch>
          </a:blipFill>
        </p:spPr>
        <p:txBody>
          <a:bodyPr wrap="square" lIns="0" tIns="0" rIns="0" bIns="0" rtlCol="0"/>
          <a:lstStyle/>
          <a:p>
            <a:endParaRPr/>
          </a:p>
        </p:txBody>
      </p:sp>
      <p:sp>
        <p:nvSpPr>
          <p:cNvPr id="14" name="object 3"/>
          <p:cNvSpPr/>
          <p:nvPr/>
        </p:nvSpPr>
        <p:spPr>
          <a:xfrm>
            <a:off x="551687" y="429768"/>
            <a:ext cx="6257544" cy="5820156"/>
          </a:xfrm>
          <a:prstGeom prst="rect">
            <a:avLst/>
          </a:prstGeom>
          <a:blipFill>
            <a:blip r:embed="rId3" cstate="print"/>
            <a:stretch>
              <a:fillRect/>
            </a:stretch>
          </a:blipFill>
        </p:spPr>
        <p:txBody>
          <a:bodyPr wrap="square" lIns="0" tIns="0" rIns="0" bIns="0" rtlCol="0"/>
          <a:lstStyle/>
          <a:p>
            <a:endParaRPr/>
          </a:p>
        </p:txBody>
      </p:sp>
      <p:sp>
        <p:nvSpPr>
          <p:cNvPr id="15" name="object 4"/>
          <p:cNvSpPr/>
          <p:nvPr/>
        </p:nvSpPr>
        <p:spPr>
          <a:xfrm>
            <a:off x="532637" y="410718"/>
            <a:ext cx="6296025" cy="5858510"/>
          </a:xfrm>
          <a:custGeom>
            <a:avLst/>
            <a:gdLst/>
            <a:ahLst/>
            <a:cxnLst/>
            <a:rect l="l" t="t" r="r" b="b"/>
            <a:pathLst>
              <a:path w="6296025" h="5858510">
                <a:moveTo>
                  <a:pt x="0" y="5858256"/>
                </a:moveTo>
                <a:lnTo>
                  <a:pt x="6295644" y="5858256"/>
                </a:lnTo>
                <a:lnTo>
                  <a:pt x="6295644" y="0"/>
                </a:lnTo>
                <a:lnTo>
                  <a:pt x="0" y="0"/>
                </a:lnTo>
                <a:lnTo>
                  <a:pt x="0" y="5858256"/>
                </a:lnTo>
                <a:close/>
              </a:path>
            </a:pathLst>
          </a:custGeom>
          <a:ln w="38100">
            <a:solidFill>
              <a:srgbClr val="000000"/>
            </a:solidFill>
          </a:ln>
        </p:spPr>
        <p:txBody>
          <a:bodyPr wrap="square" lIns="0" tIns="0" rIns="0" bIns="0" rtlCol="0"/>
          <a:lstStyle/>
          <a:p>
            <a:endParaRPr/>
          </a:p>
        </p:txBody>
      </p:sp>
      <p:sp>
        <p:nvSpPr>
          <p:cNvPr id="16" name="object 5"/>
          <p:cNvSpPr/>
          <p:nvPr/>
        </p:nvSpPr>
        <p:spPr>
          <a:xfrm>
            <a:off x="3784091" y="861060"/>
            <a:ext cx="7641335" cy="1850136"/>
          </a:xfrm>
          <a:prstGeom prst="rect">
            <a:avLst/>
          </a:prstGeom>
          <a:blipFill>
            <a:blip r:embed="rId4" cstate="print"/>
            <a:stretch>
              <a:fillRect/>
            </a:stretch>
          </a:blipFill>
        </p:spPr>
        <p:txBody>
          <a:bodyPr wrap="square" lIns="0" tIns="0" rIns="0" bIns="0" rtlCol="0"/>
          <a:lstStyle/>
          <a:p>
            <a:endParaRPr/>
          </a:p>
        </p:txBody>
      </p:sp>
      <p:sp>
        <p:nvSpPr>
          <p:cNvPr id="17" name="object 6"/>
          <p:cNvSpPr/>
          <p:nvPr/>
        </p:nvSpPr>
        <p:spPr>
          <a:xfrm>
            <a:off x="3848100" y="925067"/>
            <a:ext cx="7458456" cy="1667255"/>
          </a:xfrm>
          <a:prstGeom prst="rect">
            <a:avLst/>
          </a:prstGeom>
          <a:blipFill>
            <a:blip r:embed="rId5" cstate="print"/>
            <a:stretch>
              <a:fillRect/>
            </a:stretch>
          </a:blipFill>
        </p:spPr>
        <p:txBody>
          <a:bodyPr wrap="square" lIns="0" tIns="0" rIns="0" bIns="0" rtlCol="0"/>
          <a:lstStyle/>
          <a:p>
            <a:endParaRPr/>
          </a:p>
        </p:txBody>
      </p:sp>
      <p:sp>
        <p:nvSpPr>
          <p:cNvPr id="18" name="object 7"/>
          <p:cNvSpPr/>
          <p:nvPr/>
        </p:nvSpPr>
        <p:spPr>
          <a:xfrm>
            <a:off x="3829050" y="906017"/>
            <a:ext cx="7496809" cy="1705610"/>
          </a:xfrm>
          <a:custGeom>
            <a:avLst/>
            <a:gdLst/>
            <a:ahLst/>
            <a:cxnLst/>
            <a:rect l="l" t="t" r="r" b="b"/>
            <a:pathLst>
              <a:path w="7496809" h="1705610">
                <a:moveTo>
                  <a:pt x="0" y="1705355"/>
                </a:moveTo>
                <a:lnTo>
                  <a:pt x="7496556" y="1705355"/>
                </a:lnTo>
                <a:lnTo>
                  <a:pt x="7496556" y="0"/>
                </a:lnTo>
                <a:lnTo>
                  <a:pt x="0" y="0"/>
                </a:lnTo>
                <a:lnTo>
                  <a:pt x="0" y="1705355"/>
                </a:lnTo>
                <a:close/>
              </a:path>
            </a:pathLst>
          </a:custGeom>
          <a:ln w="3810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736104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377952" y="342900"/>
            <a:ext cx="5811012" cy="6172200"/>
          </a:xfrm>
          <a:prstGeom prst="rect">
            <a:avLst/>
          </a:prstGeom>
          <a:blipFill>
            <a:blip r:embed="rId2" cstate="print"/>
            <a:stretch>
              <a:fillRect/>
            </a:stretch>
          </a:blipFill>
        </p:spPr>
        <p:txBody>
          <a:bodyPr wrap="square" lIns="0" tIns="0" rIns="0" bIns="0" rtlCol="0"/>
          <a:lstStyle/>
          <a:p>
            <a:endParaRPr/>
          </a:p>
        </p:txBody>
      </p:sp>
      <p:sp>
        <p:nvSpPr>
          <p:cNvPr id="3" name="object 4"/>
          <p:cNvSpPr/>
          <p:nvPr/>
        </p:nvSpPr>
        <p:spPr>
          <a:xfrm>
            <a:off x="358902" y="323850"/>
            <a:ext cx="5849620" cy="6210300"/>
          </a:xfrm>
          <a:custGeom>
            <a:avLst/>
            <a:gdLst/>
            <a:ahLst/>
            <a:cxnLst/>
            <a:rect l="l" t="t" r="r" b="b"/>
            <a:pathLst>
              <a:path w="5849620" h="6210300">
                <a:moveTo>
                  <a:pt x="0" y="6210300"/>
                </a:moveTo>
                <a:lnTo>
                  <a:pt x="5849112" y="6210300"/>
                </a:lnTo>
                <a:lnTo>
                  <a:pt x="5849112" y="0"/>
                </a:lnTo>
                <a:lnTo>
                  <a:pt x="0" y="0"/>
                </a:lnTo>
                <a:lnTo>
                  <a:pt x="0" y="6210300"/>
                </a:lnTo>
                <a:close/>
              </a:path>
            </a:pathLst>
          </a:custGeom>
          <a:ln w="38100">
            <a:solidFill>
              <a:srgbClr val="000000"/>
            </a:solidFill>
          </a:ln>
        </p:spPr>
        <p:txBody>
          <a:bodyPr wrap="square" lIns="0" tIns="0" rIns="0" bIns="0" rtlCol="0"/>
          <a:lstStyle/>
          <a:p>
            <a:endParaRPr/>
          </a:p>
        </p:txBody>
      </p:sp>
      <p:sp>
        <p:nvSpPr>
          <p:cNvPr id="4" name="object 5"/>
          <p:cNvSpPr/>
          <p:nvPr/>
        </p:nvSpPr>
        <p:spPr>
          <a:xfrm>
            <a:off x="4149852" y="810768"/>
            <a:ext cx="7584948" cy="2031491"/>
          </a:xfrm>
          <a:prstGeom prst="rect">
            <a:avLst/>
          </a:prstGeom>
          <a:blipFill>
            <a:blip r:embed="rId3" cstate="print"/>
            <a:stretch>
              <a:fillRect/>
            </a:stretch>
          </a:blipFill>
        </p:spPr>
        <p:txBody>
          <a:bodyPr wrap="square" lIns="0" tIns="0" rIns="0" bIns="0" rtlCol="0"/>
          <a:lstStyle/>
          <a:p>
            <a:endParaRPr/>
          </a:p>
        </p:txBody>
      </p:sp>
      <p:sp>
        <p:nvSpPr>
          <p:cNvPr id="5" name="object 6"/>
          <p:cNvSpPr/>
          <p:nvPr/>
        </p:nvSpPr>
        <p:spPr>
          <a:xfrm>
            <a:off x="4213859" y="874775"/>
            <a:ext cx="7402068" cy="1848612"/>
          </a:xfrm>
          <a:prstGeom prst="rect">
            <a:avLst/>
          </a:prstGeom>
          <a:blipFill>
            <a:blip r:embed="rId4" cstate="print"/>
            <a:stretch>
              <a:fillRect/>
            </a:stretch>
          </a:blipFill>
        </p:spPr>
        <p:txBody>
          <a:bodyPr wrap="square" lIns="0" tIns="0" rIns="0" bIns="0" rtlCol="0"/>
          <a:lstStyle/>
          <a:p>
            <a:endParaRPr/>
          </a:p>
        </p:txBody>
      </p:sp>
      <p:sp>
        <p:nvSpPr>
          <p:cNvPr id="6" name="object 7"/>
          <p:cNvSpPr/>
          <p:nvPr/>
        </p:nvSpPr>
        <p:spPr>
          <a:xfrm>
            <a:off x="4194809" y="855725"/>
            <a:ext cx="7440295" cy="1887220"/>
          </a:xfrm>
          <a:custGeom>
            <a:avLst/>
            <a:gdLst/>
            <a:ahLst/>
            <a:cxnLst/>
            <a:rect l="l" t="t" r="r" b="b"/>
            <a:pathLst>
              <a:path w="7440295" h="1887220">
                <a:moveTo>
                  <a:pt x="0" y="1886712"/>
                </a:moveTo>
                <a:lnTo>
                  <a:pt x="7440168" y="1886712"/>
                </a:lnTo>
                <a:lnTo>
                  <a:pt x="7440168" y="0"/>
                </a:lnTo>
                <a:lnTo>
                  <a:pt x="0" y="0"/>
                </a:lnTo>
                <a:lnTo>
                  <a:pt x="0" y="1886712"/>
                </a:lnTo>
                <a:close/>
              </a:path>
            </a:pathLst>
          </a:custGeom>
          <a:ln w="3810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106135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624840" y="1220614"/>
            <a:ext cx="11053354" cy="4169229"/>
          </a:xfrm>
        </p:spPr>
        <p:txBody>
          <a:bodyPr/>
          <a:lstStyle/>
          <a:p>
            <a:pPr marL="194945" marR="5080" indent="-182880">
              <a:spcBef>
                <a:spcPts val="105"/>
              </a:spcBef>
              <a:buClr>
                <a:srgbClr val="252525"/>
              </a:buClr>
              <a:buFont typeface="Garamond"/>
              <a:buChar char="◦"/>
              <a:tabLst>
                <a:tab pos="195580" algn="l"/>
              </a:tabLst>
            </a:pPr>
            <a:r>
              <a:rPr lang="en-US" sz="4800" b="1" spc="-150" dirty="0">
                <a:latin typeface="Garamond"/>
                <a:cs typeface="Garamond"/>
              </a:rPr>
              <a:t>To </a:t>
            </a:r>
            <a:r>
              <a:rPr lang="en-US" sz="4800" b="1" spc="-5" dirty="0">
                <a:latin typeface="Garamond"/>
                <a:cs typeface="Garamond"/>
              </a:rPr>
              <a:t>define </a:t>
            </a:r>
            <a:r>
              <a:rPr lang="en-US" sz="4800" b="1" dirty="0">
                <a:latin typeface="Garamond"/>
                <a:cs typeface="Garamond"/>
              </a:rPr>
              <a:t>a </a:t>
            </a:r>
            <a:r>
              <a:rPr lang="en-US" sz="4800" b="1" spc="-5" dirty="0">
                <a:latin typeface="Garamond"/>
                <a:cs typeface="Garamond"/>
              </a:rPr>
              <a:t>special style </a:t>
            </a:r>
            <a:r>
              <a:rPr lang="en-US" sz="4800" b="1" spc="10" dirty="0">
                <a:latin typeface="Garamond"/>
                <a:cs typeface="Garamond"/>
              </a:rPr>
              <a:t>for </a:t>
            </a:r>
            <a:r>
              <a:rPr lang="en-US" sz="4800" b="1" dirty="0">
                <a:latin typeface="Garamond"/>
                <a:cs typeface="Garamond"/>
              </a:rPr>
              <a:t>a </a:t>
            </a:r>
            <a:r>
              <a:rPr lang="en-US" sz="4800" b="1" spc="-5" dirty="0">
                <a:latin typeface="Garamond"/>
                <a:cs typeface="Garamond"/>
              </a:rPr>
              <a:t>special </a:t>
            </a:r>
            <a:r>
              <a:rPr lang="en-US" sz="4800" b="1" spc="-15" dirty="0">
                <a:latin typeface="Garamond"/>
                <a:cs typeface="Garamond"/>
              </a:rPr>
              <a:t>table, </a:t>
            </a:r>
            <a:r>
              <a:rPr lang="en-US" sz="4800" b="1" dirty="0">
                <a:latin typeface="Garamond"/>
                <a:cs typeface="Garamond"/>
              </a:rPr>
              <a:t>add an </a:t>
            </a:r>
            <a:r>
              <a:rPr lang="en-US" sz="4800" b="1" spc="-5" dirty="0">
                <a:latin typeface="Garamond"/>
                <a:cs typeface="Garamond"/>
              </a:rPr>
              <a:t>id  </a:t>
            </a:r>
            <a:r>
              <a:rPr lang="en-US" sz="4800" b="1" spc="-5" dirty="0" smtClean="0">
                <a:latin typeface="Garamond"/>
                <a:cs typeface="Garamond"/>
              </a:rPr>
              <a:t>or an class attribute </a:t>
            </a:r>
            <a:r>
              <a:rPr lang="en-US" sz="4800" b="1" dirty="0">
                <a:latin typeface="Garamond"/>
                <a:cs typeface="Garamond"/>
              </a:rPr>
              <a:t>to </a:t>
            </a:r>
            <a:r>
              <a:rPr lang="en-US" sz="4800" b="1" spc="-5" dirty="0">
                <a:latin typeface="Garamond"/>
                <a:cs typeface="Garamond"/>
              </a:rPr>
              <a:t>the </a:t>
            </a:r>
            <a:r>
              <a:rPr lang="en-US" sz="4800" b="1" spc="-15" dirty="0">
                <a:latin typeface="Garamond"/>
                <a:cs typeface="Garamond"/>
              </a:rPr>
              <a:t>table:</a:t>
            </a:r>
            <a:endParaRPr lang="en-US" sz="4800" dirty="0">
              <a:latin typeface="Garamond"/>
              <a:cs typeface="Garamond"/>
            </a:endParaRPr>
          </a:p>
          <a:p>
            <a:endParaRPr lang="en-US" dirty="0">
              <a:latin typeface="Garamond"/>
              <a:cs typeface="Garamond"/>
            </a:endParaRPr>
          </a:p>
          <a:p>
            <a:endParaRPr lang="en-US"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02920" y="293915"/>
            <a:ext cx="10820400" cy="881741"/>
          </a:xfrm>
        </p:spPr>
        <p:txBody>
          <a:bodyPr/>
          <a:lstStyle/>
          <a:p>
            <a:pPr algn="ctr"/>
            <a:r>
              <a:rPr lang="en-US" dirty="0"/>
              <a:t>A </a:t>
            </a:r>
            <a:r>
              <a:rPr lang="en-US" spc="-5" dirty="0"/>
              <a:t>Special Style </a:t>
            </a:r>
            <a:r>
              <a:rPr lang="en-US" spc="10" dirty="0"/>
              <a:t>for </a:t>
            </a:r>
            <a:r>
              <a:rPr lang="en-US" dirty="0"/>
              <a:t>One</a:t>
            </a:r>
            <a:r>
              <a:rPr lang="en-US" spc="-70" dirty="0"/>
              <a:t> </a:t>
            </a:r>
            <a:r>
              <a:rPr lang="en-US" spc="-105" dirty="0"/>
              <a:t>Table</a:t>
            </a:r>
            <a:endParaRPr lang="en-US" dirty="0"/>
          </a:p>
        </p:txBody>
      </p:sp>
      <p:sp>
        <p:nvSpPr>
          <p:cNvPr id="4" name="object 4"/>
          <p:cNvSpPr/>
          <p:nvPr/>
        </p:nvSpPr>
        <p:spPr>
          <a:xfrm>
            <a:off x="3853543" y="3247644"/>
            <a:ext cx="4951463" cy="32675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917551" y="2960914"/>
            <a:ext cx="5418037" cy="346073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898500" y="2960914"/>
            <a:ext cx="5437087" cy="3474720"/>
          </a:xfrm>
          <a:custGeom>
            <a:avLst/>
            <a:gdLst/>
            <a:ahLst/>
            <a:cxnLst/>
            <a:rect l="l" t="t" r="r" b="b"/>
            <a:pathLst>
              <a:path w="5248909" h="3648709">
                <a:moveTo>
                  <a:pt x="0" y="3648455"/>
                </a:moveTo>
                <a:lnTo>
                  <a:pt x="5248655" y="3648455"/>
                </a:lnTo>
                <a:lnTo>
                  <a:pt x="5248655" y="0"/>
                </a:lnTo>
                <a:lnTo>
                  <a:pt x="0" y="0"/>
                </a:lnTo>
                <a:lnTo>
                  <a:pt x="0" y="3648455"/>
                </a:lnTo>
                <a:close/>
              </a:path>
            </a:pathLst>
          </a:custGeom>
          <a:ln w="3810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65023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07422" y="311333"/>
            <a:ext cx="10820400" cy="881741"/>
          </a:xfrm>
        </p:spPr>
        <p:txBody>
          <a:bodyPr/>
          <a:lstStyle/>
          <a:p>
            <a:pPr algn="ctr"/>
            <a:r>
              <a:rPr lang="en-US" spc="-15" dirty="0"/>
              <a:t>Now </a:t>
            </a:r>
            <a:r>
              <a:rPr lang="en-US" spc="-40" dirty="0"/>
              <a:t>you </a:t>
            </a:r>
            <a:r>
              <a:rPr lang="en-US" spc="-5" dirty="0"/>
              <a:t>can </a:t>
            </a:r>
            <a:r>
              <a:rPr lang="en-US" spc="-10" dirty="0"/>
              <a:t>define </a:t>
            </a:r>
            <a:r>
              <a:rPr lang="en-US" spc="-5" dirty="0"/>
              <a:t>a special style </a:t>
            </a:r>
            <a:r>
              <a:rPr lang="en-US" spc="5" dirty="0"/>
              <a:t>for </a:t>
            </a:r>
            <a:r>
              <a:rPr lang="en-US" spc="-5" dirty="0"/>
              <a:t>this  </a:t>
            </a:r>
            <a:r>
              <a:rPr lang="en-US" spc="-20" dirty="0" smtClean="0"/>
              <a:t>table</a:t>
            </a:r>
            <a:endParaRPr lang="en-US" dirty="0"/>
          </a:p>
        </p:txBody>
      </p:sp>
      <p:sp>
        <p:nvSpPr>
          <p:cNvPr id="4" name="object 3"/>
          <p:cNvSpPr/>
          <p:nvPr/>
        </p:nvSpPr>
        <p:spPr>
          <a:xfrm>
            <a:off x="65129" y="1546925"/>
            <a:ext cx="4341624" cy="3207459"/>
          </a:xfrm>
          <a:prstGeom prst="rect">
            <a:avLst/>
          </a:prstGeom>
          <a:blipFill>
            <a:blip r:embed="rId2" cstate="print"/>
            <a:stretch>
              <a:fillRect/>
            </a:stretch>
          </a:blipFill>
        </p:spPr>
        <p:txBody>
          <a:bodyPr wrap="square" lIns="0" tIns="0" rIns="0" bIns="0" rtlCol="0"/>
          <a:lstStyle/>
          <a:p>
            <a:endParaRPr/>
          </a:p>
        </p:txBody>
      </p:sp>
      <p:sp>
        <p:nvSpPr>
          <p:cNvPr id="5" name="object 4"/>
          <p:cNvSpPr/>
          <p:nvPr/>
        </p:nvSpPr>
        <p:spPr>
          <a:xfrm>
            <a:off x="166084" y="1646252"/>
            <a:ext cx="4121797" cy="2972624"/>
          </a:xfrm>
          <a:prstGeom prst="rect">
            <a:avLst/>
          </a:prstGeom>
          <a:blipFill>
            <a:blip r:embed="rId3" cstate="print"/>
            <a:stretch>
              <a:fillRect/>
            </a:stretch>
          </a:blipFill>
        </p:spPr>
        <p:txBody>
          <a:bodyPr wrap="square" lIns="0" tIns="0" rIns="0" bIns="0" rtlCol="0"/>
          <a:lstStyle/>
          <a:p>
            <a:endParaRPr/>
          </a:p>
        </p:txBody>
      </p:sp>
      <p:sp>
        <p:nvSpPr>
          <p:cNvPr id="6" name="object 5"/>
          <p:cNvSpPr/>
          <p:nvPr/>
        </p:nvSpPr>
        <p:spPr>
          <a:xfrm>
            <a:off x="139338" y="1619795"/>
            <a:ext cx="4167594" cy="3021874"/>
          </a:xfrm>
          <a:custGeom>
            <a:avLst/>
            <a:gdLst/>
            <a:ahLst/>
            <a:cxnLst/>
            <a:rect l="l" t="t" r="r" b="b"/>
            <a:pathLst>
              <a:path w="3467100" h="2353310">
                <a:moveTo>
                  <a:pt x="0" y="2353056"/>
                </a:moveTo>
                <a:lnTo>
                  <a:pt x="3467100" y="2353056"/>
                </a:lnTo>
                <a:lnTo>
                  <a:pt x="3467100" y="0"/>
                </a:lnTo>
                <a:lnTo>
                  <a:pt x="0" y="0"/>
                </a:lnTo>
                <a:lnTo>
                  <a:pt x="0" y="2353056"/>
                </a:lnTo>
                <a:close/>
              </a:path>
            </a:pathLst>
          </a:custGeom>
          <a:ln w="38100">
            <a:solidFill>
              <a:srgbClr val="000000"/>
            </a:solidFill>
          </a:ln>
        </p:spPr>
        <p:txBody>
          <a:bodyPr wrap="square" lIns="0" tIns="0" rIns="0" bIns="0" rtlCol="0"/>
          <a:lstStyle/>
          <a:p>
            <a:endParaRPr/>
          </a:p>
        </p:txBody>
      </p:sp>
      <p:sp>
        <p:nvSpPr>
          <p:cNvPr id="7" name="object 6"/>
          <p:cNvSpPr/>
          <p:nvPr/>
        </p:nvSpPr>
        <p:spPr>
          <a:xfrm>
            <a:off x="3400753" y="2134845"/>
            <a:ext cx="8654343" cy="3400035"/>
          </a:xfrm>
          <a:prstGeom prst="rect">
            <a:avLst/>
          </a:prstGeom>
          <a:blipFill>
            <a:blip r:embed="rId4" cstate="print"/>
            <a:stretch>
              <a:fillRect/>
            </a:stretch>
          </a:blipFill>
        </p:spPr>
        <p:txBody>
          <a:bodyPr wrap="square" lIns="0" tIns="0" rIns="0" bIns="0" rtlCol="0"/>
          <a:lstStyle/>
          <a:p>
            <a:endParaRPr/>
          </a:p>
        </p:txBody>
      </p:sp>
      <p:sp>
        <p:nvSpPr>
          <p:cNvPr id="8" name="object 7"/>
          <p:cNvSpPr/>
          <p:nvPr/>
        </p:nvSpPr>
        <p:spPr>
          <a:xfrm>
            <a:off x="3479316" y="2294664"/>
            <a:ext cx="8447754" cy="3121344"/>
          </a:xfrm>
          <a:prstGeom prst="rect">
            <a:avLst/>
          </a:prstGeom>
          <a:blipFill>
            <a:blip r:embed="rId5" cstate="print"/>
            <a:stretch>
              <a:fillRect/>
            </a:stretch>
          </a:blipFill>
        </p:spPr>
        <p:txBody>
          <a:bodyPr wrap="square" lIns="0" tIns="0" rIns="0" bIns="0" rtlCol="0"/>
          <a:lstStyle/>
          <a:p>
            <a:endParaRPr/>
          </a:p>
        </p:txBody>
      </p:sp>
      <p:sp>
        <p:nvSpPr>
          <p:cNvPr id="9" name="object 8"/>
          <p:cNvSpPr/>
          <p:nvPr/>
        </p:nvSpPr>
        <p:spPr>
          <a:xfrm>
            <a:off x="3457223" y="2255521"/>
            <a:ext cx="8490937" cy="3179792"/>
          </a:xfrm>
          <a:custGeom>
            <a:avLst/>
            <a:gdLst/>
            <a:ahLst/>
            <a:cxnLst/>
            <a:rect l="l" t="t" r="r" b="b"/>
            <a:pathLst>
              <a:path w="7516495" h="2086610">
                <a:moveTo>
                  <a:pt x="0" y="2086356"/>
                </a:moveTo>
                <a:lnTo>
                  <a:pt x="7516368" y="2086356"/>
                </a:lnTo>
                <a:lnTo>
                  <a:pt x="7516368" y="0"/>
                </a:lnTo>
                <a:lnTo>
                  <a:pt x="0" y="0"/>
                </a:lnTo>
                <a:lnTo>
                  <a:pt x="0" y="2086356"/>
                </a:lnTo>
                <a:close/>
              </a:path>
            </a:pathLst>
          </a:custGeom>
          <a:ln w="38099">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732744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650966" y="1463039"/>
            <a:ext cx="11236234" cy="4136572"/>
          </a:xfrm>
        </p:spPr>
        <p:txBody>
          <a:bodyPr/>
          <a:lstStyle/>
          <a:p>
            <a:r>
              <a:rPr lang="en-US" sz="3200" dirty="0">
                <a:latin typeface="+mn-lt"/>
              </a:rPr>
              <a:t>HTML offers web authors three ways for specifying lists of information. All lists must contain one or more list elements. Lists may contain −</a:t>
            </a:r>
          </a:p>
          <a:p>
            <a:r>
              <a:rPr lang="en-US" sz="2400" b="1" dirty="0">
                <a:latin typeface="+mn-lt"/>
              </a:rPr>
              <a:t>&lt;</a:t>
            </a:r>
            <a:r>
              <a:rPr lang="en-US" sz="2400" b="1" dirty="0" err="1">
                <a:latin typeface="+mn-lt"/>
              </a:rPr>
              <a:t>ul</a:t>
            </a:r>
            <a:r>
              <a:rPr lang="en-US" sz="2400" b="1" dirty="0">
                <a:latin typeface="+mn-lt"/>
              </a:rPr>
              <a:t>&gt;</a:t>
            </a:r>
            <a:r>
              <a:rPr lang="en-US" sz="2400" dirty="0">
                <a:latin typeface="+mn-lt"/>
              </a:rPr>
              <a:t> − An unordered list. This will list items using plain bullets.</a:t>
            </a:r>
          </a:p>
          <a:p>
            <a:r>
              <a:rPr lang="en-US" sz="2400" b="1" dirty="0">
                <a:latin typeface="+mn-lt"/>
              </a:rPr>
              <a:t>&lt;</a:t>
            </a:r>
            <a:r>
              <a:rPr lang="en-US" sz="2400" b="1" dirty="0" err="1">
                <a:latin typeface="+mn-lt"/>
              </a:rPr>
              <a:t>ol</a:t>
            </a:r>
            <a:r>
              <a:rPr lang="en-US" sz="2400" b="1" dirty="0">
                <a:latin typeface="+mn-lt"/>
              </a:rPr>
              <a:t>&gt;</a:t>
            </a:r>
            <a:r>
              <a:rPr lang="en-US" sz="2400" dirty="0">
                <a:latin typeface="+mn-lt"/>
              </a:rPr>
              <a:t> − An ordered list. This will use different schemes of numbers to list your items.</a:t>
            </a:r>
          </a:p>
          <a:p>
            <a:r>
              <a:rPr lang="en-US" sz="2400" b="1" dirty="0">
                <a:latin typeface="+mn-lt"/>
              </a:rPr>
              <a:t>&lt;dl&gt;</a:t>
            </a:r>
            <a:r>
              <a:rPr lang="en-US" sz="2400" dirty="0">
                <a:latin typeface="+mn-lt"/>
              </a:rPr>
              <a:t> − A definition list. This arranges your items in the same way as they are arranged in a dictionary.</a:t>
            </a:r>
          </a:p>
          <a:p>
            <a:endParaRPr lang="en-US" sz="1400" dirty="0">
              <a:latin typeface="Garamond"/>
              <a:cs typeface="Garamond"/>
            </a:endParaRPr>
          </a:p>
          <a:p>
            <a:endParaRPr lang="en-US" sz="1400"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02920" y="293915"/>
            <a:ext cx="10820400" cy="881741"/>
          </a:xfrm>
        </p:spPr>
        <p:txBody>
          <a:bodyPr/>
          <a:lstStyle/>
          <a:p>
            <a:pPr algn="ctr"/>
            <a:r>
              <a:rPr lang="en-US" sz="5400" dirty="0"/>
              <a:t>HTML - Lists</a:t>
            </a:r>
          </a:p>
        </p:txBody>
      </p:sp>
    </p:spTree>
    <p:extLst>
      <p:ext uri="{BB962C8B-B14F-4D97-AF65-F5344CB8AC3E}">
        <p14:creationId xmlns:p14="http://schemas.microsoft.com/office/powerpoint/2010/main" val="1455316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642257" y="1079862"/>
            <a:ext cx="11236234" cy="4136572"/>
          </a:xfrm>
        </p:spPr>
        <p:txBody>
          <a:bodyPr/>
          <a:lstStyle/>
          <a:p>
            <a:r>
              <a:rPr lang="en-US" sz="2800" dirty="0"/>
              <a:t>An unordered list is a collection of related items that have no special order or sequence. This list is created by using HTML </a:t>
            </a:r>
            <a:r>
              <a:rPr lang="en-US" sz="2800" b="1" dirty="0"/>
              <a:t>&lt;</a:t>
            </a:r>
            <a:r>
              <a:rPr lang="en-US" sz="2800" b="1" dirty="0" err="1"/>
              <a:t>ul</a:t>
            </a:r>
            <a:r>
              <a:rPr lang="en-US" sz="2800" b="1" dirty="0"/>
              <a:t>&gt;</a:t>
            </a:r>
            <a:r>
              <a:rPr lang="en-US" sz="2800" dirty="0"/>
              <a:t> tag. Each item in the list is marked with a bullet.</a:t>
            </a:r>
            <a:endParaRPr lang="en-US" sz="2400" dirty="0">
              <a:latin typeface="Garamond"/>
              <a:cs typeface="Garamond"/>
            </a:endParaRPr>
          </a:p>
          <a:p>
            <a:endParaRPr lang="en-US" sz="1400"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02920" y="293915"/>
            <a:ext cx="10820400" cy="881741"/>
          </a:xfrm>
        </p:spPr>
        <p:txBody>
          <a:bodyPr/>
          <a:lstStyle/>
          <a:p>
            <a:pPr algn="ctr"/>
            <a:r>
              <a:rPr lang="en-US" dirty="0"/>
              <a:t>HTML Unordered Lists</a:t>
            </a:r>
            <a:br>
              <a:rPr lang="en-US" dirty="0"/>
            </a:br>
            <a:r>
              <a:rPr lang="en-US" sz="5400" dirty="0"/>
              <a:t/>
            </a:r>
            <a:br>
              <a:rPr lang="en-US" sz="5400" dirty="0"/>
            </a:br>
            <a:endParaRPr lang="en-US" sz="5400" dirty="0"/>
          </a:p>
        </p:txBody>
      </p:sp>
      <p:pic>
        <p:nvPicPr>
          <p:cNvPr id="2" name="Рисунок 1"/>
          <p:cNvPicPr>
            <a:picLocks noChangeAspect="1"/>
          </p:cNvPicPr>
          <p:nvPr/>
        </p:nvPicPr>
        <p:blipFill>
          <a:blip r:embed="rId2"/>
          <a:stretch>
            <a:fillRect/>
          </a:stretch>
        </p:blipFill>
        <p:spPr>
          <a:xfrm>
            <a:off x="781595" y="2438673"/>
            <a:ext cx="4210050" cy="4314825"/>
          </a:xfrm>
          <a:prstGeom prst="rect">
            <a:avLst/>
          </a:prstGeom>
        </p:spPr>
      </p:pic>
      <p:pic>
        <p:nvPicPr>
          <p:cNvPr id="3" name="Рисунок 2"/>
          <p:cNvPicPr>
            <a:picLocks noChangeAspect="1"/>
          </p:cNvPicPr>
          <p:nvPr/>
        </p:nvPicPr>
        <p:blipFill>
          <a:blip r:embed="rId3"/>
          <a:stretch>
            <a:fillRect/>
          </a:stretch>
        </p:blipFill>
        <p:spPr>
          <a:xfrm>
            <a:off x="6364876" y="2866209"/>
            <a:ext cx="3059216" cy="2646316"/>
          </a:xfrm>
          <a:prstGeom prst="rect">
            <a:avLst/>
          </a:prstGeom>
        </p:spPr>
      </p:pic>
    </p:spTree>
    <p:extLst>
      <p:ext uri="{BB962C8B-B14F-4D97-AF65-F5344CB8AC3E}">
        <p14:creationId xmlns:p14="http://schemas.microsoft.com/office/powerpoint/2010/main" val="700851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677092" y="1251992"/>
            <a:ext cx="11236234" cy="4136572"/>
          </a:xfrm>
        </p:spPr>
        <p:txBody>
          <a:bodyPr/>
          <a:lstStyle/>
          <a:p>
            <a:r>
              <a:rPr lang="en-US" sz="3600" dirty="0"/>
              <a:t>You can use </a:t>
            </a:r>
            <a:r>
              <a:rPr lang="en-US" sz="3600" b="1" dirty="0"/>
              <a:t>type</a:t>
            </a:r>
            <a:r>
              <a:rPr lang="en-US" sz="3600" dirty="0"/>
              <a:t> attribute for &lt;</a:t>
            </a:r>
            <a:r>
              <a:rPr lang="en-US" sz="3600" dirty="0" err="1"/>
              <a:t>ul</a:t>
            </a:r>
            <a:r>
              <a:rPr lang="en-US" sz="3600" dirty="0"/>
              <a:t>&gt; tag to specify the type of bullet you like. By default, it is a disc. Following are the possible options −</a:t>
            </a:r>
            <a:endParaRPr lang="en-US" sz="3200" dirty="0">
              <a:latin typeface="Garamond"/>
              <a:cs typeface="Garamond"/>
            </a:endParaRPr>
          </a:p>
          <a:p>
            <a:endParaRPr lang="en-US" sz="1400"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02920" y="293915"/>
            <a:ext cx="10820400" cy="881741"/>
          </a:xfrm>
        </p:spPr>
        <p:txBody>
          <a:bodyPr/>
          <a:lstStyle/>
          <a:p>
            <a:pPr algn="ctr"/>
            <a:r>
              <a:rPr lang="en-US" dirty="0"/>
              <a:t>The type Attribute</a:t>
            </a:r>
            <a:br>
              <a:rPr lang="en-US" dirty="0"/>
            </a:br>
            <a:r>
              <a:rPr lang="en-US" sz="5400" dirty="0"/>
              <a:t/>
            </a:r>
            <a:br>
              <a:rPr lang="en-US" sz="5400" dirty="0"/>
            </a:br>
            <a:endParaRPr lang="en-US" sz="5400" dirty="0"/>
          </a:p>
        </p:txBody>
      </p:sp>
      <p:pic>
        <p:nvPicPr>
          <p:cNvPr id="2" name="Рисунок 1"/>
          <p:cNvPicPr>
            <a:picLocks noChangeAspect="1"/>
          </p:cNvPicPr>
          <p:nvPr/>
        </p:nvPicPr>
        <p:blipFill>
          <a:blip r:embed="rId2"/>
          <a:stretch>
            <a:fillRect/>
          </a:stretch>
        </p:blipFill>
        <p:spPr>
          <a:xfrm>
            <a:off x="3001532" y="2453503"/>
            <a:ext cx="2257425" cy="866775"/>
          </a:xfrm>
          <a:prstGeom prst="rect">
            <a:avLst/>
          </a:prstGeom>
        </p:spPr>
      </p:pic>
      <p:pic>
        <p:nvPicPr>
          <p:cNvPr id="3" name="Рисунок 2"/>
          <p:cNvPicPr>
            <a:picLocks noChangeAspect="1"/>
          </p:cNvPicPr>
          <p:nvPr/>
        </p:nvPicPr>
        <p:blipFill>
          <a:blip r:embed="rId3"/>
          <a:stretch>
            <a:fillRect/>
          </a:stretch>
        </p:blipFill>
        <p:spPr>
          <a:xfrm>
            <a:off x="841238" y="3829797"/>
            <a:ext cx="2914658" cy="2406287"/>
          </a:xfrm>
          <a:prstGeom prst="rect">
            <a:avLst/>
          </a:prstGeom>
        </p:spPr>
      </p:pic>
      <p:pic>
        <p:nvPicPr>
          <p:cNvPr id="4" name="Рисунок 3"/>
          <p:cNvPicPr>
            <a:picLocks noChangeAspect="1"/>
          </p:cNvPicPr>
          <p:nvPr/>
        </p:nvPicPr>
        <p:blipFill>
          <a:blip r:embed="rId4"/>
          <a:stretch>
            <a:fillRect/>
          </a:stretch>
        </p:blipFill>
        <p:spPr>
          <a:xfrm>
            <a:off x="4372561" y="3829797"/>
            <a:ext cx="2863245" cy="2425337"/>
          </a:xfrm>
          <a:prstGeom prst="rect">
            <a:avLst/>
          </a:prstGeom>
        </p:spPr>
      </p:pic>
      <p:pic>
        <p:nvPicPr>
          <p:cNvPr id="5" name="Рисунок 4"/>
          <p:cNvPicPr>
            <a:picLocks noChangeAspect="1"/>
          </p:cNvPicPr>
          <p:nvPr/>
        </p:nvPicPr>
        <p:blipFill>
          <a:blip r:embed="rId5"/>
          <a:stretch>
            <a:fillRect/>
          </a:stretch>
        </p:blipFill>
        <p:spPr>
          <a:xfrm>
            <a:off x="7849546" y="3848847"/>
            <a:ext cx="2757204" cy="2406287"/>
          </a:xfrm>
          <a:prstGeom prst="rect">
            <a:avLst/>
          </a:prstGeom>
        </p:spPr>
      </p:pic>
    </p:spTree>
    <p:extLst>
      <p:ext uri="{BB962C8B-B14F-4D97-AF65-F5344CB8AC3E}">
        <p14:creationId xmlns:p14="http://schemas.microsoft.com/office/powerpoint/2010/main" val="3754188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650966" y="1271451"/>
            <a:ext cx="11236234" cy="4136572"/>
          </a:xfrm>
        </p:spPr>
        <p:txBody>
          <a:bodyPr/>
          <a:lstStyle/>
          <a:p>
            <a:r>
              <a:rPr lang="en-US" sz="2800" dirty="0"/>
              <a:t>If you are required to put your items in a numbered list instead of bulleted, then HTML ordered list will be used. This list is created by using </a:t>
            </a:r>
            <a:r>
              <a:rPr lang="en-US" sz="2800" b="1" dirty="0"/>
              <a:t>&lt;</a:t>
            </a:r>
            <a:r>
              <a:rPr lang="en-US" sz="2800" b="1" dirty="0" err="1"/>
              <a:t>ol</a:t>
            </a:r>
            <a:r>
              <a:rPr lang="en-US" sz="2800" b="1" dirty="0"/>
              <a:t>&gt;</a:t>
            </a:r>
            <a:r>
              <a:rPr lang="en-US" sz="2800" dirty="0"/>
              <a:t> tag. The numbering starts at one and is incremented by one for each successive ordered list element tagged with &lt;li&gt;.</a:t>
            </a:r>
            <a:endParaRPr lang="en-US" sz="2400" dirty="0">
              <a:latin typeface="Garamond"/>
              <a:cs typeface="Garamond"/>
            </a:endParaRPr>
          </a:p>
          <a:p>
            <a:endParaRPr lang="en-US" sz="1400"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02920" y="293915"/>
            <a:ext cx="10820400" cy="881741"/>
          </a:xfrm>
        </p:spPr>
        <p:txBody>
          <a:bodyPr/>
          <a:lstStyle/>
          <a:p>
            <a:pPr algn="ctr"/>
            <a:r>
              <a:rPr lang="en-US" dirty="0"/>
              <a:t>HTML Ordered Lists</a:t>
            </a:r>
            <a:br>
              <a:rPr lang="en-US" dirty="0"/>
            </a:br>
            <a:r>
              <a:rPr lang="en-US" sz="5400" dirty="0"/>
              <a:t/>
            </a:r>
            <a:br>
              <a:rPr lang="en-US" sz="5400" dirty="0"/>
            </a:br>
            <a:endParaRPr lang="en-US" sz="5400" dirty="0"/>
          </a:p>
        </p:txBody>
      </p:sp>
      <p:pic>
        <p:nvPicPr>
          <p:cNvPr id="2" name="Рисунок 1"/>
          <p:cNvPicPr>
            <a:picLocks noChangeAspect="1"/>
          </p:cNvPicPr>
          <p:nvPr/>
        </p:nvPicPr>
        <p:blipFill>
          <a:blip r:embed="rId2"/>
          <a:stretch>
            <a:fillRect/>
          </a:stretch>
        </p:blipFill>
        <p:spPr>
          <a:xfrm>
            <a:off x="5913120" y="2899954"/>
            <a:ext cx="3545872" cy="3720669"/>
          </a:xfrm>
          <a:prstGeom prst="rect">
            <a:avLst/>
          </a:prstGeom>
        </p:spPr>
      </p:pic>
      <p:pic>
        <p:nvPicPr>
          <p:cNvPr id="3" name="Рисунок 2"/>
          <p:cNvPicPr>
            <a:picLocks noChangeAspect="1"/>
          </p:cNvPicPr>
          <p:nvPr/>
        </p:nvPicPr>
        <p:blipFill>
          <a:blip r:embed="rId3"/>
          <a:stretch>
            <a:fillRect/>
          </a:stretch>
        </p:blipFill>
        <p:spPr>
          <a:xfrm>
            <a:off x="1236888" y="3712310"/>
            <a:ext cx="3099980" cy="2589395"/>
          </a:xfrm>
          <a:prstGeom prst="rect">
            <a:avLst/>
          </a:prstGeom>
        </p:spPr>
      </p:pic>
    </p:spTree>
    <p:extLst>
      <p:ext uri="{BB962C8B-B14F-4D97-AF65-F5344CB8AC3E}">
        <p14:creationId xmlns:p14="http://schemas.microsoft.com/office/powerpoint/2010/main" val="1953721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smtClean="0"/>
              <a:t>AGENDA</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p:txBody>
          <a:bodyPr/>
          <a:lstStyle/>
          <a:p>
            <a:pPr marL="342900" indent="-342900">
              <a:buFont typeface="Wingdings" panose="05000000000000000000" pitchFamily="2" charset="2"/>
              <a:buChar char="Ø"/>
            </a:pPr>
            <a:r>
              <a:rPr lang="en-US" sz="4000" dirty="0" smtClean="0"/>
              <a:t>Tables in HTML5</a:t>
            </a:r>
          </a:p>
          <a:p>
            <a:pPr marL="342900" indent="-342900">
              <a:buFont typeface="Wingdings" panose="05000000000000000000" pitchFamily="2" charset="2"/>
              <a:buChar char="Ø"/>
            </a:pPr>
            <a:r>
              <a:rPr lang="en-US" sz="4000" dirty="0" smtClean="0"/>
              <a:t>Lists in HTML5</a:t>
            </a:r>
          </a:p>
          <a:p>
            <a:pPr marL="342900" indent="-342900">
              <a:buFont typeface="Wingdings" panose="05000000000000000000" pitchFamily="2" charset="2"/>
              <a:buChar char="Ø"/>
            </a:pPr>
            <a:r>
              <a:rPr lang="en-US" sz="4000" dirty="0" smtClean="0"/>
              <a:t>Semantic markup</a:t>
            </a:r>
          </a:p>
          <a:p>
            <a:pPr marL="342900" indent="-342900">
              <a:buFont typeface="Wingdings" panose="05000000000000000000" pitchFamily="2" charset="2"/>
              <a:buChar char="Ø"/>
            </a:pPr>
            <a:r>
              <a:rPr lang="en-US" sz="4000" dirty="0" smtClean="0"/>
              <a:t>New Elements in HTML5</a:t>
            </a:r>
            <a:endParaRPr lang="uk-UA" sz="4000" dirty="0"/>
          </a:p>
        </p:txBody>
      </p:sp>
    </p:spTree>
    <p:extLst>
      <p:ext uri="{BB962C8B-B14F-4D97-AF65-F5344CB8AC3E}">
        <p14:creationId xmlns:p14="http://schemas.microsoft.com/office/powerpoint/2010/main" val="7595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598715" y="1175656"/>
            <a:ext cx="11236234" cy="4136572"/>
          </a:xfrm>
        </p:spPr>
        <p:txBody>
          <a:bodyPr/>
          <a:lstStyle/>
          <a:p>
            <a:r>
              <a:rPr lang="en-US" sz="2400" dirty="0"/>
              <a:t>You can use </a:t>
            </a:r>
            <a:r>
              <a:rPr lang="en-US" sz="2400" b="1" dirty="0"/>
              <a:t>type</a:t>
            </a:r>
            <a:r>
              <a:rPr lang="en-US" sz="2400" dirty="0"/>
              <a:t> attribute for &lt;</a:t>
            </a:r>
            <a:r>
              <a:rPr lang="en-US" sz="2400" dirty="0" err="1"/>
              <a:t>ol</a:t>
            </a:r>
            <a:r>
              <a:rPr lang="en-US" sz="2400" dirty="0"/>
              <a:t>&gt; tag to specify the type of numbering you like. By default, it is a number. Following are the possible options −</a:t>
            </a:r>
            <a:endParaRPr lang="en-US" sz="2000" dirty="0">
              <a:latin typeface="Garamond"/>
              <a:cs typeface="Garamond"/>
            </a:endParaRPr>
          </a:p>
          <a:p>
            <a:endParaRPr lang="en-US" sz="1400"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02920" y="293915"/>
            <a:ext cx="10820400" cy="881741"/>
          </a:xfrm>
        </p:spPr>
        <p:txBody>
          <a:bodyPr/>
          <a:lstStyle/>
          <a:p>
            <a:pPr algn="ctr"/>
            <a:r>
              <a:rPr lang="en-US" dirty="0"/>
              <a:t>The type Attribute</a:t>
            </a:r>
            <a:br>
              <a:rPr lang="en-US" dirty="0"/>
            </a:br>
            <a:r>
              <a:rPr lang="en-US" sz="5400" dirty="0"/>
              <a:t/>
            </a:r>
            <a:br>
              <a:rPr lang="en-US" sz="5400" dirty="0"/>
            </a:br>
            <a:endParaRPr lang="en-US" sz="5400" dirty="0"/>
          </a:p>
        </p:txBody>
      </p:sp>
      <p:pic>
        <p:nvPicPr>
          <p:cNvPr id="2" name="Рисунок 1"/>
          <p:cNvPicPr>
            <a:picLocks noChangeAspect="1"/>
          </p:cNvPicPr>
          <p:nvPr/>
        </p:nvPicPr>
        <p:blipFill>
          <a:blip r:embed="rId2"/>
          <a:stretch>
            <a:fillRect/>
          </a:stretch>
        </p:blipFill>
        <p:spPr>
          <a:xfrm>
            <a:off x="6823982" y="1671229"/>
            <a:ext cx="4333875" cy="1390650"/>
          </a:xfrm>
          <a:prstGeom prst="rect">
            <a:avLst/>
          </a:prstGeom>
        </p:spPr>
      </p:pic>
      <p:pic>
        <p:nvPicPr>
          <p:cNvPr id="3" name="Рисунок 2"/>
          <p:cNvPicPr>
            <a:picLocks noChangeAspect="1"/>
          </p:cNvPicPr>
          <p:nvPr/>
        </p:nvPicPr>
        <p:blipFill>
          <a:blip r:embed="rId3"/>
          <a:stretch>
            <a:fillRect/>
          </a:stretch>
        </p:blipFill>
        <p:spPr>
          <a:xfrm>
            <a:off x="374469" y="3481727"/>
            <a:ext cx="2333585" cy="1846353"/>
          </a:xfrm>
          <a:prstGeom prst="rect">
            <a:avLst/>
          </a:prstGeom>
        </p:spPr>
      </p:pic>
      <p:pic>
        <p:nvPicPr>
          <p:cNvPr id="4" name="Рисунок 3"/>
          <p:cNvPicPr>
            <a:picLocks noChangeAspect="1"/>
          </p:cNvPicPr>
          <p:nvPr/>
        </p:nvPicPr>
        <p:blipFill>
          <a:blip r:embed="rId4"/>
          <a:stretch>
            <a:fillRect/>
          </a:stretch>
        </p:blipFill>
        <p:spPr>
          <a:xfrm>
            <a:off x="2964589" y="3481727"/>
            <a:ext cx="2015217" cy="1846353"/>
          </a:xfrm>
          <a:prstGeom prst="rect">
            <a:avLst/>
          </a:prstGeom>
        </p:spPr>
      </p:pic>
      <p:pic>
        <p:nvPicPr>
          <p:cNvPr id="5" name="Рисунок 4"/>
          <p:cNvPicPr>
            <a:picLocks noChangeAspect="1"/>
          </p:cNvPicPr>
          <p:nvPr/>
        </p:nvPicPr>
        <p:blipFill>
          <a:blip r:embed="rId5"/>
          <a:stretch>
            <a:fillRect/>
          </a:stretch>
        </p:blipFill>
        <p:spPr>
          <a:xfrm>
            <a:off x="5268849" y="3486082"/>
            <a:ext cx="1893949" cy="1841998"/>
          </a:xfrm>
          <a:prstGeom prst="rect">
            <a:avLst/>
          </a:prstGeom>
        </p:spPr>
      </p:pic>
      <p:pic>
        <p:nvPicPr>
          <p:cNvPr id="6" name="Рисунок 5"/>
          <p:cNvPicPr>
            <a:picLocks noChangeAspect="1"/>
          </p:cNvPicPr>
          <p:nvPr/>
        </p:nvPicPr>
        <p:blipFill>
          <a:blip r:embed="rId6"/>
          <a:stretch>
            <a:fillRect/>
          </a:stretch>
        </p:blipFill>
        <p:spPr>
          <a:xfrm>
            <a:off x="7507739" y="3481727"/>
            <a:ext cx="1946366" cy="1830501"/>
          </a:xfrm>
          <a:prstGeom prst="rect">
            <a:avLst/>
          </a:prstGeom>
        </p:spPr>
      </p:pic>
      <p:pic>
        <p:nvPicPr>
          <p:cNvPr id="7" name="Рисунок 6"/>
          <p:cNvPicPr>
            <a:picLocks noChangeAspect="1"/>
          </p:cNvPicPr>
          <p:nvPr/>
        </p:nvPicPr>
        <p:blipFill>
          <a:blip r:embed="rId7"/>
          <a:stretch>
            <a:fillRect/>
          </a:stretch>
        </p:blipFill>
        <p:spPr>
          <a:xfrm>
            <a:off x="9799047" y="3489652"/>
            <a:ext cx="1853021" cy="1830501"/>
          </a:xfrm>
          <a:prstGeom prst="rect">
            <a:avLst/>
          </a:prstGeom>
        </p:spPr>
      </p:pic>
    </p:spTree>
    <p:extLst>
      <p:ext uri="{BB962C8B-B14F-4D97-AF65-F5344CB8AC3E}">
        <p14:creationId xmlns:p14="http://schemas.microsoft.com/office/powerpoint/2010/main" val="3070250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668384" y="1410787"/>
            <a:ext cx="11236234" cy="4136572"/>
          </a:xfrm>
        </p:spPr>
        <p:txBody>
          <a:bodyPr/>
          <a:lstStyle/>
          <a:p>
            <a:r>
              <a:rPr lang="en-US" sz="3200" dirty="0"/>
              <a:t>You can use </a:t>
            </a:r>
            <a:r>
              <a:rPr lang="en-US" sz="3200" b="1" dirty="0"/>
              <a:t>start</a:t>
            </a:r>
            <a:r>
              <a:rPr lang="en-US" sz="3200" dirty="0"/>
              <a:t> attribute for &lt;</a:t>
            </a:r>
            <a:r>
              <a:rPr lang="en-US" sz="3200" dirty="0" err="1"/>
              <a:t>ol</a:t>
            </a:r>
            <a:r>
              <a:rPr lang="en-US" sz="3200" dirty="0"/>
              <a:t>&gt; tag to specify the starting point of numbering you need. Following are the possible options −</a:t>
            </a:r>
            <a:endParaRPr lang="en-US" sz="2800" dirty="0">
              <a:latin typeface="Garamond"/>
              <a:cs typeface="Garamond"/>
            </a:endParaRPr>
          </a:p>
          <a:p>
            <a:endParaRPr lang="en-US" sz="1400"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02920" y="293915"/>
            <a:ext cx="10820400" cy="881741"/>
          </a:xfrm>
        </p:spPr>
        <p:txBody>
          <a:bodyPr/>
          <a:lstStyle/>
          <a:p>
            <a:pPr algn="ctr"/>
            <a:r>
              <a:rPr lang="en-US" dirty="0"/>
              <a:t>The start Attribute</a:t>
            </a:r>
          </a:p>
        </p:txBody>
      </p:sp>
      <p:pic>
        <p:nvPicPr>
          <p:cNvPr id="2" name="Рисунок 1"/>
          <p:cNvPicPr>
            <a:picLocks noChangeAspect="1"/>
          </p:cNvPicPr>
          <p:nvPr/>
        </p:nvPicPr>
        <p:blipFill>
          <a:blip r:embed="rId2"/>
          <a:stretch>
            <a:fillRect/>
          </a:stretch>
        </p:blipFill>
        <p:spPr>
          <a:xfrm>
            <a:off x="400185" y="2934789"/>
            <a:ext cx="11333681" cy="2735716"/>
          </a:xfrm>
          <a:prstGeom prst="rect">
            <a:avLst/>
          </a:prstGeom>
        </p:spPr>
      </p:pic>
    </p:spTree>
    <p:extLst>
      <p:ext uri="{BB962C8B-B14F-4D97-AF65-F5344CB8AC3E}">
        <p14:creationId xmlns:p14="http://schemas.microsoft.com/office/powerpoint/2010/main" val="3550247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295003" y="1375954"/>
            <a:ext cx="11236234" cy="4136572"/>
          </a:xfrm>
        </p:spPr>
        <p:txBody>
          <a:bodyPr/>
          <a:lstStyle/>
          <a:p>
            <a:r>
              <a:rPr lang="en-US" sz="2000" dirty="0"/>
              <a:t>HTML and XHTML supports a list style which is called </a:t>
            </a:r>
            <a:r>
              <a:rPr lang="en-US" sz="2000" b="1" dirty="0"/>
              <a:t>definition lists</a:t>
            </a:r>
            <a:r>
              <a:rPr lang="en-US" sz="2000" dirty="0"/>
              <a:t> where entries are listed like in a dictionary or encyclopedia. The definition list is the ideal way to present a glossary, list of terms, or other name/value list.</a:t>
            </a:r>
          </a:p>
          <a:p>
            <a:r>
              <a:rPr lang="en-US" sz="2000" dirty="0"/>
              <a:t>Definition List makes use of following three tags.</a:t>
            </a:r>
          </a:p>
          <a:p>
            <a:r>
              <a:rPr lang="en-US" sz="2000" dirty="0"/>
              <a:t>&lt;dl&gt; − Defines the start of the list</a:t>
            </a:r>
          </a:p>
          <a:p>
            <a:r>
              <a:rPr lang="en-US" sz="2000" dirty="0"/>
              <a:t>&lt;</a:t>
            </a:r>
            <a:r>
              <a:rPr lang="en-US" sz="2000" dirty="0" err="1"/>
              <a:t>dt</a:t>
            </a:r>
            <a:r>
              <a:rPr lang="en-US" sz="2000" dirty="0"/>
              <a:t>&gt; − A term</a:t>
            </a:r>
          </a:p>
          <a:p>
            <a:r>
              <a:rPr lang="en-US" sz="2000" dirty="0"/>
              <a:t>&lt;</a:t>
            </a:r>
            <a:r>
              <a:rPr lang="en-US" sz="2000" dirty="0" err="1"/>
              <a:t>dd</a:t>
            </a:r>
            <a:r>
              <a:rPr lang="en-US" sz="2000" dirty="0"/>
              <a:t>&gt; − Term definition</a:t>
            </a:r>
          </a:p>
          <a:p>
            <a:r>
              <a:rPr lang="en-US" sz="2000" dirty="0"/>
              <a:t>&lt;/dl&gt; − Defines the end of the list</a:t>
            </a:r>
          </a:p>
          <a:p>
            <a:endParaRPr lang="en-US" sz="1400" dirty="0">
              <a:latin typeface="Garamond"/>
              <a:cs typeface="Garamond"/>
            </a:endParaRPr>
          </a:p>
          <a:p>
            <a:endParaRPr lang="en-US" sz="1400"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02920" y="293915"/>
            <a:ext cx="10820400" cy="881741"/>
          </a:xfrm>
        </p:spPr>
        <p:txBody>
          <a:bodyPr/>
          <a:lstStyle/>
          <a:p>
            <a:pPr algn="ctr"/>
            <a:r>
              <a:rPr lang="en-US" dirty="0"/>
              <a:t>HTML Definition Lists</a:t>
            </a:r>
            <a:br>
              <a:rPr lang="en-US" dirty="0"/>
            </a:br>
            <a:r>
              <a:rPr lang="en-US" sz="5400" dirty="0"/>
              <a:t/>
            </a:r>
            <a:br>
              <a:rPr lang="en-US" sz="5400" dirty="0"/>
            </a:br>
            <a:endParaRPr lang="en-US" sz="5400" dirty="0"/>
          </a:p>
        </p:txBody>
      </p:sp>
      <p:pic>
        <p:nvPicPr>
          <p:cNvPr id="2" name="Рисунок 1"/>
          <p:cNvPicPr>
            <a:picLocks noChangeAspect="1"/>
          </p:cNvPicPr>
          <p:nvPr/>
        </p:nvPicPr>
        <p:blipFill>
          <a:blip r:embed="rId2"/>
          <a:stretch>
            <a:fillRect/>
          </a:stretch>
        </p:blipFill>
        <p:spPr>
          <a:xfrm>
            <a:off x="5125403" y="2256472"/>
            <a:ext cx="6467475" cy="4295775"/>
          </a:xfrm>
          <a:prstGeom prst="rect">
            <a:avLst/>
          </a:prstGeom>
        </p:spPr>
      </p:pic>
      <p:pic>
        <p:nvPicPr>
          <p:cNvPr id="3" name="Рисунок 2"/>
          <p:cNvPicPr>
            <a:picLocks noChangeAspect="1"/>
          </p:cNvPicPr>
          <p:nvPr/>
        </p:nvPicPr>
        <p:blipFill>
          <a:blip r:embed="rId3"/>
          <a:stretch>
            <a:fillRect/>
          </a:stretch>
        </p:blipFill>
        <p:spPr>
          <a:xfrm>
            <a:off x="233362" y="4713854"/>
            <a:ext cx="4644236" cy="1434397"/>
          </a:xfrm>
          <a:prstGeom prst="rect">
            <a:avLst/>
          </a:prstGeom>
        </p:spPr>
      </p:pic>
    </p:spTree>
    <p:extLst>
      <p:ext uri="{BB962C8B-B14F-4D97-AF65-F5344CB8AC3E}">
        <p14:creationId xmlns:p14="http://schemas.microsoft.com/office/powerpoint/2010/main" val="1470750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720635" y="1375953"/>
            <a:ext cx="11236234" cy="4136572"/>
          </a:xfrm>
        </p:spPr>
        <p:txBody>
          <a:bodyPr/>
          <a:lstStyle/>
          <a:p>
            <a:r>
              <a:rPr lang="en-US" sz="4000" dirty="0"/>
              <a:t>Semantic HTML or semantic markup is HTML that introduces meaning to the web page rather than just presentation. For example, a &lt;p&gt; tag indicates that the enclosed text is a paragraph. This is both semantic and presentational because people know what paragraphs are, and browsers know how to display them.</a:t>
            </a:r>
            <a:endParaRPr lang="en-US" sz="3600" dirty="0">
              <a:latin typeface="Garamond"/>
              <a:cs typeface="Garamond"/>
            </a:endParaRPr>
          </a:p>
          <a:p>
            <a:endParaRPr lang="en-US" sz="1400"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02920" y="293915"/>
            <a:ext cx="10820400" cy="881741"/>
          </a:xfrm>
        </p:spPr>
        <p:txBody>
          <a:bodyPr/>
          <a:lstStyle/>
          <a:p>
            <a:pPr algn="ctr"/>
            <a:r>
              <a:rPr lang="en-US" b="1" dirty="0"/>
              <a:t> Semantic HTML</a:t>
            </a:r>
          </a:p>
        </p:txBody>
      </p:sp>
    </p:spTree>
    <p:extLst>
      <p:ext uri="{BB962C8B-B14F-4D97-AF65-F5344CB8AC3E}">
        <p14:creationId xmlns:p14="http://schemas.microsoft.com/office/powerpoint/2010/main" val="4250041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746761" y="1175656"/>
            <a:ext cx="11236234" cy="4136572"/>
          </a:xfrm>
        </p:spPr>
        <p:txBody>
          <a:bodyPr/>
          <a:lstStyle/>
          <a:p>
            <a:r>
              <a:rPr lang="en-US" sz="2400" dirty="0"/>
              <a:t>The benefit of writing semantic HTML stems from what should be the driving goal of any web page: the desire to communicate. By adding semantic tags to your document, you provide additional information about that document, which aids in communication. Specifically, semantic tags make it clear to the browser what the meaning of a page and its content is. That clarity is also communicated with search engines, ensuring that the right pages are delivered for the right queries.</a:t>
            </a:r>
            <a:endParaRPr lang="en-US" sz="2000"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02920" y="293915"/>
            <a:ext cx="10820400" cy="881741"/>
          </a:xfrm>
        </p:spPr>
        <p:txBody>
          <a:bodyPr/>
          <a:lstStyle/>
          <a:p>
            <a:pPr algn="ctr"/>
            <a:r>
              <a:rPr lang="en-US" b="1" dirty="0"/>
              <a:t>Why You Should Care About Semantics</a:t>
            </a:r>
            <a:br>
              <a:rPr lang="en-US" b="1" dirty="0"/>
            </a:br>
            <a:r>
              <a:rPr lang="en-US" dirty="0"/>
              <a:t/>
            </a:r>
            <a:br>
              <a:rPr lang="en-US" dirty="0"/>
            </a:br>
            <a:endParaRPr lang="en-US" b="1"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203" y="3243942"/>
            <a:ext cx="5749834" cy="3435526"/>
          </a:xfrm>
          <a:prstGeom prst="rect">
            <a:avLst/>
          </a:prstGeom>
        </p:spPr>
      </p:pic>
    </p:spTree>
    <p:extLst>
      <p:ext uri="{BB962C8B-B14F-4D97-AF65-F5344CB8AC3E}">
        <p14:creationId xmlns:p14="http://schemas.microsoft.com/office/powerpoint/2010/main" val="837261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590007" y="269965"/>
            <a:ext cx="11236234" cy="4136572"/>
          </a:xfrm>
        </p:spPr>
        <p:txBody>
          <a:bodyPr/>
          <a:lstStyle/>
          <a:p>
            <a:r>
              <a:rPr lang="en-US" sz="2800" dirty="0"/>
              <a:t>Semantic HTML tags provide information about the contents of those tags that goes beyond just how they look on a page. Text that is enclosed in the &lt;code&gt; tag is immediately recognized by the browser as some type of coding language. Instead of trying to render that code, the browser understands that you are using that text as an example of the code for the purposes of an article or online tutorial.</a:t>
            </a:r>
            <a:endParaRPr lang="en-US" sz="2400"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131" y="3300549"/>
            <a:ext cx="6313168" cy="3156584"/>
          </a:xfrm>
          <a:prstGeom prst="rect">
            <a:avLst/>
          </a:prstGeom>
        </p:spPr>
      </p:pic>
      <p:pic>
        <p:nvPicPr>
          <p:cNvPr id="4" name="Рисунок 3"/>
          <p:cNvPicPr>
            <a:picLocks noChangeAspect="1"/>
          </p:cNvPicPr>
          <p:nvPr/>
        </p:nvPicPr>
        <p:blipFill>
          <a:blip r:embed="rId3"/>
          <a:stretch>
            <a:fillRect/>
          </a:stretch>
        </p:blipFill>
        <p:spPr>
          <a:xfrm>
            <a:off x="239829" y="3058885"/>
            <a:ext cx="5333319" cy="3578876"/>
          </a:xfrm>
          <a:prstGeom prst="rect">
            <a:avLst/>
          </a:prstGeom>
        </p:spPr>
      </p:pic>
    </p:spTree>
    <p:extLst>
      <p:ext uri="{BB962C8B-B14F-4D97-AF65-F5344CB8AC3E}">
        <p14:creationId xmlns:p14="http://schemas.microsoft.com/office/powerpoint/2010/main" val="37191979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563881" y="331605"/>
            <a:ext cx="11236234" cy="4136572"/>
          </a:xfrm>
        </p:spPr>
        <p:txBody>
          <a:bodyPr/>
          <a:lstStyle/>
          <a:p>
            <a:r>
              <a:rPr lang="en-US" sz="2400" dirty="0"/>
              <a:t>It has </a:t>
            </a:r>
            <a:r>
              <a:rPr lang="en-US" sz="2400" b="1" dirty="0"/>
              <a:t>greater accessibility</a:t>
            </a:r>
            <a:r>
              <a:rPr lang="en-US" sz="2400" dirty="0"/>
              <a:t>. You are not the only one that finds semantic elements easier to understand. Search engines and assistive technologies (like screen readers for users with a sight impairment) are also able to better understand the context and content of your website, meaning a better experience for your users.</a:t>
            </a:r>
            <a:endParaRPr lang="en-US" sz="2000" dirty="0"/>
          </a:p>
        </p:txBody>
      </p:sp>
      <p:pic>
        <p:nvPicPr>
          <p:cNvPr id="3" name="Рисунок 2"/>
          <p:cNvPicPr>
            <a:picLocks noChangeAspect="1"/>
          </p:cNvPicPr>
          <p:nvPr/>
        </p:nvPicPr>
        <p:blipFill>
          <a:blip r:embed="rId2"/>
          <a:stretch>
            <a:fillRect/>
          </a:stretch>
        </p:blipFill>
        <p:spPr>
          <a:xfrm>
            <a:off x="6392091" y="2524099"/>
            <a:ext cx="4754881" cy="3569011"/>
          </a:xfrm>
          <a:prstGeom prst="rect">
            <a:avLst/>
          </a:prstGeom>
        </p:spPr>
      </p:pic>
      <p:pic>
        <p:nvPicPr>
          <p:cNvPr id="4" name="Рисунок 3"/>
          <p:cNvPicPr>
            <a:picLocks noChangeAspect="1"/>
          </p:cNvPicPr>
          <p:nvPr/>
        </p:nvPicPr>
        <p:blipFill>
          <a:blip r:embed="rId3"/>
          <a:stretch>
            <a:fillRect/>
          </a:stretch>
        </p:blipFill>
        <p:spPr>
          <a:xfrm>
            <a:off x="470263" y="2524099"/>
            <a:ext cx="5313243" cy="3561124"/>
          </a:xfrm>
          <a:prstGeom prst="rect">
            <a:avLst/>
          </a:prstGeom>
        </p:spPr>
      </p:pic>
    </p:spTree>
    <p:extLst>
      <p:ext uri="{BB962C8B-B14F-4D97-AF65-F5344CB8AC3E}">
        <p14:creationId xmlns:p14="http://schemas.microsoft.com/office/powerpoint/2010/main" val="1007875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72589" y="119744"/>
            <a:ext cx="10820400" cy="881741"/>
          </a:xfrm>
        </p:spPr>
        <p:txBody>
          <a:bodyPr/>
          <a:lstStyle/>
          <a:p>
            <a:pPr algn="ctr"/>
            <a:r>
              <a:rPr lang="en-US" dirty="0"/>
              <a:t>New Semantic/Structural Elements</a:t>
            </a:r>
          </a:p>
        </p:txBody>
      </p:sp>
      <p:pic>
        <p:nvPicPr>
          <p:cNvPr id="2" name="Рисунок 1"/>
          <p:cNvPicPr>
            <a:picLocks noChangeAspect="1"/>
          </p:cNvPicPr>
          <p:nvPr/>
        </p:nvPicPr>
        <p:blipFill>
          <a:blip r:embed="rId2"/>
          <a:stretch>
            <a:fillRect/>
          </a:stretch>
        </p:blipFill>
        <p:spPr>
          <a:xfrm>
            <a:off x="1105988" y="736642"/>
            <a:ext cx="9894977" cy="5544793"/>
          </a:xfrm>
          <a:prstGeom prst="rect">
            <a:avLst/>
          </a:prstGeom>
        </p:spPr>
      </p:pic>
      <p:pic>
        <p:nvPicPr>
          <p:cNvPr id="4" name="Рисунок 3"/>
          <p:cNvPicPr>
            <a:picLocks noChangeAspect="1"/>
          </p:cNvPicPr>
          <p:nvPr/>
        </p:nvPicPr>
        <p:blipFill>
          <a:blip r:embed="rId3"/>
          <a:stretch>
            <a:fillRect/>
          </a:stretch>
        </p:blipFill>
        <p:spPr>
          <a:xfrm>
            <a:off x="1105988" y="6220475"/>
            <a:ext cx="9894977" cy="389331"/>
          </a:xfrm>
          <a:prstGeom prst="rect">
            <a:avLst/>
          </a:prstGeom>
        </p:spPr>
      </p:pic>
    </p:spTree>
    <p:extLst>
      <p:ext uri="{BB962C8B-B14F-4D97-AF65-F5344CB8AC3E}">
        <p14:creationId xmlns:p14="http://schemas.microsoft.com/office/powerpoint/2010/main" val="732360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02920" y="293915"/>
            <a:ext cx="10820400" cy="881741"/>
          </a:xfrm>
        </p:spPr>
        <p:txBody>
          <a:bodyPr/>
          <a:lstStyle/>
          <a:p>
            <a:pPr algn="ctr"/>
            <a:r>
              <a:rPr lang="en-US" dirty="0"/>
              <a:t>New </a:t>
            </a:r>
            <a:r>
              <a:rPr lang="en-US" dirty="0" smtClean="0"/>
              <a:t>Media Elements</a:t>
            </a:r>
            <a:r>
              <a:rPr lang="en-US" dirty="0"/>
              <a:t/>
            </a:r>
            <a:br>
              <a:rPr lang="en-US" dirty="0"/>
            </a:br>
            <a:endParaRPr lang="en-US" dirty="0"/>
          </a:p>
        </p:txBody>
      </p:sp>
      <p:pic>
        <p:nvPicPr>
          <p:cNvPr id="3" name="Рисунок 2"/>
          <p:cNvPicPr>
            <a:picLocks noChangeAspect="1"/>
          </p:cNvPicPr>
          <p:nvPr/>
        </p:nvPicPr>
        <p:blipFill>
          <a:blip r:embed="rId2"/>
          <a:stretch>
            <a:fillRect/>
          </a:stretch>
        </p:blipFill>
        <p:spPr>
          <a:xfrm>
            <a:off x="269966" y="1696805"/>
            <a:ext cx="11725292" cy="3565446"/>
          </a:xfrm>
          <a:prstGeom prst="rect">
            <a:avLst/>
          </a:prstGeom>
        </p:spPr>
      </p:pic>
    </p:spTree>
    <p:extLst>
      <p:ext uri="{BB962C8B-B14F-4D97-AF65-F5344CB8AC3E}">
        <p14:creationId xmlns:p14="http://schemas.microsoft.com/office/powerpoint/2010/main" val="1795826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685800" y="1569720"/>
            <a:ext cx="11053354" cy="4169229"/>
          </a:xfrm>
        </p:spPr>
        <p:txBody>
          <a:bodyPr/>
          <a:lstStyle/>
          <a:p>
            <a:pPr marL="194945" indent="-182880">
              <a:spcBef>
                <a:spcPts val="105"/>
              </a:spcBef>
              <a:buClr>
                <a:srgbClr val="252525"/>
              </a:buClr>
              <a:buFont typeface="Garamond"/>
              <a:buChar char="◦"/>
              <a:tabLst>
                <a:tab pos="195580" algn="l"/>
              </a:tabLst>
            </a:pPr>
            <a:r>
              <a:rPr lang="en-US" sz="3200" b="1" spc="-5" dirty="0">
                <a:latin typeface="+mn-lt"/>
                <a:cs typeface="Garamond"/>
              </a:rPr>
              <a:t>An </a:t>
            </a:r>
            <a:r>
              <a:rPr lang="en-US" sz="3200" b="1" dirty="0">
                <a:latin typeface="+mn-lt"/>
                <a:cs typeface="Garamond"/>
              </a:rPr>
              <a:t>HTML </a:t>
            </a:r>
            <a:r>
              <a:rPr lang="en-US" sz="3200" b="1" spc="-20" dirty="0">
                <a:latin typeface="+mn-lt"/>
                <a:cs typeface="Garamond"/>
              </a:rPr>
              <a:t>table </a:t>
            </a:r>
            <a:r>
              <a:rPr lang="en-US" sz="3200" b="1" spc="-5" dirty="0">
                <a:latin typeface="+mn-lt"/>
                <a:cs typeface="Garamond"/>
              </a:rPr>
              <a:t>is defined with the </a:t>
            </a:r>
            <a:r>
              <a:rPr lang="en-US" sz="3200" b="1" spc="-15" dirty="0">
                <a:latin typeface="+mn-lt"/>
                <a:cs typeface="Garamond"/>
              </a:rPr>
              <a:t>&lt;table&gt;</a:t>
            </a:r>
            <a:r>
              <a:rPr lang="en-US" sz="3200" b="1" spc="-5" dirty="0">
                <a:latin typeface="+mn-lt"/>
                <a:cs typeface="Garamond"/>
              </a:rPr>
              <a:t> </a:t>
            </a:r>
            <a:r>
              <a:rPr lang="en-US" sz="3200" b="1" spc="-40" dirty="0">
                <a:latin typeface="+mn-lt"/>
                <a:cs typeface="Garamond"/>
              </a:rPr>
              <a:t>tag.</a:t>
            </a:r>
            <a:endParaRPr lang="en-US" sz="3200" dirty="0">
              <a:latin typeface="+mn-lt"/>
              <a:cs typeface="Garamond"/>
            </a:endParaRPr>
          </a:p>
          <a:p>
            <a:pPr marL="457200" indent="-457200">
              <a:buClr>
                <a:srgbClr val="252525"/>
              </a:buClr>
              <a:buFont typeface="Arial" panose="020B0604020202020204" pitchFamily="34" charset="0"/>
              <a:buChar char="•"/>
            </a:pPr>
            <a:endParaRPr lang="en-US" sz="3200" dirty="0">
              <a:latin typeface="+mn-lt"/>
              <a:cs typeface="Times New Roman"/>
            </a:endParaRPr>
          </a:p>
          <a:p>
            <a:pPr marL="194945" marR="5080" indent="-182880">
              <a:spcBef>
                <a:spcPts val="5"/>
              </a:spcBef>
              <a:buClr>
                <a:srgbClr val="252525"/>
              </a:buClr>
              <a:buFont typeface="Garamond"/>
              <a:buChar char="◦"/>
              <a:tabLst>
                <a:tab pos="195580" algn="l"/>
              </a:tabLst>
            </a:pPr>
            <a:r>
              <a:rPr lang="en-US" sz="3200" b="1" spc="-5" dirty="0">
                <a:latin typeface="+mn-lt"/>
                <a:cs typeface="Garamond"/>
              </a:rPr>
              <a:t>Each </a:t>
            </a:r>
            <a:r>
              <a:rPr lang="en-US" sz="3200" b="1" spc="-20" dirty="0">
                <a:latin typeface="+mn-lt"/>
                <a:cs typeface="Garamond"/>
              </a:rPr>
              <a:t>table </a:t>
            </a:r>
            <a:r>
              <a:rPr lang="en-US" sz="3200" b="1" dirty="0">
                <a:latin typeface="+mn-lt"/>
                <a:cs typeface="Garamond"/>
              </a:rPr>
              <a:t>row </a:t>
            </a:r>
            <a:r>
              <a:rPr lang="en-US" sz="3200" b="1" spc="-5" dirty="0">
                <a:latin typeface="+mn-lt"/>
                <a:cs typeface="Garamond"/>
              </a:rPr>
              <a:t>is defined with the </a:t>
            </a:r>
            <a:r>
              <a:rPr lang="en-US" sz="3200" b="1" dirty="0">
                <a:latin typeface="+mn-lt"/>
                <a:cs typeface="Garamond"/>
              </a:rPr>
              <a:t>&lt;</a:t>
            </a:r>
            <a:r>
              <a:rPr lang="en-US" sz="3200" b="1" dirty="0" err="1">
                <a:latin typeface="+mn-lt"/>
                <a:cs typeface="Garamond"/>
              </a:rPr>
              <a:t>tr</a:t>
            </a:r>
            <a:r>
              <a:rPr lang="en-US" sz="3200" b="1" dirty="0">
                <a:latin typeface="+mn-lt"/>
                <a:cs typeface="Garamond"/>
              </a:rPr>
              <a:t>&gt; </a:t>
            </a:r>
            <a:r>
              <a:rPr lang="en-US" sz="3200" b="1" spc="-45" dirty="0">
                <a:latin typeface="+mn-lt"/>
                <a:cs typeface="Garamond"/>
              </a:rPr>
              <a:t>tag. </a:t>
            </a:r>
            <a:r>
              <a:rPr lang="en-US" sz="3200" b="1" dirty="0">
                <a:latin typeface="+mn-lt"/>
                <a:cs typeface="Garamond"/>
              </a:rPr>
              <a:t>A </a:t>
            </a:r>
            <a:r>
              <a:rPr lang="en-US" sz="3200" b="1" spc="-20" dirty="0">
                <a:latin typeface="+mn-lt"/>
                <a:cs typeface="Garamond"/>
              </a:rPr>
              <a:t>table  </a:t>
            </a:r>
            <a:r>
              <a:rPr lang="en-US" sz="3200" b="1" spc="-5" dirty="0">
                <a:latin typeface="+mn-lt"/>
                <a:cs typeface="Garamond"/>
              </a:rPr>
              <a:t>header is defined with the </a:t>
            </a:r>
            <a:r>
              <a:rPr lang="en-US" sz="3200" b="1" dirty="0">
                <a:latin typeface="+mn-lt"/>
                <a:cs typeface="Garamond"/>
              </a:rPr>
              <a:t>&lt;</a:t>
            </a:r>
            <a:r>
              <a:rPr lang="en-US" sz="3200" b="1" dirty="0" err="1">
                <a:latin typeface="+mn-lt"/>
                <a:cs typeface="Garamond"/>
              </a:rPr>
              <a:t>th</a:t>
            </a:r>
            <a:r>
              <a:rPr lang="en-US" sz="3200" b="1" dirty="0">
                <a:latin typeface="+mn-lt"/>
                <a:cs typeface="Garamond"/>
              </a:rPr>
              <a:t>&gt; </a:t>
            </a:r>
            <a:r>
              <a:rPr lang="en-US" sz="3200" b="1" spc="-40" dirty="0">
                <a:latin typeface="+mn-lt"/>
                <a:cs typeface="Garamond"/>
              </a:rPr>
              <a:t>tag. </a:t>
            </a:r>
            <a:r>
              <a:rPr lang="en-US" sz="3200" b="1" spc="-5" dirty="0">
                <a:latin typeface="+mn-lt"/>
                <a:cs typeface="Garamond"/>
              </a:rPr>
              <a:t>By </a:t>
            </a:r>
            <a:r>
              <a:rPr lang="en-US" sz="3200" b="1" dirty="0">
                <a:latin typeface="+mn-lt"/>
                <a:cs typeface="Garamond"/>
              </a:rPr>
              <a:t>default, </a:t>
            </a:r>
            <a:r>
              <a:rPr lang="en-US" sz="3200" b="1" spc="-20" dirty="0">
                <a:latin typeface="+mn-lt"/>
                <a:cs typeface="Garamond"/>
              </a:rPr>
              <a:t>table  </a:t>
            </a:r>
            <a:r>
              <a:rPr lang="en-US" sz="3200" b="1" spc="-5" dirty="0">
                <a:latin typeface="+mn-lt"/>
                <a:cs typeface="Garamond"/>
              </a:rPr>
              <a:t>headings </a:t>
            </a:r>
            <a:r>
              <a:rPr lang="en-US" sz="3200" b="1" spc="10" dirty="0">
                <a:latin typeface="+mn-lt"/>
                <a:cs typeface="Garamond"/>
              </a:rPr>
              <a:t>are </a:t>
            </a:r>
            <a:r>
              <a:rPr lang="en-US" sz="3200" b="1" spc="-5" dirty="0">
                <a:latin typeface="+mn-lt"/>
                <a:cs typeface="Garamond"/>
              </a:rPr>
              <a:t>bold </a:t>
            </a:r>
            <a:r>
              <a:rPr lang="en-US" sz="3200" b="1" dirty="0">
                <a:latin typeface="+mn-lt"/>
                <a:cs typeface="Garamond"/>
              </a:rPr>
              <a:t>and centered. A </a:t>
            </a:r>
            <a:r>
              <a:rPr lang="en-US" sz="3200" b="1" spc="-15" dirty="0">
                <a:latin typeface="+mn-lt"/>
                <a:cs typeface="Garamond"/>
              </a:rPr>
              <a:t>table </a:t>
            </a:r>
            <a:r>
              <a:rPr lang="en-US" sz="3200" b="1" spc="-5" dirty="0">
                <a:latin typeface="+mn-lt"/>
                <a:cs typeface="Garamond"/>
              </a:rPr>
              <a:t>data/cell is  defined with the &lt;td&gt;</a:t>
            </a:r>
            <a:r>
              <a:rPr lang="en-US" sz="3200" b="1" spc="-35" dirty="0">
                <a:latin typeface="+mn-lt"/>
                <a:cs typeface="Garamond"/>
              </a:rPr>
              <a:t> </a:t>
            </a:r>
            <a:r>
              <a:rPr lang="en-US" sz="3200" b="1" spc="-40" dirty="0">
                <a:latin typeface="+mn-lt"/>
                <a:cs typeface="Garamond"/>
              </a:rPr>
              <a:t>tag.</a:t>
            </a:r>
            <a:endParaRPr lang="en-US" sz="3200" dirty="0">
              <a:latin typeface="+mn-lt"/>
              <a:cs typeface="Garamond"/>
            </a:endParaRPr>
          </a:p>
          <a:p>
            <a:endParaRPr lang="en-US"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02920" y="293915"/>
            <a:ext cx="10820400" cy="881741"/>
          </a:xfrm>
        </p:spPr>
        <p:txBody>
          <a:bodyPr/>
          <a:lstStyle/>
          <a:p>
            <a:pPr algn="ctr"/>
            <a:r>
              <a:rPr lang="en-US" sz="6000" spc="-5" dirty="0"/>
              <a:t>Defining </a:t>
            </a:r>
            <a:r>
              <a:rPr lang="en-US" sz="6000" dirty="0"/>
              <a:t>an HTML</a:t>
            </a:r>
            <a:r>
              <a:rPr lang="en-US" sz="6000" spc="-85" dirty="0"/>
              <a:t> </a:t>
            </a:r>
            <a:r>
              <a:rPr lang="en-US" sz="6000" spc="-105" dirty="0"/>
              <a:t>Table</a:t>
            </a:r>
            <a:endParaRPr lang="en-US" sz="6000" dirty="0"/>
          </a:p>
        </p:txBody>
      </p:sp>
    </p:spTree>
    <p:extLst>
      <p:ext uri="{BB962C8B-B14F-4D97-AF65-F5344CB8AC3E}">
        <p14:creationId xmlns:p14="http://schemas.microsoft.com/office/powerpoint/2010/main" val="801574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5567891" y="1742600"/>
            <a:ext cx="6624109" cy="3147016"/>
          </a:xfrm>
          <a:prstGeom prst="rect">
            <a:avLst/>
          </a:prstGeom>
          <a:blipFill>
            <a:blip r:embed="rId2" cstate="print"/>
            <a:stretch>
              <a:fillRect/>
            </a:stretch>
          </a:blipFill>
        </p:spPr>
        <p:txBody>
          <a:bodyPr wrap="square" lIns="0" tIns="0" rIns="0" bIns="0" rtlCol="0"/>
          <a:lstStyle/>
          <a:p>
            <a:endParaRPr/>
          </a:p>
        </p:txBody>
      </p:sp>
      <p:sp>
        <p:nvSpPr>
          <p:cNvPr id="5" name="object 6"/>
          <p:cNvSpPr/>
          <p:nvPr/>
        </p:nvSpPr>
        <p:spPr>
          <a:xfrm>
            <a:off x="5642454" y="1847812"/>
            <a:ext cx="6412252" cy="2845144"/>
          </a:xfrm>
          <a:prstGeom prst="rect">
            <a:avLst/>
          </a:prstGeom>
          <a:blipFill>
            <a:blip r:embed="rId3" cstate="print"/>
            <a:stretch>
              <a:fillRect/>
            </a:stretch>
          </a:blipFill>
        </p:spPr>
        <p:txBody>
          <a:bodyPr wrap="square" lIns="0" tIns="0" rIns="0" bIns="0" rtlCol="0"/>
          <a:lstStyle/>
          <a:p>
            <a:endParaRPr/>
          </a:p>
        </p:txBody>
      </p:sp>
      <p:sp>
        <p:nvSpPr>
          <p:cNvPr id="6" name="object 7"/>
          <p:cNvSpPr/>
          <p:nvPr/>
        </p:nvSpPr>
        <p:spPr>
          <a:xfrm>
            <a:off x="5621199" y="1820092"/>
            <a:ext cx="6456536" cy="2908663"/>
          </a:xfrm>
          <a:custGeom>
            <a:avLst/>
            <a:gdLst/>
            <a:ahLst/>
            <a:cxnLst/>
            <a:rect l="l" t="t" r="r" b="b"/>
            <a:pathLst>
              <a:path w="5573395" h="1762125">
                <a:moveTo>
                  <a:pt x="0" y="1761744"/>
                </a:moveTo>
                <a:lnTo>
                  <a:pt x="5573268" y="1761744"/>
                </a:lnTo>
                <a:lnTo>
                  <a:pt x="5573268" y="0"/>
                </a:lnTo>
                <a:lnTo>
                  <a:pt x="0" y="0"/>
                </a:lnTo>
                <a:lnTo>
                  <a:pt x="0" y="1761744"/>
                </a:lnTo>
                <a:close/>
              </a:path>
            </a:pathLst>
          </a:custGeom>
          <a:ln w="38100">
            <a:solidFill>
              <a:srgbClr val="000000"/>
            </a:solidFill>
          </a:ln>
        </p:spPr>
        <p:txBody>
          <a:bodyPr wrap="square" lIns="0" tIns="0" rIns="0" bIns="0" rtlCol="0"/>
          <a:lstStyle/>
          <a:p>
            <a:endParaRPr/>
          </a:p>
        </p:txBody>
      </p:sp>
      <p:sp>
        <p:nvSpPr>
          <p:cNvPr id="8" name="object 8"/>
          <p:cNvSpPr/>
          <p:nvPr/>
        </p:nvSpPr>
        <p:spPr>
          <a:xfrm>
            <a:off x="4839685" y="3196046"/>
            <a:ext cx="628384" cy="534706"/>
          </a:xfrm>
          <a:custGeom>
            <a:avLst/>
            <a:gdLst/>
            <a:ahLst/>
            <a:cxnLst/>
            <a:rect l="l" t="t" r="r" b="b"/>
            <a:pathLst>
              <a:path w="417829" h="228600">
                <a:moveTo>
                  <a:pt x="188849" y="0"/>
                </a:moveTo>
                <a:lnTo>
                  <a:pt x="188849" y="228600"/>
                </a:lnTo>
                <a:lnTo>
                  <a:pt x="341249" y="152400"/>
                </a:lnTo>
                <a:lnTo>
                  <a:pt x="226949" y="152400"/>
                </a:lnTo>
                <a:lnTo>
                  <a:pt x="226949" y="76200"/>
                </a:lnTo>
                <a:lnTo>
                  <a:pt x="341249" y="76200"/>
                </a:lnTo>
                <a:lnTo>
                  <a:pt x="188849" y="0"/>
                </a:lnTo>
                <a:close/>
              </a:path>
              <a:path w="417829" h="228600">
                <a:moveTo>
                  <a:pt x="188849" y="76200"/>
                </a:moveTo>
                <a:lnTo>
                  <a:pt x="0" y="76200"/>
                </a:lnTo>
                <a:lnTo>
                  <a:pt x="0" y="152400"/>
                </a:lnTo>
                <a:lnTo>
                  <a:pt x="188849" y="152400"/>
                </a:lnTo>
                <a:lnTo>
                  <a:pt x="188849" y="76200"/>
                </a:lnTo>
                <a:close/>
              </a:path>
              <a:path w="417829" h="228600">
                <a:moveTo>
                  <a:pt x="341249" y="76200"/>
                </a:moveTo>
                <a:lnTo>
                  <a:pt x="226949" y="76200"/>
                </a:lnTo>
                <a:lnTo>
                  <a:pt x="226949" y="152400"/>
                </a:lnTo>
                <a:lnTo>
                  <a:pt x="341249" y="152400"/>
                </a:lnTo>
                <a:lnTo>
                  <a:pt x="417449" y="114300"/>
                </a:lnTo>
                <a:lnTo>
                  <a:pt x="341249" y="76200"/>
                </a:lnTo>
                <a:close/>
              </a:path>
            </a:pathLst>
          </a:custGeom>
          <a:solidFill>
            <a:srgbClr val="000000"/>
          </a:solidFill>
        </p:spPr>
        <p:txBody>
          <a:bodyPr wrap="square" lIns="0" tIns="0" rIns="0" bIns="0" rtlCol="0"/>
          <a:lstStyle/>
          <a:p>
            <a:endParaRPr/>
          </a:p>
        </p:txBody>
      </p:sp>
      <p:sp>
        <p:nvSpPr>
          <p:cNvPr id="12" name="object 2"/>
          <p:cNvSpPr/>
          <p:nvPr/>
        </p:nvSpPr>
        <p:spPr>
          <a:xfrm>
            <a:off x="353933" y="191118"/>
            <a:ext cx="4309724" cy="6484002"/>
          </a:xfrm>
          <a:prstGeom prst="rect">
            <a:avLst/>
          </a:prstGeom>
          <a:blipFill>
            <a:blip r:embed="rId4" cstate="print"/>
            <a:stretch>
              <a:fillRect/>
            </a:stretch>
          </a:blipFill>
        </p:spPr>
        <p:txBody>
          <a:bodyPr wrap="square" lIns="0" tIns="0" rIns="0" bIns="0" rtlCol="0"/>
          <a:lstStyle/>
          <a:p>
            <a:endParaRPr/>
          </a:p>
        </p:txBody>
      </p:sp>
      <p:sp>
        <p:nvSpPr>
          <p:cNvPr id="13" name="object 3"/>
          <p:cNvSpPr/>
          <p:nvPr/>
        </p:nvSpPr>
        <p:spPr>
          <a:xfrm>
            <a:off x="420093" y="303364"/>
            <a:ext cx="4124692" cy="6280315"/>
          </a:xfrm>
          <a:prstGeom prst="rect">
            <a:avLst/>
          </a:prstGeom>
          <a:blipFill>
            <a:blip r:embed="rId5" cstate="print"/>
            <a:stretch>
              <a:fillRect/>
            </a:stretch>
          </a:blipFill>
        </p:spPr>
        <p:txBody>
          <a:bodyPr wrap="square" lIns="0" tIns="0" rIns="0" bIns="0" rtlCol="0"/>
          <a:lstStyle/>
          <a:p>
            <a:endParaRPr/>
          </a:p>
        </p:txBody>
      </p:sp>
      <p:sp>
        <p:nvSpPr>
          <p:cNvPr id="14" name="object 4"/>
          <p:cNvSpPr/>
          <p:nvPr/>
        </p:nvSpPr>
        <p:spPr>
          <a:xfrm>
            <a:off x="400595" y="252549"/>
            <a:ext cx="4163240" cy="6322750"/>
          </a:xfrm>
          <a:custGeom>
            <a:avLst/>
            <a:gdLst/>
            <a:ahLst/>
            <a:cxnLst/>
            <a:rect l="l" t="t" r="r" b="b"/>
            <a:pathLst>
              <a:path w="4114800" h="5676900">
                <a:moveTo>
                  <a:pt x="0" y="5676900"/>
                </a:moveTo>
                <a:lnTo>
                  <a:pt x="4114800" y="5676900"/>
                </a:lnTo>
                <a:lnTo>
                  <a:pt x="4114800" y="0"/>
                </a:lnTo>
                <a:lnTo>
                  <a:pt x="0" y="0"/>
                </a:lnTo>
                <a:lnTo>
                  <a:pt x="0" y="5676900"/>
                </a:lnTo>
                <a:close/>
              </a:path>
            </a:pathLst>
          </a:custGeom>
          <a:ln w="3810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684776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85800" y="293915"/>
            <a:ext cx="10820400" cy="881741"/>
          </a:xfrm>
        </p:spPr>
        <p:txBody>
          <a:bodyPr/>
          <a:lstStyle/>
          <a:p>
            <a:pPr algn="ctr"/>
            <a:r>
              <a:rPr lang="en-US" sz="6000" dirty="0"/>
              <a:t>HTML </a:t>
            </a:r>
            <a:r>
              <a:rPr lang="en-US" sz="6000" spc="-105" dirty="0"/>
              <a:t>Table </a:t>
            </a:r>
            <a:r>
              <a:rPr lang="en-US" sz="6000" dirty="0"/>
              <a:t>- </a:t>
            </a:r>
            <a:r>
              <a:rPr lang="en-US" sz="6000" spc="-5" dirty="0"/>
              <a:t>Adding </a:t>
            </a:r>
            <a:r>
              <a:rPr lang="en-US" sz="6000" dirty="0"/>
              <a:t>a</a:t>
            </a:r>
            <a:r>
              <a:rPr lang="en-US" sz="6000" spc="30" dirty="0"/>
              <a:t> </a:t>
            </a:r>
            <a:r>
              <a:rPr lang="en-US" sz="6000" spc="-5" dirty="0"/>
              <a:t>Border</a:t>
            </a:r>
            <a:endParaRPr lang="en-US" sz="6000" dirty="0"/>
          </a:p>
        </p:txBody>
      </p:sp>
      <p:sp>
        <p:nvSpPr>
          <p:cNvPr id="2" name="Текст 1"/>
          <p:cNvSpPr>
            <a:spLocks noGrp="1"/>
          </p:cNvSpPr>
          <p:nvPr>
            <p:ph type="body" sz="quarter" idx="13"/>
          </p:nvPr>
        </p:nvSpPr>
        <p:spPr>
          <a:xfrm>
            <a:off x="685800" y="1741714"/>
            <a:ext cx="10820400" cy="3788229"/>
          </a:xfrm>
        </p:spPr>
        <p:txBody>
          <a:bodyPr/>
          <a:lstStyle/>
          <a:p>
            <a:pPr marL="194945" marR="5080" indent="-182880">
              <a:spcBef>
                <a:spcPts val="105"/>
              </a:spcBef>
              <a:buClr>
                <a:srgbClr val="252525"/>
              </a:buClr>
              <a:buFont typeface="Garamond"/>
              <a:buChar char="◦"/>
              <a:tabLst>
                <a:tab pos="195580" algn="l"/>
                <a:tab pos="642620" algn="l"/>
              </a:tabLst>
            </a:pPr>
            <a:r>
              <a:rPr lang="en-US" sz="4000" b="1" dirty="0">
                <a:latin typeface="+mn-lt"/>
                <a:cs typeface="Garamond"/>
              </a:rPr>
              <a:t>If	</a:t>
            </a:r>
            <a:r>
              <a:rPr lang="en-US" sz="4000" b="1" spc="-30" dirty="0">
                <a:latin typeface="+mn-lt"/>
                <a:cs typeface="Garamond"/>
              </a:rPr>
              <a:t>you </a:t>
            </a:r>
            <a:r>
              <a:rPr lang="en-US" sz="4000" b="1" spc="-5" dirty="0">
                <a:latin typeface="+mn-lt"/>
                <a:cs typeface="Garamond"/>
              </a:rPr>
              <a:t>do not </a:t>
            </a:r>
            <a:r>
              <a:rPr lang="en-US" sz="4000" b="1" spc="-10" dirty="0">
                <a:latin typeface="+mn-lt"/>
                <a:cs typeface="Garamond"/>
              </a:rPr>
              <a:t>specify </a:t>
            </a:r>
            <a:r>
              <a:rPr lang="en-US" sz="4000" b="1" dirty="0">
                <a:latin typeface="+mn-lt"/>
                <a:cs typeface="Garamond"/>
              </a:rPr>
              <a:t>a </a:t>
            </a:r>
            <a:r>
              <a:rPr lang="en-US" sz="4000" b="1" spc="-5" dirty="0">
                <a:latin typeface="+mn-lt"/>
                <a:cs typeface="Garamond"/>
              </a:rPr>
              <a:t>border </a:t>
            </a:r>
            <a:r>
              <a:rPr lang="en-US" sz="4000" b="1" spc="10" dirty="0">
                <a:latin typeface="+mn-lt"/>
                <a:cs typeface="Garamond"/>
              </a:rPr>
              <a:t>for </a:t>
            </a:r>
            <a:r>
              <a:rPr lang="en-US" sz="4000" b="1" spc="-5" dirty="0">
                <a:latin typeface="+mn-lt"/>
                <a:cs typeface="Garamond"/>
              </a:rPr>
              <a:t>the </a:t>
            </a:r>
            <a:r>
              <a:rPr lang="en-US" sz="4000" b="1" spc="-15" dirty="0">
                <a:latin typeface="+mn-lt"/>
                <a:cs typeface="Garamond"/>
              </a:rPr>
              <a:t>table, </a:t>
            </a:r>
            <a:r>
              <a:rPr lang="en-US" sz="4000" b="1" spc="-5" dirty="0">
                <a:latin typeface="+mn-lt"/>
                <a:cs typeface="Garamond"/>
              </a:rPr>
              <a:t>it will be  </a:t>
            </a:r>
            <a:r>
              <a:rPr lang="en-US" sz="4000" b="1" spc="-15" dirty="0">
                <a:latin typeface="+mn-lt"/>
                <a:cs typeface="Garamond"/>
              </a:rPr>
              <a:t>displayed </a:t>
            </a:r>
            <a:r>
              <a:rPr lang="en-US" sz="4000" b="1" spc="-5" dirty="0">
                <a:latin typeface="+mn-lt"/>
                <a:cs typeface="Garamond"/>
              </a:rPr>
              <a:t>without </a:t>
            </a:r>
            <a:r>
              <a:rPr lang="en-US" sz="4000" b="1" dirty="0">
                <a:latin typeface="+mn-lt"/>
                <a:cs typeface="Garamond"/>
              </a:rPr>
              <a:t>borders.</a:t>
            </a:r>
            <a:endParaRPr lang="en-US" sz="4000" dirty="0">
              <a:latin typeface="+mn-lt"/>
              <a:cs typeface="Garamond"/>
            </a:endParaRPr>
          </a:p>
          <a:p>
            <a:pPr marL="194945" indent="-182880">
              <a:spcBef>
                <a:spcPts val="900"/>
              </a:spcBef>
              <a:buClr>
                <a:srgbClr val="252525"/>
              </a:buClr>
              <a:buFont typeface="Garamond"/>
              <a:buChar char="◦"/>
              <a:tabLst>
                <a:tab pos="195580" algn="l"/>
              </a:tabLst>
            </a:pPr>
            <a:r>
              <a:rPr lang="en-US" sz="4000" b="1" dirty="0">
                <a:latin typeface="+mn-lt"/>
                <a:cs typeface="Garamond"/>
              </a:rPr>
              <a:t>A </a:t>
            </a:r>
            <a:r>
              <a:rPr lang="en-US" sz="4000" b="1" spc="-5" dirty="0">
                <a:latin typeface="+mn-lt"/>
                <a:cs typeface="Garamond"/>
              </a:rPr>
              <a:t>border is set using the </a:t>
            </a:r>
            <a:r>
              <a:rPr lang="en-US" sz="4000" b="1" dirty="0">
                <a:latin typeface="+mn-lt"/>
                <a:cs typeface="Garamond"/>
              </a:rPr>
              <a:t>CSS </a:t>
            </a:r>
            <a:r>
              <a:rPr lang="en-US" sz="4000" b="1" spc="-5" dirty="0">
                <a:latin typeface="+mn-lt"/>
                <a:cs typeface="Garamond"/>
              </a:rPr>
              <a:t>border</a:t>
            </a:r>
            <a:r>
              <a:rPr lang="en-US" sz="4000" b="1" spc="-35" dirty="0">
                <a:latin typeface="+mn-lt"/>
                <a:cs typeface="Garamond"/>
              </a:rPr>
              <a:t> </a:t>
            </a:r>
            <a:r>
              <a:rPr lang="en-US" sz="4000" b="1" spc="10" dirty="0" smtClean="0">
                <a:latin typeface="+mn-lt"/>
                <a:cs typeface="Garamond"/>
              </a:rPr>
              <a:t>property.</a:t>
            </a:r>
            <a:endParaRPr lang="en-US" sz="4000" dirty="0">
              <a:latin typeface="+mn-lt"/>
              <a:cs typeface="Garamond"/>
            </a:endParaRPr>
          </a:p>
          <a:p>
            <a:endParaRPr lang="uk-UA" dirty="0"/>
          </a:p>
        </p:txBody>
      </p:sp>
    </p:spTree>
    <p:extLst>
      <p:ext uri="{BB962C8B-B14F-4D97-AF65-F5344CB8AC3E}">
        <p14:creationId xmlns:p14="http://schemas.microsoft.com/office/powerpoint/2010/main" val="45058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p:nvPr/>
        </p:nvSpPr>
        <p:spPr>
          <a:xfrm>
            <a:off x="92965" y="301260"/>
            <a:ext cx="4779264" cy="6280403"/>
          </a:xfrm>
          <a:prstGeom prst="rect">
            <a:avLst/>
          </a:prstGeom>
          <a:blipFill>
            <a:blip r:embed="rId2" cstate="print"/>
            <a:stretch>
              <a:fillRect/>
            </a:stretch>
          </a:blipFill>
        </p:spPr>
        <p:txBody>
          <a:bodyPr wrap="square" lIns="0" tIns="0" rIns="0" bIns="0" rtlCol="0"/>
          <a:lstStyle/>
          <a:p>
            <a:endParaRPr/>
          </a:p>
        </p:txBody>
      </p:sp>
      <p:sp>
        <p:nvSpPr>
          <p:cNvPr id="11" name="object 3"/>
          <p:cNvSpPr/>
          <p:nvPr/>
        </p:nvSpPr>
        <p:spPr>
          <a:xfrm>
            <a:off x="184405" y="392700"/>
            <a:ext cx="4596384" cy="6097524"/>
          </a:xfrm>
          <a:prstGeom prst="rect">
            <a:avLst/>
          </a:prstGeom>
          <a:blipFill>
            <a:blip r:embed="rId3" cstate="print"/>
            <a:stretch>
              <a:fillRect/>
            </a:stretch>
          </a:blipFill>
        </p:spPr>
        <p:txBody>
          <a:bodyPr wrap="square" lIns="0" tIns="0" rIns="0" bIns="0" rtlCol="0"/>
          <a:lstStyle/>
          <a:p>
            <a:endParaRPr/>
          </a:p>
        </p:txBody>
      </p:sp>
      <p:sp>
        <p:nvSpPr>
          <p:cNvPr id="12" name="object 4"/>
          <p:cNvSpPr/>
          <p:nvPr/>
        </p:nvSpPr>
        <p:spPr>
          <a:xfrm>
            <a:off x="165165" y="392700"/>
            <a:ext cx="4634865" cy="6136005"/>
          </a:xfrm>
          <a:custGeom>
            <a:avLst/>
            <a:gdLst/>
            <a:ahLst/>
            <a:cxnLst/>
            <a:rect l="l" t="t" r="r" b="b"/>
            <a:pathLst>
              <a:path w="4634865" h="6136005">
                <a:moveTo>
                  <a:pt x="0" y="6135624"/>
                </a:moveTo>
                <a:lnTo>
                  <a:pt x="4634484" y="6135624"/>
                </a:lnTo>
                <a:lnTo>
                  <a:pt x="4634484" y="0"/>
                </a:lnTo>
                <a:lnTo>
                  <a:pt x="0" y="0"/>
                </a:lnTo>
                <a:lnTo>
                  <a:pt x="0" y="6135624"/>
                </a:lnTo>
                <a:close/>
              </a:path>
            </a:pathLst>
          </a:custGeom>
          <a:ln w="38100">
            <a:solidFill>
              <a:srgbClr val="000000"/>
            </a:solidFill>
          </a:ln>
        </p:spPr>
        <p:txBody>
          <a:bodyPr wrap="square" lIns="0" tIns="0" rIns="0" bIns="0" rtlCol="0"/>
          <a:lstStyle/>
          <a:p>
            <a:endParaRPr/>
          </a:p>
        </p:txBody>
      </p:sp>
      <p:sp>
        <p:nvSpPr>
          <p:cNvPr id="13" name="object 5"/>
          <p:cNvSpPr/>
          <p:nvPr/>
        </p:nvSpPr>
        <p:spPr>
          <a:xfrm>
            <a:off x="3522181" y="2569592"/>
            <a:ext cx="8426600" cy="2915500"/>
          </a:xfrm>
          <a:prstGeom prst="rect">
            <a:avLst/>
          </a:prstGeom>
          <a:blipFill>
            <a:blip r:embed="rId4" cstate="print"/>
            <a:stretch>
              <a:fillRect/>
            </a:stretch>
          </a:blipFill>
        </p:spPr>
        <p:txBody>
          <a:bodyPr wrap="square" lIns="0" tIns="0" rIns="0" bIns="0" rtlCol="0"/>
          <a:lstStyle/>
          <a:p>
            <a:endParaRPr/>
          </a:p>
        </p:txBody>
      </p:sp>
      <p:sp>
        <p:nvSpPr>
          <p:cNvPr id="14" name="object 6"/>
          <p:cNvSpPr/>
          <p:nvPr/>
        </p:nvSpPr>
        <p:spPr>
          <a:xfrm>
            <a:off x="3586188" y="2697101"/>
            <a:ext cx="8225847" cy="2669120"/>
          </a:xfrm>
          <a:prstGeom prst="rect">
            <a:avLst/>
          </a:prstGeom>
          <a:blipFill>
            <a:blip r:embed="rId5" cstate="print"/>
            <a:stretch>
              <a:fillRect/>
            </a:stretch>
          </a:blipFill>
        </p:spPr>
        <p:txBody>
          <a:bodyPr wrap="square" lIns="0" tIns="0" rIns="0" bIns="0" rtlCol="0"/>
          <a:lstStyle/>
          <a:p>
            <a:endParaRPr/>
          </a:p>
        </p:txBody>
      </p:sp>
      <p:sp>
        <p:nvSpPr>
          <p:cNvPr id="15" name="object 7"/>
          <p:cNvSpPr/>
          <p:nvPr/>
        </p:nvSpPr>
        <p:spPr>
          <a:xfrm>
            <a:off x="3567138" y="2664822"/>
            <a:ext cx="8267809" cy="2720449"/>
          </a:xfrm>
          <a:custGeom>
            <a:avLst/>
            <a:gdLst/>
            <a:ahLst/>
            <a:cxnLst/>
            <a:rect l="l" t="t" r="r" b="b"/>
            <a:pathLst>
              <a:path w="7531734" h="2019300">
                <a:moveTo>
                  <a:pt x="0" y="2019300"/>
                </a:moveTo>
                <a:lnTo>
                  <a:pt x="7531608" y="2019300"/>
                </a:lnTo>
                <a:lnTo>
                  <a:pt x="7531608" y="0"/>
                </a:lnTo>
                <a:lnTo>
                  <a:pt x="0" y="0"/>
                </a:lnTo>
                <a:lnTo>
                  <a:pt x="0" y="2019300"/>
                </a:lnTo>
                <a:close/>
              </a:path>
            </a:pathLst>
          </a:custGeom>
          <a:ln w="3810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943036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685800" y="1569720"/>
            <a:ext cx="11053354" cy="4169229"/>
          </a:xfrm>
        </p:spPr>
        <p:txBody>
          <a:bodyPr/>
          <a:lstStyle/>
          <a:p>
            <a:pPr marL="194945" marR="794385" indent="-182880">
              <a:spcBef>
                <a:spcPts val="105"/>
              </a:spcBef>
              <a:buClr>
                <a:srgbClr val="252525"/>
              </a:buClr>
              <a:buFont typeface="Garamond"/>
              <a:buChar char="◦"/>
              <a:tabLst>
                <a:tab pos="195580" algn="l"/>
              </a:tabLst>
            </a:pPr>
            <a:r>
              <a:rPr lang="en-US" sz="4000" b="1" spc="-5" dirty="0">
                <a:latin typeface="+mn-lt"/>
                <a:cs typeface="Garamond"/>
              </a:rPr>
              <a:t>Cell padding specifies the space </a:t>
            </a:r>
            <a:r>
              <a:rPr lang="en-US" sz="4000" b="1" spc="-10" dirty="0">
                <a:latin typeface="+mn-lt"/>
                <a:cs typeface="Garamond"/>
              </a:rPr>
              <a:t>between </a:t>
            </a:r>
            <a:r>
              <a:rPr lang="en-US" sz="4000" b="1" dirty="0">
                <a:latin typeface="+mn-lt"/>
                <a:cs typeface="Garamond"/>
              </a:rPr>
              <a:t>the cell  </a:t>
            </a:r>
            <a:r>
              <a:rPr lang="en-US" sz="4000" b="1" spc="-5" dirty="0">
                <a:latin typeface="+mn-lt"/>
                <a:cs typeface="Garamond"/>
              </a:rPr>
              <a:t>content </a:t>
            </a:r>
            <a:r>
              <a:rPr lang="en-US" sz="4000" b="1" dirty="0">
                <a:latin typeface="+mn-lt"/>
                <a:cs typeface="Garamond"/>
              </a:rPr>
              <a:t>and </a:t>
            </a:r>
            <a:r>
              <a:rPr lang="en-US" sz="4000" b="1" spc="-5" dirty="0">
                <a:latin typeface="+mn-lt"/>
                <a:cs typeface="Garamond"/>
              </a:rPr>
              <a:t>its</a:t>
            </a:r>
            <a:r>
              <a:rPr lang="en-US" sz="4000" b="1" spc="-30" dirty="0">
                <a:latin typeface="+mn-lt"/>
                <a:cs typeface="Garamond"/>
              </a:rPr>
              <a:t> </a:t>
            </a:r>
            <a:r>
              <a:rPr lang="en-US" sz="4000" b="1" dirty="0">
                <a:latin typeface="+mn-lt"/>
                <a:cs typeface="Garamond"/>
              </a:rPr>
              <a:t>borders.</a:t>
            </a:r>
            <a:endParaRPr lang="en-US" sz="4000" dirty="0">
              <a:latin typeface="+mn-lt"/>
              <a:cs typeface="Garamond"/>
            </a:endParaRPr>
          </a:p>
          <a:p>
            <a:pPr marL="194945" marR="5080" indent="-182880">
              <a:spcBef>
                <a:spcPts val="900"/>
              </a:spcBef>
              <a:buClr>
                <a:srgbClr val="252525"/>
              </a:buClr>
              <a:buFont typeface="Garamond"/>
              <a:buChar char="◦"/>
              <a:tabLst>
                <a:tab pos="195580" algn="l"/>
                <a:tab pos="642620" algn="l"/>
              </a:tabLst>
            </a:pPr>
            <a:r>
              <a:rPr lang="en-US" sz="4000" b="1" dirty="0">
                <a:latin typeface="+mn-lt"/>
                <a:cs typeface="Garamond"/>
              </a:rPr>
              <a:t>If	</a:t>
            </a:r>
            <a:r>
              <a:rPr lang="en-US" sz="4000" b="1" spc="-30" dirty="0">
                <a:latin typeface="+mn-lt"/>
                <a:cs typeface="Garamond"/>
              </a:rPr>
              <a:t>you </a:t>
            </a:r>
            <a:r>
              <a:rPr lang="en-US" sz="4000" b="1" dirty="0">
                <a:latin typeface="+mn-lt"/>
                <a:cs typeface="Garamond"/>
              </a:rPr>
              <a:t>do </a:t>
            </a:r>
            <a:r>
              <a:rPr lang="en-US" sz="4000" b="1" spc="-5" dirty="0">
                <a:latin typeface="+mn-lt"/>
                <a:cs typeface="Garamond"/>
              </a:rPr>
              <a:t>not specify </a:t>
            </a:r>
            <a:r>
              <a:rPr lang="en-US" sz="4000" b="1" dirty="0">
                <a:latin typeface="+mn-lt"/>
                <a:cs typeface="Garamond"/>
              </a:rPr>
              <a:t>a </a:t>
            </a:r>
            <a:r>
              <a:rPr lang="en-US" sz="4000" b="1" spc="-15" dirty="0">
                <a:latin typeface="+mn-lt"/>
                <a:cs typeface="Garamond"/>
              </a:rPr>
              <a:t>padding, </a:t>
            </a:r>
            <a:r>
              <a:rPr lang="en-US" sz="4000" b="1" dirty="0">
                <a:latin typeface="+mn-lt"/>
                <a:cs typeface="Garamond"/>
              </a:rPr>
              <a:t>the </a:t>
            </a:r>
            <a:r>
              <a:rPr lang="en-US" sz="4000" b="1" spc="-20" dirty="0">
                <a:latin typeface="+mn-lt"/>
                <a:cs typeface="Garamond"/>
              </a:rPr>
              <a:t>table </a:t>
            </a:r>
            <a:r>
              <a:rPr lang="en-US" sz="4000" b="1" spc="-5" dirty="0">
                <a:latin typeface="+mn-lt"/>
                <a:cs typeface="Garamond"/>
              </a:rPr>
              <a:t>cells will be  </a:t>
            </a:r>
            <a:r>
              <a:rPr lang="en-US" sz="4000" b="1" spc="-15" dirty="0">
                <a:latin typeface="+mn-lt"/>
                <a:cs typeface="Garamond"/>
              </a:rPr>
              <a:t>displayed </a:t>
            </a:r>
            <a:r>
              <a:rPr lang="en-US" sz="4000" b="1" spc="-5" dirty="0">
                <a:latin typeface="+mn-lt"/>
                <a:cs typeface="Garamond"/>
              </a:rPr>
              <a:t>without </a:t>
            </a:r>
            <a:r>
              <a:rPr lang="en-US" sz="4000" b="1" spc="-35" dirty="0">
                <a:latin typeface="+mn-lt"/>
                <a:cs typeface="Garamond"/>
              </a:rPr>
              <a:t>padding.</a:t>
            </a:r>
            <a:endParaRPr lang="en-US" sz="4000" dirty="0">
              <a:latin typeface="+mn-lt"/>
              <a:cs typeface="Garamond"/>
            </a:endParaRPr>
          </a:p>
          <a:p>
            <a:pPr marL="194945" indent="-182880">
              <a:spcBef>
                <a:spcPts val="900"/>
              </a:spcBef>
              <a:buClr>
                <a:srgbClr val="252525"/>
              </a:buClr>
              <a:buFont typeface="Garamond"/>
              <a:buChar char="◦"/>
              <a:tabLst>
                <a:tab pos="195580" algn="l"/>
              </a:tabLst>
            </a:pPr>
            <a:r>
              <a:rPr lang="en-US" sz="4000" b="1" spc="-150" dirty="0">
                <a:latin typeface="+mn-lt"/>
                <a:cs typeface="Garamond"/>
              </a:rPr>
              <a:t>To </a:t>
            </a:r>
            <a:r>
              <a:rPr lang="en-US" sz="4000" b="1" dirty="0">
                <a:latin typeface="+mn-lt"/>
                <a:cs typeface="Garamond"/>
              </a:rPr>
              <a:t>set the </a:t>
            </a:r>
            <a:r>
              <a:rPr lang="en-US" sz="4000" b="1" spc="-15" dirty="0">
                <a:latin typeface="+mn-lt"/>
                <a:cs typeface="Garamond"/>
              </a:rPr>
              <a:t>padding, </a:t>
            </a:r>
            <a:r>
              <a:rPr lang="en-US" sz="4000" b="1" spc="-5" dirty="0">
                <a:latin typeface="+mn-lt"/>
                <a:cs typeface="Garamond"/>
              </a:rPr>
              <a:t>use the CSS padding</a:t>
            </a:r>
            <a:r>
              <a:rPr lang="en-US" sz="4000" b="1" spc="130" dirty="0">
                <a:latin typeface="+mn-lt"/>
                <a:cs typeface="Garamond"/>
              </a:rPr>
              <a:t> </a:t>
            </a:r>
            <a:r>
              <a:rPr lang="en-US" sz="4000" b="1" spc="10" dirty="0" smtClean="0">
                <a:latin typeface="+mn-lt"/>
                <a:cs typeface="Garamond"/>
              </a:rPr>
              <a:t>property.</a:t>
            </a:r>
            <a:endParaRPr lang="en-US" sz="4000" dirty="0">
              <a:latin typeface="+mn-lt"/>
              <a:cs typeface="Garamond"/>
            </a:endParaRPr>
          </a:p>
          <a:p>
            <a:endParaRPr lang="en-US"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802277" y="276498"/>
            <a:ext cx="10820400" cy="881741"/>
          </a:xfrm>
        </p:spPr>
        <p:txBody>
          <a:bodyPr/>
          <a:lstStyle/>
          <a:p>
            <a:pPr algn="ctr"/>
            <a:r>
              <a:rPr lang="en-US" sz="6000" dirty="0"/>
              <a:t>HTML </a:t>
            </a:r>
            <a:r>
              <a:rPr lang="en-US" sz="6000" spc="-105" dirty="0"/>
              <a:t>Table </a:t>
            </a:r>
            <a:r>
              <a:rPr lang="en-US" sz="6000" dirty="0"/>
              <a:t>- </a:t>
            </a:r>
            <a:r>
              <a:rPr lang="en-US" sz="6000" spc="-5" dirty="0"/>
              <a:t>Adding Cell</a:t>
            </a:r>
            <a:r>
              <a:rPr lang="en-US" sz="6000" spc="40" dirty="0"/>
              <a:t> </a:t>
            </a:r>
            <a:r>
              <a:rPr lang="en-US" sz="6000" spc="-20" dirty="0"/>
              <a:t>Padding</a:t>
            </a:r>
            <a:endParaRPr lang="en-US" sz="6000" dirty="0"/>
          </a:p>
        </p:txBody>
      </p:sp>
    </p:spTree>
    <p:extLst>
      <p:ext uri="{BB962C8B-B14F-4D97-AF65-F5344CB8AC3E}">
        <p14:creationId xmlns:p14="http://schemas.microsoft.com/office/powerpoint/2010/main" val="3445223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p:cNvSpPr/>
          <p:nvPr/>
        </p:nvSpPr>
        <p:spPr>
          <a:xfrm>
            <a:off x="0" y="126275"/>
            <a:ext cx="5599176" cy="6644640"/>
          </a:xfrm>
          <a:prstGeom prst="rect">
            <a:avLst/>
          </a:prstGeom>
          <a:blipFill>
            <a:blip r:embed="rId2" cstate="print"/>
            <a:stretch>
              <a:fillRect/>
            </a:stretch>
          </a:blipFill>
        </p:spPr>
        <p:txBody>
          <a:bodyPr wrap="square" lIns="0" tIns="0" rIns="0" bIns="0" rtlCol="0"/>
          <a:lstStyle/>
          <a:p>
            <a:endParaRPr/>
          </a:p>
        </p:txBody>
      </p:sp>
      <p:sp>
        <p:nvSpPr>
          <p:cNvPr id="14" name="object 4"/>
          <p:cNvSpPr/>
          <p:nvPr/>
        </p:nvSpPr>
        <p:spPr>
          <a:xfrm>
            <a:off x="64007" y="190285"/>
            <a:ext cx="5416296" cy="6461759"/>
          </a:xfrm>
          <a:prstGeom prst="rect">
            <a:avLst/>
          </a:prstGeom>
          <a:blipFill>
            <a:blip r:embed="rId3" cstate="print"/>
            <a:stretch>
              <a:fillRect/>
            </a:stretch>
          </a:blipFill>
        </p:spPr>
        <p:txBody>
          <a:bodyPr wrap="square" lIns="0" tIns="0" rIns="0" bIns="0" rtlCol="0"/>
          <a:lstStyle/>
          <a:p>
            <a:endParaRPr/>
          </a:p>
        </p:txBody>
      </p:sp>
      <p:sp>
        <p:nvSpPr>
          <p:cNvPr id="15" name="object 5"/>
          <p:cNvSpPr/>
          <p:nvPr/>
        </p:nvSpPr>
        <p:spPr>
          <a:xfrm>
            <a:off x="44957" y="171235"/>
            <a:ext cx="5454650" cy="6499860"/>
          </a:xfrm>
          <a:custGeom>
            <a:avLst/>
            <a:gdLst/>
            <a:ahLst/>
            <a:cxnLst/>
            <a:rect l="l" t="t" r="r" b="b"/>
            <a:pathLst>
              <a:path w="5454650" h="6499859">
                <a:moveTo>
                  <a:pt x="0" y="6499859"/>
                </a:moveTo>
                <a:lnTo>
                  <a:pt x="5454396" y="6499859"/>
                </a:lnTo>
                <a:lnTo>
                  <a:pt x="5454396" y="0"/>
                </a:lnTo>
                <a:lnTo>
                  <a:pt x="0" y="0"/>
                </a:lnTo>
                <a:lnTo>
                  <a:pt x="0" y="6499859"/>
                </a:lnTo>
                <a:close/>
              </a:path>
            </a:pathLst>
          </a:custGeom>
          <a:ln w="38100">
            <a:solidFill>
              <a:srgbClr val="000000"/>
            </a:solidFill>
          </a:ln>
        </p:spPr>
        <p:txBody>
          <a:bodyPr wrap="square" lIns="0" tIns="0" rIns="0" bIns="0" rtlCol="0"/>
          <a:lstStyle/>
          <a:p>
            <a:endParaRPr/>
          </a:p>
        </p:txBody>
      </p:sp>
      <p:sp>
        <p:nvSpPr>
          <p:cNvPr id="16" name="object 2"/>
          <p:cNvSpPr/>
          <p:nvPr/>
        </p:nvSpPr>
        <p:spPr>
          <a:xfrm>
            <a:off x="4258146" y="2631294"/>
            <a:ext cx="417830" cy="228600"/>
          </a:xfrm>
          <a:custGeom>
            <a:avLst/>
            <a:gdLst/>
            <a:ahLst/>
            <a:cxnLst/>
            <a:rect l="l" t="t" r="r" b="b"/>
            <a:pathLst>
              <a:path w="417829" h="228600">
                <a:moveTo>
                  <a:pt x="188849" y="0"/>
                </a:moveTo>
                <a:lnTo>
                  <a:pt x="188849" y="228600"/>
                </a:lnTo>
                <a:lnTo>
                  <a:pt x="341249" y="152400"/>
                </a:lnTo>
                <a:lnTo>
                  <a:pt x="226949" y="152400"/>
                </a:lnTo>
                <a:lnTo>
                  <a:pt x="226949" y="76200"/>
                </a:lnTo>
                <a:lnTo>
                  <a:pt x="341249" y="76200"/>
                </a:lnTo>
                <a:lnTo>
                  <a:pt x="188849" y="0"/>
                </a:lnTo>
                <a:close/>
              </a:path>
              <a:path w="417829" h="228600">
                <a:moveTo>
                  <a:pt x="188849" y="76200"/>
                </a:moveTo>
                <a:lnTo>
                  <a:pt x="0" y="76200"/>
                </a:lnTo>
                <a:lnTo>
                  <a:pt x="0" y="152400"/>
                </a:lnTo>
                <a:lnTo>
                  <a:pt x="188849" y="152400"/>
                </a:lnTo>
                <a:lnTo>
                  <a:pt x="188849" y="76200"/>
                </a:lnTo>
                <a:close/>
              </a:path>
              <a:path w="417829" h="228600">
                <a:moveTo>
                  <a:pt x="341249" y="76200"/>
                </a:moveTo>
                <a:lnTo>
                  <a:pt x="226949" y="76200"/>
                </a:lnTo>
                <a:lnTo>
                  <a:pt x="226949" y="152400"/>
                </a:lnTo>
                <a:lnTo>
                  <a:pt x="341249" y="152400"/>
                </a:lnTo>
                <a:lnTo>
                  <a:pt x="417449" y="114300"/>
                </a:lnTo>
                <a:lnTo>
                  <a:pt x="341249" y="76200"/>
                </a:lnTo>
                <a:close/>
              </a:path>
            </a:pathLst>
          </a:custGeom>
          <a:solidFill>
            <a:srgbClr val="000000"/>
          </a:solidFill>
        </p:spPr>
        <p:txBody>
          <a:bodyPr wrap="square" lIns="0" tIns="0" rIns="0" bIns="0" rtlCol="0"/>
          <a:lstStyle/>
          <a:p>
            <a:endParaRPr/>
          </a:p>
        </p:txBody>
      </p:sp>
      <p:sp>
        <p:nvSpPr>
          <p:cNvPr id="17" name="object 6"/>
          <p:cNvSpPr/>
          <p:nvPr/>
        </p:nvSpPr>
        <p:spPr>
          <a:xfrm>
            <a:off x="3323935" y="2628463"/>
            <a:ext cx="7639811" cy="3326891"/>
          </a:xfrm>
          <a:prstGeom prst="rect">
            <a:avLst/>
          </a:prstGeom>
          <a:blipFill>
            <a:blip r:embed="rId4" cstate="print"/>
            <a:stretch>
              <a:fillRect/>
            </a:stretch>
          </a:blipFill>
        </p:spPr>
        <p:txBody>
          <a:bodyPr wrap="square" lIns="0" tIns="0" rIns="0" bIns="0" rtlCol="0"/>
          <a:lstStyle/>
          <a:p>
            <a:endParaRPr/>
          </a:p>
        </p:txBody>
      </p:sp>
      <p:sp>
        <p:nvSpPr>
          <p:cNvPr id="18" name="object 7"/>
          <p:cNvSpPr/>
          <p:nvPr/>
        </p:nvSpPr>
        <p:spPr>
          <a:xfrm>
            <a:off x="3387942" y="2692470"/>
            <a:ext cx="7456932" cy="3144012"/>
          </a:xfrm>
          <a:prstGeom prst="rect">
            <a:avLst/>
          </a:prstGeom>
          <a:blipFill>
            <a:blip r:embed="rId5" cstate="print"/>
            <a:stretch>
              <a:fillRect/>
            </a:stretch>
          </a:blipFill>
        </p:spPr>
        <p:txBody>
          <a:bodyPr wrap="square" lIns="0" tIns="0" rIns="0" bIns="0" rtlCol="0"/>
          <a:lstStyle/>
          <a:p>
            <a:endParaRPr/>
          </a:p>
        </p:txBody>
      </p:sp>
      <p:sp>
        <p:nvSpPr>
          <p:cNvPr id="19" name="object 8"/>
          <p:cNvSpPr/>
          <p:nvPr/>
        </p:nvSpPr>
        <p:spPr>
          <a:xfrm>
            <a:off x="3368892" y="2673420"/>
            <a:ext cx="7495540" cy="3182620"/>
          </a:xfrm>
          <a:custGeom>
            <a:avLst/>
            <a:gdLst/>
            <a:ahLst/>
            <a:cxnLst/>
            <a:rect l="l" t="t" r="r" b="b"/>
            <a:pathLst>
              <a:path w="7495540" h="3182620">
                <a:moveTo>
                  <a:pt x="0" y="3182112"/>
                </a:moveTo>
                <a:lnTo>
                  <a:pt x="7495032" y="3182112"/>
                </a:lnTo>
                <a:lnTo>
                  <a:pt x="7495032" y="0"/>
                </a:lnTo>
                <a:lnTo>
                  <a:pt x="0" y="0"/>
                </a:lnTo>
                <a:lnTo>
                  <a:pt x="0" y="3182112"/>
                </a:lnTo>
                <a:close/>
              </a:path>
            </a:pathLst>
          </a:custGeom>
          <a:ln w="3810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394150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757646" y="1561012"/>
            <a:ext cx="11053354" cy="4169229"/>
          </a:xfrm>
        </p:spPr>
        <p:txBody>
          <a:bodyPr/>
          <a:lstStyle/>
          <a:p>
            <a:pPr marL="194945" indent="-182880">
              <a:buClr>
                <a:srgbClr val="252525"/>
              </a:buClr>
              <a:buFont typeface="Garamond"/>
              <a:buChar char="◦"/>
              <a:tabLst>
                <a:tab pos="195580" algn="l"/>
              </a:tabLst>
            </a:pPr>
            <a:r>
              <a:rPr lang="en-US" sz="4400" b="1" spc="-5" dirty="0">
                <a:latin typeface="+mn-lt"/>
                <a:cs typeface="Garamond"/>
              </a:rPr>
              <a:t>By </a:t>
            </a:r>
            <a:r>
              <a:rPr lang="en-US" sz="4400" b="1" dirty="0">
                <a:latin typeface="+mn-lt"/>
                <a:cs typeface="Garamond"/>
              </a:rPr>
              <a:t>default, </a:t>
            </a:r>
            <a:r>
              <a:rPr lang="en-US" sz="4400" b="1" spc="-20" dirty="0">
                <a:latin typeface="+mn-lt"/>
                <a:cs typeface="Garamond"/>
              </a:rPr>
              <a:t>table </a:t>
            </a:r>
            <a:r>
              <a:rPr lang="en-US" sz="4400" b="1" spc="-5" dirty="0">
                <a:latin typeface="+mn-lt"/>
                <a:cs typeface="Garamond"/>
              </a:rPr>
              <a:t>headings </a:t>
            </a:r>
            <a:r>
              <a:rPr lang="en-US" sz="4400" b="1" spc="10" dirty="0">
                <a:latin typeface="+mn-lt"/>
                <a:cs typeface="Garamond"/>
              </a:rPr>
              <a:t>are </a:t>
            </a:r>
            <a:r>
              <a:rPr lang="en-US" sz="4400" b="1" spc="-5" dirty="0">
                <a:latin typeface="+mn-lt"/>
                <a:cs typeface="Garamond"/>
              </a:rPr>
              <a:t>bold </a:t>
            </a:r>
            <a:r>
              <a:rPr lang="en-US" sz="4400" b="1" dirty="0">
                <a:latin typeface="+mn-lt"/>
                <a:cs typeface="Garamond"/>
              </a:rPr>
              <a:t>and</a:t>
            </a:r>
            <a:r>
              <a:rPr lang="en-US" sz="4400" b="1" spc="-20" dirty="0">
                <a:latin typeface="+mn-lt"/>
                <a:cs typeface="Garamond"/>
              </a:rPr>
              <a:t> </a:t>
            </a:r>
            <a:r>
              <a:rPr lang="en-US" sz="4400" b="1" dirty="0">
                <a:latin typeface="+mn-lt"/>
                <a:cs typeface="Garamond"/>
              </a:rPr>
              <a:t>centered.</a:t>
            </a:r>
            <a:endParaRPr lang="en-US" sz="4400" dirty="0">
              <a:latin typeface="+mn-lt"/>
              <a:cs typeface="Garamond"/>
            </a:endParaRPr>
          </a:p>
          <a:p>
            <a:pPr marL="194945" marR="5080" indent="-182880">
              <a:spcBef>
                <a:spcPts val="900"/>
              </a:spcBef>
              <a:buClr>
                <a:srgbClr val="252525"/>
              </a:buClr>
              <a:buFont typeface="Garamond"/>
              <a:buChar char="◦"/>
              <a:tabLst>
                <a:tab pos="195580" algn="l"/>
              </a:tabLst>
            </a:pPr>
            <a:r>
              <a:rPr lang="en-US" sz="4400" b="1" spc="-150" dirty="0">
                <a:latin typeface="+mn-lt"/>
                <a:cs typeface="Garamond"/>
              </a:rPr>
              <a:t>To </a:t>
            </a:r>
            <a:r>
              <a:rPr lang="en-US" sz="4400" b="1" spc="-5" dirty="0" smtClean="0">
                <a:latin typeface="+mn-lt"/>
                <a:cs typeface="Garamond"/>
              </a:rPr>
              <a:t>align </a:t>
            </a:r>
            <a:r>
              <a:rPr lang="en-US" sz="4400" b="1" spc="-5" dirty="0">
                <a:latin typeface="+mn-lt"/>
                <a:cs typeface="Garamond"/>
              </a:rPr>
              <a:t>the </a:t>
            </a:r>
            <a:r>
              <a:rPr lang="en-US" sz="4400" b="1" spc="-20" dirty="0">
                <a:latin typeface="+mn-lt"/>
                <a:cs typeface="Garamond"/>
              </a:rPr>
              <a:t>table </a:t>
            </a:r>
            <a:r>
              <a:rPr lang="en-US" sz="4400" b="1" spc="-5" dirty="0">
                <a:latin typeface="+mn-lt"/>
                <a:cs typeface="Garamond"/>
              </a:rPr>
              <a:t>headings, use the CSS </a:t>
            </a:r>
            <a:r>
              <a:rPr lang="en-US" sz="4400" b="1" dirty="0">
                <a:latin typeface="+mn-lt"/>
                <a:cs typeface="Garamond"/>
              </a:rPr>
              <a:t>text-align  </a:t>
            </a:r>
            <a:r>
              <a:rPr lang="en-US" sz="4400" b="1" spc="10" dirty="0" smtClean="0">
                <a:latin typeface="+mn-lt"/>
                <a:cs typeface="Garamond"/>
              </a:rPr>
              <a:t>property.</a:t>
            </a:r>
            <a:endParaRPr lang="en-US" sz="4400" dirty="0">
              <a:latin typeface="+mn-lt"/>
              <a:cs typeface="Garamond"/>
            </a:endParaRPr>
          </a:p>
          <a:p>
            <a:endParaRPr lang="en-US" dirty="0"/>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990600" y="311332"/>
            <a:ext cx="10820400" cy="881741"/>
          </a:xfrm>
        </p:spPr>
        <p:txBody>
          <a:bodyPr/>
          <a:lstStyle/>
          <a:p>
            <a:pPr algn="ctr"/>
            <a:r>
              <a:rPr lang="en-US" sz="6000" dirty="0"/>
              <a:t>HTML </a:t>
            </a:r>
            <a:r>
              <a:rPr lang="en-US" sz="6000" spc="-105" dirty="0"/>
              <a:t>Table </a:t>
            </a:r>
            <a:r>
              <a:rPr lang="en-US" sz="6000" spc="-5" dirty="0" smtClean="0"/>
              <a:t>- Align</a:t>
            </a:r>
            <a:r>
              <a:rPr lang="en-US" sz="6000" spc="60" dirty="0" smtClean="0"/>
              <a:t> </a:t>
            </a:r>
            <a:r>
              <a:rPr lang="en-US" sz="6000" dirty="0"/>
              <a:t>Headings</a:t>
            </a:r>
          </a:p>
        </p:txBody>
      </p:sp>
    </p:spTree>
    <p:extLst>
      <p:ext uri="{BB962C8B-B14F-4D97-AF65-F5344CB8AC3E}">
        <p14:creationId xmlns:p14="http://schemas.microsoft.com/office/powerpoint/2010/main" val="4291136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9033E08-7FE9-4F6D-B155-A8777B4A5A57}">
  <ds:schemaRefs>
    <ds:schemaRef ds:uri="http://purl.org/dc/elements/1.1/"/>
    <ds:schemaRef ds:uri="http://schemas.microsoft.com/office/2006/metadata/properties"/>
    <ds:schemaRef ds:uri="835f28f2-30f1-4728-84d2-86d96e143488"/>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341e6018-ac0a-4dfb-8409-db9e0d2550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248</TotalTime>
  <Words>495</Words>
  <Application>Microsoft Office PowerPoint</Application>
  <PresentationFormat>Широкоэкранный</PresentationFormat>
  <Paragraphs>58</Paragraphs>
  <Slides>29</Slides>
  <Notes>1</Notes>
  <HiddenSlides>0</HiddenSlides>
  <MMClips>0</MMClips>
  <ScaleCrop>false</ScaleCrop>
  <HeadingPairs>
    <vt:vector size="6" baseType="variant">
      <vt:variant>
        <vt:lpstr>Использованные шрифты</vt:lpstr>
      </vt:variant>
      <vt:variant>
        <vt:i4>8</vt:i4>
      </vt:variant>
      <vt:variant>
        <vt:lpstr>Тема</vt:lpstr>
      </vt:variant>
      <vt:variant>
        <vt:i4>3</vt:i4>
      </vt:variant>
      <vt:variant>
        <vt:lpstr>Заголовки слайдов</vt:lpstr>
      </vt:variant>
      <vt:variant>
        <vt:i4>29</vt:i4>
      </vt:variant>
    </vt:vector>
  </HeadingPairs>
  <TitlesOfParts>
    <vt:vector size="40" baseType="lpstr">
      <vt:lpstr>Arial</vt:lpstr>
      <vt:lpstr>Calibri</vt:lpstr>
      <vt:lpstr>Garamond</vt:lpstr>
      <vt:lpstr>Open Sans</vt:lpstr>
      <vt:lpstr>Open Sans Regular</vt:lpstr>
      <vt:lpstr>Proxima Nova Black</vt:lpstr>
      <vt:lpstr>Times New Roman</vt:lpstr>
      <vt:lpstr>Wingdings</vt:lpstr>
      <vt:lpstr>1_GRADIENT THEME</vt:lpstr>
      <vt:lpstr>2_GRADIENT THEME</vt:lpstr>
      <vt:lpstr>2_DARK THEME</vt:lpstr>
      <vt:lpstr>Tables, Lists, Semantic markup and new Elements</vt:lpstr>
      <vt:lpstr>AGENDA</vt:lpstr>
      <vt:lpstr>Defining an HTML Table</vt:lpstr>
      <vt:lpstr>Презентация PowerPoint</vt:lpstr>
      <vt:lpstr>HTML Table - Adding a Border</vt:lpstr>
      <vt:lpstr>Презентация PowerPoint</vt:lpstr>
      <vt:lpstr>HTML Table - Adding Cell Padding</vt:lpstr>
      <vt:lpstr>Презентация PowerPoint</vt:lpstr>
      <vt:lpstr>HTML Table - Align Headings</vt:lpstr>
      <vt:lpstr>Презентация PowerPoint</vt:lpstr>
      <vt:lpstr>HTML Table - Cells that Span Many  Columns/Rows</vt:lpstr>
      <vt:lpstr>Презентация PowerPoint</vt:lpstr>
      <vt:lpstr>Презентация PowerPoint</vt:lpstr>
      <vt:lpstr>A Special Style for One Table</vt:lpstr>
      <vt:lpstr>Now you can define a special style for this  table</vt:lpstr>
      <vt:lpstr>HTML - Lists</vt:lpstr>
      <vt:lpstr>HTML Unordered Lists  </vt:lpstr>
      <vt:lpstr>The type Attribute  </vt:lpstr>
      <vt:lpstr>HTML Ordered Lists  </vt:lpstr>
      <vt:lpstr>The type Attribute  </vt:lpstr>
      <vt:lpstr>The start Attribute</vt:lpstr>
      <vt:lpstr>HTML Definition Lists  </vt:lpstr>
      <vt:lpstr> Semantic HTML</vt:lpstr>
      <vt:lpstr>Why You Should Care About Semantics  </vt:lpstr>
      <vt:lpstr>Презентация PowerPoint</vt:lpstr>
      <vt:lpstr>Презентация PowerPoint</vt:lpstr>
      <vt:lpstr>New Semantic/Structural Elements</vt:lpstr>
      <vt:lpstr>New Media Elements </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ZooM</cp:lastModifiedBy>
  <cp:revision>46</cp:revision>
  <dcterms:created xsi:type="dcterms:W3CDTF">2018-11-02T13:55:27Z</dcterms:created>
  <dcterms:modified xsi:type="dcterms:W3CDTF">2021-01-24T17:37:12Z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